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99"/>
  </p:notesMasterIdLst>
  <p:sldIdLst>
    <p:sldId id="256" r:id="rId2"/>
    <p:sldId id="370" r:id="rId3"/>
    <p:sldId id="371" r:id="rId4"/>
    <p:sldId id="372" r:id="rId5"/>
    <p:sldId id="263" r:id="rId6"/>
    <p:sldId id="260" r:id="rId7"/>
    <p:sldId id="261" r:id="rId8"/>
    <p:sldId id="264" r:id="rId9"/>
    <p:sldId id="269" r:id="rId10"/>
    <p:sldId id="270" r:id="rId11"/>
    <p:sldId id="375" r:id="rId12"/>
    <p:sldId id="373" r:id="rId13"/>
    <p:sldId id="271" r:id="rId14"/>
    <p:sldId id="272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374" r:id="rId23"/>
    <p:sldId id="281" r:id="rId24"/>
    <p:sldId id="377" r:id="rId25"/>
    <p:sldId id="378" r:id="rId26"/>
    <p:sldId id="348" r:id="rId27"/>
    <p:sldId id="376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9" r:id="rId45"/>
    <p:sldId id="300" r:id="rId46"/>
    <p:sldId id="301" r:id="rId47"/>
    <p:sldId id="302" r:id="rId48"/>
    <p:sldId id="303" r:id="rId49"/>
    <p:sldId id="304" r:id="rId50"/>
    <p:sldId id="298" r:id="rId51"/>
    <p:sldId id="308" r:id="rId52"/>
    <p:sldId id="309" r:id="rId53"/>
    <p:sldId id="380" r:id="rId54"/>
    <p:sldId id="310" r:id="rId55"/>
    <p:sldId id="306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81" r:id="rId64"/>
    <p:sldId id="318" r:id="rId65"/>
    <p:sldId id="319" r:id="rId66"/>
    <p:sldId id="320" r:id="rId67"/>
    <p:sldId id="321" r:id="rId68"/>
    <p:sldId id="322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9" r:id="rId78"/>
    <p:sldId id="340" r:id="rId79"/>
    <p:sldId id="341" r:id="rId80"/>
    <p:sldId id="342" r:id="rId81"/>
    <p:sldId id="343" r:id="rId82"/>
    <p:sldId id="358" r:id="rId83"/>
    <p:sldId id="344" r:id="rId84"/>
    <p:sldId id="345" r:id="rId85"/>
    <p:sldId id="379" r:id="rId86"/>
    <p:sldId id="359" r:id="rId87"/>
    <p:sldId id="367" r:id="rId88"/>
    <p:sldId id="368" r:id="rId89"/>
    <p:sldId id="369" r:id="rId90"/>
    <p:sldId id="366" r:id="rId91"/>
    <p:sldId id="360" r:id="rId92"/>
    <p:sldId id="361" r:id="rId93"/>
    <p:sldId id="362" r:id="rId94"/>
    <p:sldId id="363" r:id="rId95"/>
    <p:sldId id="365" r:id="rId96"/>
    <p:sldId id="346" r:id="rId97"/>
    <p:sldId id="356" r:id="rId98"/>
  </p:sldIdLst>
  <p:sldSz cx="9144000" cy="5148263"/>
  <p:notesSz cx="5148263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104D70A-C402-1B09-287D-4C74409AAAAC}">
  <a:tblStyle styleId="{E604180A-D7BF-239C-F8B8-93A1582A8E54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  <a:fill>
          <a:solidFill>
            <a:schemeClr val="accent5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F104D70A-C402-1B09-287D-4C74409AAAAC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96" autoAdjust="0"/>
    <p:restoredTop sz="94333" autoAdjust="0"/>
  </p:normalViewPr>
  <p:slideViewPr>
    <p:cSldViewPr>
      <p:cViewPr varScale="1">
        <p:scale>
          <a:sx n="165" d="100"/>
          <a:sy n="165" d="100"/>
        </p:scale>
        <p:origin x="24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-171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/>
              </a:defRPr>
            </a:lvl1pPr>
          </a:lstStyle>
          <a:p>
            <a:pPr>
              <a:defRPr/>
            </a:pPr>
            <a:fld id="{8AC694B8-4564-4F3B-B8E8-80C4A212CC5C}" type="slidenum"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+mn-ea"/>
        <a:cs typeface="+mn-cs"/>
      </a:defRPr>
    </a:lvl1pPr>
    <a:lvl2pPr marL="457200" algn="l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+mn-ea"/>
        <a:cs typeface="+mn-cs"/>
      </a:defRPr>
    </a:lvl2pPr>
    <a:lvl3pPr marL="914400" algn="l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+mn-ea"/>
        <a:cs typeface="+mn-cs"/>
      </a:defRPr>
    </a:lvl3pPr>
    <a:lvl4pPr marL="1371600" algn="l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+mn-ea"/>
        <a:cs typeface="+mn-cs"/>
      </a:defRPr>
    </a:lvl4pPr>
    <a:lvl5pPr marL="1828800" algn="l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prstGeom prst="rect">
            <a:avLst/>
          </a:prstGeom>
          <a:noFill/>
          <a:ln/>
        </p:spPr>
        <p:txBody>
          <a:bodyPr/>
          <a:lstStyle>
            <a:lvl1pPr>
              <a:spcBef>
                <a:spcPts val="0"/>
              </a:spcBef>
              <a:defRPr sz="1200">
                <a:solidFill>
                  <a:schemeClr val="tx1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defRPr sz="1200">
                <a:solidFill>
                  <a:schemeClr val="tx1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defRPr sz="1200">
                <a:solidFill>
                  <a:schemeClr val="tx1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defRPr sz="1200">
                <a:solidFill>
                  <a:schemeClr val="tx1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defRPr sz="1200"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defRPr/>
            </a:pPr>
            <a:fld id="{90BDBA85-3F96-40B6-8478-3B82DB96A2C8}" type="slidenum">
              <a:t>26</a:t>
            </a:fld>
            <a:endParaRPr lang="en-US">
              <a:solidFill>
                <a:srgbClr val="000000"/>
              </a:solidFill>
              <a:latin typeface="Lucida Sans"/>
              <a:ea typeface="MS PGothic"/>
            </a:endParaRPr>
          </a:p>
        </p:txBody>
      </p:sp>
      <p:sp>
        <p:nvSpPr>
          <p:cNvPr id="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4175" y="685800"/>
            <a:ext cx="6089650" cy="3429000"/>
          </a:xfrm>
          <a:ln/>
        </p:spPr>
      </p:sp>
      <p:sp>
        <p:nvSpPr>
          <p:cNvPr id="6" name="Rectangle 3"/>
          <p:cNvSpPr>
            <a:spLocks noGrp="1" noChangeArrowheads="1"/>
          </p:cNvSpPr>
          <p:nvPr>
            <p:ph type="body" idx="1"/>
          </p:nvPr>
        </p:nvSpPr>
        <p:spPr bwMode="auto">
          <a:prstGeom prst="rect">
            <a:avLst/>
          </a:prstGeom>
          <a:noFill/>
          <a:ln/>
        </p:spPr>
        <p:txBody>
          <a:bodyPr/>
          <a:lstStyle/>
          <a:p>
            <a:pPr>
              <a:defRPr/>
            </a:pPr>
            <a:r>
              <a:rPr lang="en-US">
                <a:latin typeface="Arial"/>
                <a:ea typeface="MS PGothic"/>
              </a:rPr>
              <a:t>Dependencies extracted</a:t>
            </a:r>
            <a:endParaRPr/>
          </a:p>
          <a:p>
            <a:pPr>
              <a:defRPr/>
            </a:pPr>
            <a:r>
              <a:rPr lang="en-US">
                <a:latin typeface="Arial"/>
                <a:ea typeface="MS PGothic"/>
              </a:rPr>
              <a:t>Positive and negative examples</a:t>
            </a:r>
            <a:endParaRPr/>
          </a:p>
          <a:p>
            <a:pPr>
              <a:defRPr/>
            </a:pPr>
            <a:r>
              <a:rPr lang="en-US">
                <a:latin typeface="Arial"/>
                <a:ea typeface="MS PGothic"/>
              </a:rPr>
              <a:t>Define a similarity measure, and used semi-supervised machine learning algorithms</a:t>
            </a:r>
            <a:endParaRPr/>
          </a:p>
          <a:p>
            <a:pPr>
              <a:defRPr/>
            </a:pPr>
            <a:r>
              <a:rPr lang="en-US">
                <a:latin typeface="Arial"/>
                <a:ea typeface="MS PGothic"/>
              </a:rPr>
              <a:t>Very good results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03675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"/>
            <a:ext cx="1447800" cy="5147072"/>
          </a:xfrm>
          <a:prstGeom prst="rect">
            <a:avLst/>
          </a:prstGeom>
          <a:gradFill rotWithShape="0">
            <a:gsLst>
              <a:gs pos="0">
                <a:srgbClr val="33CCCC"/>
              </a:gs>
              <a:gs pos="50000">
                <a:srgbClr val="33CCCC">
                  <a:gamma/>
                  <a:tint val="0"/>
                  <a:invGamma/>
                </a:srgbClr>
              </a:gs>
              <a:gs pos="100000">
                <a:srgbClr val="33CC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76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447800" y="1086856"/>
            <a:ext cx="7694614" cy="1315667"/>
          </a:xfrm>
          <a:prstGeom prst="rect">
            <a:avLst/>
          </a:prstGeom>
          <a:gradFill rotWithShape="0">
            <a:gsLst>
              <a:gs pos="0">
                <a:srgbClr val="33CCCC">
                  <a:gamma/>
                  <a:tint val="0"/>
                  <a:invGamma/>
                </a:srgbClr>
              </a:gs>
              <a:gs pos="100000">
                <a:srgbClr val="33CCCC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76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2631334"/>
            <a:ext cx="4724400" cy="114406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760"/>
          </a:p>
        </p:txBody>
      </p:sp>
      <p:sp>
        <p:nvSpPr>
          <p:cNvPr id="647172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1966958" y="1229863"/>
            <a:ext cx="6968039" cy="1029653"/>
          </a:xfrm>
        </p:spPr>
        <p:txBody>
          <a:bodyPr/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47173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3088958"/>
            <a:ext cx="6400800" cy="131566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957158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1" y="-1"/>
            <a:ext cx="7892256" cy="566777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67891" marR="0" indent="-267891" algn="l" defTabSz="6858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80000"/>
              <a:buFont typeface="Wingdings" pitchFamily="2" charset="2"/>
              <a:buChar char="l"/>
              <a:tabLst/>
              <a:defRPr sz="1800" b="0">
                <a:latin typeface="Calibri" pitchFamily="34" charset="0"/>
              </a:defRPr>
            </a:lvl1pPr>
            <a:lvl2pPr marL="471488" marR="0" indent="-203597" algn="l" defTabSz="6858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 sz="1650" b="0">
                <a:latin typeface="Calibri" pitchFamily="34" charset="0"/>
              </a:defRPr>
            </a:lvl2pPr>
            <a:lvl3pPr marL="675085" marR="0" indent="-192881" algn="l" defTabSz="6858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Tx/>
              <a:buFontTx/>
              <a:buChar char="•"/>
              <a:tabLst/>
              <a:defRPr sz="1500" b="0">
                <a:latin typeface="Calibri" pitchFamily="34" charset="0"/>
              </a:defRPr>
            </a:lvl3pPr>
            <a:lvl4pPr marL="803672" marR="0" indent="-128588" algn="l" defTabSz="6858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 sz="1350" b="0">
                <a:latin typeface="Calibri" pitchFamily="34" charset="0"/>
              </a:defRPr>
            </a:lvl4pPr>
            <a:lvl5pPr marL="942975" marR="0" indent="-139304" algn="l" defTabSz="6858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Tx/>
              <a:buFontTx/>
              <a:buChar char="•"/>
              <a:tabLst/>
              <a:defRPr sz="1350" b="0"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858493"/>
      </p:ext>
    </p:extLst>
  </p:cSld>
  <p:clrMapOvr>
    <a:masterClrMapping/>
  </p:clrMapOvr>
  <p:hf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-1"/>
            <a:ext cx="7968458" cy="566777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1100" y="959628"/>
            <a:ext cx="3619500" cy="3945523"/>
          </a:xfrm>
        </p:spPr>
        <p:txBody>
          <a:bodyPr/>
          <a:lstStyle>
            <a:lvl1pPr>
              <a:defRPr sz="1800" b="0">
                <a:latin typeface="Calibri" pitchFamily="34" charset="0"/>
              </a:defRPr>
            </a:lvl1pPr>
            <a:lvl2pPr>
              <a:defRPr sz="1650" b="0">
                <a:latin typeface="Calibri" pitchFamily="34" charset="0"/>
              </a:defRPr>
            </a:lvl2pPr>
            <a:lvl3pPr>
              <a:defRPr sz="1500" b="0">
                <a:latin typeface="Calibri" pitchFamily="34" charset="0"/>
              </a:defRPr>
            </a:lvl3pPr>
            <a:lvl4pPr>
              <a:defRPr sz="1350" b="0">
                <a:latin typeface="Calibri" pitchFamily="34" charset="0"/>
              </a:defRPr>
            </a:lvl4pPr>
            <a:lvl5pPr>
              <a:defRPr sz="1350" b="0">
                <a:latin typeface="Calibri" pitchFamily="34" charset="0"/>
              </a:defRPr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DECFEE2-CE70-496C-B424-6F282209B75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5173066" y="959628"/>
            <a:ext cx="3619500" cy="3945523"/>
          </a:xfrm>
        </p:spPr>
        <p:txBody>
          <a:bodyPr/>
          <a:lstStyle>
            <a:lvl1pPr>
              <a:defRPr sz="1800" b="0">
                <a:latin typeface="Calibri" pitchFamily="34" charset="0"/>
              </a:defRPr>
            </a:lvl1pPr>
            <a:lvl2pPr>
              <a:defRPr sz="1650" b="0">
                <a:latin typeface="Calibri" pitchFamily="34" charset="0"/>
              </a:defRPr>
            </a:lvl2pPr>
            <a:lvl3pPr>
              <a:defRPr sz="1500" b="0">
                <a:latin typeface="Calibri" pitchFamily="34" charset="0"/>
              </a:defRPr>
            </a:lvl3pPr>
            <a:lvl4pPr>
              <a:defRPr sz="1350" b="0">
                <a:latin typeface="Calibri" pitchFamily="34" charset="0"/>
              </a:defRPr>
            </a:lvl4pPr>
            <a:lvl5pPr>
              <a:defRPr sz="1350" b="0">
                <a:latin typeface="Calibri" pitchFamily="34" charset="0"/>
              </a:defRPr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296988"/>
      </p:ext>
    </p:extLst>
  </p:cSld>
  <p:clrMapOvr>
    <a:masterClrMapping/>
  </p:clrMapOvr>
  <p:hf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-1"/>
            <a:ext cx="7968458" cy="5667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076825" y="873138"/>
            <a:ext cx="3619500" cy="501717"/>
          </a:xfr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  <a:effectLst/>
              </a:defRPr>
            </a:lvl1pPr>
            <a:lvl2pPr marL="192881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181100" y="873137"/>
            <a:ext cx="3619500" cy="501717"/>
          </a:xfr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  <a:effectLst/>
              </a:defRPr>
            </a:lvl1pPr>
            <a:lvl2pPr marL="192881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55F990B-26DF-49D0-94B4-2DA5C0F84B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1100" y="1494708"/>
            <a:ext cx="3619500" cy="3410443"/>
          </a:xfrm>
        </p:spPr>
        <p:txBody>
          <a:bodyPr/>
          <a:lstStyle>
            <a:lvl1pPr>
              <a:defRPr sz="1800" b="0">
                <a:latin typeface="Calibri" pitchFamily="34" charset="0"/>
              </a:defRPr>
            </a:lvl1pPr>
            <a:lvl2pPr>
              <a:defRPr sz="1650" b="0">
                <a:latin typeface="Calibri" pitchFamily="34" charset="0"/>
              </a:defRPr>
            </a:lvl2pPr>
            <a:lvl3pPr>
              <a:defRPr sz="1500" b="0">
                <a:latin typeface="Calibri" pitchFamily="34" charset="0"/>
              </a:defRPr>
            </a:lvl3pPr>
            <a:lvl4pPr>
              <a:defRPr sz="1350" b="0">
                <a:latin typeface="Calibri" pitchFamily="34" charset="0"/>
              </a:defRPr>
            </a:lvl4pPr>
            <a:lvl5pPr>
              <a:defRPr sz="1350" b="0">
                <a:latin typeface="Calibri" pitchFamily="34" charset="0"/>
              </a:defRPr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54D40C9-44E8-4D29-B889-2E1A02D7FE86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5076825" y="1493369"/>
            <a:ext cx="3619500" cy="3410443"/>
          </a:xfrm>
        </p:spPr>
        <p:txBody>
          <a:bodyPr/>
          <a:lstStyle>
            <a:lvl1pPr>
              <a:defRPr sz="1800" b="0">
                <a:latin typeface="Calibri" pitchFamily="34" charset="0"/>
              </a:defRPr>
            </a:lvl1pPr>
            <a:lvl2pPr>
              <a:defRPr sz="1650" b="0">
                <a:latin typeface="Calibri" pitchFamily="34" charset="0"/>
              </a:defRPr>
            </a:lvl2pPr>
            <a:lvl3pPr>
              <a:defRPr sz="1500" b="0">
                <a:latin typeface="Calibri" pitchFamily="34" charset="0"/>
              </a:defRPr>
            </a:lvl3pPr>
            <a:lvl4pPr>
              <a:defRPr sz="1350" b="0">
                <a:latin typeface="Calibri" pitchFamily="34" charset="0"/>
              </a:defRPr>
            </a:lvl4pPr>
            <a:lvl5pPr>
              <a:defRPr sz="1350" b="0">
                <a:latin typeface="Calibri" pitchFamily="34" charset="0"/>
              </a:defRPr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919534"/>
      </p:ext>
    </p:extLst>
  </p:cSld>
  <p:clrMapOvr>
    <a:masterClrMapping/>
  </p:clrMapOvr>
  <p:hf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5980" y="-1"/>
            <a:ext cx="7803576" cy="5667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647826"/>
      </p:ext>
    </p:extLst>
  </p:cSld>
  <p:clrMapOvr>
    <a:masterClrMapping/>
  </p:clrMapOvr>
  <p:hf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3673894"/>
      </p:ext>
    </p:extLst>
  </p:cSld>
  <p:clrMapOvr>
    <a:masterClrMapping/>
  </p:clrMapOvr>
  <p:hf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bl" userDrawn="1">
  <p:cSld name="Title and Tab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1043608" y="0"/>
            <a:ext cx="7418596" cy="557907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Table Placeholder 2"/>
          <p:cNvSpPr>
            <a:spLocks noGrp="1"/>
          </p:cNvSpPr>
          <p:nvPr>
            <p:ph type="tbl" idx="1"/>
          </p:nvPr>
        </p:nvSpPr>
        <p:spPr bwMode="auto">
          <a:xfrm>
            <a:off x="1043608" y="989955"/>
            <a:ext cx="7772400" cy="3629816"/>
          </a:xfrm>
        </p:spPr>
        <p:txBody>
          <a:bodyPr/>
          <a:lstStyle>
            <a:lvl1pPr>
              <a:defRPr b="0">
                <a:latin typeface="Tw Cen MT"/>
              </a:defRPr>
            </a:lvl1pPr>
          </a:lstStyle>
          <a:p>
            <a:pPr lvl="0">
              <a:defRPr/>
            </a:pPr>
            <a:r>
              <a:rPr lang="en-US"/>
              <a:t>Click icon to add table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77751551"/>
      </p:ext>
    </p:extLst>
  </p:cSld>
  <p:clrMapOvr>
    <a:masterClrMapping/>
  </p:clrMapOvr>
  <p:hf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AndObj" userDrawn="1">
  <p:cSld name="Title, Text,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1048072" y="0"/>
            <a:ext cx="7772400" cy="557907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Text Placeholder 2"/>
          <p:cNvSpPr>
            <a:spLocks noGrp="1"/>
          </p:cNvSpPr>
          <p:nvPr>
            <p:ph type="body" sz="half" idx="1"/>
          </p:nvPr>
        </p:nvSpPr>
        <p:spPr bwMode="auto">
          <a:xfrm>
            <a:off x="1048072" y="1061963"/>
            <a:ext cx="3810000" cy="3629816"/>
          </a:xfrm>
        </p:spPr>
        <p:txBody>
          <a:bodyPr/>
          <a:lstStyle>
            <a:lvl1pPr>
              <a:defRPr b="0">
                <a:latin typeface="Tw Cen MT"/>
              </a:defRPr>
            </a:lvl1pPr>
            <a:lvl2pPr>
              <a:defRPr b="0">
                <a:latin typeface="Tw Cen MT"/>
              </a:defRPr>
            </a:lvl2pPr>
            <a:lvl3pPr>
              <a:defRPr b="0">
                <a:latin typeface="Tw Cen MT"/>
              </a:defRPr>
            </a:lvl3pPr>
            <a:lvl4pPr>
              <a:defRPr b="0">
                <a:latin typeface="Tw Cen MT"/>
              </a:defRPr>
            </a:lvl4pPr>
            <a:lvl5pPr>
              <a:defRPr b="0">
                <a:latin typeface="Tw Cen MT"/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5010472" y="1061963"/>
            <a:ext cx="3810000" cy="3629816"/>
          </a:xfrm>
        </p:spPr>
        <p:txBody>
          <a:bodyPr/>
          <a:lstStyle>
            <a:lvl1pPr>
              <a:defRPr b="0">
                <a:latin typeface="Tw Cen MT"/>
              </a:defRPr>
            </a:lvl1pPr>
            <a:lvl2pPr>
              <a:defRPr b="0">
                <a:latin typeface="Tw Cen MT"/>
              </a:defRPr>
            </a:lvl2pPr>
            <a:lvl3pPr>
              <a:defRPr b="0">
                <a:latin typeface="Tw Cen MT"/>
              </a:defRPr>
            </a:lvl3pPr>
            <a:lvl4pPr>
              <a:defRPr b="0">
                <a:latin typeface="Tw Cen MT"/>
              </a:defRPr>
            </a:lvl4pPr>
            <a:lvl5pPr>
              <a:defRPr b="0">
                <a:latin typeface="Tw Cen MT"/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86539902"/>
      </p:ext>
    </p:extLst>
  </p:cSld>
  <p:clrMapOvr>
    <a:masterClrMapping/>
  </p:clrMapOvr>
  <p:hf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">
              <a:srgbClr val="EDFBFB"/>
            </a:gs>
            <a:gs pos="7000">
              <a:schemeClr val="bg1">
                <a:lumMod val="65000"/>
              </a:schemeClr>
            </a:gs>
            <a:gs pos="100000">
              <a:schemeClr val="bg1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-5556" y="-1"/>
            <a:ext cx="9149556" cy="566777"/>
          </a:xfrm>
          <a:prstGeom prst="rect">
            <a:avLst/>
          </a:prstGeom>
          <a:gradFill flip="none" rotWithShape="1">
            <a:gsLst>
              <a:gs pos="0">
                <a:srgbClr val="34CCCC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>
            <a:outerShdw blurRad="254000" dist="762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38576" tIns="19289" rIns="38576" bIns="19289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3857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13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46148" name="Rectangle 4"/>
          <p:cNvSpPr>
            <a:spLocks noChangeArrowheads="1"/>
          </p:cNvSpPr>
          <p:nvPr/>
        </p:nvSpPr>
        <p:spPr bwMode="auto">
          <a:xfrm>
            <a:off x="685800" y="4976655"/>
            <a:ext cx="7772400" cy="178641"/>
          </a:xfrm>
          <a:prstGeom prst="rect">
            <a:avLst/>
          </a:prstGeom>
          <a:gradFill rotWithShape="1">
            <a:gsLst>
              <a:gs pos="20000">
                <a:schemeClr val="bg1">
                  <a:lumMod val="75000"/>
                </a:schemeClr>
              </a:gs>
              <a:gs pos="100000">
                <a:schemeClr val="folHlink">
                  <a:gamma/>
                  <a:shade val="63137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760"/>
          </a:p>
        </p:txBody>
      </p:sp>
      <p:sp>
        <p:nvSpPr>
          <p:cNvPr id="64615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257300" y="-1"/>
            <a:ext cx="7892256" cy="566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4615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57300" y="930802"/>
            <a:ext cx="7200900" cy="397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lowchart: Manual Input 2"/>
          <p:cNvSpPr/>
          <p:nvPr/>
        </p:nvSpPr>
        <p:spPr bwMode="auto">
          <a:xfrm rot="16200000" flipV="1">
            <a:off x="-1951361" y="2518136"/>
            <a:ext cx="4588521" cy="685800"/>
          </a:xfrm>
          <a:prstGeom prst="flowChartManualInput">
            <a:avLst/>
          </a:prstGeom>
          <a:gradFill>
            <a:gsLst>
              <a:gs pos="1000">
                <a:srgbClr val="34CCCC"/>
              </a:gs>
              <a:gs pos="100000">
                <a:schemeClr val="bg1"/>
              </a:gs>
            </a:gsLst>
            <a:lin ang="0" scaled="1"/>
          </a:gradFill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38576" tIns="19289" rIns="38576" bIns="19289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3857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13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858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6" r:id="rId7"/>
    <p:sldLayoutId id="2147483667" r:id="rId8"/>
  </p:sldLayoutIdLst>
  <p:hf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w Cen MT Condensed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1856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w Cen MT Condensed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1856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w Cen MT Condensed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1856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w Cen MT Condensed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1856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w Cen MT Condensed" pitchFamily="34" charset="0"/>
        </a:defRPr>
      </a:lvl5pPr>
      <a:lvl6pPr marL="192881" algn="l" rtl="0" eaLnBrk="1" fontAlgn="base" hangingPunct="1">
        <a:spcBef>
          <a:spcPct val="0"/>
        </a:spcBef>
        <a:spcAft>
          <a:spcPct val="0"/>
        </a:spcAft>
        <a:defRPr kumimoji="1" sz="1856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6pPr>
      <a:lvl7pPr marL="385763" algn="l" rtl="0" eaLnBrk="1" fontAlgn="base" hangingPunct="1">
        <a:spcBef>
          <a:spcPct val="0"/>
        </a:spcBef>
        <a:spcAft>
          <a:spcPct val="0"/>
        </a:spcAft>
        <a:defRPr kumimoji="1" sz="1856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7pPr>
      <a:lvl8pPr marL="578644" algn="l" rtl="0" eaLnBrk="1" fontAlgn="base" hangingPunct="1">
        <a:spcBef>
          <a:spcPct val="0"/>
        </a:spcBef>
        <a:spcAft>
          <a:spcPct val="0"/>
        </a:spcAft>
        <a:defRPr kumimoji="1" sz="1856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8pPr>
      <a:lvl9pPr marL="771525" algn="l" rtl="0" eaLnBrk="1" fontAlgn="base" hangingPunct="1">
        <a:spcBef>
          <a:spcPct val="0"/>
        </a:spcBef>
        <a:spcAft>
          <a:spcPct val="0"/>
        </a:spcAft>
        <a:defRPr kumimoji="1" sz="1856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9pPr>
    </p:titleStyle>
    <p:bodyStyle>
      <a:lvl1pPr marL="267891" indent="-267891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kumimoji="1" sz="1800" b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+mn-ea"/>
          <a:cs typeface="+mn-cs"/>
        </a:defRPr>
      </a:lvl1pPr>
      <a:lvl2pPr marL="471488" indent="-203597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1650" b="0">
          <a:solidFill>
            <a:schemeClr val="tx1"/>
          </a:solidFill>
          <a:latin typeface="Calibri" pitchFamily="34" charset="0"/>
        </a:defRPr>
      </a:lvl2pPr>
      <a:lvl3pPr marL="675085" indent="-192881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1500" b="0">
          <a:solidFill>
            <a:schemeClr val="tx1"/>
          </a:solidFill>
          <a:latin typeface="Calibri" pitchFamily="34" charset="0"/>
        </a:defRPr>
      </a:lvl3pPr>
      <a:lvl4pPr marL="803672" indent="-128588" algn="l" rtl="0" eaLnBrk="1" fontAlgn="base" hangingPunct="1">
        <a:spcBef>
          <a:spcPct val="20000"/>
        </a:spcBef>
        <a:spcAft>
          <a:spcPct val="0"/>
        </a:spcAft>
        <a:buChar char="–"/>
        <a:defRPr kumimoji="1" b="0">
          <a:solidFill>
            <a:schemeClr val="tx1"/>
          </a:solidFill>
          <a:latin typeface="Calibri" pitchFamily="34" charset="0"/>
        </a:defRPr>
      </a:lvl4pPr>
      <a:lvl5pPr marL="942975" indent="-13930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1200" b="0">
          <a:solidFill>
            <a:schemeClr val="tx1"/>
          </a:solidFill>
          <a:latin typeface="Calibri" pitchFamily="34" charset="0"/>
        </a:defRPr>
      </a:lvl5pPr>
      <a:lvl6pPr marL="1060847" indent="-96441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844" b="1">
          <a:solidFill>
            <a:schemeClr val="tx1"/>
          </a:solidFill>
          <a:latin typeface="+mn-lt"/>
        </a:defRPr>
      </a:lvl6pPr>
      <a:lvl7pPr marL="1253729" indent="-96441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844" b="1">
          <a:solidFill>
            <a:schemeClr val="tx1"/>
          </a:solidFill>
          <a:latin typeface="+mn-lt"/>
        </a:defRPr>
      </a:lvl7pPr>
      <a:lvl8pPr marL="1446610" indent="-96441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844" b="1">
          <a:solidFill>
            <a:schemeClr val="tx1"/>
          </a:solidFill>
          <a:latin typeface="+mn-lt"/>
        </a:defRPr>
      </a:lvl8pPr>
      <a:lvl9pPr marL="1639491" indent="-96441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844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907.02684.pdf" TargetMode="External"/><Relationship Id="rId2" Type="http://schemas.openxmlformats.org/officeDocument/2006/relationships/hyperlink" Target="https://khalilmrini.github.io/Label_Attention_Layer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clweb.org/anthology/D16-1257" TargetMode="External"/><Relationship Id="rId5" Type="http://schemas.openxmlformats.org/officeDocument/2006/relationships/hyperlink" Target="https://arxiv.org/abs/1707.03058" TargetMode="External"/><Relationship Id="rId4" Type="http://schemas.openxmlformats.org/officeDocument/2006/relationships/hyperlink" Target="https://arxiv.org/abs/1805.01052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809.08370" TargetMode="External"/><Relationship Id="rId2" Type="http://schemas.openxmlformats.org/officeDocument/2006/relationships/hyperlink" Target="https://khalilmrini.github.io/Label_Attention_Layer.pdf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rxiv.org/abs/1611.01734" TargetMode="External"/><Relationship Id="rId5" Type="http://schemas.openxmlformats.org/officeDocument/2006/relationships/hyperlink" Target="https://www.aclweb.org/anthology/P19-1237" TargetMode="External"/><Relationship Id="rId4" Type="http://schemas.openxmlformats.org/officeDocument/2006/relationships/hyperlink" Target="https://www.aclweb.org/anthology/N19-1076/" TargetMode="Externa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alita.it/sites/evalita.fbk.eu/files/proceedings2009/Parsing/Dependency/DEP_PARS_UNIPI_UNI_MONTREAL.pdf" TargetMode="External"/><Relationship Id="rId2" Type="http://schemas.openxmlformats.org/officeDocument/2006/relationships/hyperlink" Target="http://acl.ldc.upenn.edu/W/W06/W06-2922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ctrTitle" sz="quarter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6000" dirty="0"/>
              <a:t>Parsing</a:t>
            </a:r>
            <a:endParaRPr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ubTitle" sz="quarter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>
                <a:latin typeface="Calibri"/>
                <a:ea typeface="Calibri"/>
                <a:cs typeface="Calibri"/>
              </a:rPr>
              <a:t>Giuseppe Attardi</a:t>
            </a:r>
            <a:endParaRPr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lang="en-US">
                <a:latin typeface="Calibri"/>
                <a:ea typeface="Calibri"/>
                <a:cs typeface="Calibri"/>
              </a:rPr>
              <a:t>Dipartimento di Informatica</a:t>
            </a:r>
            <a:endParaRPr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lang="en-US">
                <a:latin typeface="Calibri"/>
                <a:ea typeface="Calibri"/>
                <a:cs typeface="Calibri"/>
              </a:rPr>
              <a:t>Università di Pisa</a:t>
            </a:r>
            <a:endParaRPr/>
          </a:p>
        </p:txBody>
      </p:sp>
      <p:pic>
        <p:nvPicPr>
          <p:cNvPr id="6" name="Picture 6" descr="MediaLab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5755704" y="115887"/>
            <a:ext cx="1595640" cy="849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8" descr="cherubino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7714771" y="115885"/>
            <a:ext cx="785574" cy="84864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Box 9"/>
          <p:cNvSpPr>
            <a:spLocks/>
          </p:cNvSpPr>
          <p:nvPr/>
        </p:nvSpPr>
        <p:spPr bwMode="auto">
          <a:xfrm>
            <a:off x="7596187" y="858215"/>
            <a:ext cx="1081086" cy="17138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chemeClr val="accent2"/>
              </a:buClr>
              <a:buSzPct val="80000"/>
              <a:buFont typeface="Wingdings"/>
              <a:buChar char="l"/>
              <a:defRPr sz="2800" b="1">
                <a:solidFill>
                  <a:schemeClr val="tx1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Font typeface="Wingdings"/>
              <a:buChar char="§"/>
              <a:defRPr sz="2400" b="1">
                <a:solidFill>
                  <a:schemeClr val="tx1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b="1">
                <a:solidFill>
                  <a:schemeClr val="tx1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900" b="0">
                <a:solidFill>
                  <a:srgbClr val="006699"/>
                </a:solidFill>
                <a:latin typeface="Palatino Linotype"/>
              </a:rPr>
              <a:t>Università di Pisa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000" dirty="0"/>
              <a:t>Constituency Grammar</a:t>
            </a:r>
            <a:endParaRPr sz="2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8E1FC4-14FD-574C-89A5-6A87EB614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0" y="930802"/>
            <a:ext cx="4826868" cy="3974353"/>
          </a:xfrm>
        </p:spPr>
        <p:txBody>
          <a:bodyPr/>
          <a:lstStyle/>
          <a:p>
            <a:r>
              <a:rPr lang="en-IT" dirty="0"/>
              <a:t>AKA Phrase Structure Grammar (Noam Chomsky)</a:t>
            </a:r>
          </a:p>
          <a:p>
            <a:r>
              <a:rPr lang="en-IT" dirty="0"/>
              <a:t>Context Free Grammar (simplest common variant)</a:t>
            </a:r>
          </a:p>
          <a:p>
            <a:r>
              <a:rPr lang="en-IT" dirty="0"/>
              <a:t>Context Free Production Rules</a:t>
            </a:r>
          </a:p>
          <a:p>
            <a:pPr marL="0" indent="0" algn="ctr">
              <a:buNone/>
            </a:pPr>
            <a:r>
              <a:rPr lang="en-GB" i="1" dirty="0">
                <a:effectLst/>
                <a:latin typeface="+mj-lt"/>
              </a:rPr>
              <a:t>NP </a:t>
            </a:r>
            <a:r>
              <a:rPr lang="en-GB" dirty="0">
                <a:effectLst/>
                <a:latin typeface="+mj-lt"/>
              </a:rPr>
              <a:t>→ </a:t>
            </a:r>
            <a:r>
              <a:rPr lang="en-GB" i="1" dirty="0">
                <a:effectLst/>
                <a:latin typeface="+mj-lt"/>
              </a:rPr>
              <a:t>Det Nominal </a:t>
            </a:r>
            <a:endParaRPr lang="en-GB" dirty="0">
              <a:latin typeface="+mj-lt"/>
            </a:endParaRPr>
          </a:p>
          <a:p>
            <a:pPr marL="0" indent="0" algn="ctr">
              <a:buNone/>
            </a:pPr>
            <a:r>
              <a:rPr lang="en-GB" i="1" dirty="0">
                <a:effectLst/>
                <a:latin typeface="+mj-lt"/>
              </a:rPr>
              <a:t>NP </a:t>
            </a:r>
            <a:r>
              <a:rPr lang="en-GB" dirty="0">
                <a:effectLst/>
                <a:latin typeface="+mj-lt"/>
              </a:rPr>
              <a:t>→ </a:t>
            </a:r>
            <a:r>
              <a:rPr lang="en-GB" i="1" dirty="0" err="1">
                <a:effectLst/>
                <a:latin typeface="+mj-lt"/>
              </a:rPr>
              <a:t>ProperNoun</a:t>
            </a:r>
            <a:br>
              <a:rPr lang="en-GB" i="1" dirty="0">
                <a:effectLst/>
                <a:latin typeface="+mj-lt"/>
              </a:rPr>
            </a:br>
            <a:r>
              <a:rPr lang="en-GB" i="1" dirty="0">
                <a:effectLst/>
                <a:latin typeface="+mj-lt"/>
              </a:rPr>
              <a:t>Nominal </a:t>
            </a:r>
            <a:r>
              <a:rPr lang="en-GB" dirty="0">
                <a:effectLst/>
                <a:latin typeface="+mj-lt"/>
              </a:rPr>
              <a:t>→ </a:t>
            </a:r>
            <a:r>
              <a:rPr lang="en-GB" i="1" dirty="0">
                <a:effectLst/>
                <a:latin typeface="+mj-lt"/>
              </a:rPr>
              <a:t>Noun </a:t>
            </a:r>
            <a:r>
              <a:rPr lang="en-GB" dirty="0">
                <a:effectLst/>
                <a:latin typeface="+mj-lt"/>
              </a:rPr>
              <a:t>| </a:t>
            </a:r>
            <a:r>
              <a:rPr lang="en-GB" i="1" dirty="0">
                <a:effectLst/>
                <a:latin typeface="+mj-lt"/>
              </a:rPr>
              <a:t>Nominal Noun </a:t>
            </a:r>
          </a:p>
          <a:p>
            <a:pPr marL="0" indent="0" algn="ctr">
              <a:buNone/>
            </a:pPr>
            <a:r>
              <a:rPr lang="en-GB" i="1" dirty="0">
                <a:latin typeface="+mj-lt"/>
              </a:rPr>
              <a:t>Det</a:t>
            </a:r>
            <a:r>
              <a:rPr lang="en-GB" dirty="0">
                <a:latin typeface="+mj-lt"/>
              </a:rPr>
              <a:t> → a </a:t>
            </a:r>
          </a:p>
          <a:p>
            <a:pPr marL="0" indent="0" algn="ctr">
              <a:buNone/>
            </a:pPr>
            <a:r>
              <a:rPr lang="en-GB" i="1" dirty="0">
                <a:latin typeface="+mj-lt"/>
              </a:rPr>
              <a:t>Det</a:t>
            </a:r>
            <a:r>
              <a:rPr lang="en-GB" dirty="0">
                <a:latin typeface="+mj-lt"/>
              </a:rPr>
              <a:t> → the</a:t>
            </a:r>
          </a:p>
          <a:p>
            <a:pPr marL="0" indent="0" algn="ctr">
              <a:buNone/>
            </a:pPr>
            <a:r>
              <a:rPr lang="en-GB" i="1" dirty="0">
                <a:latin typeface="+mj-lt"/>
              </a:rPr>
              <a:t>Noun</a:t>
            </a:r>
            <a:r>
              <a:rPr lang="en-GB" dirty="0">
                <a:latin typeface="+mj-lt"/>
              </a:rPr>
              <a:t> → flight </a:t>
            </a:r>
          </a:p>
          <a:p>
            <a:pPr marL="0" indent="0" algn="ctr">
              <a:buNone/>
            </a:pPr>
            <a:endParaRPr lang="en-GB" dirty="0">
              <a:latin typeface="+mj-lt"/>
            </a:endParaRPr>
          </a:p>
          <a:p>
            <a:pPr marL="0" indent="0">
              <a:buNone/>
            </a:pPr>
            <a:endParaRPr lang="en-I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068415-9DE6-6F4A-89AC-0001C6D6D689}"/>
              </a:ext>
            </a:extLst>
          </p:cNvPr>
          <p:cNvSpPr txBox="1"/>
          <p:nvPr/>
        </p:nvSpPr>
        <p:spPr>
          <a:xfrm>
            <a:off x="7308304" y="2567109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i="1" dirty="0"/>
              <a:t>NP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BFFA21-3FA7-C343-AD2D-22A356173AF3}"/>
              </a:ext>
            </a:extLst>
          </p:cNvPr>
          <p:cNvSpPr txBox="1"/>
          <p:nvPr/>
        </p:nvSpPr>
        <p:spPr bwMode="auto">
          <a:xfrm>
            <a:off x="7632340" y="3058063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i="1" dirty="0"/>
              <a:t>Nominal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0F4449-3BCE-F24B-884E-447A09B821DF}"/>
              </a:ext>
            </a:extLst>
          </p:cNvPr>
          <p:cNvSpPr txBox="1"/>
          <p:nvPr/>
        </p:nvSpPr>
        <p:spPr bwMode="auto">
          <a:xfrm>
            <a:off x="6732240" y="3058063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i="1" dirty="0"/>
              <a:t>Det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D2CAF2-2468-B146-8CC1-51A89A2ABC82}"/>
              </a:ext>
            </a:extLst>
          </p:cNvPr>
          <p:cNvSpPr txBox="1"/>
          <p:nvPr/>
        </p:nvSpPr>
        <p:spPr bwMode="auto">
          <a:xfrm>
            <a:off x="6720083" y="3982390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i="1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77C5CB-868F-3349-8204-1546CA95E8A1}"/>
              </a:ext>
            </a:extLst>
          </p:cNvPr>
          <p:cNvSpPr txBox="1"/>
          <p:nvPr/>
        </p:nvSpPr>
        <p:spPr bwMode="auto">
          <a:xfrm>
            <a:off x="7794358" y="3982390"/>
            <a:ext cx="684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i="1" dirty="0"/>
              <a:t>flight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0470E2-87E7-D44D-8267-02205A48CD89}"/>
              </a:ext>
            </a:extLst>
          </p:cNvPr>
          <p:cNvSpPr txBox="1"/>
          <p:nvPr/>
        </p:nvSpPr>
        <p:spPr bwMode="auto">
          <a:xfrm>
            <a:off x="7709673" y="3520226"/>
            <a:ext cx="853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i="1" dirty="0"/>
              <a:t>Noun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5E7152B-FBA2-034A-81DE-26725C77F623}"/>
              </a:ext>
            </a:extLst>
          </p:cNvPr>
          <p:cNvCxnSpPr>
            <a:stCxn id="8" idx="0"/>
            <a:endCxn id="6" idx="2"/>
          </p:cNvCxnSpPr>
          <p:nvPr/>
        </p:nvCxnSpPr>
        <p:spPr bwMode="auto">
          <a:xfrm flipV="1">
            <a:off x="6984268" y="2905663"/>
            <a:ext cx="576064" cy="152400"/>
          </a:xfrm>
          <a:prstGeom prst="line">
            <a:avLst/>
          </a:prstGeom>
          <a:solidFill>
            <a:schemeClr val="accent1"/>
          </a:solidFill>
          <a:ln w="28575" cap="sq" cmpd="sng" algn="ctr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D5FB27F-A02B-564C-B552-70A482650A0F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 bwMode="auto">
          <a:xfrm flipV="1">
            <a:off x="6972111" y="3396617"/>
            <a:ext cx="12157" cy="585773"/>
          </a:xfrm>
          <a:prstGeom prst="line">
            <a:avLst/>
          </a:prstGeom>
          <a:solidFill>
            <a:schemeClr val="accent1"/>
          </a:solidFill>
          <a:ln w="28575" cap="sq" cmpd="sng" algn="ctr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ffectLst/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72594A-A82E-7544-A230-4E9F15D779AC}"/>
              </a:ext>
            </a:extLst>
          </p:cNvPr>
          <p:cNvCxnSpPr>
            <a:cxnSpLocks/>
            <a:endCxn id="7" idx="0"/>
          </p:cNvCxnSpPr>
          <p:nvPr/>
        </p:nvCxnSpPr>
        <p:spPr bwMode="auto">
          <a:xfrm>
            <a:off x="7596336" y="2888786"/>
            <a:ext cx="540060" cy="169277"/>
          </a:xfrm>
          <a:prstGeom prst="line">
            <a:avLst/>
          </a:prstGeom>
          <a:solidFill>
            <a:schemeClr val="accent1"/>
          </a:solidFill>
          <a:ln w="28575" cap="sq" cmpd="sng" algn="ctr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360361C-C1D0-2041-8F36-B42AF1455E42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 bwMode="auto">
          <a:xfrm flipV="1">
            <a:off x="8136396" y="3396617"/>
            <a:ext cx="0" cy="123609"/>
          </a:xfrm>
          <a:prstGeom prst="line">
            <a:avLst/>
          </a:prstGeom>
          <a:solidFill>
            <a:schemeClr val="accent1"/>
          </a:solidFill>
          <a:ln w="28575" cap="sq" cmpd="sng" algn="ctr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ffectLst/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A894E3-5C63-C249-8000-187737CA104B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 bwMode="auto">
          <a:xfrm flipV="1">
            <a:off x="8136396" y="3858780"/>
            <a:ext cx="0" cy="123610"/>
          </a:xfrm>
          <a:prstGeom prst="line">
            <a:avLst/>
          </a:prstGeom>
          <a:solidFill>
            <a:schemeClr val="accent1"/>
          </a:solidFill>
          <a:ln w="28575" cap="sq" cmpd="sng" algn="ctr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ffectLst/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2826E-FADD-6044-B701-0E871BC4D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Constituency Parse Tree Example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A3F333A-71D8-7F42-9496-DF37570B147A}"/>
              </a:ext>
            </a:extLst>
          </p:cNvPr>
          <p:cNvGrpSpPr/>
          <p:nvPr/>
        </p:nvGrpSpPr>
        <p:grpSpPr>
          <a:xfrm>
            <a:off x="3196333" y="841926"/>
            <a:ext cx="3175867" cy="3464410"/>
            <a:chOff x="3196333" y="841926"/>
            <a:chExt cx="3175867" cy="346441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C869F04-5196-F840-ACA2-62E6F941A27E}"/>
                </a:ext>
              </a:extLst>
            </p:cNvPr>
            <p:cNvSpPr/>
            <p:nvPr/>
          </p:nvSpPr>
          <p:spPr>
            <a:xfrm>
              <a:off x="3196333" y="841926"/>
              <a:ext cx="3175867" cy="34644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GB" dirty="0">
                  <a:latin typeface="+mj-lt"/>
                </a:rPr>
                <a:t>          S</a:t>
              </a:r>
            </a:p>
            <a:p>
              <a:pPr>
                <a:lnSpc>
                  <a:spcPct val="200000"/>
                </a:lnSpc>
              </a:pPr>
              <a:r>
                <a:rPr lang="en-GB" dirty="0">
                  <a:latin typeface="+mj-lt"/>
                </a:rPr>
                <a:t>NP	  </a:t>
              </a:r>
              <a:r>
                <a:rPr lang="en-GB" dirty="0"/>
                <a:t>VP</a:t>
              </a:r>
              <a:endParaRPr lang="en-GB" dirty="0">
                <a:latin typeface="+mj-lt"/>
              </a:endParaRPr>
            </a:p>
            <a:p>
              <a:pPr>
                <a:lnSpc>
                  <a:spcPct val="200000"/>
                </a:lnSpc>
              </a:pPr>
              <a:r>
                <a:rPr lang="en-GB" dirty="0"/>
                <a:t>Pro      Verb          NP</a:t>
              </a:r>
            </a:p>
            <a:p>
              <a:pPr>
                <a:lnSpc>
                  <a:spcPct val="200000"/>
                </a:lnSpc>
              </a:pPr>
              <a:r>
                <a:rPr lang="en-GB" i="1" dirty="0"/>
                <a:t> I</a:t>
              </a:r>
              <a:r>
                <a:rPr lang="en-GB" dirty="0"/>
                <a:t>        </a:t>
              </a:r>
              <a:r>
                <a:rPr lang="en-GB" i="1" dirty="0"/>
                <a:t>prefer</a:t>
              </a:r>
              <a:r>
                <a:rPr lang="en-GB" dirty="0"/>
                <a:t>    Det       </a:t>
              </a:r>
              <a:r>
                <a:rPr lang="en-GB" dirty="0">
                  <a:latin typeface="+mj-lt"/>
                </a:rPr>
                <a:t>Nom</a:t>
              </a:r>
            </a:p>
            <a:p>
              <a:pPr>
                <a:lnSpc>
                  <a:spcPct val="200000"/>
                </a:lnSpc>
              </a:pPr>
              <a:r>
                <a:rPr lang="en-GB" dirty="0"/>
                <a:t>	      </a:t>
              </a:r>
              <a:r>
                <a:rPr lang="en-GB" i="1" dirty="0"/>
                <a:t>a</a:t>
              </a:r>
              <a:r>
                <a:rPr lang="en-GB" dirty="0"/>
                <a:t>     Nom     Noun</a:t>
              </a:r>
              <a:endParaRPr lang="en-GB" dirty="0">
                <a:latin typeface="+mj-lt"/>
              </a:endParaRPr>
            </a:p>
            <a:p>
              <a:pPr>
                <a:lnSpc>
                  <a:spcPct val="200000"/>
                </a:lnSpc>
              </a:pPr>
              <a:r>
                <a:rPr lang="en-GB" dirty="0">
                  <a:latin typeface="+mj-lt"/>
                </a:rPr>
                <a:t>	            Noun     </a:t>
              </a:r>
              <a:r>
                <a:rPr lang="en-GB" i="1" dirty="0">
                  <a:latin typeface="+mj-lt"/>
                </a:rPr>
                <a:t>flight</a:t>
              </a:r>
            </a:p>
            <a:p>
              <a:pPr>
                <a:lnSpc>
                  <a:spcPct val="200000"/>
                </a:lnSpc>
              </a:pPr>
              <a:r>
                <a:rPr lang="en-GB" dirty="0">
                  <a:latin typeface="+mj-lt"/>
                </a:rPr>
                <a:t>	           </a:t>
              </a:r>
              <a:r>
                <a:rPr lang="en-GB" i="1" dirty="0">
                  <a:latin typeface="+mj-lt"/>
                </a:rPr>
                <a:t>morning</a:t>
              </a:r>
              <a:endParaRPr lang="en-GB" dirty="0">
                <a:latin typeface="+mj-lt"/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90F96F9-C15F-9346-8208-7C34D141957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419872" y="1349995"/>
              <a:ext cx="432048" cy="144016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  <a:effectLst/>
          </p:spPr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C6797CE-C33E-2142-92DF-78AF5F52787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51920" y="1349995"/>
              <a:ext cx="432048" cy="144016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  <a:effectLst/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106BBD1-741F-E147-91D4-7773781007D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995936" y="1854051"/>
              <a:ext cx="432048" cy="144016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BD11A57-6DF0-8D49-8DF1-25A79C8AFA5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427984" y="1854051"/>
              <a:ext cx="432048" cy="144016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D9073DD-8853-4C4C-B993-CC3428763D7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644008" y="2286099"/>
              <a:ext cx="288032" cy="230198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  <a:effectLst/>
          </p:spPr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B0D46BA-9587-174E-B539-EEC4B6CCDA1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932040" y="2286099"/>
              <a:ext cx="371994" cy="224893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  <a:effectLst/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E50C2A1-3432-9A4B-B600-A33903131FC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392570" y="1782043"/>
              <a:ext cx="0" cy="216024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  <a:effectLst/>
          </p:spPr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96A6F8C-D30D-6945-9A22-4789A3E6E38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392570" y="2300273"/>
              <a:ext cx="0" cy="216024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  <a:effectLst/>
          </p:spPr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FB9AADF-EB96-0947-A946-E70905FE897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067944" y="2300273"/>
              <a:ext cx="0" cy="216024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  <a:effectLst/>
          </p:spPr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CA16EC7-4D20-D244-A43C-36133976264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598707" y="2821812"/>
              <a:ext cx="0" cy="216024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  <a:effectLst/>
          </p:spPr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AAE4DC6-970D-EA4A-82A1-1DCD418AD25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076056" y="3294211"/>
              <a:ext cx="0" cy="216024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  <a:effectLst/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6479E92-94C0-C240-8872-B3095F7CD03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076056" y="3798267"/>
              <a:ext cx="0" cy="216024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  <a:effectLst/>
          </p:spPr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230E49F-8F5D-5E4B-85C8-14CF90D8B22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724128" y="3294211"/>
              <a:ext cx="0" cy="216024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  <a:effectLst/>
          </p:spPr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1D3FB01-3AAA-D24D-8B5C-25117A2519E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076056" y="2790155"/>
              <a:ext cx="360040" cy="247683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  <a:effectLst/>
          </p:spPr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A5FCFBF-FF4A-2442-A483-65D9003AC09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6096" y="2790155"/>
              <a:ext cx="288032" cy="247681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894683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C913C-C6A5-1C48-BB50-0750FF405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Context Free Grammar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53249B7F-4717-5541-9B9C-F807369D815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07487096"/>
                  </p:ext>
                </p:extLst>
              </p:nvPr>
            </p:nvGraphicFramePr>
            <p:xfrm>
              <a:off x="1257300" y="930275"/>
              <a:ext cx="7491164" cy="1920240"/>
            </p:xfrm>
            <a:graphic>
              <a:graphicData uri="http://schemas.openxmlformats.org/drawingml/2006/table">
                <a:tbl>
                  <a:tblPr>
                    <a:tableStyleId>{F104D70A-C402-1B09-287D-4C74409AAAAC}</a:tableStyleId>
                  </a:tblPr>
                  <a:tblGrid>
                    <a:gridCol w="506388">
                      <a:extLst>
                        <a:ext uri="{9D8B030D-6E8A-4147-A177-3AD203B41FA5}">
                          <a16:colId xmlns:a16="http://schemas.microsoft.com/office/drawing/2014/main" val="518120550"/>
                        </a:ext>
                      </a:extLst>
                    </a:gridCol>
                    <a:gridCol w="6984776">
                      <a:extLst>
                        <a:ext uri="{9D8B030D-6E8A-4147-A177-3AD203B41FA5}">
                          <a16:colId xmlns:a16="http://schemas.microsoft.com/office/drawing/2014/main" val="190918832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IT" sz="2000" dirty="0">
                              <a:latin typeface="+mj-lt"/>
                              <a:cs typeface="Calibri" panose="020F0502020204030204" pitchFamily="34" charset="0"/>
                            </a:rPr>
                            <a:t>N</a:t>
                          </a:r>
                        </a:p>
                        <a:p>
                          <a:r>
                            <a:rPr lang="el-GR" sz="200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Σ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  <a:p>
                          <a:r>
                            <a:rPr lang="en-US" sz="200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R</a:t>
                          </a:r>
                        </a:p>
                        <a:p>
                          <a:endParaRPr lang="en-US" sz="2000" kern="120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  <a:p>
                          <a:endParaRPr lang="en-US" sz="2000" kern="120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  <a:p>
                          <a:r>
                            <a:rPr lang="en-US" sz="2000" i="1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S</a:t>
                          </a:r>
                          <a:endParaRPr lang="en-IT" sz="20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38576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000" kern="1200" dirty="0">
                              <a:solidFill>
                                <a:schemeClr val="dk1"/>
                              </a:solidFill>
                              <a:effectLst/>
                              <a:latin typeface="+mj-lt"/>
                              <a:ea typeface="+mn-ea"/>
                              <a:cs typeface="+mn-cs"/>
                            </a:rPr>
                            <a:t>a set of </a:t>
                          </a:r>
                          <a:r>
                            <a:rPr lang="en-GB" sz="2000" b="1" kern="1200" dirty="0">
                              <a:solidFill>
                                <a:schemeClr val="dk1"/>
                              </a:solidFill>
                              <a:effectLst/>
                              <a:latin typeface="+mj-lt"/>
                              <a:ea typeface="+mn-ea"/>
                              <a:cs typeface="+mn-cs"/>
                            </a:rPr>
                            <a:t>non-terminal</a:t>
                          </a:r>
                          <a:r>
                            <a:rPr lang="en-GB" sz="2000" b="0" kern="1200" dirty="0">
                              <a:solidFill>
                                <a:schemeClr val="dk1"/>
                              </a:solidFill>
                              <a:effectLst/>
                              <a:latin typeface="+mj-lt"/>
                              <a:ea typeface="+mn-ea"/>
                              <a:cs typeface="+mn-cs"/>
                            </a:rPr>
                            <a:t> symbols </a:t>
                          </a:r>
                          <a:r>
                            <a:rPr lang="en-GB" sz="2000" kern="1200" dirty="0">
                              <a:solidFill>
                                <a:schemeClr val="dk1"/>
                              </a:solidFill>
                              <a:effectLst/>
                              <a:latin typeface="+mj-lt"/>
                              <a:ea typeface="+mn-ea"/>
                              <a:cs typeface="+mn-cs"/>
                            </a:rPr>
                            <a:t>(or </a:t>
                          </a:r>
                          <a:r>
                            <a:rPr lang="en-GB" sz="2000" b="0" kern="1200" dirty="0">
                              <a:solidFill>
                                <a:schemeClr val="dk1"/>
                              </a:solidFill>
                              <a:effectLst/>
                              <a:latin typeface="+mj-lt"/>
                              <a:ea typeface="+mn-ea"/>
                              <a:cs typeface="+mn-cs"/>
                            </a:rPr>
                            <a:t>variables</a:t>
                          </a:r>
                          <a:r>
                            <a:rPr lang="en-GB" sz="2000" kern="1200" dirty="0">
                              <a:solidFill>
                                <a:schemeClr val="dk1"/>
                              </a:solidFill>
                              <a:effectLst/>
                              <a:latin typeface="+mj-lt"/>
                              <a:ea typeface="+mn-ea"/>
                              <a:cs typeface="+mn-cs"/>
                            </a:rPr>
                            <a:t>)</a:t>
                          </a:r>
                          <a:br>
                            <a:rPr lang="en-GB" sz="2000" kern="1200" dirty="0">
                              <a:solidFill>
                                <a:schemeClr val="dk1"/>
                              </a:solidFill>
                              <a:effectLst/>
                              <a:latin typeface="+mj-lt"/>
                              <a:ea typeface="+mn-ea"/>
                              <a:cs typeface="+mn-cs"/>
                            </a:rPr>
                          </a:br>
                          <a:r>
                            <a:rPr lang="en-GB" sz="2000" kern="1200" dirty="0">
                              <a:solidFill>
                                <a:schemeClr val="dk1"/>
                              </a:solidFill>
                              <a:effectLst/>
                              <a:latin typeface="+mj-lt"/>
                              <a:ea typeface="+mn-ea"/>
                              <a:cs typeface="+mn-cs"/>
                            </a:rPr>
                            <a:t>a set of </a:t>
                          </a:r>
                          <a:r>
                            <a:rPr lang="en-GB" sz="2000" b="1" kern="1200" dirty="0">
                              <a:solidFill>
                                <a:schemeClr val="dk1"/>
                              </a:solidFill>
                              <a:effectLst/>
                              <a:latin typeface="+mj-lt"/>
                              <a:ea typeface="+mn-ea"/>
                              <a:cs typeface="+mn-cs"/>
                            </a:rPr>
                            <a:t>terminal</a:t>
                          </a:r>
                          <a:r>
                            <a:rPr lang="en-GB" sz="2000" b="0" kern="1200" dirty="0">
                              <a:solidFill>
                                <a:schemeClr val="dk1"/>
                              </a:solidFill>
                              <a:effectLst/>
                              <a:latin typeface="+mj-lt"/>
                              <a:ea typeface="+mn-ea"/>
                              <a:cs typeface="+mn-cs"/>
                            </a:rPr>
                            <a:t> symbols </a:t>
                          </a:r>
                          <a:r>
                            <a:rPr lang="en-GB" sz="2000" kern="1200" dirty="0">
                              <a:solidFill>
                                <a:schemeClr val="dk1"/>
                              </a:solidFill>
                              <a:effectLst/>
                              <a:latin typeface="+mj-lt"/>
                              <a:ea typeface="+mn-ea"/>
                              <a:cs typeface="+mn-cs"/>
                            </a:rPr>
                            <a:t>(disjoint from </a:t>
                          </a:r>
                          <a:r>
                            <a:rPr lang="en-GB" sz="2000" i="1" kern="1200" dirty="0">
                              <a:solidFill>
                                <a:schemeClr val="dk1"/>
                              </a:solidFill>
                              <a:effectLst/>
                              <a:latin typeface="+mj-lt"/>
                              <a:ea typeface="+mn-ea"/>
                              <a:cs typeface="+mn-cs"/>
                            </a:rPr>
                            <a:t>N</a:t>
                          </a:r>
                          <a:r>
                            <a:rPr lang="en-GB" sz="2000" kern="1200" dirty="0">
                              <a:solidFill>
                                <a:schemeClr val="dk1"/>
                              </a:solidFill>
                              <a:effectLst/>
                              <a:latin typeface="+mj-lt"/>
                              <a:ea typeface="+mn-ea"/>
                              <a:cs typeface="+mn-cs"/>
                            </a:rPr>
                            <a:t>)</a:t>
                          </a:r>
                          <a:br>
                            <a:rPr lang="en-GB" sz="2000" kern="1200" dirty="0">
                              <a:solidFill>
                                <a:schemeClr val="dk1"/>
                              </a:solidFill>
                              <a:effectLst/>
                              <a:latin typeface="+mj-lt"/>
                              <a:ea typeface="+mn-ea"/>
                              <a:cs typeface="+mn-cs"/>
                            </a:rPr>
                          </a:br>
                          <a:r>
                            <a:rPr lang="en-GB" sz="2000" kern="1200" dirty="0">
                              <a:solidFill>
                                <a:schemeClr val="dk1"/>
                              </a:solidFill>
                              <a:effectLst/>
                              <a:latin typeface="+mj-lt"/>
                              <a:ea typeface="+mn-ea"/>
                              <a:cs typeface="+mn-cs"/>
                            </a:rPr>
                            <a:t>a set of </a:t>
                          </a:r>
                          <a:r>
                            <a:rPr lang="en-GB" sz="2000" b="1" kern="1200" dirty="0">
                              <a:solidFill>
                                <a:schemeClr val="dk1"/>
                              </a:solidFill>
                              <a:effectLst/>
                              <a:latin typeface="+mj-lt"/>
                              <a:ea typeface="+mn-ea"/>
                              <a:cs typeface="+mn-cs"/>
                            </a:rPr>
                            <a:t>rules</a:t>
                          </a:r>
                          <a:r>
                            <a:rPr lang="en-GB" sz="2000" b="0" kern="1200" dirty="0">
                              <a:solidFill>
                                <a:schemeClr val="dk1"/>
                              </a:solidFill>
                              <a:effectLst/>
                              <a:latin typeface="+mj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2000" kern="1200" dirty="0">
                              <a:solidFill>
                                <a:schemeClr val="dk1"/>
                              </a:solidFill>
                              <a:effectLst/>
                              <a:latin typeface="+mj-lt"/>
                              <a:ea typeface="+mn-ea"/>
                              <a:cs typeface="+mn-cs"/>
                            </a:rPr>
                            <a:t>or </a:t>
                          </a:r>
                          <a:r>
                            <a:rPr lang="en-GB" sz="2000" b="1" kern="1200" dirty="0">
                              <a:solidFill>
                                <a:schemeClr val="dk1"/>
                              </a:solidFill>
                              <a:effectLst/>
                              <a:latin typeface="+mj-lt"/>
                              <a:ea typeface="+mn-ea"/>
                              <a:cs typeface="+mn-cs"/>
                            </a:rPr>
                            <a:t>productions</a:t>
                          </a:r>
                          <a:r>
                            <a:rPr lang="en-GB" sz="2000" kern="1200" dirty="0">
                              <a:solidFill>
                                <a:schemeClr val="dk1"/>
                              </a:solidFill>
                              <a:effectLst/>
                              <a:latin typeface="+mj-lt"/>
                              <a:ea typeface="+mn-ea"/>
                              <a:cs typeface="+mn-cs"/>
                            </a:rPr>
                            <a:t>, each of the form </a:t>
                          </a:r>
                          <a:r>
                            <a:rPr lang="en-GB" sz="2000" i="1" kern="1200" dirty="0">
                              <a:solidFill>
                                <a:schemeClr val="dk1"/>
                              </a:solidFill>
                              <a:effectLst/>
                              <a:latin typeface="+mj-lt"/>
                              <a:ea typeface="+mn-ea"/>
                              <a:cs typeface="+mn-cs"/>
                            </a:rPr>
                            <a:t>A </a:t>
                          </a:r>
                          <a:r>
                            <a:rPr lang="en-GB" sz="2000" kern="1200" dirty="0">
                              <a:solidFill>
                                <a:schemeClr val="dk1"/>
                              </a:solidFill>
                              <a:effectLst/>
                              <a:latin typeface="+mj-lt"/>
                              <a:ea typeface="+mn-ea"/>
                              <a:cs typeface="+mn-cs"/>
                            </a:rPr>
                            <a:t>→ </a:t>
                          </a:r>
                          <a:r>
                            <a:rPr lang="el-GR" sz="2000" kern="1200" dirty="0">
                              <a:solidFill>
                                <a:schemeClr val="dk1"/>
                              </a:solidFill>
                              <a:effectLst/>
                              <a:latin typeface="+mj-lt"/>
                              <a:ea typeface="+mn-ea"/>
                              <a:cs typeface="+mn-cs"/>
                            </a:rPr>
                            <a:t>β ,</a:t>
                          </a:r>
                          <a:br>
                            <a:rPr lang="el-GR" sz="2000" kern="1200" dirty="0">
                              <a:solidFill>
                                <a:schemeClr val="dk1"/>
                              </a:solidFill>
                              <a:effectLst/>
                              <a:latin typeface="+mj-lt"/>
                              <a:ea typeface="+mn-ea"/>
                              <a:cs typeface="+mn-cs"/>
                            </a:rPr>
                          </a:br>
                          <a:r>
                            <a:rPr lang="en-GB" sz="2000" kern="1200" dirty="0">
                              <a:solidFill>
                                <a:schemeClr val="dk1"/>
                              </a:solidFill>
                              <a:effectLst/>
                              <a:latin typeface="+mj-lt"/>
                              <a:ea typeface="+mn-ea"/>
                              <a:cs typeface="+mn-cs"/>
                            </a:rPr>
                            <a:t>where </a:t>
                          </a:r>
                          <a:r>
                            <a:rPr lang="en-GB" sz="2000" i="1" kern="1200" dirty="0">
                              <a:solidFill>
                                <a:schemeClr val="dk1"/>
                              </a:solidFill>
                              <a:effectLst/>
                              <a:latin typeface="+mj-lt"/>
                              <a:ea typeface="+mn-ea"/>
                              <a:cs typeface="+mn-cs"/>
                            </a:rPr>
                            <a:t>A </a:t>
                          </a:r>
                          <a:r>
                            <a:rPr lang="en-GB" sz="2000" kern="1200" dirty="0">
                              <a:solidFill>
                                <a:schemeClr val="dk1"/>
                              </a:solidFill>
                              <a:effectLst/>
                              <a:latin typeface="+mj-lt"/>
                              <a:ea typeface="+mn-ea"/>
                              <a:cs typeface="+mn-cs"/>
                            </a:rPr>
                            <a:t>is a non-terminal,</a:t>
                          </a:r>
                          <a:br>
                            <a:rPr lang="en-GB" sz="2000" kern="1200" dirty="0">
                              <a:solidFill>
                                <a:schemeClr val="dk1"/>
                              </a:solidFill>
                              <a:effectLst/>
                              <a:latin typeface="+mj-lt"/>
                              <a:ea typeface="+mn-ea"/>
                              <a:cs typeface="+mn-cs"/>
                            </a:rPr>
                          </a:br>
                          <a:r>
                            <a:rPr lang="el-GR" sz="2000" kern="1200" dirty="0">
                              <a:solidFill>
                                <a:schemeClr val="dk1"/>
                              </a:solidFill>
                              <a:effectLst/>
                              <a:latin typeface="+mj-lt"/>
                              <a:ea typeface="+mn-ea"/>
                              <a:cs typeface="+mn-cs"/>
                            </a:rPr>
                            <a:t>β </a:t>
                          </a:r>
                          <a:r>
                            <a:rPr lang="en-GB" sz="2000" kern="1200" dirty="0">
                              <a:solidFill>
                                <a:schemeClr val="dk1"/>
                              </a:solidFill>
                              <a:effectLst/>
                              <a:latin typeface="+mj-lt"/>
                              <a:ea typeface="+mn-ea"/>
                              <a:cs typeface="+mn-cs"/>
                            </a:rPr>
                            <a:t>is a string of symbols from the infinite set of strings (</a:t>
                          </a:r>
                          <a:r>
                            <a:rPr lang="el-GR" sz="2000" kern="1200" dirty="0">
                              <a:solidFill>
                                <a:schemeClr val="dk1"/>
                              </a:solidFill>
                              <a:effectLst/>
                              <a:latin typeface="+mj-lt"/>
                              <a:ea typeface="+mn-ea"/>
                              <a:cs typeface="+mn-cs"/>
                            </a:rPr>
                            <a:t>Σ ∪ </a:t>
                          </a:r>
                          <a:r>
                            <a:rPr lang="en-GB" sz="2000" i="1" kern="1200" dirty="0">
                              <a:solidFill>
                                <a:schemeClr val="dk1"/>
                              </a:solidFill>
                              <a:effectLst/>
                              <a:latin typeface="+mj-lt"/>
                              <a:ea typeface="+mn-ea"/>
                              <a:cs typeface="+mn-cs"/>
                            </a:rPr>
                            <a:t>N </a:t>
                          </a:r>
                          <a:r>
                            <a:rPr lang="en-GB" sz="2000" kern="1200" dirty="0">
                              <a:solidFill>
                                <a:schemeClr val="dk1"/>
                              </a:solidFill>
                              <a:effectLst/>
                              <a:latin typeface="+mj-lt"/>
                              <a:ea typeface="+mn-ea"/>
                              <a:cs typeface="+mn-cs"/>
                            </a:rPr>
                            <a:t>)∗</a:t>
                          </a:r>
                        </a:p>
                        <a:p>
                          <a:pPr marL="0" marR="0" lvl="0" indent="0" algn="l" defTabSz="38576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000" kern="1200" dirty="0">
                              <a:solidFill>
                                <a:schemeClr val="dk1"/>
                              </a:solidFill>
                              <a:effectLst/>
                              <a:latin typeface="+mj-lt"/>
                              <a:ea typeface="+mn-ea"/>
                              <a:cs typeface="+mn-cs"/>
                            </a:rPr>
                            <a:t>a designated </a:t>
                          </a:r>
                          <a:r>
                            <a:rPr lang="en-GB" sz="2000" b="1" kern="1200" dirty="0">
                              <a:solidFill>
                                <a:schemeClr val="dk1"/>
                              </a:solidFill>
                              <a:effectLst/>
                              <a:latin typeface="+mj-lt"/>
                              <a:ea typeface="+mn-ea"/>
                              <a:cs typeface="+mn-cs"/>
                            </a:rPr>
                            <a:t>start symbol </a:t>
                          </a:r>
                          <a14:m>
                            <m:oMath xmlns:m="http://schemas.openxmlformats.org/officeDocument/2006/math">
                              <m:r>
                                <a:rPr lang="en-GB" sz="2000" b="1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∈</m:t>
                              </m:r>
                              <m:r>
                                <a:rPr lang="en-US" sz="2000" b="1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</m:oMath>
                          </a14:m>
                          <a:r>
                            <a:rPr lang="en-GB" sz="2000" i="1" kern="1200" dirty="0">
                              <a:solidFill>
                                <a:schemeClr val="dk1"/>
                              </a:solidFill>
                              <a:effectLst/>
                              <a:latin typeface="+mj-lt"/>
                              <a:ea typeface="+mn-ea"/>
                              <a:cs typeface="+mn-cs"/>
                            </a:rPr>
                            <a:t>N </a:t>
                          </a:r>
                          <a:endParaRPr lang="en-GB" sz="2000" dirty="0">
                            <a:effectLst/>
                            <a:latin typeface="+mj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05682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53249B7F-4717-5541-9B9C-F807369D815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07487096"/>
                  </p:ext>
                </p:extLst>
              </p:nvPr>
            </p:nvGraphicFramePr>
            <p:xfrm>
              <a:off x="1257300" y="930275"/>
              <a:ext cx="7491164" cy="1920240"/>
            </p:xfrm>
            <a:graphic>
              <a:graphicData uri="http://schemas.openxmlformats.org/drawingml/2006/table">
                <a:tbl>
                  <a:tblPr>
                    <a:tableStyleId>{F104D70A-C402-1B09-287D-4C74409AAAAC}</a:tableStyleId>
                  </a:tblPr>
                  <a:tblGrid>
                    <a:gridCol w="506388">
                      <a:extLst>
                        <a:ext uri="{9D8B030D-6E8A-4147-A177-3AD203B41FA5}">
                          <a16:colId xmlns:a16="http://schemas.microsoft.com/office/drawing/2014/main" val="518120550"/>
                        </a:ext>
                      </a:extLst>
                    </a:gridCol>
                    <a:gridCol w="6984776">
                      <a:extLst>
                        <a:ext uri="{9D8B030D-6E8A-4147-A177-3AD203B41FA5}">
                          <a16:colId xmlns:a16="http://schemas.microsoft.com/office/drawing/2014/main" val="1909188328"/>
                        </a:ext>
                      </a:extLst>
                    </a:gridCol>
                  </a:tblGrid>
                  <a:tr h="1920240">
                    <a:tc>
                      <a:txBody>
                        <a:bodyPr/>
                        <a:lstStyle/>
                        <a:p>
                          <a:r>
                            <a:rPr lang="en-IT" sz="2000" dirty="0">
                              <a:latin typeface="+mj-lt"/>
                              <a:cs typeface="Calibri" panose="020F0502020204030204" pitchFamily="34" charset="0"/>
                            </a:rPr>
                            <a:t>N</a:t>
                          </a:r>
                        </a:p>
                        <a:p>
                          <a:r>
                            <a:rPr lang="el-GR" sz="200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Σ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  <a:p>
                          <a:r>
                            <a:rPr lang="en-US" sz="200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R</a:t>
                          </a:r>
                        </a:p>
                        <a:p>
                          <a:endParaRPr lang="en-US" sz="2000" kern="120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  <a:p>
                          <a:endParaRPr lang="en-US" sz="2000" kern="120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  <a:p>
                          <a:r>
                            <a:rPr lang="en-US" sz="2000" i="1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S</a:t>
                          </a:r>
                          <a:endParaRPr lang="en-IT" sz="20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T"/>
                        </a:p>
                      </a:txBody>
                      <a:tcPr>
                        <a:blipFill>
                          <a:blip r:embed="rId2"/>
                          <a:stretch>
                            <a:fillRect l="-7455" t="-1974" r="-182" b="-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056827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89476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/>
              <a:t>Constituency Parsing</a:t>
            </a:r>
            <a:endParaRPr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257300" y="809304"/>
            <a:ext cx="7200899" cy="1099908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200" dirty="0"/>
              <a:t>Requires Phrase Structure Grammar</a:t>
            </a:r>
            <a:endParaRPr sz="2200" dirty="0"/>
          </a:p>
          <a:p>
            <a:pPr lvl="1">
              <a:lnSpc>
                <a:spcPct val="90000"/>
              </a:lnSpc>
              <a:defRPr/>
            </a:pPr>
            <a:r>
              <a:rPr lang="en-US" sz="2200" dirty="0"/>
              <a:t>CFG, PCFG, Unification Grammar</a:t>
            </a:r>
            <a:endParaRPr sz="2200" dirty="0"/>
          </a:p>
          <a:p>
            <a:pPr>
              <a:lnSpc>
                <a:spcPct val="90000"/>
              </a:lnSpc>
              <a:defRPr/>
            </a:pPr>
            <a:r>
              <a:rPr lang="en-US" sz="2200" dirty="0"/>
              <a:t>Produces phrase structure parse tree</a:t>
            </a:r>
            <a:endParaRPr sz="2200" dirty="0"/>
          </a:p>
        </p:txBody>
      </p:sp>
      <p:sp>
        <p:nvSpPr>
          <p:cNvPr id="6" name="Text Box 4"/>
          <p:cNvSpPr>
            <a:spLocks/>
          </p:cNvSpPr>
          <p:nvPr/>
        </p:nvSpPr>
        <p:spPr bwMode="auto">
          <a:xfrm>
            <a:off x="1058863" y="4336991"/>
            <a:ext cx="7375525" cy="34319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ts val="0"/>
              </a:spcBef>
              <a:buClr>
                <a:schemeClr val="accent2"/>
              </a:buClr>
              <a:buSzPct val="80000"/>
              <a:buFont typeface="Wingdings"/>
              <a:buChar char="l"/>
              <a:defRPr sz="2800" b="1">
                <a:solidFill>
                  <a:schemeClr val="tx1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Font typeface="Wingdings"/>
              <a:buChar char="§"/>
              <a:defRPr sz="2400" b="1">
                <a:solidFill>
                  <a:schemeClr val="tx1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b="1">
                <a:solidFill>
                  <a:schemeClr val="tx1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400" b="0">
                <a:latin typeface="Times New Roman"/>
              </a:rPr>
              <a:t>Rolls-Royce Inc. said it expects its sales to remain steady</a:t>
            </a:r>
            <a:endParaRPr/>
          </a:p>
        </p:txBody>
      </p:sp>
      <p:sp>
        <p:nvSpPr>
          <p:cNvPr id="7" name="Freeform 5"/>
          <p:cNvSpPr/>
          <p:nvPr/>
        </p:nvSpPr>
        <p:spPr bwMode="auto">
          <a:xfrm>
            <a:off x="1731963" y="4112956"/>
            <a:ext cx="1150937" cy="241908"/>
          </a:xfrm>
          <a:custGeom>
            <a:avLst/>
            <a:gdLst>
              <a:gd name="T0" fmla="*/ 0 w 725"/>
              <a:gd name="T1" fmla="*/ 2147483646 h 203"/>
              <a:gd name="T2" fmla="*/ 0 w 725"/>
              <a:gd name="T3" fmla="*/ 0 h 203"/>
              <a:gd name="T4" fmla="*/ 2147483646 w 725"/>
              <a:gd name="T5" fmla="*/ 0 h 203"/>
              <a:gd name="T6" fmla="*/ 2147483646 w 725"/>
              <a:gd name="T7" fmla="*/ 2147483646 h 203"/>
              <a:gd name="T8" fmla="*/ 0 60000 65536"/>
              <a:gd name="T9" fmla="*/ 0 60000 65536"/>
              <a:gd name="T10" fmla="*/ 0 60000 65536"/>
              <a:gd name="T11" fmla="*/ 0 60000 65536"/>
              <a:gd name="T12" fmla="*/ 0 w 725"/>
              <a:gd name="T13" fmla="*/ 0 h 203"/>
              <a:gd name="T14" fmla="*/ 725 w 725"/>
              <a:gd name="T15" fmla="*/ 203 h 20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5" h="203" extrusionOk="0">
                <a:moveTo>
                  <a:pt x="0" y="196"/>
                </a:moveTo>
                <a:lnTo>
                  <a:pt x="0" y="0"/>
                </a:lnTo>
                <a:lnTo>
                  <a:pt x="725" y="0"/>
                </a:lnTo>
                <a:lnTo>
                  <a:pt x="713" y="203"/>
                </a:lnTo>
              </a:path>
            </a:pathLst>
          </a:custGeom>
          <a:noFill/>
          <a:ln w="28575" cap="sq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8" name="Freeform 6"/>
          <p:cNvSpPr/>
          <p:nvPr/>
        </p:nvSpPr>
        <p:spPr bwMode="auto">
          <a:xfrm>
            <a:off x="5186363" y="4141557"/>
            <a:ext cx="576262" cy="240716"/>
          </a:xfrm>
          <a:custGeom>
            <a:avLst/>
            <a:gdLst>
              <a:gd name="T0" fmla="*/ 0 w 363"/>
              <a:gd name="T1" fmla="*/ 2147483646 h 202"/>
              <a:gd name="T2" fmla="*/ 0 w 363"/>
              <a:gd name="T3" fmla="*/ 0 h 202"/>
              <a:gd name="T4" fmla="*/ 2147483646 w 363"/>
              <a:gd name="T5" fmla="*/ 0 h 202"/>
              <a:gd name="T6" fmla="*/ 2147483646 w 363"/>
              <a:gd name="T7" fmla="*/ 2147483646 h 202"/>
              <a:gd name="T8" fmla="*/ 0 60000 65536"/>
              <a:gd name="T9" fmla="*/ 0 60000 65536"/>
              <a:gd name="T10" fmla="*/ 0 60000 65536"/>
              <a:gd name="T11" fmla="*/ 0 60000 65536"/>
              <a:gd name="T12" fmla="*/ 0 w 363"/>
              <a:gd name="T13" fmla="*/ 0 h 202"/>
              <a:gd name="T14" fmla="*/ 363 w 363"/>
              <a:gd name="T15" fmla="*/ 202 h 2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3" h="202" extrusionOk="0">
                <a:moveTo>
                  <a:pt x="0" y="196"/>
                </a:moveTo>
                <a:lnTo>
                  <a:pt x="0" y="0"/>
                </a:lnTo>
                <a:lnTo>
                  <a:pt x="363" y="0"/>
                </a:lnTo>
                <a:lnTo>
                  <a:pt x="356" y="202"/>
                </a:lnTo>
              </a:path>
            </a:pathLst>
          </a:custGeom>
          <a:noFill/>
          <a:ln w="28575" cap="sq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9" name="Freeform 8"/>
          <p:cNvSpPr/>
          <p:nvPr/>
        </p:nvSpPr>
        <p:spPr bwMode="auto">
          <a:xfrm>
            <a:off x="6786563" y="4014049"/>
            <a:ext cx="901700" cy="359883"/>
          </a:xfrm>
          <a:custGeom>
            <a:avLst/>
            <a:gdLst>
              <a:gd name="T0" fmla="*/ 0 w 568"/>
              <a:gd name="T1" fmla="*/ 2147483646 h 463"/>
              <a:gd name="T2" fmla="*/ 0 w 568"/>
              <a:gd name="T3" fmla="*/ 0 h 463"/>
              <a:gd name="T4" fmla="*/ 2147483646 w 568"/>
              <a:gd name="T5" fmla="*/ 0 h 463"/>
              <a:gd name="T6" fmla="*/ 2147483646 w 568"/>
              <a:gd name="T7" fmla="*/ 2147483646 h 463"/>
              <a:gd name="T8" fmla="*/ 0 60000 65536"/>
              <a:gd name="T9" fmla="*/ 0 60000 65536"/>
              <a:gd name="T10" fmla="*/ 0 60000 65536"/>
              <a:gd name="T11" fmla="*/ 0 60000 65536"/>
              <a:gd name="T12" fmla="*/ 0 w 568"/>
              <a:gd name="T13" fmla="*/ 0 h 463"/>
              <a:gd name="T14" fmla="*/ 568 w 568"/>
              <a:gd name="T15" fmla="*/ 463 h 4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8" h="463" extrusionOk="0">
                <a:moveTo>
                  <a:pt x="0" y="447"/>
                </a:moveTo>
                <a:lnTo>
                  <a:pt x="0" y="0"/>
                </a:lnTo>
                <a:lnTo>
                  <a:pt x="568" y="0"/>
                </a:lnTo>
                <a:lnTo>
                  <a:pt x="553" y="463"/>
                </a:lnTo>
              </a:path>
            </a:pathLst>
          </a:custGeom>
          <a:noFill/>
          <a:ln w="28575" cap="sq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0" name="Text Box 7"/>
          <p:cNvSpPr>
            <a:spLocks/>
          </p:cNvSpPr>
          <p:nvPr/>
        </p:nvSpPr>
        <p:spPr bwMode="auto">
          <a:xfrm>
            <a:off x="7335837" y="4073633"/>
            <a:ext cx="692150" cy="2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spcBef>
                <a:spcPts val="0"/>
              </a:spcBef>
              <a:buClr>
                <a:schemeClr val="accent2"/>
              </a:buClr>
              <a:buSzPct val="80000"/>
              <a:buFont typeface="Wingdings"/>
              <a:buChar char="l"/>
              <a:defRPr sz="2800" b="1">
                <a:solidFill>
                  <a:schemeClr val="tx1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Font typeface="Wingdings"/>
              <a:buChar char="§"/>
              <a:defRPr sz="2400" b="1">
                <a:solidFill>
                  <a:schemeClr val="tx1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b="1">
                <a:solidFill>
                  <a:schemeClr val="tx1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/>
              <a:t>ADJP</a:t>
            </a:r>
            <a:endParaRPr/>
          </a:p>
        </p:txBody>
      </p:sp>
      <p:sp>
        <p:nvSpPr>
          <p:cNvPr id="11" name="Freeform 10"/>
          <p:cNvSpPr/>
          <p:nvPr/>
        </p:nvSpPr>
        <p:spPr bwMode="auto">
          <a:xfrm>
            <a:off x="6223000" y="3668466"/>
            <a:ext cx="984250" cy="723340"/>
          </a:xfrm>
          <a:custGeom>
            <a:avLst/>
            <a:gdLst>
              <a:gd name="T0" fmla="*/ 0 w 620"/>
              <a:gd name="T1" fmla="*/ 2147483646 h 607"/>
              <a:gd name="T2" fmla="*/ 0 w 620"/>
              <a:gd name="T3" fmla="*/ 0 h 607"/>
              <a:gd name="T4" fmla="*/ 2147483646 w 620"/>
              <a:gd name="T5" fmla="*/ 0 h 607"/>
              <a:gd name="T6" fmla="*/ 2147483646 w 620"/>
              <a:gd name="T7" fmla="*/ 2147483646 h 607"/>
              <a:gd name="T8" fmla="*/ 0 60000 65536"/>
              <a:gd name="T9" fmla="*/ 0 60000 65536"/>
              <a:gd name="T10" fmla="*/ 0 60000 65536"/>
              <a:gd name="T11" fmla="*/ 0 60000 65536"/>
              <a:gd name="T12" fmla="*/ 0 w 620"/>
              <a:gd name="T13" fmla="*/ 0 h 607"/>
              <a:gd name="T14" fmla="*/ 620 w 620"/>
              <a:gd name="T15" fmla="*/ 607 h 60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0" h="607" extrusionOk="0">
                <a:moveTo>
                  <a:pt x="0" y="607"/>
                </a:moveTo>
                <a:lnTo>
                  <a:pt x="0" y="0"/>
                </a:lnTo>
                <a:lnTo>
                  <a:pt x="620" y="0"/>
                </a:lnTo>
                <a:lnTo>
                  <a:pt x="620" y="289"/>
                </a:lnTo>
              </a:path>
            </a:pathLst>
          </a:custGeom>
          <a:noFill/>
          <a:ln w="28575" cap="sq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2" name="Text Box 9"/>
          <p:cNvSpPr>
            <a:spLocks/>
          </p:cNvSpPr>
          <p:nvPr/>
        </p:nvSpPr>
        <p:spPr bwMode="auto">
          <a:xfrm>
            <a:off x="7029450" y="3728049"/>
            <a:ext cx="346075" cy="2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spcBef>
                <a:spcPts val="0"/>
              </a:spcBef>
              <a:buClr>
                <a:schemeClr val="accent2"/>
              </a:buClr>
              <a:buSzPct val="80000"/>
              <a:buFont typeface="Wingdings"/>
              <a:buChar char="l"/>
              <a:defRPr sz="2800" b="1">
                <a:solidFill>
                  <a:schemeClr val="tx1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Font typeface="Wingdings"/>
              <a:buChar char="§"/>
              <a:defRPr sz="2400" b="1">
                <a:solidFill>
                  <a:schemeClr val="tx1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b="1">
                <a:solidFill>
                  <a:schemeClr val="tx1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/>
              <a:t>VP</a:t>
            </a:r>
            <a:endParaRPr/>
          </a:p>
        </p:txBody>
      </p:sp>
      <p:sp>
        <p:nvSpPr>
          <p:cNvPr id="13" name="Freeform 11"/>
          <p:cNvSpPr/>
          <p:nvPr/>
        </p:nvSpPr>
        <p:spPr bwMode="auto">
          <a:xfrm>
            <a:off x="5494338" y="3380083"/>
            <a:ext cx="1228725" cy="761474"/>
          </a:xfrm>
          <a:custGeom>
            <a:avLst/>
            <a:gdLst>
              <a:gd name="T0" fmla="*/ 0 w 774"/>
              <a:gd name="T1" fmla="*/ 2147483646 h 639"/>
              <a:gd name="T2" fmla="*/ 0 w 774"/>
              <a:gd name="T3" fmla="*/ 0 h 639"/>
              <a:gd name="T4" fmla="*/ 2147483646 w 774"/>
              <a:gd name="T5" fmla="*/ 0 h 639"/>
              <a:gd name="T6" fmla="*/ 2147483646 w 774"/>
              <a:gd name="T7" fmla="*/ 2147483646 h 639"/>
              <a:gd name="T8" fmla="*/ 0 60000 65536"/>
              <a:gd name="T9" fmla="*/ 0 60000 65536"/>
              <a:gd name="T10" fmla="*/ 0 60000 65536"/>
              <a:gd name="T11" fmla="*/ 0 60000 65536"/>
              <a:gd name="T12" fmla="*/ 0 w 774"/>
              <a:gd name="T13" fmla="*/ 0 h 639"/>
              <a:gd name="T14" fmla="*/ 774 w 774"/>
              <a:gd name="T15" fmla="*/ 639 h 6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74" h="639" extrusionOk="0">
                <a:moveTo>
                  <a:pt x="0" y="639"/>
                </a:moveTo>
                <a:lnTo>
                  <a:pt x="0" y="0"/>
                </a:lnTo>
                <a:lnTo>
                  <a:pt x="774" y="0"/>
                </a:lnTo>
                <a:lnTo>
                  <a:pt x="768" y="243"/>
                </a:lnTo>
              </a:path>
            </a:pathLst>
          </a:custGeom>
          <a:noFill/>
          <a:ln w="28575" cap="sq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4" name="Freeform 12"/>
          <p:cNvSpPr/>
          <p:nvPr/>
        </p:nvSpPr>
        <p:spPr bwMode="auto">
          <a:xfrm>
            <a:off x="4456113" y="3063099"/>
            <a:ext cx="1614487" cy="1309641"/>
          </a:xfrm>
          <a:custGeom>
            <a:avLst/>
            <a:gdLst>
              <a:gd name="T0" fmla="*/ 0 w 1017"/>
              <a:gd name="T1" fmla="*/ 2147483646 h 1099"/>
              <a:gd name="T2" fmla="*/ 0 w 1017"/>
              <a:gd name="T3" fmla="*/ 0 h 1099"/>
              <a:gd name="T4" fmla="*/ 2147483646 w 1017"/>
              <a:gd name="T5" fmla="*/ 0 h 1099"/>
              <a:gd name="T6" fmla="*/ 2147483646 w 1017"/>
              <a:gd name="T7" fmla="*/ 2147483646 h 1099"/>
              <a:gd name="T8" fmla="*/ 0 60000 65536"/>
              <a:gd name="T9" fmla="*/ 0 60000 65536"/>
              <a:gd name="T10" fmla="*/ 0 60000 65536"/>
              <a:gd name="T11" fmla="*/ 0 60000 65536"/>
              <a:gd name="T12" fmla="*/ 0 w 1017"/>
              <a:gd name="T13" fmla="*/ 0 h 1099"/>
              <a:gd name="T14" fmla="*/ 1017 w 1017"/>
              <a:gd name="T15" fmla="*/ 1099 h 109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17" h="1099" extrusionOk="0">
                <a:moveTo>
                  <a:pt x="0" y="1099"/>
                </a:moveTo>
                <a:lnTo>
                  <a:pt x="0" y="0"/>
                </a:lnTo>
                <a:lnTo>
                  <a:pt x="1017" y="0"/>
                </a:lnTo>
                <a:lnTo>
                  <a:pt x="1013" y="259"/>
                </a:lnTo>
              </a:path>
            </a:pathLst>
          </a:custGeom>
          <a:noFill/>
          <a:ln w="28575" cap="sq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5" name="Text Box 13"/>
          <p:cNvSpPr>
            <a:spLocks/>
          </p:cNvSpPr>
          <p:nvPr/>
        </p:nvSpPr>
        <p:spPr bwMode="auto">
          <a:xfrm>
            <a:off x="5302250" y="3729241"/>
            <a:ext cx="384175" cy="2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spcBef>
                <a:spcPts val="0"/>
              </a:spcBef>
              <a:buClr>
                <a:schemeClr val="accent2"/>
              </a:buClr>
              <a:buSzPct val="80000"/>
              <a:buFont typeface="Wingdings"/>
              <a:buChar char="l"/>
              <a:defRPr sz="2800" b="1">
                <a:solidFill>
                  <a:schemeClr val="tx1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Font typeface="Wingdings"/>
              <a:buChar char="§"/>
              <a:defRPr sz="2400" b="1">
                <a:solidFill>
                  <a:schemeClr val="tx1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b="1">
                <a:solidFill>
                  <a:schemeClr val="tx1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/>
              <a:t>NP</a:t>
            </a:r>
            <a:endParaRPr/>
          </a:p>
        </p:txBody>
      </p:sp>
      <p:sp>
        <p:nvSpPr>
          <p:cNvPr id="16" name="Text Box 14"/>
          <p:cNvSpPr>
            <a:spLocks/>
          </p:cNvSpPr>
          <p:nvPr/>
        </p:nvSpPr>
        <p:spPr bwMode="auto">
          <a:xfrm>
            <a:off x="5992813" y="3120299"/>
            <a:ext cx="231775" cy="2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spcBef>
                <a:spcPts val="0"/>
              </a:spcBef>
              <a:buClr>
                <a:schemeClr val="accent2"/>
              </a:buClr>
              <a:buSzPct val="80000"/>
              <a:buFont typeface="Wingdings"/>
              <a:buChar char="l"/>
              <a:defRPr sz="2800" b="1">
                <a:solidFill>
                  <a:schemeClr val="tx1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Font typeface="Wingdings"/>
              <a:buChar char="§"/>
              <a:defRPr sz="2400" b="1">
                <a:solidFill>
                  <a:schemeClr val="tx1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b="1">
                <a:solidFill>
                  <a:schemeClr val="tx1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/>
              <a:t>S</a:t>
            </a:r>
            <a:endParaRPr/>
          </a:p>
        </p:txBody>
      </p:sp>
      <p:sp>
        <p:nvSpPr>
          <p:cNvPr id="17" name="Freeform 15"/>
          <p:cNvSpPr/>
          <p:nvPr/>
        </p:nvSpPr>
        <p:spPr bwMode="auto">
          <a:xfrm>
            <a:off x="3956050" y="2713941"/>
            <a:ext cx="1230313" cy="1658800"/>
          </a:xfrm>
          <a:custGeom>
            <a:avLst/>
            <a:gdLst>
              <a:gd name="T0" fmla="*/ 2147483646 w 775"/>
              <a:gd name="T1" fmla="*/ 2147483646 h 1392"/>
              <a:gd name="T2" fmla="*/ 0 w 775"/>
              <a:gd name="T3" fmla="*/ 0 h 1392"/>
              <a:gd name="T4" fmla="*/ 2147483646 w 775"/>
              <a:gd name="T5" fmla="*/ 0 h 1392"/>
              <a:gd name="T6" fmla="*/ 2147483646 w 775"/>
              <a:gd name="T7" fmla="*/ 2147483646 h 1392"/>
              <a:gd name="T8" fmla="*/ 0 60000 65536"/>
              <a:gd name="T9" fmla="*/ 0 60000 65536"/>
              <a:gd name="T10" fmla="*/ 0 60000 65536"/>
              <a:gd name="T11" fmla="*/ 0 60000 65536"/>
              <a:gd name="T12" fmla="*/ 0 w 775"/>
              <a:gd name="T13" fmla="*/ 0 h 1392"/>
              <a:gd name="T14" fmla="*/ 775 w 775"/>
              <a:gd name="T15" fmla="*/ 1392 h 13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75" h="1392" extrusionOk="0">
                <a:moveTo>
                  <a:pt x="1" y="1392"/>
                </a:moveTo>
                <a:lnTo>
                  <a:pt x="0" y="0"/>
                </a:lnTo>
                <a:lnTo>
                  <a:pt x="772" y="0"/>
                </a:lnTo>
                <a:lnTo>
                  <a:pt x="775" y="294"/>
                </a:lnTo>
              </a:path>
            </a:pathLst>
          </a:custGeom>
          <a:noFill/>
          <a:ln w="28575" cap="sq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8" name="Text Box 16"/>
          <p:cNvSpPr>
            <a:spLocks/>
          </p:cNvSpPr>
          <p:nvPr/>
        </p:nvSpPr>
        <p:spPr bwMode="auto">
          <a:xfrm>
            <a:off x="4994275" y="2774716"/>
            <a:ext cx="346075" cy="2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spcBef>
                <a:spcPts val="0"/>
              </a:spcBef>
              <a:buClr>
                <a:schemeClr val="accent2"/>
              </a:buClr>
              <a:buSzPct val="80000"/>
              <a:buFont typeface="Wingdings"/>
              <a:buChar char="l"/>
              <a:defRPr sz="2800" b="1">
                <a:solidFill>
                  <a:schemeClr val="tx1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Font typeface="Wingdings"/>
              <a:buChar char="§"/>
              <a:defRPr sz="2400" b="1">
                <a:solidFill>
                  <a:schemeClr val="tx1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b="1">
                <a:solidFill>
                  <a:schemeClr val="tx1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/>
              <a:t>VP</a:t>
            </a:r>
            <a:endParaRPr/>
          </a:p>
        </p:txBody>
      </p:sp>
      <p:sp>
        <p:nvSpPr>
          <p:cNvPr id="19" name="Freeform 17"/>
          <p:cNvSpPr/>
          <p:nvPr/>
        </p:nvSpPr>
        <p:spPr bwMode="auto">
          <a:xfrm>
            <a:off x="3495675" y="2431516"/>
            <a:ext cx="1143000" cy="1957907"/>
          </a:xfrm>
          <a:custGeom>
            <a:avLst/>
            <a:gdLst>
              <a:gd name="T0" fmla="*/ 2147483646 w 720"/>
              <a:gd name="T1" fmla="*/ 2147483646 h 1622"/>
              <a:gd name="T2" fmla="*/ 0 w 720"/>
              <a:gd name="T3" fmla="*/ 0 h 1622"/>
              <a:gd name="T4" fmla="*/ 2147483646 w 720"/>
              <a:gd name="T5" fmla="*/ 0 h 1622"/>
              <a:gd name="T6" fmla="*/ 2147483646 w 720"/>
              <a:gd name="T7" fmla="*/ 2147483646 h 1622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1622"/>
              <a:gd name="T14" fmla="*/ 720 w 720"/>
              <a:gd name="T15" fmla="*/ 1622 h 16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1622" extrusionOk="0">
                <a:moveTo>
                  <a:pt x="1" y="1622"/>
                </a:moveTo>
                <a:lnTo>
                  <a:pt x="0" y="0"/>
                </a:lnTo>
                <a:lnTo>
                  <a:pt x="720" y="0"/>
                </a:lnTo>
                <a:lnTo>
                  <a:pt x="718" y="216"/>
                </a:lnTo>
              </a:path>
            </a:pathLst>
          </a:custGeom>
          <a:noFill/>
          <a:ln w="28575" cap="sq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20" name="Freeform 18"/>
          <p:cNvSpPr/>
          <p:nvPr/>
        </p:nvSpPr>
        <p:spPr bwMode="auto">
          <a:xfrm>
            <a:off x="2266950" y="2114533"/>
            <a:ext cx="1857375" cy="2003191"/>
          </a:xfrm>
          <a:custGeom>
            <a:avLst/>
            <a:gdLst>
              <a:gd name="T0" fmla="*/ 0 w 1170"/>
              <a:gd name="T1" fmla="*/ 2147483646 h 1654"/>
              <a:gd name="T2" fmla="*/ 0 w 1170"/>
              <a:gd name="T3" fmla="*/ 0 h 1654"/>
              <a:gd name="T4" fmla="*/ 2147483646 w 1170"/>
              <a:gd name="T5" fmla="*/ 0 h 1654"/>
              <a:gd name="T6" fmla="*/ 2147483646 w 1170"/>
              <a:gd name="T7" fmla="*/ 2147483646 h 1654"/>
              <a:gd name="T8" fmla="*/ 0 60000 65536"/>
              <a:gd name="T9" fmla="*/ 0 60000 65536"/>
              <a:gd name="T10" fmla="*/ 0 60000 65536"/>
              <a:gd name="T11" fmla="*/ 0 60000 65536"/>
              <a:gd name="T12" fmla="*/ 0 w 1170"/>
              <a:gd name="T13" fmla="*/ 0 h 1654"/>
              <a:gd name="T14" fmla="*/ 1170 w 1170"/>
              <a:gd name="T15" fmla="*/ 1654 h 16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70" h="1654" extrusionOk="0">
                <a:moveTo>
                  <a:pt x="0" y="1654"/>
                </a:moveTo>
                <a:lnTo>
                  <a:pt x="0" y="0"/>
                </a:lnTo>
                <a:lnTo>
                  <a:pt x="1168" y="0"/>
                </a:lnTo>
                <a:lnTo>
                  <a:pt x="1170" y="254"/>
                </a:lnTo>
              </a:path>
            </a:pathLst>
          </a:custGeom>
          <a:noFill/>
          <a:ln w="28575" cap="sq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21" name="Text Box 19"/>
          <p:cNvSpPr>
            <a:spLocks/>
          </p:cNvSpPr>
          <p:nvPr/>
        </p:nvSpPr>
        <p:spPr bwMode="auto">
          <a:xfrm>
            <a:off x="4532313" y="2457733"/>
            <a:ext cx="231775" cy="2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spcBef>
                <a:spcPts val="0"/>
              </a:spcBef>
              <a:buClr>
                <a:schemeClr val="accent2"/>
              </a:buClr>
              <a:buSzPct val="80000"/>
              <a:buFont typeface="Wingdings"/>
              <a:buChar char="l"/>
              <a:defRPr sz="2800" b="1">
                <a:solidFill>
                  <a:schemeClr val="tx1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Font typeface="Wingdings"/>
              <a:buChar char="§"/>
              <a:defRPr sz="2400" b="1">
                <a:solidFill>
                  <a:schemeClr val="tx1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b="1">
                <a:solidFill>
                  <a:schemeClr val="tx1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/>
              <a:t>S</a:t>
            </a:r>
            <a:endParaRPr/>
          </a:p>
        </p:txBody>
      </p:sp>
      <p:sp>
        <p:nvSpPr>
          <p:cNvPr id="22" name="Text Box 20"/>
          <p:cNvSpPr>
            <a:spLocks/>
          </p:cNvSpPr>
          <p:nvPr/>
        </p:nvSpPr>
        <p:spPr bwMode="auto">
          <a:xfrm>
            <a:off x="3765550" y="3725666"/>
            <a:ext cx="384175" cy="2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spcBef>
                <a:spcPts val="0"/>
              </a:spcBef>
              <a:buClr>
                <a:schemeClr val="accent2"/>
              </a:buClr>
              <a:buSzPct val="80000"/>
              <a:buFont typeface="Wingdings"/>
              <a:buChar char="l"/>
              <a:defRPr sz="2800" b="1">
                <a:solidFill>
                  <a:schemeClr val="tx1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Font typeface="Wingdings"/>
              <a:buChar char="§"/>
              <a:defRPr sz="2400" b="1">
                <a:solidFill>
                  <a:schemeClr val="tx1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b="1">
                <a:solidFill>
                  <a:schemeClr val="tx1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/>
              <a:t>NP</a:t>
            </a:r>
            <a:endParaRPr/>
          </a:p>
        </p:txBody>
      </p:sp>
      <p:sp>
        <p:nvSpPr>
          <p:cNvPr id="23" name="Text Box 22"/>
          <p:cNvSpPr>
            <a:spLocks/>
          </p:cNvSpPr>
          <p:nvPr/>
        </p:nvSpPr>
        <p:spPr bwMode="auto">
          <a:xfrm>
            <a:off x="3957638" y="2169349"/>
            <a:ext cx="346075" cy="2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spcBef>
                <a:spcPts val="0"/>
              </a:spcBef>
              <a:buClr>
                <a:schemeClr val="accent2"/>
              </a:buClr>
              <a:buSzPct val="80000"/>
              <a:buFont typeface="Wingdings"/>
              <a:buChar char="l"/>
              <a:defRPr sz="2800" b="1">
                <a:solidFill>
                  <a:schemeClr val="tx1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Font typeface="Wingdings"/>
              <a:buChar char="§"/>
              <a:defRPr sz="2400" b="1">
                <a:solidFill>
                  <a:schemeClr val="tx1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b="1">
                <a:solidFill>
                  <a:schemeClr val="tx1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/>
              <a:t>VP</a:t>
            </a:r>
            <a:endParaRPr/>
          </a:p>
        </p:txBody>
      </p:sp>
      <p:sp>
        <p:nvSpPr>
          <p:cNvPr id="24" name="Text Box 23"/>
          <p:cNvSpPr>
            <a:spLocks/>
          </p:cNvSpPr>
          <p:nvPr/>
        </p:nvSpPr>
        <p:spPr bwMode="auto">
          <a:xfrm>
            <a:off x="2074863" y="3728049"/>
            <a:ext cx="384175" cy="2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spcBef>
                <a:spcPts val="0"/>
              </a:spcBef>
              <a:buClr>
                <a:schemeClr val="accent2"/>
              </a:buClr>
              <a:buSzPct val="80000"/>
              <a:buFont typeface="Wingdings"/>
              <a:buChar char="l"/>
              <a:defRPr sz="2800" b="1">
                <a:solidFill>
                  <a:schemeClr val="tx1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Font typeface="Wingdings"/>
              <a:buChar char="§"/>
              <a:defRPr sz="2400" b="1">
                <a:solidFill>
                  <a:schemeClr val="tx1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b="1">
                <a:solidFill>
                  <a:schemeClr val="tx1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/>
              <a:t>NP</a:t>
            </a:r>
            <a:endParaRPr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3189288" y="2027541"/>
            <a:ext cx="0" cy="86992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26" name="Text Box 26"/>
          <p:cNvSpPr>
            <a:spLocks/>
          </p:cNvSpPr>
          <p:nvPr/>
        </p:nvSpPr>
        <p:spPr bwMode="auto">
          <a:xfrm>
            <a:off x="6569075" y="3412257"/>
            <a:ext cx="346075" cy="2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spcBef>
                <a:spcPts val="0"/>
              </a:spcBef>
              <a:buClr>
                <a:schemeClr val="accent2"/>
              </a:buClr>
              <a:buSzPct val="80000"/>
              <a:buFont typeface="Wingdings"/>
              <a:buChar char="l"/>
              <a:defRPr sz="2800" b="1">
                <a:solidFill>
                  <a:schemeClr val="tx1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Font typeface="Wingdings"/>
              <a:buChar char="§"/>
              <a:defRPr sz="2400" b="1">
                <a:solidFill>
                  <a:schemeClr val="tx1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b="1">
                <a:solidFill>
                  <a:schemeClr val="tx1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/>
              <a:t>VP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Statistical Parsers</a:t>
            </a:r>
            <a:endParaRPr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2200"/>
              <a:t>Probabilistic Generative Model of Language which include parse structure (e.g. Collins 1997)</a:t>
            </a:r>
            <a:endParaRPr sz="2200"/>
          </a:p>
          <a:p>
            <a:pPr lvl="1">
              <a:defRPr/>
            </a:pPr>
            <a:r>
              <a:rPr lang="en-US" sz="2200"/>
              <a:t>Learning consists in estimating the parameters of the model with simple likelihood based techniques</a:t>
            </a:r>
            <a:endParaRPr sz="2200"/>
          </a:p>
          <a:p>
            <a:pPr>
              <a:defRPr/>
            </a:pPr>
            <a:r>
              <a:rPr lang="en-US" sz="2200"/>
              <a:t>Conditional parsing models (Charniak 2000; McDonald 2005)</a:t>
            </a:r>
            <a:endParaRPr sz="2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000" dirty="0"/>
              <a:t>Linear Model for Statistical Constituency Parsing</a:t>
            </a:r>
            <a:endParaRPr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Three components:</a:t>
            </a:r>
            <a:endParaRPr/>
          </a:p>
          <a:p>
            <a:pPr lvl="1">
              <a:buFontTx/>
              <a:buNone/>
              <a:defRPr/>
            </a:pPr>
            <a:r>
              <a:rPr lang="en-US" i="1">
                <a:solidFill>
                  <a:schemeClr val="hlink"/>
                </a:solidFill>
                <a:latin typeface="Times New Roman"/>
              </a:rPr>
              <a:t>GEN</a:t>
            </a:r>
            <a:r>
              <a:rPr lang="en-US"/>
              <a:t> is a function from a string to a set of </a:t>
            </a:r>
            <a:r>
              <a:rPr lang="en-US">
                <a:solidFill>
                  <a:schemeClr val="hlink"/>
                </a:solidFill>
              </a:rPr>
              <a:t>candidates</a:t>
            </a:r>
            <a:endParaRPr/>
          </a:p>
          <a:p>
            <a:pPr lvl="1">
              <a:buFontTx/>
              <a:buNone/>
              <a:defRPr/>
            </a:pPr>
            <a:r>
              <a:rPr lang="en-US">
                <a:solidFill>
                  <a:schemeClr val="accent1"/>
                </a:solidFill>
                <a:latin typeface="Symbol"/>
              </a:rPr>
              <a:t>F</a:t>
            </a:r>
            <a:r>
              <a:rPr lang="en-US"/>
              <a:t> maps a candidate to a feature vector</a:t>
            </a:r>
            <a:endParaRPr/>
          </a:p>
          <a:p>
            <a:pPr lvl="1">
              <a:buFontTx/>
              <a:buNone/>
              <a:defRPr/>
            </a:pPr>
            <a:r>
              <a:rPr lang="en-US" i="1">
                <a:solidFill>
                  <a:schemeClr val="accent2"/>
                </a:solidFill>
                <a:latin typeface="Times New Roman"/>
              </a:rPr>
              <a:t>W</a:t>
            </a:r>
            <a:r>
              <a:rPr lang="en-US"/>
              <a:t> is a parameter vector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000"/>
              <a:t>Component 1: GEN</a:t>
            </a:r>
            <a:endParaRPr sz="400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257300" y="1275083"/>
            <a:ext cx="7200899" cy="1731492"/>
          </a:xfrm>
        </p:spPr>
        <p:txBody>
          <a:bodyPr/>
          <a:lstStyle/>
          <a:p>
            <a:pPr>
              <a:buFont typeface="Wingdings"/>
              <a:buNone/>
              <a:defRPr/>
            </a:pPr>
            <a:r>
              <a:rPr lang="en-US" dirty="0"/>
              <a:t>GEN enumerates a set of candidates for a sentence</a:t>
            </a:r>
            <a:endParaRPr dirty="0"/>
          </a:p>
          <a:p>
            <a:pPr algn="ctr">
              <a:buFont typeface="Wingdings"/>
              <a:buNone/>
              <a:defRPr/>
            </a:pPr>
            <a:r>
              <a:rPr lang="en-US" i="1" dirty="0">
                <a:latin typeface="Times New Roman"/>
              </a:rPr>
              <a:t>She announced a program to promote safety in trucks and vans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B376EA3-0745-4DC9-9A0E-7C0021DDC085}"/>
              </a:ext>
            </a:extLst>
          </p:cNvPr>
          <p:cNvGrpSpPr/>
          <p:nvPr/>
        </p:nvGrpSpPr>
        <p:grpSpPr>
          <a:xfrm>
            <a:off x="1576388" y="3293333"/>
            <a:ext cx="1154112" cy="663758"/>
            <a:chOff x="1576388" y="3553550"/>
            <a:chExt cx="1154112" cy="663758"/>
          </a:xfrm>
        </p:grpSpPr>
        <p:grpSp>
          <p:nvGrpSpPr>
            <p:cNvPr id="6" name="Group 6"/>
            <p:cNvGrpSpPr/>
            <p:nvPr/>
          </p:nvGrpSpPr>
          <p:grpSpPr bwMode="auto">
            <a:xfrm>
              <a:off x="1576388" y="3553550"/>
              <a:ext cx="538162" cy="201392"/>
              <a:chOff x="993" y="2002"/>
              <a:chExt cx="339" cy="126"/>
            </a:xfrm>
          </p:grpSpPr>
          <p:sp>
            <p:nvSpPr>
              <p:cNvPr id="7" name="Line 4"/>
              <p:cNvSpPr>
                <a:spLocks noChangeShapeType="1"/>
              </p:cNvSpPr>
              <p:nvPr/>
            </p:nvSpPr>
            <p:spPr bwMode="auto">
              <a:xfrm flipV="1">
                <a:off x="993" y="2002"/>
                <a:ext cx="169" cy="12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it-IT"/>
              </a:p>
            </p:txBody>
          </p:sp>
          <p:sp>
            <p:nvSpPr>
              <p:cNvPr id="8" name="Line 5"/>
              <p:cNvSpPr>
                <a:spLocks noChangeShapeType="1"/>
              </p:cNvSpPr>
              <p:nvPr/>
            </p:nvSpPr>
            <p:spPr bwMode="auto">
              <a:xfrm flipH="1" flipV="1">
                <a:off x="1163" y="2002"/>
                <a:ext cx="169" cy="12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it-IT"/>
              </a:p>
            </p:txBody>
          </p:sp>
        </p:grpSp>
        <p:grpSp>
          <p:nvGrpSpPr>
            <p:cNvPr id="9" name="Group 7"/>
            <p:cNvGrpSpPr/>
            <p:nvPr/>
          </p:nvGrpSpPr>
          <p:grpSpPr bwMode="auto">
            <a:xfrm>
              <a:off x="1730375" y="3669142"/>
              <a:ext cx="538163" cy="201391"/>
              <a:chOff x="993" y="2002"/>
              <a:chExt cx="339" cy="126"/>
            </a:xfrm>
          </p:grpSpPr>
          <p:sp>
            <p:nvSpPr>
              <p:cNvPr id="10" name="Line 8"/>
              <p:cNvSpPr>
                <a:spLocks noChangeShapeType="1"/>
              </p:cNvSpPr>
              <p:nvPr/>
            </p:nvSpPr>
            <p:spPr bwMode="auto">
              <a:xfrm flipV="1">
                <a:off x="993" y="2002"/>
                <a:ext cx="169" cy="12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it-IT"/>
              </a:p>
            </p:txBody>
          </p:sp>
          <p:sp>
            <p:nvSpPr>
              <p:cNvPr id="11" name="Line 9"/>
              <p:cNvSpPr>
                <a:spLocks noChangeShapeType="1"/>
              </p:cNvSpPr>
              <p:nvPr/>
            </p:nvSpPr>
            <p:spPr bwMode="auto">
              <a:xfrm flipH="1" flipV="1">
                <a:off x="1163" y="2002"/>
                <a:ext cx="169" cy="12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it-IT"/>
              </a:p>
            </p:txBody>
          </p:sp>
        </p:grpSp>
        <p:grpSp>
          <p:nvGrpSpPr>
            <p:cNvPr id="12" name="Group 10"/>
            <p:cNvGrpSpPr/>
            <p:nvPr/>
          </p:nvGrpSpPr>
          <p:grpSpPr bwMode="auto">
            <a:xfrm>
              <a:off x="1884363" y="3784733"/>
              <a:ext cx="538162" cy="201392"/>
              <a:chOff x="993" y="2002"/>
              <a:chExt cx="339" cy="126"/>
            </a:xfrm>
          </p:grpSpPr>
          <p:sp>
            <p:nvSpPr>
              <p:cNvPr id="13" name="Line 11"/>
              <p:cNvSpPr>
                <a:spLocks noChangeShapeType="1"/>
              </p:cNvSpPr>
              <p:nvPr/>
            </p:nvSpPr>
            <p:spPr bwMode="auto">
              <a:xfrm flipV="1">
                <a:off x="993" y="2002"/>
                <a:ext cx="169" cy="12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it-IT"/>
              </a:p>
            </p:txBody>
          </p:sp>
          <p:sp>
            <p:nvSpPr>
              <p:cNvPr id="14" name="Line 12"/>
              <p:cNvSpPr>
                <a:spLocks noChangeShapeType="1"/>
              </p:cNvSpPr>
              <p:nvPr/>
            </p:nvSpPr>
            <p:spPr bwMode="auto">
              <a:xfrm flipH="1" flipV="1">
                <a:off x="1163" y="2002"/>
                <a:ext cx="169" cy="12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it-IT"/>
              </a:p>
            </p:txBody>
          </p:sp>
        </p:grpSp>
        <p:grpSp>
          <p:nvGrpSpPr>
            <p:cNvPr id="15" name="Group 13"/>
            <p:cNvGrpSpPr/>
            <p:nvPr/>
          </p:nvGrpSpPr>
          <p:grpSpPr bwMode="auto">
            <a:xfrm>
              <a:off x="2038349" y="3900325"/>
              <a:ext cx="538163" cy="201391"/>
              <a:chOff x="993" y="2002"/>
              <a:chExt cx="339" cy="126"/>
            </a:xfrm>
          </p:grpSpPr>
          <p:sp>
            <p:nvSpPr>
              <p:cNvPr id="16" name="Line 14"/>
              <p:cNvSpPr>
                <a:spLocks noChangeShapeType="1"/>
              </p:cNvSpPr>
              <p:nvPr/>
            </p:nvSpPr>
            <p:spPr bwMode="auto">
              <a:xfrm flipV="1">
                <a:off x="993" y="2002"/>
                <a:ext cx="169" cy="12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it-IT"/>
              </a:p>
            </p:txBody>
          </p:sp>
          <p:sp>
            <p:nvSpPr>
              <p:cNvPr id="17" name="Line 15"/>
              <p:cNvSpPr>
                <a:spLocks noChangeShapeType="1"/>
              </p:cNvSpPr>
              <p:nvPr/>
            </p:nvSpPr>
            <p:spPr bwMode="auto">
              <a:xfrm flipH="1" flipV="1">
                <a:off x="1163" y="2002"/>
                <a:ext cx="169" cy="12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it-IT"/>
              </a:p>
            </p:txBody>
          </p:sp>
        </p:grpSp>
        <p:grpSp>
          <p:nvGrpSpPr>
            <p:cNvPr id="18" name="Group 16"/>
            <p:cNvGrpSpPr/>
            <p:nvPr/>
          </p:nvGrpSpPr>
          <p:grpSpPr bwMode="auto">
            <a:xfrm>
              <a:off x="2192338" y="4015916"/>
              <a:ext cx="538162" cy="201392"/>
              <a:chOff x="993" y="2002"/>
              <a:chExt cx="339" cy="126"/>
            </a:xfrm>
          </p:grpSpPr>
          <p:sp>
            <p:nvSpPr>
              <p:cNvPr id="19" name="Line 17"/>
              <p:cNvSpPr>
                <a:spLocks noChangeShapeType="1"/>
              </p:cNvSpPr>
              <p:nvPr/>
            </p:nvSpPr>
            <p:spPr bwMode="auto">
              <a:xfrm flipV="1">
                <a:off x="993" y="2002"/>
                <a:ext cx="169" cy="12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it-IT"/>
              </a:p>
            </p:txBody>
          </p:sp>
          <p:sp>
            <p:nvSpPr>
              <p:cNvPr id="20" name="Line 18"/>
              <p:cNvSpPr>
                <a:spLocks noChangeShapeType="1"/>
              </p:cNvSpPr>
              <p:nvPr/>
            </p:nvSpPr>
            <p:spPr bwMode="auto">
              <a:xfrm flipH="1" flipV="1">
                <a:off x="1163" y="2002"/>
                <a:ext cx="169" cy="12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it-IT"/>
              </a:p>
            </p:txBody>
          </p: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3F885B2-FF87-46B0-B8FC-B6AE6BB84D4C}"/>
              </a:ext>
            </a:extLst>
          </p:cNvPr>
          <p:cNvGrpSpPr/>
          <p:nvPr/>
        </p:nvGrpSpPr>
        <p:grpSpPr>
          <a:xfrm>
            <a:off x="3803650" y="3236131"/>
            <a:ext cx="846138" cy="778160"/>
            <a:chOff x="3803650" y="3496348"/>
            <a:chExt cx="846138" cy="778160"/>
          </a:xfrm>
        </p:grpSpPr>
        <p:grpSp>
          <p:nvGrpSpPr>
            <p:cNvPr id="21" name="Group 19"/>
            <p:cNvGrpSpPr/>
            <p:nvPr/>
          </p:nvGrpSpPr>
          <p:grpSpPr bwMode="auto">
            <a:xfrm>
              <a:off x="4111625" y="4073116"/>
              <a:ext cx="538163" cy="201392"/>
              <a:chOff x="993" y="2002"/>
              <a:chExt cx="339" cy="126"/>
            </a:xfrm>
          </p:grpSpPr>
          <p:sp>
            <p:nvSpPr>
              <p:cNvPr id="22" name="Line 20"/>
              <p:cNvSpPr>
                <a:spLocks noChangeShapeType="1"/>
              </p:cNvSpPr>
              <p:nvPr/>
            </p:nvSpPr>
            <p:spPr bwMode="auto">
              <a:xfrm flipV="1">
                <a:off x="993" y="2002"/>
                <a:ext cx="169" cy="12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it-IT"/>
              </a:p>
            </p:txBody>
          </p:sp>
          <p:sp>
            <p:nvSpPr>
              <p:cNvPr id="23" name="Line 21"/>
              <p:cNvSpPr>
                <a:spLocks noChangeShapeType="1"/>
              </p:cNvSpPr>
              <p:nvPr/>
            </p:nvSpPr>
            <p:spPr bwMode="auto">
              <a:xfrm flipH="1" flipV="1">
                <a:off x="1163" y="2002"/>
                <a:ext cx="169" cy="12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it-IT"/>
              </a:p>
            </p:txBody>
          </p:sp>
        </p:grpSp>
        <p:grpSp>
          <p:nvGrpSpPr>
            <p:cNvPr id="24" name="Group 22"/>
            <p:cNvGrpSpPr/>
            <p:nvPr/>
          </p:nvGrpSpPr>
          <p:grpSpPr bwMode="auto">
            <a:xfrm>
              <a:off x="3843338" y="3871725"/>
              <a:ext cx="538162" cy="201391"/>
              <a:chOff x="993" y="2002"/>
              <a:chExt cx="339" cy="126"/>
            </a:xfrm>
          </p:grpSpPr>
          <p:sp>
            <p:nvSpPr>
              <p:cNvPr id="25" name="Line 23"/>
              <p:cNvSpPr>
                <a:spLocks noChangeShapeType="1"/>
              </p:cNvSpPr>
              <p:nvPr/>
            </p:nvSpPr>
            <p:spPr bwMode="auto">
              <a:xfrm flipV="1">
                <a:off x="993" y="2002"/>
                <a:ext cx="169" cy="12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it-IT"/>
              </a:p>
            </p:txBody>
          </p:sp>
          <p:sp>
            <p:nvSpPr>
              <p:cNvPr id="26" name="Line 24"/>
              <p:cNvSpPr>
                <a:spLocks noChangeShapeType="1"/>
              </p:cNvSpPr>
              <p:nvPr/>
            </p:nvSpPr>
            <p:spPr bwMode="auto">
              <a:xfrm flipH="1" flipV="1">
                <a:off x="1163" y="2002"/>
                <a:ext cx="169" cy="12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it-IT"/>
              </a:p>
            </p:txBody>
          </p:sp>
        </p:grpSp>
        <p:grpSp>
          <p:nvGrpSpPr>
            <p:cNvPr id="27" name="Group 25"/>
            <p:cNvGrpSpPr/>
            <p:nvPr/>
          </p:nvGrpSpPr>
          <p:grpSpPr bwMode="auto">
            <a:xfrm>
              <a:off x="3803650" y="3496348"/>
              <a:ext cx="538163" cy="201392"/>
              <a:chOff x="993" y="2002"/>
              <a:chExt cx="339" cy="126"/>
            </a:xfrm>
          </p:grpSpPr>
          <p:sp>
            <p:nvSpPr>
              <p:cNvPr id="28" name="Line 26"/>
              <p:cNvSpPr>
                <a:spLocks noChangeShapeType="1"/>
              </p:cNvSpPr>
              <p:nvPr/>
            </p:nvSpPr>
            <p:spPr bwMode="auto">
              <a:xfrm flipV="1">
                <a:off x="993" y="2002"/>
                <a:ext cx="169" cy="12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it-IT"/>
              </a:p>
            </p:txBody>
          </p:sp>
          <p:sp>
            <p:nvSpPr>
              <p:cNvPr id="29" name="Line 27"/>
              <p:cNvSpPr>
                <a:spLocks noChangeShapeType="1"/>
              </p:cNvSpPr>
              <p:nvPr/>
            </p:nvSpPr>
            <p:spPr bwMode="auto">
              <a:xfrm flipH="1" flipV="1">
                <a:off x="1163" y="2002"/>
                <a:ext cx="169" cy="12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it-IT"/>
              </a:p>
            </p:txBody>
          </p:sp>
        </p:grpSp>
        <p:grpSp>
          <p:nvGrpSpPr>
            <p:cNvPr id="30" name="Group 28"/>
            <p:cNvGrpSpPr/>
            <p:nvPr/>
          </p:nvGrpSpPr>
          <p:grpSpPr bwMode="auto">
            <a:xfrm>
              <a:off x="4073525" y="3698933"/>
              <a:ext cx="538163" cy="201392"/>
              <a:chOff x="993" y="2002"/>
              <a:chExt cx="339" cy="126"/>
            </a:xfrm>
          </p:grpSpPr>
          <p:sp>
            <p:nvSpPr>
              <p:cNvPr id="31" name="Line 29"/>
              <p:cNvSpPr>
                <a:spLocks noChangeShapeType="1"/>
              </p:cNvSpPr>
              <p:nvPr/>
            </p:nvSpPr>
            <p:spPr bwMode="auto">
              <a:xfrm flipV="1">
                <a:off x="993" y="2002"/>
                <a:ext cx="169" cy="12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it-IT"/>
              </a:p>
            </p:txBody>
          </p:sp>
          <p:sp>
            <p:nvSpPr>
              <p:cNvPr id="32" name="Line 30"/>
              <p:cNvSpPr>
                <a:spLocks noChangeShapeType="1"/>
              </p:cNvSpPr>
              <p:nvPr/>
            </p:nvSpPr>
            <p:spPr bwMode="auto">
              <a:xfrm flipH="1" flipV="1">
                <a:off x="1163" y="2002"/>
                <a:ext cx="169" cy="12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it-IT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8F48375-7080-48B7-B37E-6D7D73C88663}"/>
              </a:ext>
            </a:extLst>
          </p:cNvPr>
          <p:cNvGrpSpPr/>
          <p:nvPr/>
        </p:nvGrpSpPr>
        <p:grpSpPr>
          <a:xfrm>
            <a:off x="5608638" y="3178932"/>
            <a:ext cx="1038225" cy="691167"/>
            <a:chOff x="5608638" y="3439149"/>
            <a:chExt cx="1038225" cy="691167"/>
          </a:xfrm>
        </p:grpSpPr>
        <p:grpSp>
          <p:nvGrpSpPr>
            <p:cNvPr id="33" name="Group 31"/>
            <p:cNvGrpSpPr/>
            <p:nvPr/>
          </p:nvGrpSpPr>
          <p:grpSpPr bwMode="auto">
            <a:xfrm>
              <a:off x="5878513" y="3727533"/>
              <a:ext cx="538162" cy="201392"/>
              <a:chOff x="993" y="2002"/>
              <a:chExt cx="339" cy="126"/>
            </a:xfrm>
          </p:grpSpPr>
          <p:sp>
            <p:nvSpPr>
              <p:cNvPr id="34" name="Line 32"/>
              <p:cNvSpPr>
                <a:spLocks noChangeShapeType="1"/>
              </p:cNvSpPr>
              <p:nvPr/>
            </p:nvSpPr>
            <p:spPr bwMode="auto">
              <a:xfrm flipV="1">
                <a:off x="993" y="2002"/>
                <a:ext cx="169" cy="12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it-IT"/>
              </a:p>
            </p:txBody>
          </p:sp>
          <p:sp>
            <p:nvSpPr>
              <p:cNvPr id="35" name="Line 33"/>
              <p:cNvSpPr>
                <a:spLocks noChangeShapeType="1"/>
              </p:cNvSpPr>
              <p:nvPr/>
            </p:nvSpPr>
            <p:spPr bwMode="auto">
              <a:xfrm flipH="1" flipV="1">
                <a:off x="1163" y="2002"/>
                <a:ext cx="169" cy="12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it-IT"/>
              </a:p>
            </p:txBody>
          </p:sp>
        </p:grpSp>
        <p:grpSp>
          <p:nvGrpSpPr>
            <p:cNvPr id="36" name="Group 34"/>
            <p:cNvGrpSpPr/>
            <p:nvPr/>
          </p:nvGrpSpPr>
          <p:grpSpPr bwMode="auto">
            <a:xfrm>
              <a:off x="5954713" y="3439149"/>
              <a:ext cx="538162" cy="201392"/>
              <a:chOff x="993" y="2002"/>
              <a:chExt cx="339" cy="126"/>
            </a:xfrm>
          </p:grpSpPr>
          <p:sp>
            <p:nvSpPr>
              <p:cNvPr id="37" name="Line 35"/>
              <p:cNvSpPr>
                <a:spLocks noChangeShapeType="1"/>
              </p:cNvSpPr>
              <p:nvPr/>
            </p:nvSpPr>
            <p:spPr bwMode="auto">
              <a:xfrm flipV="1">
                <a:off x="993" y="2002"/>
                <a:ext cx="169" cy="12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it-IT"/>
              </a:p>
            </p:txBody>
          </p:sp>
          <p:sp>
            <p:nvSpPr>
              <p:cNvPr id="38" name="Line 36"/>
              <p:cNvSpPr>
                <a:spLocks noChangeShapeType="1"/>
              </p:cNvSpPr>
              <p:nvPr/>
            </p:nvSpPr>
            <p:spPr bwMode="auto">
              <a:xfrm flipH="1" flipV="1">
                <a:off x="1163" y="2002"/>
                <a:ext cx="169" cy="12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it-IT"/>
              </a:p>
            </p:txBody>
          </p:sp>
        </p:grpSp>
        <p:grpSp>
          <p:nvGrpSpPr>
            <p:cNvPr id="39" name="Group 37"/>
            <p:cNvGrpSpPr/>
            <p:nvPr/>
          </p:nvGrpSpPr>
          <p:grpSpPr bwMode="auto">
            <a:xfrm>
              <a:off x="6108700" y="3554742"/>
              <a:ext cx="538163" cy="201391"/>
              <a:chOff x="993" y="2002"/>
              <a:chExt cx="339" cy="126"/>
            </a:xfrm>
          </p:grpSpPr>
          <p:sp>
            <p:nvSpPr>
              <p:cNvPr id="40" name="Line 38"/>
              <p:cNvSpPr>
                <a:spLocks noChangeShapeType="1"/>
              </p:cNvSpPr>
              <p:nvPr/>
            </p:nvSpPr>
            <p:spPr bwMode="auto">
              <a:xfrm flipV="1">
                <a:off x="993" y="2002"/>
                <a:ext cx="169" cy="12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it-IT"/>
              </a:p>
            </p:txBody>
          </p:sp>
          <p:sp>
            <p:nvSpPr>
              <p:cNvPr id="41" name="Line 39"/>
              <p:cNvSpPr>
                <a:spLocks noChangeShapeType="1"/>
              </p:cNvSpPr>
              <p:nvPr/>
            </p:nvSpPr>
            <p:spPr bwMode="auto">
              <a:xfrm flipH="1" flipV="1">
                <a:off x="1163" y="2002"/>
                <a:ext cx="169" cy="12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it-IT"/>
              </a:p>
            </p:txBody>
          </p:sp>
        </p:grpSp>
        <p:grpSp>
          <p:nvGrpSpPr>
            <p:cNvPr id="42" name="Group 49"/>
            <p:cNvGrpSpPr/>
            <p:nvPr/>
          </p:nvGrpSpPr>
          <p:grpSpPr bwMode="auto">
            <a:xfrm>
              <a:off x="5608638" y="3928925"/>
              <a:ext cx="538162" cy="201391"/>
              <a:chOff x="993" y="2002"/>
              <a:chExt cx="339" cy="126"/>
            </a:xfrm>
          </p:grpSpPr>
          <p:sp>
            <p:nvSpPr>
              <p:cNvPr id="43" name="Line 50"/>
              <p:cNvSpPr>
                <a:spLocks noChangeShapeType="1"/>
              </p:cNvSpPr>
              <p:nvPr/>
            </p:nvSpPr>
            <p:spPr bwMode="auto">
              <a:xfrm flipV="1">
                <a:off x="993" y="2002"/>
                <a:ext cx="169" cy="12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it-IT"/>
              </a:p>
            </p:txBody>
          </p:sp>
          <p:sp>
            <p:nvSpPr>
              <p:cNvPr id="44" name="Line 51"/>
              <p:cNvSpPr>
                <a:spLocks noChangeShapeType="1"/>
              </p:cNvSpPr>
              <p:nvPr/>
            </p:nvSpPr>
            <p:spPr bwMode="auto">
              <a:xfrm flipH="1" flipV="1">
                <a:off x="1163" y="2002"/>
                <a:ext cx="169" cy="12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it-IT"/>
              </a:p>
            </p:txBody>
          </p:sp>
        </p:grpSp>
      </p:grpSp>
      <p:sp>
        <p:nvSpPr>
          <p:cNvPr id="45" name="AutoShape 52"/>
          <p:cNvSpPr>
            <a:spLocks noChangeArrowheads="1"/>
          </p:cNvSpPr>
          <p:nvPr/>
        </p:nvSpPr>
        <p:spPr bwMode="auto">
          <a:xfrm>
            <a:off x="3841750" y="2659366"/>
            <a:ext cx="1420813" cy="548166"/>
          </a:xfrm>
          <a:prstGeom prst="downArrow">
            <a:avLst>
              <a:gd name="adj1" fmla="val 63574"/>
              <a:gd name="adj2" fmla="val 44782"/>
            </a:avLst>
          </a:prstGeom>
          <a:solidFill>
            <a:srgbClr val="CC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ts val="0"/>
              </a:spcBef>
              <a:buClr>
                <a:schemeClr val="accent2"/>
              </a:buClr>
              <a:buSzPct val="80000"/>
              <a:buFont typeface="Wingdings"/>
              <a:buChar char="l"/>
              <a:defRPr sz="2800" b="1">
                <a:solidFill>
                  <a:schemeClr val="tx1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Font typeface="Wingdings"/>
              <a:buChar char="§"/>
              <a:defRPr sz="2400" b="1">
                <a:solidFill>
                  <a:schemeClr val="tx1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b="1">
                <a:solidFill>
                  <a:schemeClr val="tx1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400" b="0" i="1" dirty="0">
                <a:solidFill>
                  <a:schemeClr val="hlink"/>
                </a:solidFill>
                <a:latin typeface="Times New Roman"/>
              </a:rPr>
              <a:t>GEN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000"/>
              <a:t>Examples of GEN</a:t>
            </a:r>
            <a:endParaRPr sz="400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2000"/>
              <a:t>A context-free grammar</a:t>
            </a:r>
            <a:endParaRPr sz="2000"/>
          </a:p>
          <a:p>
            <a:pPr>
              <a:defRPr/>
            </a:pPr>
            <a:r>
              <a:rPr lang="en-US" sz="2000"/>
              <a:t>A finite-state machine</a:t>
            </a:r>
            <a:endParaRPr sz="2000"/>
          </a:p>
          <a:p>
            <a:pPr>
              <a:defRPr/>
            </a:pPr>
            <a:r>
              <a:rPr lang="en-US" sz="2000"/>
              <a:t>Top N most probable analyses from a probabilistic grammar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000"/>
              <a:t>Component 2: </a:t>
            </a:r>
            <a:r>
              <a:rPr lang="en-US" sz="4000">
                <a:latin typeface="Symbol"/>
              </a:rPr>
              <a:t>F</a:t>
            </a:r>
            <a:endParaRPr sz="400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257301" y="999353"/>
            <a:ext cx="7200898" cy="1312698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  <a:defRPr/>
            </a:pPr>
            <a:r>
              <a:rPr lang="en-US" sz="2000" dirty="0">
                <a:latin typeface="Symbol"/>
              </a:rPr>
              <a:t>F</a:t>
            </a:r>
            <a:r>
              <a:rPr lang="en-US" sz="2000" dirty="0"/>
              <a:t> maps a candidate to a feature vector </a:t>
            </a:r>
            <a:r>
              <a:rPr lang="en-US" sz="2000" dirty="0">
                <a:latin typeface="Symbol" pitchFamily="2" charset="2"/>
              </a:rPr>
              <a:t></a:t>
            </a:r>
            <a:r>
              <a:rPr lang="en-US" sz="2000" dirty="0">
                <a:latin typeface="Times New Roman"/>
              </a:rPr>
              <a:t>R</a:t>
            </a:r>
            <a:r>
              <a:rPr lang="en-US" sz="2000" i="1" baseline="30000" dirty="0">
                <a:latin typeface="Times New Roman"/>
              </a:rPr>
              <a:t>d</a:t>
            </a:r>
            <a:endParaRPr lang="en-US" sz="2000" i="1" dirty="0">
              <a:latin typeface="Times New Roman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sz="2000" dirty="0">
                <a:latin typeface="Symbol"/>
              </a:rPr>
              <a:t>F</a:t>
            </a:r>
            <a:r>
              <a:rPr lang="en-US" sz="2000" dirty="0"/>
              <a:t> defines the representation of a candidate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728912" y="4180050"/>
            <a:ext cx="2660650" cy="3431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ts val="0"/>
              </a:spcBef>
              <a:buClr>
                <a:schemeClr val="accent2"/>
              </a:buClr>
              <a:buSzPct val="80000"/>
              <a:buFont typeface="Wingdings"/>
              <a:buChar char="l"/>
              <a:defRPr sz="2800" b="1">
                <a:solidFill>
                  <a:schemeClr val="tx1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Font typeface="Wingdings"/>
              <a:buChar char="§"/>
              <a:defRPr sz="2400" b="1">
                <a:solidFill>
                  <a:schemeClr val="tx1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b="1">
                <a:solidFill>
                  <a:schemeClr val="tx1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400" b="0">
                <a:latin typeface="Times New Roman"/>
              </a:rPr>
              <a:t>&lt;1, 0, 2, 0, 0, 15, 5&gt;</a:t>
            </a:r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F937501-3F7B-433B-BB8A-EC044495E8A1}"/>
              </a:ext>
            </a:extLst>
          </p:cNvPr>
          <p:cNvGrpSpPr/>
          <p:nvPr/>
        </p:nvGrpSpPr>
        <p:grpSpPr>
          <a:xfrm>
            <a:off x="3689349" y="2430115"/>
            <a:ext cx="846137" cy="778156"/>
            <a:chOff x="3689349" y="2738134"/>
            <a:chExt cx="846137" cy="778156"/>
          </a:xfrm>
        </p:grpSpPr>
        <p:grpSp>
          <p:nvGrpSpPr>
            <p:cNvPr id="7" name="Group 5"/>
            <p:cNvGrpSpPr/>
            <p:nvPr/>
          </p:nvGrpSpPr>
          <p:grpSpPr bwMode="auto">
            <a:xfrm>
              <a:off x="3997324" y="3314899"/>
              <a:ext cx="538162" cy="201391"/>
              <a:chOff x="993" y="2002"/>
              <a:chExt cx="339" cy="126"/>
            </a:xfrm>
          </p:grpSpPr>
          <p:sp>
            <p:nvSpPr>
              <p:cNvPr id="8" name="Line 6"/>
              <p:cNvSpPr>
                <a:spLocks noChangeShapeType="1"/>
              </p:cNvSpPr>
              <p:nvPr/>
            </p:nvSpPr>
            <p:spPr bwMode="auto">
              <a:xfrm flipV="1">
                <a:off x="993" y="2002"/>
                <a:ext cx="169" cy="12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it-IT"/>
              </a:p>
            </p:txBody>
          </p:sp>
          <p:sp>
            <p:nvSpPr>
              <p:cNvPr id="9" name="Line 7"/>
              <p:cNvSpPr>
                <a:spLocks noChangeShapeType="1"/>
              </p:cNvSpPr>
              <p:nvPr/>
            </p:nvSpPr>
            <p:spPr bwMode="auto">
              <a:xfrm flipH="1" flipV="1">
                <a:off x="1163" y="2002"/>
                <a:ext cx="169" cy="12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it-IT"/>
              </a:p>
            </p:txBody>
          </p:sp>
        </p:grpSp>
        <p:grpSp>
          <p:nvGrpSpPr>
            <p:cNvPr id="10" name="Group 8"/>
            <p:cNvGrpSpPr/>
            <p:nvPr/>
          </p:nvGrpSpPr>
          <p:grpSpPr bwMode="auto">
            <a:xfrm>
              <a:off x="3729037" y="3113508"/>
              <a:ext cx="538161" cy="201391"/>
              <a:chOff x="993" y="2002"/>
              <a:chExt cx="339" cy="126"/>
            </a:xfrm>
          </p:grpSpPr>
          <p:sp>
            <p:nvSpPr>
              <p:cNvPr id="11" name="Line 9"/>
              <p:cNvSpPr>
                <a:spLocks noChangeShapeType="1"/>
              </p:cNvSpPr>
              <p:nvPr/>
            </p:nvSpPr>
            <p:spPr bwMode="auto">
              <a:xfrm flipV="1">
                <a:off x="993" y="2002"/>
                <a:ext cx="169" cy="12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it-IT"/>
              </a:p>
            </p:txBody>
          </p:sp>
          <p:sp>
            <p:nvSpPr>
              <p:cNvPr id="12" name="Line 10"/>
              <p:cNvSpPr>
                <a:spLocks noChangeShapeType="1"/>
              </p:cNvSpPr>
              <p:nvPr/>
            </p:nvSpPr>
            <p:spPr bwMode="auto">
              <a:xfrm flipH="1" flipV="1">
                <a:off x="1163" y="2002"/>
                <a:ext cx="169" cy="12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it-IT"/>
              </a:p>
            </p:txBody>
          </p:sp>
        </p:grpSp>
        <p:grpSp>
          <p:nvGrpSpPr>
            <p:cNvPr id="13" name="Group 11"/>
            <p:cNvGrpSpPr/>
            <p:nvPr/>
          </p:nvGrpSpPr>
          <p:grpSpPr bwMode="auto">
            <a:xfrm>
              <a:off x="3689349" y="2738134"/>
              <a:ext cx="538162" cy="201391"/>
              <a:chOff x="993" y="2002"/>
              <a:chExt cx="339" cy="126"/>
            </a:xfrm>
          </p:grpSpPr>
          <p:sp>
            <p:nvSpPr>
              <p:cNvPr id="14" name="Line 12"/>
              <p:cNvSpPr>
                <a:spLocks noChangeShapeType="1"/>
              </p:cNvSpPr>
              <p:nvPr/>
            </p:nvSpPr>
            <p:spPr bwMode="auto">
              <a:xfrm flipV="1">
                <a:off x="993" y="2002"/>
                <a:ext cx="169" cy="12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it-IT"/>
              </a:p>
            </p:txBody>
          </p:sp>
          <p:sp>
            <p:nvSpPr>
              <p:cNvPr id="15" name="Line 13"/>
              <p:cNvSpPr>
                <a:spLocks noChangeShapeType="1"/>
              </p:cNvSpPr>
              <p:nvPr/>
            </p:nvSpPr>
            <p:spPr bwMode="auto">
              <a:xfrm flipH="1" flipV="1">
                <a:off x="1163" y="2002"/>
                <a:ext cx="169" cy="12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it-IT"/>
              </a:p>
            </p:txBody>
          </p:sp>
        </p:grpSp>
        <p:grpSp>
          <p:nvGrpSpPr>
            <p:cNvPr id="16" name="Group 14"/>
            <p:cNvGrpSpPr/>
            <p:nvPr/>
          </p:nvGrpSpPr>
          <p:grpSpPr bwMode="auto">
            <a:xfrm>
              <a:off x="3959224" y="2940717"/>
              <a:ext cx="538162" cy="201391"/>
              <a:chOff x="993" y="2002"/>
              <a:chExt cx="339" cy="126"/>
            </a:xfrm>
          </p:grpSpPr>
          <p:sp>
            <p:nvSpPr>
              <p:cNvPr id="17" name="Line 15"/>
              <p:cNvSpPr>
                <a:spLocks noChangeShapeType="1"/>
              </p:cNvSpPr>
              <p:nvPr/>
            </p:nvSpPr>
            <p:spPr bwMode="auto">
              <a:xfrm flipV="1">
                <a:off x="993" y="2002"/>
                <a:ext cx="169" cy="12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it-IT"/>
              </a:p>
            </p:txBody>
          </p:sp>
          <p:sp>
            <p:nvSpPr>
              <p:cNvPr id="18" name="Line 16"/>
              <p:cNvSpPr>
                <a:spLocks noChangeShapeType="1"/>
              </p:cNvSpPr>
              <p:nvPr/>
            </p:nvSpPr>
            <p:spPr bwMode="auto">
              <a:xfrm flipH="1" flipV="1">
                <a:off x="1163" y="2002"/>
                <a:ext cx="169" cy="12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it-IT"/>
              </a:p>
            </p:txBody>
          </p:sp>
        </p:grpSp>
      </p:grpSp>
      <p:sp>
        <p:nvSpPr>
          <p:cNvPr id="19" name="AutoShape 17"/>
          <p:cNvSpPr>
            <a:spLocks noChangeArrowheads="1"/>
          </p:cNvSpPr>
          <p:nvPr/>
        </p:nvSpPr>
        <p:spPr bwMode="auto">
          <a:xfrm>
            <a:off x="3343275" y="3574684"/>
            <a:ext cx="1420813" cy="548166"/>
          </a:xfrm>
          <a:prstGeom prst="downArrow">
            <a:avLst>
              <a:gd name="adj1" fmla="val 63574"/>
              <a:gd name="adj2" fmla="val 44782"/>
            </a:avLst>
          </a:prstGeom>
          <a:solidFill>
            <a:srgbClr val="CC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latin typeface="Symbol"/>
              </a:rPr>
              <a:t>F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000"/>
              <a:t>Feature</a:t>
            </a:r>
            <a:endParaRPr sz="400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257300" y="917948"/>
            <a:ext cx="7200899" cy="3581432"/>
          </a:xfrm>
        </p:spPr>
        <p:txBody>
          <a:bodyPr/>
          <a:lstStyle/>
          <a:p>
            <a:pPr>
              <a:lnSpc>
                <a:spcPct val="90000"/>
              </a:lnSpc>
              <a:buFont typeface="Wingdings"/>
              <a:buNone/>
              <a:defRPr/>
            </a:pPr>
            <a:r>
              <a:rPr lang="en-US" sz="2600" dirty="0"/>
              <a:t>A “feature” is a function on a structure, e.g.,</a:t>
            </a:r>
            <a:endParaRPr sz="2600" dirty="0"/>
          </a:p>
          <a:p>
            <a:pPr>
              <a:lnSpc>
                <a:spcPct val="90000"/>
              </a:lnSpc>
              <a:buFont typeface="Wingdings"/>
              <a:buNone/>
              <a:defRPr/>
            </a:pPr>
            <a:r>
              <a:rPr lang="en-US" sz="2600" i="1" dirty="0">
                <a:latin typeface="+mj-lt"/>
              </a:rPr>
              <a:t>h</a:t>
            </a:r>
            <a:r>
              <a:rPr lang="en-US" sz="2600" dirty="0">
                <a:latin typeface="+mj-lt"/>
              </a:rPr>
              <a:t>(</a:t>
            </a:r>
            <a:r>
              <a:rPr lang="en-US" sz="2600" i="1" dirty="0">
                <a:latin typeface="+mj-lt"/>
              </a:rPr>
              <a:t>x</a:t>
            </a:r>
            <a:r>
              <a:rPr lang="en-US" sz="2600" dirty="0">
                <a:latin typeface="+mj-lt"/>
              </a:rPr>
              <a:t>) </a:t>
            </a:r>
            <a:r>
              <a:rPr lang="en-US" sz="2600" dirty="0"/>
              <a:t>= Number of times            		is seen in </a:t>
            </a:r>
            <a:r>
              <a:rPr lang="en-US" sz="2600" i="1" dirty="0">
                <a:latin typeface="+mj-lt"/>
              </a:rPr>
              <a:t>x</a:t>
            </a:r>
            <a:endParaRPr sz="2600" dirty="0"/>
          </a:p>
          <a:p>
            <a:pPr>
              <a:lnSpc>
                <a:spcPct val="90000"/>
              </a:lnSpc>
              <a:buFont typeface="Wingdings"/>
              <a:buNone/>
              <a:defRPr/>
            </a:pPr>
            <a:endParaRPr sz="2600" dirty="0"/>
          </a:p>
          <a:p>
            <a:pPr>
              <a:lnSpc>
                <a:spcPct val="90000"/>
              </a:lnSpc>
              <a:buFont typeface="Wingdings"/>
              <a:buNone/>
              <a:defRPr/>
            </a:pPr>
            <a:endParaRPr sz="2600" dirty="0"/>
          </a:p>
          <a:p>
            <a:pPr>
              <a:lnSpc>
                <a:spcPct val="90000"/>
              </a:lnSpc>
              <a:buFont typeface="Wingdings"/>
              <a:buNone/>
              <a:defRPr/>
            </a:pPr>
            <a:r>
              <a:rPr lang="en-US" sz="2600" dirty="0"/>
              <a:t>Feature vector:</a:t>
            </a:r>
            <a:endParaRPr sz="2600" dirty="0"/>
          </a:p>
          <a:p>
            <a:pPr>
              <a:lnSpc>
                <a:spcPct val="90000"/>
              </a:lnSpc>
              <a:buFont typeface="Wingdings"/>
              <a:buNone/>
              <a:defRPr/>
            </a:pPr>
            <a:r>
              <a:rPr lang="en-US" sz="2600" dirty="0"/>
              <a:t>A set of functions </a:t>
            </a:r>
            <a:r>
              <a:rPr lang="en-US" sz="2600" i="1" dirty="0">
                <a:latin typeface="+mj-lt"/>
              </a:rPr>
              <a:t>h</a:t>
            </a:r>
            <a:r>
              <a:rPr lang="en-US" sz="2600" baseline="-25000" dirty="0">
                <a:latin typeface="+mj-lt"/>
              </a:rPr>
              <a:t>1</a:t>
            </a:r>
            <a:r>
              <a:rPr lang="en-US" sz="2600" dirty="0">
                <a:latin typeface="+mj-lt"/>
              </a:rPr>
              <a:t>…</a:t>
            </a:r>
            <a:r>
              <a:rPr lang="en-US" sz="2600" i="1" dirty="0" err="1">
                <a:latin typeface="+mj-lt"/>
              </a:rPr>
              <a:t>h</a:t>
            </a:r>
            <a:r>
              <a:rPr lang="en-US" sz="2600" i="1" baseline="-25000" dirty="0" err="1">
                <a:latin typeface="+mj-lt"/>
              </a:rPr>
              <a:t>d</a:t>
            </a:r>
            <a:r>
              <a:rPr lang="en-US" sz="2600" dirty="0"/>
              <a:t> define a feature vector</a:t>
            </a:r>
            <a:endParaRPr sz="2600" dirty="0"/>
          </a:p>
          <a:p>
            <a:pPr>
              <a:lnSpc>
                <a:spcPct val="90000"/>
              </a:lnSpc>
              <a:buFont typeface="Wingdings"/>
              <a:buNone/>
              <a:defRPr/>
            </a:pPr>
            <a:r>
              <a:rPr lang="en-US" sz="2600" dirty="0">
                <a:latin typeface="Symbol"/>
              </a:rPr>
              <a:t>		F</a:t>
            </a:r>
            <a:r>
              <a:rPr lang="en-US" sz="2600" dirty="0">
                <a:latin typeface="+mj-lt"/>
              </a:rPr>
              <a:t>(</a:t>
            </a:r>
            <a:r>
              <a:rPr lang="en-US" sz="2600" i="1" dirty="0">
                <a:latin typeface="+mj-lt"/>
              </a:rPr>
              <a:t>x</a:t>
            </a:r>
            <a:r>
              <a:rPr lang="en-US" sz="2600" dirty="0">
                <a:latin typeface="+mj-lt"/>
              </a:rPr>
              <a:t>) = &lt;</a:t>
            </a:r>
            <a:r>
              <a:rPr lang="en-US" sz="2600" i="1" dirty="0">
                <a:latin typeface="+mj-lt"/>
              </a:rPr>
              <a:t>h</a:t>
            </a:r>
            <a:r>
              <a:rPr lang="en-US" sz="2600" baseline="-25000" dirty="0">
                <a:latin typeface="+mj-lt"/>
              </a:rPr>
              <a:t>1</a:t>
            </a:r>
            <a:r>
              <a:rPr lang="en-US" sz="2600" dirty="0">
                <a:latin typeface="+mj-lt"/>
              </a:rPr>
              <a:t>(</a:t>
            </a:r>
            <a:r>
              <a:rPr lang="en-US" sz="2600" i="1" dirty="0">
                <a:latin typeface="+mj-lt"/>
              </a:rPr>
              <a:t>x</a:t>
            </a:r>
            <a:r>
              <a:rPr lang="en-US" sz="2600" dirty="0">
                <a:latin typeface="+mj-lt"/>
              </a:rPr>
              <a:t>), </a:t>
            </a:r>
            <a:r>
              <a:rPr lang="en-US" sz="2600" i="1" dirty="0">
                <a:latin typeface="+mj-lt"/>
              </a:rPr>
              <a:t>h</a:t>
            </a:r>
            <a:r>
              <a:rPr lang="en-US" sz="2600" baseline="-25000" dirty="0">
                <a:latin typeface="+mj-lt"/>
              </a:rPr>
              <a:t>2</a:t>
            </a:r>
            <a:r>
              <a:rPr lang="en-US" sz="2600" dirty="0">
                <a:latin typeface="+mj-lt"/>
              </a:rPr>
              <a:t>(</a:t>
            </a:r>
            <a:r>
              <a:rPr lang="en-US" sz="2600" i="1" dirty="0">
                <a:latin typeface="+mj-lt"/>
              </a:rPr>
              <a:t>x</a:t>
            </a:r>
            <a:r>
              <a:rPr lang="en-US" sz="2600" dirty="0">
                <a:latin typeface="+mj-lt"/>
              </a:rPr>
              <a:t>) … </a:t>
            </a:r>
            <a:r>
              <a:rPr lang="en-US" sz="2600" i="1" dirty="0" err="1">
                <a:latin typeface="+mj-lt"/>
              </a:rPr>
              <a:t>h</a:t>
            </a:r>
            <a:r>
              <a:rPr lang="en-US" sz="2600" i="1" baseline="-25000" dirty="0" err="1">
                <a:latin typeface="+mj-lt"/>
              </a:rPr>
              <a:t>d</a:t>
            </a:r>
            <a:r>
              <a:rPr lang="en-US" sz="2600" dirty="0">
                <a:latin typeface="+mj-lt"/>
              </a:rPr>
              <a:t>(</a:t>
            </a:r>
            <a:r>
              <a:rPr lang="en-US" sz="2600" i="1" dirty="0">
                <a:latin typeface="+mj-lt"/>
              </a:rPr>
              <a:t>x</a:t>
            </a:r>
            <a:r>
              <a:rPr lang="en-US" sz="2600" dirty="0">
                <a:latin typeface="+mj-lt"/>
              </a:rPr>
              <a:t>)&gt;</a:t>
            </a:r>
            <a:endParaRPr sz="2600" dirty="0">
              <a:latin typeface="+mj-lt"/>
            </a:endParaRPr>
          </a:p>
        </p:txBody>
      </p:sp>
      <p:grpSp>
        <p:nvGrpSpPr>
          <p:cNvPr id="6" name="Group 11"/>
          <p:cNvGrpSpPr/>
          <p:nvPr/>
        </p:nvGrpSpPr>
        <p:grpSpPr bwMode="auto">
          <a:xfrm>
            <a:off x="4716016" y="1422003"/>
            <a:ext cx="1268411" cy="836550"/>
            <a:chOff x="2298" y="2093"/>
            <a:chExt cx="799" cy="526"/>
          </a:xfrm>
        </p:grpSpPr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>
              <a:off x="2298" y="2093"/>
              <a:ext cx="799" cy="526"/>
            </a:xfrm>
            <a:prstGeom prst="rect">
              <a:avLst/>
            </a:prstGeom>
            <a:solidFill>
              <a:srgbClr val="CC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ts val="0"/>
                </a:spcBef>
                <a:buClr>
                  <a:schemeClr val="accent2"/>
                </a:buClr>
                <a:buSzPct val="80000"/>
                <a:buFont typeface="Wingdings"/>
                <a:buChar char="l"/>
                <a:defRPr sz="2800" b="1">
                  <a:solidFill>
                    <a:schemeClr val="tx1"/>
                  </a:solidFill>
                  <a:latin typeface="Arial"/>
                </a:defRPr>
              </a:lvl1pPr>
              <a:lvl2pPr marL="742950" indent="-285750">
                <a:spcBef>
                  <a:spcPts val="0"/>
                </a:spcBef>
                <a:buFont typeface="Wingdings"/>
                <a:buChar char="§"/>
                <a:defRPr sz="2400" b="1">
                  <a:solidFill>
                    <a:schemeClr val="tx1"/>
                  </a:solidFill>
                  <a:latin typeface="Arial"/>
                </a:defRPr>
              </a:lvl2pPr>
              <a:lvl3pPr marL="1143000" indent="-228600">
                <a:spcBef>
                  <a:spcPts val="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Arial"/>
                </a:defRPr>
              </a:lvl3pPr>
              <a:lvl4pPr marL="1600200" indent="-228600">
                <a:spcBef>
                  <a:spcPts val="0"/>
                </a:spcBef>
                <a:buChar char="–"/>
                <a:defRPr b="1">
                  <a:solidFill>
                    <a:schemeClr val="tx1"/>
                  </a:solidFill>
                  <a:latin typeface="Arial"/>
                </a:defRPr>
              </a:lvl4pPr>
              <a:lvl5pPr marL="2057400" indent="-228600">
                <a:spcBef>
                  <a:spcPts val="0"/>
                </a:spcBef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400" b="0">
                <a:latin typeface="Times New Roman"/>
              </a:endParaRPr>
            </a:p>
          </p:txBody>
        </p:sp>
        <p:grpSp>
          <p:nvGrpSpPr>
            <p:cNvPr id="8" name="Group 4"/>
            <p:cNvGrpSpPr/>
            <p:nvPr/>
          </p:nvGrpSpPr>
          <p:grpSpPr bwMode="auto">
            <a:xfrm>
              <a:off x="2518" y="2293"/>
              <a:ext cx="339" cy="126"/>
              <a:chOff x="993" y="2002"/>
              <a:chExt cx="339" cy="126"/>
            </a:xfrm>
          </p:grpSpPr>
          <p:sp>
            <p:nvSpPr>
              <p:cNvPr id="9" name="Line 5"/>
              <p:cNvSpPr>
                <a:spLocks noChangeShapeType="1"/>
              </p:cNvSpPr>
              <p:nvPr/>
            </p:nvSpPr>
            <p:spPr bwMode="auto">
              <a:xfrm flipV="1">
                <a:off x="993" y="2002"/>
                <a:ext cx="169" cy="12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it-IT"/>
              </a:p>
            </p:txBody>
          </p:sp>
          <p:sp>
            <p:nvSpPr>
              <p:cNvPr id="10" name="Line 6"/>
              <p:cNvSpPr>
                <a:spLocks noChangeShapeType="1"/>
              </p:cNvSpPr>
              <p:nvPr/>
            </p:nvSpPr>
            <p:spPr bwMode="auto">
              <a:xfrm flipH="1" flipV="1">
                <a:off x="1163" y="2002"/>
                <a:ext cx="169" cy="12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it-IT"/>
              </a:p>
            </p:txBody>
          </p:sp>
        </p:grpSp>
        <p:sp>
          <p:nvSpPr>
            <p:cNvPr id="11" name="Text Box 7"/>
            <p:cNvSpPr>
              <a:spLocks/>
            </p:cNvSpPr>
            <p:nvPr/>
          </p:nvSpPr>
          <p:spPr bwMode="auto">
            <a:xfrm>
              <a:off x="2565" y="2093"/>
              <a:ext cx="290" cy="21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spcBef>
                  <a:spcPts val="0"/>
                </a:spcBef>
                <a:buClr>
                  <a:schemeClr val="accent2"/>
                </a:buClr>
                <a:buSzPct val="80000"/>
                <a:buFont typeface="Wingdings"/>
                <a:buChar char="l"/>
                <a:defRPr sz="2800" b="1">
                  <a:solidFill>
                    <a:schemeClr val="tx1"/>
                  </a:solidFill>
                  <a:latin typeface="Arial"/>
                </a:defRPr>
              </a:lvl1pPr>
              <a:lvl2pPr marL="742950" indent="-285750">
                <a:spcBef>
                  <a:spcPts val="0"/>
                </a:spcBef>
                <a:buFont typeface="Wingdings"/>
                <a:buChar char="§"/>
                <a:defRPr sz="2400" b="1">
                  <a:solidFill>
                    <a:schemeClr val="tx1"/>
                  </a:solidFill>
                  <a:latin typeface="Arial"/>
                </a:defRPr>
              </a:lvl2pPr>
              <a:lvl3pPr marL="1143000" indent="-228600">
                <a:spcBef>
                  <a:spcPts val="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Arial"/>
                </a:defRPr>
              </a:lvl3pPr>
              <a:lvl4pPr marL="1600200" indent="-228600">
                <a:spcBef>
                  <a:spcPts val="0"/>
                </a:spcBef>
                <a:buChar char="–"/>
                <a:defRPr b="1">
                  <a:solidFill>
                    <a:schemeClr val="tx1"/>
                  </a:solidFill>
                  <a:latin typeface="Arial"/>
                </a:defRPr>
              </a:lvl4pPr>
              <a:lvl5pPr marL="2057400" indent="-228600">
                <a:spcBef>
                  <a:spcPts val="0"/>
                </a:spcBef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400">
                  <a:latin typeface="Times New Roman"/>
                </a:rPr>
                <a:t>A</a:t>
              </a:r>
              <a:endParaRPr/>
            </a:p>
          </p:txBody>
        </p:sp>
        <p:sp>
          <p:nvSpPr>
            <p:cNvPr id="12" name="Text Box 8"/>
            <p:cNvSpPr>
              <a:spLocks/>
            </p:cNvSpPr>
            <p:nvPr/>
          </p:nvSpPr>
          <p:spPr bwMode="auto">
            <a:xfrm>
              <a:off x="2372" y="2385"/>
              <a:ext cx="290" cy="21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spcBef>
                  <a:spcPts val="0"/>
                </a:spcBef>
                <a:buClr>
                  <a:schemeClr val="accent2"/>
                </a:buClr>
                <a:buSzPct val="80000"/>
                <a:buFont typeface="Wingdings"/>
                <a:buChar char="l"/>
                <a:defRPr sz="2800" b="1">
                  <a:solidFill>
                    <a:schemeClr val="tx1"/>
                  </a:solidFill>
                  <a:latin typeface="Arial"/>
                </a:defRPr>
              </a:lvl1pPr>
              <a:lvl2pPr marL="742950" indent="-285750">
                <a:spcBef>
                  <a:spcPts val="0"/>
                </a:spcBef>
                <a:buFont typeface="Wingdings"/>
                <a:buChar char="§"/>
                <a:defRPr sz="2400" b="1">
                  <a:solidFill>
                    <a:schemeClr val="tx1"/>
                  </a:solidFill>
                  <a:latin typeface="Arial"/>
                </a:defRPr>
              </a:lvl2pPr>
              <a:lvl3pPr marL="1143000" indent="-228600">
                <a:spcBef>
                  <a:spcPts val="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Arial"/>
                </a:defRPr>
              </a:lvl3pPr>
              <a:lvl4pPr marL="1600200" indent="-228600">
                <a:spcBef>
                  <a:spcPts val="0"/>
                </a:spcBef>
                <a:buChar char="–"/>
                <a:defRPr b="1">
                  <a:solidFill>
                    <a:schemeClr val="tx1"/>
                  </a:solidFill>
                  <a:latin typeface="Arial"/>
                </a:defRPr>
              </a:lvl4pPr>
              <a:lvl5pPr marL="2057400" indent="-228600">
                <a:spcBef>
                  <a:spcPts val="0"/>
                </a:spcBef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400">
                  <a:latin typeface="Times New Roman"/>
                </a:rPr>
                <a:t>B</a:t>
              </a:r>
              <a:endParaRPr/>
            </a:p>
          </p:txBody>
        </p:sp>
        <p:sp>
          <p:nvSpPr>
            <p:cNvPr id="13" name="Text Box 9"/>
            <p:cNvSpPr>
              <a:spLocks/>
            </p:cNvSpPr>
            <p:nvPr/>
          </p:nvSpPr>
          <p:spPr bwMode="auto">
            <a:xfrm>
              <a:off x="2759" y="2402"/>
              <a:ext cx="290" cy="21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spcBef>
                  <a:spcPts val="0"/>
                </a:spcBef>
                <a:buClr>
                  <a:schemeClr val="accent2"/>
                </a:buClr>
                <a:buSzPct val="80000"/>
                <a:buFont typeface="Wingdings"/>
                <a:buChar char="l"/>
                <a:defRPr sz="2800" b="1">
                  <a:solidFill>
                    <a:schemeClr val="tx1"/>
                  </a:solidFill>
                  <a:latin typeface="Arial"/>
                </a:defRPr>
              </a:lvl1pPr>
              <a:lvl2pPr marL="742950" indent="-285750">
                <a:spcBef>
                  <a:spcPts val="0"/>
                </a:spcBef>
                <a:buFont typeface="Wingdings"/>
                <a:buChar char="§"/>
                <a:defRPr sz="2400" b="1">
                  <a:solidFill>
                    <a:schemeClr val="tx1"/>
                  </a:solidFill>
                  <a:latin typeface="Arial"/>
                </a:defRPr>
              </a:lvl2pPr>
              <a:lvl3pPr marL="1143000" indent="-228600">
                <a:spcBef>
                  <a:spcPts val="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Arial"/>
                </a:defRPr>
              </a:lvl3pPr>
              <a:lvl4pPr marL="1600200" indent="-228600">
                <a:spcBef>
                  <a:spcPts val="0"/>
                </a:spcBef>
                <a:buChar char="–"/>
                <a:defRPr b="1">
                  <a:solidFill>
                    <a:schemeClr val="tx1"/>
                  </a:solidFill>
                  <a:latin typeface="Arial"/>
                </a:defRPr>
              </a:lvl4pPr>
              <a:lvl5pPr marL="2057400" indent="-228600">
                <a:spcBef>
                  <a:spcPts val="0"/>
                </a:spcBef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400">
                  <a:latin typeface="Times New Roman"/>
                </a:rPr>
                <a:t>C</a:t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5F8CF-149E-414B-9DB8-138172C37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Dealing with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373C9-85D3-7D48-8D2E-2D35D2A8C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0" y="930802"/>
            <a:ext cx="7200900" cy="3974353"/>
          </a:xfrm>
        </p:spPr>
        <p:txBody>
          <a:bodyPr tIns="46037" bIns="46037"/>
          <a:lstStyle/>
          <a:p>
            <a:pPr marL="2670175" indent="-2670175">
              <a:buNone/>
            </a:pPr>
            <a:r>
              <a:rPr lang="en-IT" sz="2400" b="1" dirty="0"/>
              <a:t>Representation</a:t>
            </a:r>
            <a:r>
              <a:rPr lang="en-IT" sz="2400" dirty="0"/>
              <a:t>	</a:t>
            </a:r>
            <a:r>
              <a:rPr lang="en-IT" sz="2400" b="1" dirty="0"/>
              <a:t>Applications</a:t>
            </a:r>
            <a:endParaRPr lang="en-IT" b="1" dirty="0"/>
          </a:p>
          <a:p>
            <a:pPr marL="2670175" indent="-2670175">
              <a:buNone/>
            </a:pPr>
            <a:r>
              <a:rPr lang="en-IT" dirty="0"/>
              <a:t>Bag of words	enough for Information Retrieval, document classification</a:t>
            </a:r>
          </a:p>
          <a:p>
            <a:pPr marL="2670175" indent="-2670175">
              <a:buNone/>
            </a:pPr>
            <a:r>
              <a:rPr lang="en-GB" dirty="0"/>
              <a:t>N</a:t>
            </a:r>
            <a:r>
              <a:rPr lang="en-IT" dirty="0"/>
              <a:t>-grams	Language Modeling, POS tagging, NER, Phrase Based Machine Translation</a:t>
            </a:r>
          </a:p>
          <a:p>
            <a:pPr marL="2670175" indent="-2670175">
              <a:buNone/>
            </a:pPr>
            <a:r>
              <a:rPr lang="en-IT" dirty="0"/>
              <a:t>Sequences	Neural Machine Translation</a:t>
            </a:r>
          </a:p>
          <a:p>
            <a:pPr marL="2670175" indent="-2670175">
              <a:buNone/>
            </a:pPr>
            <a:r>
              <a:rPr lang="en-IT" dirty="0"/>
              <a:t>??	Information Extraction</a:t>
            </a:r>
          </a:p>
          <a:p>
            <a:pPr marL="2670175" indent="-2670175">
              <a:buNone/>
            </a:pPr>
            <a:r>
              <a:rPr lang="en-IT" dirty="0"/>
              <a:t>??	Question Answering, full Language Understanding</a:t>
            </a:r>
          </a:p>
        </p:txBody>
      </p:sp>
    </p:spTree>
    <p:extLst>
      <p:ext uri="{BB962C8B-B14F-4D97-AF65-F5344CB8AC3E}">
        <p14:creationId xmlns:p14="http://schemas.microsoft.com/office/powerpoint/2010/main" val="382248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000" dirty="0"/>
              <a:t>Component 3: </a:t>
            </a:r>
            <a:r>
              <a:rPr lang="en-US" sz="4000" i="1" dirty="0">
                <a:latin typeface="+mj-lt"/>
              </a:rPr>
              <a:t>W</a:t>
            </a:r>
            <a:endParaRPr sz="4000" dirty="0">
              <a:latin typeface="+mj-lt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None/>
              <a:defRPr/>
            </a:pPr>
            <a:r>
              <a:rPr lang="en-US" sz="2400" i="1" dirty="0">
                <a:latin typeface="Times New Roman"/>
              </a:rPr>
              <a:t>W</a:t>
            </a:r>
            <a:r>
              <a:rPr lang="en-US" sz="2400" dirty="0"/>
              <a:t> is a parameter vector </a:t>
            </a:r>
            <a:r>
              <a:rPr lang="en-US" sz="2400" dirty="0">
                <a:sym typeface="Symbol" panose="05050102010706020507" pitchFamily="18" charset="2"/>
              </a:rPr>
              <a:t></a:t>
            </a:r>
            <a:r>
              <a:rPr lang="en-US" sz="2400" dirty="0">
                <a:latin typeface="Times New Roman"/>
              </a:rPr>
              <a:t>R</a:t>
            </a:r>
            <a:r>
              <a:rPr lang="en-US" sz="2400" i="1" baseline="30000" dirty="0">
                <a:latin typeface="Times New Roman"/>
              </a:rPr>
              <a:t>d</a:t>
            </a:r>
            <a:endParaRPr lang="en-US" sz="2400" dirty="0"/>
          </a:p>
          <a:p>
            <a:pPr marL="0" indent="0">
              <a:buNone/>
              <a:defRPr/>
            </a:pPr>
            <a:r>
              <a:rPr lang="en-US" sz="2400" dirty="0"/>
              <a:t> </a:t>
            </a:r>
            <a:r>
              <a:rPr lang="en-US" sz="2400" dirty="0">
                <a:latin typeface="Symbol"/>
              </a:rPr>
              <a:t>F</a:t>
            </a:r>
            <a:r>
              <a:rPr lang="en-US" sz="2400" dirty="0"/>
              <a:t> • </a:t>
            </a:r>
            <a:r>
              <a:rPr lang="en-US" sz="2400" i="1" dirty="0">
                <a:latin typeface="+mj-lt"/>
              </a:rPr>
              <a:t>W</a:t>
            </a:r>
            <a:r>
              <a:rPr lang="en-US" sz="2400" dirty="0"/>
              <a:t> map a candidate to a real-valued score</a:t>
            </a:r>
            <a:endParaRPr sz="2400" dirty="0"/>
          </a:p>
          <a:p>
            <a:pPr marL="0" indent="0">
              <a:buNone/>
              <a:defRPr/>
            </a:pPr>
            <a:endParaRPr lang="en-US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Putting it all together</a:t>
            </a:r>
            <a:endParaRPr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b="1" i="1" dirty="0">
                <a:latin typeface="Times New Roman"/>
              </a:rPr>
              <a:t>X</a:t>
            </a:r>
            <a:r>
              <a:rPr lang="en-US" dirty="0"/>
              <a:t> is set of sentences,</a:t>
            </a:r>
            <a:r>
              <a:rPr lang="en-US" b="1" dirty="0"/>
              <a:t> </a:t>
            </a:r>
            <a:r>
              <a:rPr lang="en-US" b="1" i="1" dirty="0">
                <a:latin typeface="Times New Roman"/>
              </a:rPr>
              <a:t>Y</a:t>
            </a:r>
            <a:r>
              <a:rPr lang="en-US" dirty="0"/>
              <a:t> is set of possible outputs (e.g. trees)</a:t>
            </a:r>
            <a:endParaRPr dirty="0"/>
          </a:p>
          <a:p>
            <a:pPr>
              <a:defRPr/>
            </a:pPr>
            <a:r>
              <a:rPr lang="en-US" b="1" dirty="0"/>
              <a:t> </a:t>
            </a:r>
            <a:r>
              <a:rPr lang="en-US" dirty="0"/>
              <a:t>Need to learn a function</a:t>
            </a:r>
            <a:r>
              <a:rPr lang="en-US" b="1" dirty="0"/>
              <a:t> </a:t>
            </a:r>
            <a:r>
              <a:rPr lang="en-US" b="1" dirty="0">
                <a:latin typeface="+mj-lt"/>
              </a:rPr>
              <a:t>F</a:t>
            </a:r>
            <a:r>
              <a:rPr lang="en-US" b="1" dirty="0"/>
              <a:t> : </a:t>
            </a:r>
            <a:r>
              <a:rPr lang="en-US" b="1" i="1" dirty="0">
                <a:latin typeface="Times New Roman"/>
              </a:rPr>
              <a:t>X</a:t>
            </a:r>
            <a:r>
              <a:rPr lang="en-US" b="1" dirty="0"/>
              <a:t> </a:t>
            </a:r>
            <a:r>
              <a:rPr lang="en-US" b="1" dirty="0">
                <a:cs typeface="Arial"/>
              </a:rPr>
              <a:t>→</a:t>
            </a:r>
            <a:r>
              <a:rPr lang="en-US" b="1" dirty="0"/>
              <a:t> </a:t>
            </a:r>
            <a:r>
              <a:rPr lang="en-US" b="1" i="1" dirty="0">
                <a:latin typeface="Times New Roman"/>
              </a:rPr>
              <a:t>Y</a:t>
            </a:r>
            <a:endParaRPr dirty="0"/>
          </a:p>
          <a:p>
            <a:pPr>
              <a:defRPr/>
            </a:pPr>
            <a:r>
              <a:rPr lang="en-US" b="1" dirty="0"/>
              <a:t> </a:t>
            </a:r>
            <a:r>
              <a:rPr lang="en-US" b="1" i="1" dirty="0">
                <a:latin typeface="Times New Roman"/>
              </a:rPr>
              <a:t>GEN</a:t>
            </a:r>
            <a:r>
              <a:rPr lang="en-US" b="1" dirty="0"/>
              <a:t>, </a:t>
            </a:r>
            <a:r>
              <a:rPr lang="en-US" b="1" dirty="0">
                <a:latin typeface="Symbol"/>
              </a:rPr>
              <a:t>F</a:t>
            </a:r>
            <a:r>
              <a:rPr lang="en-US" b="1" dirty="0"/>
              <a:t>, </a:t>
            </a:r>
            <a:r>
              <a:rPr lang="en-US" b="1" i="1" dirty="0">
                <a:latin typeface="Times New Roman"/>
              </a:rPr>
              <a:t>W</a:t>
            </a:r>
            <a:r>
              <a:rPr lang="en-US" b="1" dirty="0"/>
              <a:t> </a:t>
            </a:r>
            <a:r>
              <a:rPr lang="en-US" dirty="0"/>
              <a:t>define</a:t>
            </a:r>
            <a:endParaRPr dirty="0"/>
          </a:p>
          <a:p>
            <a:pPr>
              <a:defRPr/>
            </a:pPr>
            <a:endParaRPr lang="en-US" b="1" dirty="0"/>
          </a:p>
          <a:p>
            <a:pPr>
              <a:defRPr/>
            </a:pPr>
            <a:endParaRPr lang="en-US" b="1" dirty="0"/>
          </a:p>
          <a:p>
            <a:pPr>
              <a:defRPr/>
            </a:pPr>
            <a:endParaRPr lang="en-US" b="1" dirty="0"/>
          </a:p>
          <a:p>
            <a:pPr>
              <a:defRPr/>
            </a:pPr>
            <a:r>
              <a:rPr lang="en-US" dirty="0"/>
              <a:t>Choose the highest scoring tree as the most plausible structure</a:t>
            </a:r>
            <a:endParaRPr dirty="0"/>
          </a:p>
          <a:p>
            <a:pPr>
              <a:buFont typeface="Wingdings"/>
              <a:buNone/>
              <a:defRPr/>
            </a:pP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1"/>
              <p:cNvSpPr txBox="1"/>
              <p:nvPr/>
            </p:nvSpPr>
            <p:spPr bwMode="auto">
              <a:xfrm>
                <a:off x="2843808" y="1997958"/>
                <a:ext cx="3098279" cy="608806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limLow>
                        <m:limLow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nor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li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𝐺𝐸𝑁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lim>
                      </m:limLow>
                      <m:r>
                        <m:rPr>
                          <m:sty m:val="p"/>
                        </m:rP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)⋅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Object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3808" y="1997958"/>
                <a:ext cx="3098279" cy="608806"/>
              </a:xfrm>
              <a:prstGeom prst="rect">
                <a:avLst/>
              </a:prstGeom>
              <a:blipFill>
                <a:blip r:embed="rId2"/>
                <a:stretch>
                  <a:fillRect b="-3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1C4BF-4FAE-DD48-90E7-5182EE817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T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7026DB-5C4E-1A43-802B-BD720153F6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3312596"/>
              </p:ext>
            </p:extLst>
          </p:nvPr>
        </p:nvGraphicFramePr>
        <p:xfrm>
          <a:off x="1257300" y="773931"/>
          <a:ext cx="7491164" cy="4107180"/>
        </p:xfrm>
        <a:graphic>
          <a:graphicData uri="http://schemas.openxmlformats.org/drawingml/2006/table">
            <a:tbl>
              <a:tblPr firstRow="1">
                <a:tableStyleId>{F104D70A-C402-1B09-287D-4C74409AAAAC}</a:tableStyleId>
              </a:tblPr>
              <a:tblGrid>
                <a:gridCol w="3314700">
                  <a:extLst>
                    <a:ext uri="{9D8B030D-6E8A-4147-A177-3AD203B41FA5}">
                      <a16:colId xmlns:a16="http://schemas.microsoft.com/office/drawing/2014/main" val="3736503358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824581447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3122996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GB" sz="14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Model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4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F1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4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Paper / Source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405520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GB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Label Attention Layer + HPSG + </a:t>
                      </a:r>
                      <a:r>
                        <a:rPr lang="en-GB" sz="1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XLNet</a:t>
                      </a:r>
                      <a:r>
                        <a:rPr lang="en-GB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</a:t>
                      </a:r>
                      <a:r>
                        <a:rPr lang="en-GB" sz="1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Mrini</a:t>
                      </a:r>
                      <a:r>
                        <a:rPr lang="en-GB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et al., 2019)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T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96.34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400" u="none" strike="noStrike">
                          <a:solidFill>
                            <a:srgbClr val="0F79D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2"/>
                        </a:rPr>
                        <a:t>Rethinking Self-Attention: An Interpretable Self-Attentive Encoder-Decoder Parser</a:t>
                      </a:r>
                      <a:endParaRPr lang="en-GB" sz="14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826107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GB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HPSG Parsing + </a:t>
                      </a:r>
                      <a:r>
                        <a:rPr lang="en-GB" sz="1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XLNet</a:t>
                      </a:r>
                      <a:r>
                        <a:rPr lang="en-GB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(Zhou and Zhao, 2019)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T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96.33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400" u="none" strike="noStrike">
                          <a:solidFill>
                            <a:srgbClr val="0F79D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3"/>
                        </a:rPr>
                        <a:t>Head-Driven Phrase Structure Grammar Parsing on Penn Treebank</a:t>
                      </a:r>
                      <a:endParaRPr lang="en-GB" sz="14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46005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GB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HPSG Parsing + BERT (Zhou and Zhao, 2019)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T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95.84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400" u="none" strike="noStrike">
                          <a:solidFill>
                            <a:srgbClr val="0F79D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3"/>
                        </a:rPr>
                        <a:t>Head-Driven Phrase Structure Grammar Parsing on Penn Treebank</a:t>
                      </a:r>
                      <a:endParaRPr lang="en-GB" sz="14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863677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GB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Self-attentive encoder + </a:t>
                      </a:r>
                      <a:r>
                        <a:rPr lang="en-GB" sz="1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ELMo</a:t>
                      </a:r>
                      <a:r>
                        <a:rPr lang="en-GB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</a:t>
                      </a:r>
                      <a:r>
                        <a:rPr lang="en-GB" sz="1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Kitaev</a:t>
                      </a:r>
                      <a:r>
                        <a:rPr lang="en-GB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and Klein, 2018)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T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95.13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400" u="none" strike="noStrike">
                          <a:solidFill>
                            <a:srgbClr val="0F79D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4"/>
                        </a:rPr>
                        <a:t>Constituency Parsing with a Self-Attentive Encoder</a:t>
                      </a:r>
                      <a:endParaRPr lang="en-GB" sz="14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343054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GB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Model combination (Fried et al., 2017)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T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94.66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400" u="none" strike="noStrike" dirty="0">
                          <a:solidFill>
                            <a:srgbClr val="0F79D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5"/>
                        </a:rPr>
                        <a:t>Improving Neural Parsing by Disentangling Model Combination and Reranking Effects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17973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GB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Semi-supervised LSTM-LM (Choe and </a:t>
                      </a:r>
                      <a:r>
                        <a:rPr lang="en-GB" sz="1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Charniak</a:t>
                      </a:r>
                      <a:r>
                        <a:rPr lang="en-GB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2016)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T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93.8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400" u="none" strike="noStrike" dirty="0">
                          <a:solidFill>
                            <a:srgbClr val="0F79D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6"/>
                        </a:rPr>
                        <a:t>Parsing as Language Modeling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876959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7076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ctrTitle" sz="quarter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/>
              <a:t>Dependency Grammar</a:t>
            </a:r>
            <a:endParaRPr dirty="0"/>
          </a:p>
        </p:txBody>
      </p:sp>
      <p:sp>
        <p:nvSpPr>
          <p:cNvPr id="5" name="Subtitle 5"/>
          <p:cNvSpPr>
            <a:spLocks noGrp="1"/>
          </p:cNvSpPr>
          <p:nvPr>
            <p:ph type="subTitle" sz="quarter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719C1-9743-2D46-90E8-4E8922E27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Dependency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9A872-5395-7141-9D88-1C0A10553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0" y="930802"/>
            <a:ext cx="7200900" cy="1787345"/>
          </a:xfrm>
        </p:spPr>
        <p:txBody>
          <a:bodyPr/>
          <a:lstStyle/>
          <a:p>
            <a:r>
              <a:rPr lang="en-GB" dirty="0">
                <a:effectLst/>
              </a:rPr>
              <a:t>Dependency structure shows which words depend on (modify or are arguments of) which other words. </a:t>
            </a:r>
          </a:p>
          <a:p>
            <a:r>
              <a:rPr lang="en-GB" dirty="0">
                <a:effectLst/>
              </a:rPr>
              <a:t>The syntactic structure of a sentence is described solely in terms of the words in a sentence and a set of directed binary grammatical relations among the words. </a:t>
            </a:r>
            <a:endParaRPr lang="en-GB" dirty="0"/>
          </a:p>
          <a:p>
            <a:endParaRPr lang="en-IT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C85C192-1C6B-1445-9731-E57C219368D2}"/>
              </a:ext>
            </a:extLst>
          </p:cNvPr>
          <p:cNvGrpSpPr/>
          <p:nvPr/>
        </p:nvGrpSpPr>
        <p:grpSpPr>
          <a:xfrm>
            <a:off x="2214193" y="2835133"/>
            <a:ext cx="4968545" cy="1579192"/>
            <a:chOff x="2214193" y="2835133"/>
            <a:chExt cx="4968545" cy="157919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35BD082-07F8-974F-9E7D-2E2BA886DC12}"/>
                </a:ext>
              </a:extLst>
            </p:cNvPr>
            <p:cNvSpPr/>
            <p:nvPr/>
          </p:nvSpPr>
          <p:spPr>
            <a:xfrm>
              <a:off x="2214193" y="4014215"/>
              <a:ext cx="496854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2000" dirty="0">
                  <a:latin typeface="NimbusRomNo9L"/>
                </a:rPr>
                <a:t>I     prefer the morning flight through Denver </a:t>
              </a:r>
              <a:endParaRPr lang="en-GB" sz="2000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23BA72B4-EACA-D144-8FC6-64AB082D8262}"/>
                </a:ext>
              </a:extLst>
            </p:cNvPr>
            <p:cNvSpPr/>
            <p:nvPr/>
          </p:nvSpPr>
          <p:spPr bwMode="auto">
            <a:xfrm>
              <a:off x="4139952" y="3740648"/>
              <a:ext cx="558514" cy="237372"/>
            </a:xfrm>
            <a:custGeom>
              <a:avLst/>
              <a:gdLst>
                <a:gd name="T0" fmla="*/ 2147483646 w 600"/>
                <a:gd name="T1" fmla="*/ 2147483646 h 360"/>
                <a:gd name="T2" fmla="*/ 2147483646 w 600"/>
                <a:gd name="T3" fmla="*/ 0 h 360"/>
                <a:gd name="T4" fmla="*/ 0 w 600"/>
                <a:gd name="T5" fmla="*/ 0 h 360"/>
                <a:gd name="T6" fmla="*/ 0 w 600"/>
                <a:gd name="T7" fmla="*/ 2147483646 h 3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00"/>
                <a:gd name="T13" fmla="*/ 0 h 360"/>
                <a:gd name="T14" fmla="*/ 600 w 600"/>
                <a:gd name="T15" fmla="*/ 360 h 3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00" h="360" extrusionOk="0">
                  <a:moveTo>
                    <a:pt x="600" y="360"/>
                  </a:moveTo>
                  <a:lnTo>
                    <a:pt x="600" y="0"/>
                  </a:lnTo>
                  <a:lnTo>
                    <a:pt x="0" y="0"/>
                  </a:lnTo>
                  <a:lnTo>
                    <a:pt x="0" y="36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it-IT" sz="120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09AA1DC6-59FC-C14C-B277-B95A035FE0C1}"/>
                </a:ext>
              </a:extLst>
            </p:cNvPr>
            <p:cNvSpPr/>
            <p:nvPr/>
          </p:nvSpPr>
          <p:spPr bwMode="auto">
            <a:xfrm>
              <a:off x="3453184" y="3520493"/>
              <a:ext cx="1334839" cy="457527"/>
            </a:xfrm>
            <a:custGeom>
              <a:avLst/>
              <a:gdLst>
                <a:gd name="T0" fmla="*/ 2147483646 w 600"/>
                <a:gd name="T1" fmla="*/ 2147483646 h 360"/>
                <a:gd name="T2" fmla="*/ 2147483646 w 600"/>
                <a:gd name="T3" fmla="*/ 0 h 360"/>
                <a:gd name="T4" fmla="*/ 0 w 600"/>
                <a:gd name="T5" fmla="*/ 0 h 360"/>
                <a:gd name="T6" fmla="*/ 0 w 600"/>
                <a:gd name="T7" fmla="*/ 2147483646 h 3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00"/>
                <a:gd name="T13" fmla="*/ 0 h 360"/>
                <a:gd name="T14" fmla="*/ 600 w 600"/>
                <a:gd name="T15" fmla="*/ 360 h 3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00" h="360" extrusionOk="0">
                  <a:moveTo>
                    <a:pt x="600" y="360"/>
                  </a:moveTo>
                  <a:lnTo>
                    <a:pt x="600" y="0"/>
                  </a:lnTo>
                  <a:lnTo>
                    <a:pt x="0" y="0"/>
                  </a:lnTo>
                  <a:lnTo>
                    <a:pt x="0" y="36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it-IT" sz="120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6DCFE21-13EC-8D4B-A434-807848233A83}"/>
                </a:ext>
              </a:extLst>
            </p:cNvPr>
            <p:cNvSpPr/>
            <p:nvPr/>
          </p:nvSpPr>
          <p:spPr bwMode="auto">
            <a:xfrm>
              <a:off x="2335124" y="3623814"/>
              <a:ext cx="541798" cy="326559"/>
            </a:xfrm>
            <a:custGeom>
              <a:avLst/>
              <a:gdLst>
                <a:gd name="T0" fmla="*/ 2147483646 w 600"/>
                <a:gd name="T1" fmla="*/ 2147483646 h 360"/>
                <a:gd name="T2" fmla="*/ 2147483646 w 600"/>
                <a:gd name="T3" fmla="*/ 0 h 360"/>
                <a:gd name="T4" fmla="*/ 0 w 600"/>
                <a:gd name="T5" fmla="*/ 0 h 360"/>
                <a:gd name="T6" fmla="*/ 0 w 600"/>
                <a:gd name="T7" fmla="*/ 2147483646 h 3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00"/>
                <a:gd name="T13" fmla="*/ 0 h 360"/>
                <a:gd name="T14" fmla="*/ 600 w 600"/>
                <a:gd name="T15" fmla="*/ 360 h 3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00" h="360" extrusionOk="0">
                  <a:moveTo>
                    <a:pt x="600" y="360"/>
                  </a:moveTo>
                  <a:lnTo>
                    <a:pt x="600" y="0"/>
                  </a:lnTo>
                  <a:lnTo>
                    <a:pt x="0" y="0"/>
                  </a:lnTo>
                  <a:lnTo>
                    <a:pt x="0" y="36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it-IT" sz="120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5838079-3D28-9044-A812-3C9BADE7D897}"/>
                </a:ext>
              </a:extLst>
            </p:cNvPr>
            <p:cNvSpPr/>
            <p:nvPr/>
          </p:nvSpPr>
          <p:spPr bwMode="auto">
            <a:xfrm flipH="1">
              <a:off x="5041925" y="3294957"/>
              <a:ext cx="1402283" cy="690325"/>
            </a:xfrm>
            <a:custGeom>
              <a:avLst/>
              <a:gdLst>
                <a:gd name="T0" fmla="*/ 2147483646 w 600"/>
                <a:gd name="T1" fmla="*/ 2147483646 h 360"/>
                <a:gd name="T2" fmla="*/ 2147483646 w 600"/>
                <a:gd name="T3" fmla="*/ 0 h 360"/>
                <a:gd name="T4" fmla="*/ 0 w 600"/>
                <a:gd name="T5" fmla="*/ 0 h 360"/>
                <a:gd name="T6" fmla="*/ 0 w 600"/>
                <a:gd name="T7" fmla="*/ 2147483646 h 3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00"/>
                <a:gd name="T13" fmla="*/ 0 h 360"/>
                <a:gd name="T14" fmla="*/ 600 w 600"/>
                <a:gd name="T15" fmla="*/ 360 h 3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00" h="360" extrusionOk="0">
                  <a:moveTo>
                    <a:pt x="600" y="360"/>
                  </a:moveTo>
                  <a:lnTo>
                    <a:pt x="600" y="0"/>
                  </a:lnTo>
                  <a:lnTo>
                    <a:pt x="0" y="0"/>
                  </a:lnTo>
                  <a:lnTo>
                    <a:pt x="0" y="36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it-IT" sz="120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BCCF4F90-9D6B-B24D-A07C-168657077913}"/>
                </a:ext>
              </a:extLst>
            </p:cNvPr>
            <p:cNvSpPr/>
            <p:nvPr/>
          </p:nvSpPr>
          <p:spPr bwMode="auto">
            <a:xfrm flipH="1">
              <a:off x="3120218" y="3294958"/>
              <a:ext cx="1793456" cy="690325"/>
            </a:xfrm>
            <a:custGeom>
              <a:avLst/>
              <a:gdLst>
                <a:gd name="T0" fmla="*/ 2147483646 w 600"/>
                <a:gd name="T1" fmla="*/ 2147483646 h 360"/>
                <a:gd name="T2" fmla="*/ 2147483646 w 600"/>
                <a:gd name="T3" fmla="*/ 0 h 360"/>
                <a:gd name="T4" fmla="*/ 0 w 600"/>
                <a:gd name="T5" fmla="*/ 0 h 360"/>
                <a:gd name="T6" fmla="*/ 0 w 600"/>
                <a:gd name="T7" fmla="*/ 2147483646 h 3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00"/>
                <a:gd name="T13" fmla="*/ 0 h 360"/>
                <a:gd name="T14" fmla="*/ 600 w 600"/>
                <a:gd name="T15" fmla="*/ 360 h 3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00" h="360" extrusionOk="0">
                  <a:moveTo>
                    <a:pt x="600" y="360"/>
                  </a:moveTo>
                  <a:lnTo>
                    <a:pt x="600" y="0"/>
                  </a:lnTo>
                  <a:lnTo>
                    <a:pt x="0" y="0"/>
                  </a:lnTo>
                  <a:lnTo>
                    <a:pt x="0" y="36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it-IT" sz="120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B56D45E5-DF1C-0F49-96E1-61D4B201805D}"/>
                </a:ext>
              </a:extLst>
            </p:cNvPr>
            <p:cNvSpPr/>
            <p:nvPr/>
          </p:nvSpPr>
          <p:spPr bwMode="auto">
            <a:xfrm>
              <a:off x="5566373" y="3722349"/>
              <a:ext cx="733818" cy="281233"/>
            </a:xfrm>
            <a:custGeom>
              <a:avLst/>
              <a:gdLst>
                <a:gd name="T0" fmla="*/ 2147483646 w 600"/>
                <a:gd name="T1" fmla="*/ 2147483646 h 360"/>
                <a:gd name="T2" fmla="*/ 2147483646 w 600"/>
                <a:gd name="T3" fmla="*/ 0 h 360"/>
                <a:gd name="T4" fmla="*/ 0 w 600"/>
                <a:gd name="T5" fmla="*/ 0 h 360"/>
                <a:gd name="T6" fmla="*/ 0 w 600"/>
                <a:gd name="T7" fmla="*/ 2147483646 h 3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00"/>
                <a:gd name="T13" fmla="*/ 0 h 360"/>
                <a:gd name="T14" fmla="*/ 600 w 600"/>
                <a:gd name="T15" fmla="*/ 360 h 3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00" h="360" extrusionOk="0">
                  <a:moveTo>
                    <a:pt x="600" y="360"/>
                  </a:moveTo>
                  <a:lnTo>
                    <a:pt x="600" y="0"/>
                  </a:lnTo>
                  <a:lnTo>
                    <a:pt x="0" y="0"/>
                  </a:lnTo>
                  <a:lnTo>
                    <a:pt x="0" y="36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it-IT" sz="1200"/>
            </a:p>
          </p:txBody>
        </p:sp>
        <p:sp>
          <p:nvSpPr>
            <p:cNvPr id="14" name="Line 14">
              <a:extLst>
                <a:ext uri="{FF2B5EF4-FFF2-40B4-BE49-F238E27FC236}">
                  <a16:creationId xmlns:a16="http://schemas.microsoft.com/office/drawing/2014/main" id="{BB15DD45-5339-084A-9643-675BDB6159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7823" y="3070307"/>
              <a:ext cx="0" cy="92235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it-IT" sz="1200"/>
            </a:p>
          </p:txBody>
        </p:sp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DA7285D7-482B-0649-B7BE-0611FBC219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5123" y="3395555"/>
              <a:ext cx="583867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>
              <a:lvl1pPr>
                <a:spcBef>
                  <a:spcPts val="0"/>
                </a:spcBef>
                <a:buClr>
                  <a:schemeClr val="accent2"/>
                </a:buClr>
                <a:buSzPct val="80000"/>
                <a:buFont typeface="Wingdings"/>
                <a:buChar char="l"/>
                <a:defRPr sz="2800" b="1">
                  <a:solidFill>
                    <a:schemeClr val="tx1"/>
                  </a:solidFill>
                  <a:latin typeface="Arial"/>
                </a:defRPr>
              </a:lvl1pPr>
              <a:lvl2pPr marL="742950" indent="-285750">
                <a:spcBef>
                  <a:spcPts val="0"/>
                </a:spcBef>
                <a:buFont typeface="Wingdings"/>
                <a:buChar char="§"/>
                <a:defRPr sz="2400" b="1">
                  <a:solidFill>
                    <a:schemeClr val="tx1"/>
                  </a:solidFill>
                  <a:latin typeface="Arial"/>
                </a:defRPr>
              </a:lvl2pPr>
              <a:lvl3pPr marL="1143000" indent="-228600">
                <a:spcBef>
                  <a:spcPts val="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Arial"/>
                </a:defRPr>
              </a:lvl3pPr>
              <a:lvl4pPr marL="1600200" indent="-228600">
                <a:spcBef>
                  <a:spcPts val="0"/>
                </a:spcBef>
                <a:buChar char="–"/>
                <a:defRPr b="1">
                  <a:solidFill>
                    <a:schemeClr val="tx1"/>
                  </a:solidFill>
                  <a:latin typeface="Arial"/>
                </a:defRPr>
              </a:lvl4pPr>
              <a:lvl5pPr marL="2057400" indent="-228600">
                <a:spcBef>
                  <a:spcPts val="0"/>
                </a:spcBef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200" dirty="0" err="1">
                  <a:solidFill>
                    <a:srgbClr val="3333CC"/>
                  </a:solidFill>
                </a:rPr>
                <a:t>nsubj</a:t>
              </a:r>
              <a:endParaRPr sz="1200" dirty="0"/>
            </a:p>
          </p:txBody>
        </p:sp>
        <p:sp>
          <p:nvSpPr>
            <p:cNvPr id="16" name="Text Box 16">
              <a:extLst>
                <a:ext uri="{FF2B5EF4-FFF2-40B4-BE49-F238E27FC236}">
                  <a16:creationId xmlns:a16="http://schemas.microsoft.com/office/drawing/2014/main" id="{9EDEAB53-CB06-0547-B3E6-A31A329AEE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3721" y="3042329"/>
              <a:ext cx="806450" cy="18466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>
              <a:spAutoFit/>
            </a:bodyPr>
            <a:lstStyle>
              <a:lvl1pPr>
                <a:spcBef>
                  <a:spcPts val="0"/>
                </a:spcBef>
                <a:buClr>
                  <a:schemeClr val="accent2"/>
                </a:buClr>
                <a:buSzPct val="80000"/>
                <a:buFont typeface="Wingdings"/>
                <a:buChar char="l"/>
                <a:defRPr sz="2800" b="1">
                  <a:solidFill>
                    <a:schemeClr val="tx1"/>
                  </a:solidFill>
                  <a:latin typeface="Arial"/>
                </a:defRPr>
              </a:lvl1pPr>
              <a:lvl2pPr marL="742950" indent="-285750">
                <a:spcBef>
                  <a:spcPts val="0"/>
                </a:spcBef>
                <a:buFont typeface="Wingdings"/>
                <a:buChar char="§"/>
                <a:defRPr sz="2400" b="1">
                  <a:solidFill>
                    <a:schemeClr val="tx1"/>
                  </a:solidFill>
                  <a:latin typeface="Arial"/>
                </a:defRPr>
              </a:lvl2pPr>
              <a:lvl3pPr marL="1143000" indent="-228600">
                <a:spcBef>
                  <a:spcPts val="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Arial"/>
                </a:defRPr>
              </a:lvl3pPr>
              <a:lvl4pPr marL="1600200" indent="-228600">
                <a:spcBef>
                  <a:spcPts val="0"/>
                </a:spcBef>
                <a:buChar char="–"/>
                <a:defRPr b="1">
                  <a:solidFill>
                    <a:schemeClr val="tx1"/>
                  </a:solidFill>
                  <a:latin typeface="Arial"/>
                </a:defRPr>
              </a:lvl4pPr>
              <a:lvl5pPr marL="2057400" indent="-228600">
                <a:spcBef>
                  <a:spcPts val="0"/>
                </a:spcBef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200" dirty="0" err="1">
                  <a:solidFill>
                    <a:srgbClr val="3333CC"/>
                  </a:solidFill>
                </a:rPr>
                <a:t>dobj</a:t>
              </a:r>
              <a:endParaRPr sz="1200" dirty="0"/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8310B96F-F2B5-E44B-B629-D411DF2E2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786" y="3330447"/>
              <a:ext cx="806450" cy="18466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>
              <a:spAutoFit/>
            </a:bodyPr>
            <a:lstStyle>
              <a:lvl1pPr>
                <a:spcBef>
                  <a:spcPts val="0"/>
                </a:spcBef>
                <a:buClr>
                  <a:schemeClr val="accent2"/>
                </a:buClr>
                <a:buSzPct val="80000"/>
                <a:buFont typeface="Wingdings"/>
                <a:buChar char="l"/>
                <a:defRPr sz="2800" b="1">
                  <a:solidFill>
                    <a:schemeClr val="tx1"/>
                  </a:solidFill>
                  <a:latin typeface="Arial"/>
                </a:defRPr>
              </a:lvl1pPr>
              <a:lvl2pPr marL="742950" indent="-285750">
                <a:spcBef>
                  <a:spcPts val="0"/>
                </a:spcBef>
                <a:buFont typeface="Wingdings"/>
                <a:buChar char="§"/>
                <a:defRPr sz="2400" b="1">
                  <a:solidFill>
                    <a:schemeClr val="tx1"/>
                  </a:solidFill>
                  <a:latin typeface="Arial"/>
                </a:defRPr>
              </a:lvl2pPr>
              <a:lvl3pPr marL="1143000" indent="-228600">
                <a:spcBef>
                  <a:spcPts val="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Arial"/>
                </a:defRPr>
              </a:lvl3pPr>
              <a:lvl4pPr marL="1600200" indent="-228600">
                <a:spcBef>
                  <a:spcPts val="0"/>
                </a:spcBef>
                <a:buChar char="–"/>
                <a:defRPr b="1">
                  <a:solidFill>
                    <a:schemeClr val="tx1"/>
                  </a:solidFill>
                  <a:latin typeface="Arial"/>
                </a:defRPr>
              </a:lvl4pPr>
              <a:lvl5pPr marL="2057400" indent="-228600">
                <a:spcBef>
                  <a:spcPts val="0"/>
                </a:spcBef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200" dirty="0">
                  <a:solidFill>
                    <a:srgbClr val="3333CC"/>
                  </a:solidFill>
                </a:rPr>
                <a:t>det</a:t>
              </a:r>
              <a:endParaRPr sz="1200" dirty="0"/>
            </a:p>
          </p:txBody>
        </p:sp>
        <p:sp>
          <p:nvSpPr>
            <p:cNvPr id="19" name="Text Box 19">
              <a:extLst>
                <a:ext uri="{FF2B5EF4-FFF2-40B4-BE49-F238E27FC236}">
                  <a16:creationId xmlns:a16="http://schemas.microsoft.com/office/drawing/2014/main" id="{FF78A8C4-DBFA-8341-B1A3-49192BAB50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5845" y="3070277"/>
              <a:ext cx="806450" cy="18466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>
              <a:spAutoFit/>
            </a:bodyPr>
            <a:lstStyle>
              <a:lvl1pPr>
                <a:spcBef>
                  <a:spcPts val="0"/>
                </a:spcBef>
                <a:buClr>
                  <a:schemeClr val="accent2"/>
                </a:buClr>
                <a:buSzPct val="80000"/>
                <a:buFont typeface="Wingdings"/>
                <a:buChar char="l"/>
                <a:defRPr sz="2800" b="1">
                  <a:solidFill>
                    <a:schemeClr val="tx1"/>
                  </a:solidFill>
                  <a:latin typeface="Arial"/>
                </a:defRPr>
              </a:lvl1pPr>
              <a:lvl2pPr marL="742950" indent="-285750">
                <a:spcBef>
                  <a:spcPts val="0"/>
                </a:spcBef>
                <a:buFont typeface="Wingdings"/>
                <a:buChar char="§"/>
                <a:defRPr sz="2400" b="1">
                  <a:solidFill>
                    <a:schemeClr val="tx1"/>
                  </a:solidFill>
                  <a:latin typeface="Arial"/>
                </a:defRPr>
              </a:lvl2pPr>
              <a:lvl3pPr marL="1143000" indent="-228600">
                <a:spcBef>
                  <a:spcPts val="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Arial"/>
                </a:defRPr>
              </a:lvl3pPr>
              <a:lvl4pPr marL="1600200" indent="-228600">
                <a:spcBef>
                  <a:spcPts val="0"/>
                </a:spcBef>
                <a:buChar char="–"/>
                <a:defRPr b="1">
                  <a:solidFill>
                    <a:schemeClr val="tx1"/>
                  </a:solidFill>
                  <a:latin typeface="Arial"/>
                </a:defRPr>
              </a:lvl4pPr>
              <a:lvl5pPr marL="2057400" indent="-228600">
                <a:spcBef>
                  <a:spcPts val="0"/>
                </a:spcBef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200" dirty="0" err="1">
                  <a:solidFill>
                    <a:srgbClr val="3333CC"/>
                  </a:solidFill>
                </a:rPr>
                <a:t>nmod</a:t>
              </a:r>
              <a:endParaRPr sz="1200" dirty="0"/>
            </a:p>
          </p:txBody>
        </p:sp>
        <p:sp>
          <p:nvSpPr>
            <p:cNvPr id="20" name="Text Box 20">
              <a:extLst>
                <a:ext uri="{FF2B5EF4-FFF2-40B4-BE49-F238E27FC236}">
                  <a16:creationId xmlns:a16="http://schemas.microsoft.com/office/drawing/2014/main" id="{05EBB5A3-377C-3A4F-99A2-75627C79A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4392" y="3539706"/>
              <a:ext cx="806450" cy="18466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>
              <a:spAutoFit/>
            </a:bodyPr>
            <a:lstStyle>
              <a:lvl1pPr>
                <a:spcBef>
                  <a:spcPts val="0"/>
                </a:spcBef>
                <a:buClr>
                  <a:schemeClr val="accent2"/>
                </a:buClr>
                <a:buSzPct val="80000"/>
                <a:buFont typeface="Wingdings"/>
                <a:buChar char="l"/>
                <a:defRPr sz="2800" b="1">
                  <a:solidFill>
                    <a:schemeClr val="tx1"/>
                  </a:solidFill>
                  <a:latin typeface="Arial"/>
                </a:defRPr>
              </a:lvl1pPr>
              <a:lvl2pPr marL="742950" indent="-285750">
                <a:spcBef>
                  <a:spcPts val="0"/>
                </a:spcBef>
                <a:buFont typeface="Wingdings"/>
                <a:buChar char="§"/>
                <a:defRPr sz="2400" b="1">
                  <a:solidFill>
                    <a:schemeClr val="tx1"/>
                  </a:solidFill>
                  <a:latin typeface="Arial"/>
                </a:defRPr>
              </a:lvl2pPr>
              <a:lvl3pPr marL="1143000" indent="-228600">
                <a:spcBef>
                  <a:spcPts val="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Arial"/>
                </a:defRPr>
              </a:lvl3pPr>
              <a:lvl4pPr marL="1600200" indent="-228600">
                <a:spcBef>
                  <a:spcPts val="0"/>
                </a:spcBef>
                <a:buChar char="–"/>
                <a:defRPr b="1">
                  <a:solidFill>
                    <a:schemeClr val="tx1"/>
                  </a:solidFill>
                  <a:latin typeface="Arial"/>
                </a:defRPr>
              </a:lvl4pPr>
              <a:lvl5pPr marL="2057400" indent="-228600">
                <a:spcBef>
                  <a:spcPts val="0"/>
                </a:spcBef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200" dirty="0" err="1">
                  <a:solidFill>
                    <a:srgbClr val="3333CC"/>
                  </a:solidFill>
                </a:rPr>
                <a:t>nmod</a:t>
              </a:r>
              <a:endParaRPr sz="1200" dirty="0"/>
            </a:p>
          </p:txBody>
        </p:sp>
        <p:sp>
          <p:nvSpPr>
            <p:cNvPr id="22" name="Text Box 22">
              <a:extLst>
                <a:ext uri="{FF2B5EF4-FFF2-40B4-BE49-F238E27FC236}">
                  <a16:creationId xmlns:a16="http://schemas.microsoft.com/office/drawing/2014/main" id="{545D87D6-3917-644D-B45E-549F77043D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4040" y="3516125"/>
              <a:ext cx="461963" cy="18466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>
              <a:spAutoFit/>
            </a:bodyPr>
            <a:lstStyle>
              <a:lvl1pPr>
                <a:spcBef>
                  <a:spcPts val="0"/>
                </a:spcBef>
                <a:buClr>
                  <a:schemeClr val="accent2"/>
                </a:buClr>
                <a:buSzPct val="80000"/>
                <a:buFont typeface="Wingdings"/>
                <a:buChar char="l"/>
                <a:defRPr sz="2800" b="1">
                  <a:solidFill>
                    <a:schemeClr val="tx1"/>
                  </a:solidFill>
                  <a:latin typeface="Arial"/>
                </a:defRPr>
              </a:lvl1pPr>
              <a:lvl2pPr marL="742950" indent="-285750">
                <a:spcBef>
                  <a:spcPts val="0"/>
                </a:spcBef>
                <a:buFont typeface="Wingdings"/>
                <a:buChar char="§"/>
                <a:defRPr sz="2400" b="1">
                  <a:solidFill>
                    <a:schemeClr val="tx1"/>
                  </a:solidFill>
                  <a:latin typeface="Arial"/>
                </a:defRPr>
              </a:lvl2pPr>
              <a:lvl3pPr marL="1143000" indent="-228600">
                <a:spcBef>
                  <a:spcPts val="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Arial"/>
                </a:defRPr>
              </a:lvl3pPr>
              <a:lvl4pPr marL="1600200" indent="-228600">
                <a:spcBef>
                  <a:spcPts val="0"/>
                </a:spcBef>
                <a:buChar char="–"/>
                <a:defRPr b="1">
                  <a:solidFill>
                    <a:schemeClr val="tx1"/>
                  </a:solidFill>
                  <a:latin typeface="Arial"/>
                </a:defRPr>
              </a:lvl4pPr>
              <a:lvl5pPr marL="2057400" indent="-228600">
                <a:spcBef>
                  <a:spcPts val="0"/>
                </a:spcBef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200" dirty="0">
                  <a:solidFill>
                    <a:srgbClr val="3333CC"/>
                  </a:solidFill>
                </a:rPr>
                <a:t>case</a:t>
              </a:r>
              <a:endParaRPr sz="1200" dirty="0"/>
            </a:p>
          </p:txBody>
        </p:sp>
        <p:sp>
          <p:nvSpPr>
            <p:cNvPr id="23" name="Text Box 19">
              <a:extLst>
                <a:ext uri="{FF2B5EF4-FFF2-40B4-BE49-F238E27FC236}">
                  <a16:creationId xmlns:a16="http://schemas.microsoft.com/office/drawing/2014/main" id="{1DB60B56-17AB-CA42-B6A0-C07A9F9A0E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1400" y="2835133"/>
              <a:ext cx="806450" cy="18466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>
              <a:spAutoFit/>
            </a:bodyPr>
            <a:lstStyle>
              <a:lvl1pPr>
                <a:spcBef>
                  <a:spcPts val="0"/>
                </a:spcBef>
                <a:buClr>
                  <a:schemeClr val="accent2"/>
                </a:buClr>
                <a:buSzPct val="80000"/>
                <a:buFont typeface="Wingdings"/>
                <a:buChar char="l"/>
                <a:defRPr sz="2800" b="1">
                  <a:solidFill>
                    <a:schemeClr val="tx1"/>
                  </a:solidFill>
                  <a:latin typeface="Arial"/>
                </a:defRPr>
              </a:lvl1pPr>
              <a:lvl2pPr marL="742950" indent="-285750">
                <a:spcBef>
                  <a:spcPts val="0"/>
                </a:spcBef>
                <a:buFont typeface="Wingdings"/>
                <a:buChar char="§"/>
                <a:defRPr sz="2400" b="1">
                  <a:solidFill>
                    <a:schemeClr val="tx1"/>
                  </a:solidFill>
                  <a:latin typeface="Arial"/>
                </a:defRPr>
              </a:lvl2pPr>
              <a:lvl3pPr marL="1143000" indent="-228600">
                <a:spcBef>
                  <a:spcPts val="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Arial"/>
                </a:defRPr>
              </a:lvl3pPr>
              <a:lvl4pPr marL="1600200" indent="-228600">
                <a:spcBef>
                  <a:spcPts val="0"/>
                </a:spcBef>
                <a:buChar char="–"/>
                <a:defRPr b="1">
                  <a:solidFill>
                    <a:schemeClr val="tx1"/>
                  </a:solidFill>
                  <a:latin typeface="Arial"/>
                </a:defRPr>
              </a:lvl4pPr>
              <a:lvl5pPr marL="2057400" indent="-228600">
                <a:spcBef>
                  <a:spcPts val="0"/>
                </a:spcBef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200" dirty="0">
                  <a:solidFill>
                    <a:srgbClr val="3333CC"/>
                  </a:solidFill>
                </a:rPr>
                <a:t>root</a:t>
              </a:r>
              <a:endParaRPr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127852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0045E-FE6E-F741-A10A-66B66E4A8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Constituency vs Dependency Trees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5C61CAD-4102-CB40-B6F5-583A48BF79DE}"/>
              </a:ext>
            </a:extLst>
          </p:cNvPr>
          <p:cNvGrpSpPr/>
          <p:nvPr/>
        </p:nvGrpSpPr>
        <p:grpSpPr>
          <a:xfrm>
            <a:off x="1187624" y="1061963"/>
            <a:ext cx="3175867" cy="3464410"/>
            <a:chOff x="3196333" y="841926"/>
            <a:chExt cx="3175867" cy="346441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187D987-0211-4347-814D-64077B7AFEC1}"/>
                </a:ext>
              </a:extLst>
            </p:cNvPr>
            <p:cNvSpPr/>
            <p:nvPr/>
          </p:nvSpPr>
          <p:spPr>
            <a:xfrm>
              <a:off x="3196333" y="841926"/>
              <a:ext cx="3175867" cy="34644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GB" dirty="0">
                  <a:latin typeface="+mj-lt"/>
                </a:rPr>
                <a:t>          S</a:t>
              </a:r>
            </a:p>
            <a:p>
              <a:pPr>
                <a:lnSpc>
                  <a:spcPct val="200000"/>
                </a:lnSpc>
              </a:pPr>
              <a:r>
                <a:rPr lang="en-GB" dirty="0">
                  <a:latin typeface="+mj-lt"/>
                </a:rPr>
                <a:t>NP	  </a:t>
              </a:r>
              <a:r>
                <a:rPr lang="en-GB" dirty="0"/>
                <a:t>VP</a:t>
              </a:r>
              <a:endParaRPr lang="en-GB" dirty="0">
                <a:latin typeface="+mj-lt"/>
              </a:endParaRPr>
            </a:p>
            <a:p>
              <a:pPr>
                <a:lnSpc>
                  <a:spcPct val="200000"/>
                </a:lnSpc>
              </a:pPr>
              <a:r>
                <a:rPr lang="en-GB" dirty="0"/>
                <a:t>Pro      Verb          NP</a:t>
              </a:r>
            </a:p>
            <a:p>
              <a:pPr>
                <a:lnSpc>
                  <a:spcPct val="200000"/>
                </a:lnSpc>
              </a:pPr>
              <a:r>
                <a:rPr lang="en-GB" i="1" dirty="0"/>
                <a:t> I</a:t>
              </a:r>
              <a:r>
                <a:rPr lang="en-GB" dirty="0"/>
                <a:t>        </a:t>
              </a:r>
              <a:r>
                <a:rPr lang="en-GB" i="1" dirty="0"/>
                <a:t>prefer</a:t>
              </a:r>
              <a:r>
                <a:rPr lang="en-GB" dirty="0"/>
                <a:t>    Det       </a:t>
              </a:r>
              <a:r>
                <a:rPr lang="en-GB" dirty="0">
                  <a:latin typeface="+mj-lt"/>
                </a:rPr>
                <a:t>Nom</a:t>
              </a:r>
            </a:p>
            <a:p>
              <a:pPr>
                <a:lnSpc>
                  <a:spcPct val="200000"/>
                </a:lnSpc>
              </a:pPr>
              <a:r>
                <a:rPr lang="en-GB" dirty="0"/>
                <a:t>	      </a:t>
              </a:r>
              <a:r>
                <a:rPr lang="en-GB" i="1" dirty="0"/>
                <a:t>a</a:t>
              </a:r>
              <a:r>
                <a:rPr lang="en-GB" dirty="0"/>
                <a:t>     Nom     Noun</a:t>
              </a:r>
              <a:endParaRPr lang="en-GB" dirty="0">
                <a:latin typeface="+mj-lt"/>
              </a:endParaRPr>
            </a:p>
            <a:p>
              <a:pPr>
                <a:lnSpc>
                  <a:spcPct val="200000"/>
                </a:lnSpc>
              </a:pPr>
              <a:r>
                <a:rPr lang="en-GB" dirty="0">
                  <a:latin typeface="+mj-lt"/>
                </a:rPr>
                <a:t>	            Noun     </a:t>
              </a:r>
              <a:r>
                <a:rPr lang="en-GB" i="1" dirty="0">
                  <a:latin typeface="+mj-lt"/>
                </a:rPr>
                <a:t>flight</a:t>
              </a:r>
            </a:p>
            <a:p>
              <a:pPr>
                <a:lnSpc>
                  <a:spcPct val="200000"/>
                </a:lnSpc>
              </a:pPr>
              <a:r>
                <a:rPr lang="en-GB" dirty="0">
                  <a:latin typeface="+mj-lt"/>
                </a:rPr>
                <a:t>	           </a:t>
              </a:r>
              <a:r>
                <a:rPr lang="en-GB" i="1" dirty="0">
                  <a:latin typeface="+mj-lt"/>
                </a:rPr>
                <a:t>morning</a:t>
              </a:r>
              <a:endParaRPr lang="en-GB" dirty="0">
                <a:latin typeface="+mj-lt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5750772-2DBD-D24F-917D-C725AE3DA84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419872" y="1349995"/>
              <a:ext cx="432048" cy="144016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  <a:effectLst/>
          </p:spPr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9D49634-BC35-7A45-9F60-F7C57EE462D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51920" y="1349995"/>
              <a:ext cx="432048" cy="144016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  <a:effectLst/>
          </p:spPr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0E75AE5-ABAA-2F4B-9AA9-F0A22B39617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995936" y="1854051"/>
              <a:ext cx="432048" cy="144016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  <a:effectLst/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70EBFA6-AF02-3049-B1D0-0B1E27498F9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427984" y="1854051"/>
              <a:ext cx="432048" cy="144016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  <a:effectLst/>
          </p:spPr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EAE9A18-0F42-7C49-8066-1F175D56489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644008" y="2286099"/>
              <a:ext cx="288032" cy="230198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  <a:effectLst/>
          </p:spPr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3A1C98-864F-1A46-BDA0-7E1D0857F7D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932040" y="2286099"/>
              <a:ext cx="371994" cy="224893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  <a:effectLst/>
          </p:spPr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B6CD58C-33EB-5A43-B84D-86D528F72F4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392570" y="1782043"/>
              <a:ext cx="0" cy="216024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  <a:effectLst/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811E673-75EE-BB46-993F-0D039753C28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392570" y="2300273"/>
              <a:ext cx="0" cy="216024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77902B7-08ED-1049-931E-1E00B39973F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067944" y="2300273"/>
              <a:ext cx="0" cy="216024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5FC4361-4904-CD4F-A2E8-E3B4B0D1833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598707" y="2821812"/>
              <a:ext cx="0" cy="216024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  <a:effectLst/>
          </p:spPr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1BF2450-D88C-0A47-A724-89DE707473E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076056" y="3294211"/>
              <a:ext cx="0" cy="216024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  <a:effectLst/>
          </p:spPr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9F3E4D8-657D-CA4E-88EB-DC03F93BD10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076056" y="3798267"/>
              <a:ext cx="0" cy="216024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86ABDE9-7F8A-FA4D-834B-F4BF58CA1E2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724128" y="3294211"/>
              <a:ext cx="0" cy="216024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  <a:effectLst/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E7549F9-E0BE-1542-BB9B-8F7A8CBE7CB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076056" y="2790155"/>
              <a:ext cx="360040" cy="247683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  <a:effectLst/>
          </p:spPr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982A130-A0C6-9446-B4F5-CF1EAAF75F6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6096" y="2790155"/>
              <a:ext cx="288032" cy="247681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  <a:effectLst/>
          </p:spPr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9DD5015-C22C-5148-963F-9D3B5C9EAF7D}"/>
              </a:ext>
            </a:extLst>
          </p:cNvPr>
          <p:cNvGrpSpPr/>
          <p:nvPr/>
        </p:nvGrpSpPr>
        <p:grpSpPr>
          <a:xfrm>
            <a:off x="4283968" y="2947181"/>
            <a:ext cx="4824536" cy="1579192"/>
            <a:chOff x="2214194" y="2835133"/>
            <a:chExt cx="4824536" cy="157919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A1B8F17-BAB1-A94D-8757-D69908B4F0EF}"/>
                </a:ext>
              </a:extLst>
            </p:cNvPr>
            <p:cNvSpPr/>
            <p:nvPr/>
          </p:nvSpPr>
          <p:spPr>
            <a:xfrm>
              <a:off x="2214194" y="4014215"/>
              <a:ext cx="482453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2000" i="1" dirty="0">
                  <a:latin typeface="+mj-lt"/>
                </a:rPr>
                <a:t>I     prefer the morning flight through Denver</a:t>
              </a:r>
              <a:endParaRPr lang="en-GB" sz="2000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510D6546-C9E8-FF4E-8FD1-42CDC55C2A93}"/>
                </a:ext>
              </a:extLst>
            </p:cNvPr>
            <p:cNvSpPr/>
            <p:nvPr/>
          </p:nvSpPr>
          <p:spPr bwMode="auto">
            <a:xfrm>
              <a:off x="4139952" y="3740648"/>
              <a:ext cx="558514" cy="237372"/>
            </a:xfrm>
            <a:custGeom>
              <a:avLst/>
              <a:gdLst>
                <a:gd name="T0" fmla="*/ 2147483646 w 600"/>
                <a:gd name="T1" fmla="*/ 2147483646 h 360"/>
                <a:gd name="T2" fmla="*/ 2147483646 w 600"/>
                <a:gd name="T3" fmla="*/ 0 h 360"/>
                <a:gd name="T4" fmla="*/ 0 w 600"/>
                <a:gd name="T5" fmla="*/ 0 h 360"/>
                <a:gd name="T6" fmla="*/ 0 w 600"/>
                <a:gd name="T7" fmla="*/ 2147483646 h 3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00"/>
                <a:gd name="T13" fmla="*/ 0 h 360"/>
                <a:gd name="T14" fmla="*/ 600 w 600"/>
                <a:gd name="T15" fmla="*/ 360 h 3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00" h="360" extrusionOk="0">
                  <a:moveTo>
                    <a:pt x="600" y="360"/>
                  </a:moveTo>
                  <a:lnTo>
                    <a:pt x="600" y="0"/>
                  </a:lnTo>
                  <a:lnTo>
                    <a:pt x="0" y="0"/>
                  </a:lnTo>
                  <a:lnTo>
                    <a:pt x="0" y="36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it-IT" sz="120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CB83E3B-0773-8543-BF18-E0358BF5437D}"/>
                </a:ext>
              </a:extLst>
            </p:cNvPr>
            <p:cNvSpPr/>
            <p:nvPr/>
          </p:nvSpPr>
          <p:spPr bwMode="auto">
            <a:xfrm>
              <a:off x="3453184" y="3520493"/>
              <a:ext cx="1334839" cy="457527"/>
            </a:xfrm>
            <a:custGeom>
              <a:avLst/>
              <a:gdLst>
                <a:gd name="T0" fmla="*/ 2147483646 w 600"/>
                <a:gd name="T1" fmla="*/ 2147483646 h 360"/>
                <a:gd name="T2" fmla="*/ 2147483646 w 600"/>
                <a:gd name="T3" fmla="*/ 0 h 360"/>
                <a:gd name="T4" fmla="*/ 0 w 600"/>
                <a:gd name="T5" fmla="*/ 0 h 360"/>
                <a:gd name="T6" fmla="*/ 0 w 600"/>
                <a:gd name="T7" fmla="*/ 2147483646 h 3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00"/>
                <a:gd name="T13" fmla="*/ 0 h 360"/>
                <a:gd name="T14" fmla="*/ 600 w 600"/>
                <a:gd name="T15" fmla="*/ 360 h 3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00" h="360" extrusionOk="0">
                  <a:moveTo>
                    <a:pt x="600" y="360"/>
                  </a:moveTo>
                  <a:lnTo>
                    <a:pt x="600" y="0"/>
                  </a:lnTo>
                  <a:lnTo>
                    <a:pt x="0" y="0"/>
                  </a:lnTo>
                  <a:lnTo>
                    <a:pt x="0" y="36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it-IT" sz="120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C0338BD8-401F-6F49-A32B-6559E482ABA5}"/>
                </a:ext>
              </a:extLst>
            </p:cNvPr>
            <p:cNvSpPr/>
            <p:nvPr/>
          </p:nvSpPr>
          <p:spPr bwMode="auto">
            <a:xfrm>
              <a:off x="2335124" y="3623814"/>
              <a:ext cx="541798" cy="326559"/>
            </a:xfrm>
            <a:custGeom>
              <a:avLst/>
              <a:gdLst>
                <a:gd name="T0" fmla="*/ 2147483646 w 600"/>
                <a:gd name="T1" fmla="*/ 2147483646 h 360"/>
                <a:gd name="T2" fmla="*/ 2147483646 w 600"/>
                <a:gd name="T3" fmla="*/ 0 h 360"/>
                <a:gd name="T4" fmla="*/ 0 w 600"/>
                <a:gd name="T5" fmla="*/ 0 h 360"/>
                <a:gd name="T6" fmla="*/ 0 w 600"/>
                <a:gd name="T7" fmla="*/ 2147483646 h 3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00"/>
                <a:gd name="T13" fmla="*/ 0 h 360"/>
                <a:gd name="T14" fmla="*/ 600 w 600"/>
                <a:gd name="T15" fmla="*/ 360 h 3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00" h="360" extrusionOk="0">
                  <a:moveTo>
                    <a:pt x="600" y="360"/>
                  </a:moveTo>
                  <a:lnTo>
                    <a:pt x="600" y="0"/>
                  </a:lnTo>
                  <a:lnTo>
                    <a:pt x="0" y="0"/>
                  </a:lnTo>
                  <a:lnTo>
                    <a:pt x="0" y="36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it-IT" sz="120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4C395BAE-5AF2-B149-B342-2C986E3ACB38}"/>
                </a:ext>
              </a:extLst>
            </p:cNvPr>
            <p:cNvSpPr/>
            <p:nvPr/>
          </p:nvSpPr>
          <p:spPr bwMode="auto">
            <a:xfrm flipH="1">
              <a:off x="5041925" y="3294957"/>
              <a:ext cx="1402283" cy="690325"/>
            </a:xfrm>
            <a:custGeom>
              <a:avLst/>
              <a:gdLst>
                <a:gd name="T0" fmla="*/ 2147483646 w 600"/>
                <a:gd name="T1" fmla="*/ 2147483646 h 360"/>
                <a:gd name="T2" fmla="*/ 2147483646 w 600"/>
                <a:gd name="T3" fmla="*/ 0 h 360"/>
                <a:gd name="T4" fmla="*/ 0 w 600"/>
                <a:gd name="T5" fmla="*/ 0 h 360"/>
                <a:gd name="T6" fmla="*/ 0 w 600"/>
                <a:gd name="T7" fmla="*/ 2147483646 h 3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00"/>
                <a:gd name="T13" fmla="*/ 0 h 360"/>
                <a:gd name="T14" fmla="*/ 600 w 600"/>
                <a:gd name="T15" fmla="*/ 360 h 3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00" h="360" extrusionOk="0">
                  <a:moveTo>
                    <a:pt x="600" y="360"/>
                  </a:moveTo>
                  <a:lnTo>
                    <a:pt x="600" y="0"/>
                  </a:lnTo>
                  <a:lnTo>
                    <a:pt x="0" y="0"/>
                  </a:lnTo>
                  <a:lnTo>
                    <a:pt x="0" y="36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it-IT" sz="120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80E907A-3BCB-D444-B3B6-6DB83988B3E8}"/>
                </a:ext>
              </a:extLst>
            </p:cNvPr>
            <p:cNvSpPr/>
            <p:nvPr/>
          </p:nvSpPr>
          <p:spPr bwMode="auto">
            <a:xfrm flipH="1">
              <a:off x="3120218" y="3294958"/>
              <a:ext cx="1793456" cy="690325"/>
            </a:xfrm>
            <a:custGeom>
              <a:avLst/>
              <a:gdLst>
                <a:gd name="T0" fmla="*/ 2147483646 w 600"/>
                <a:gd name="T1" fmla="*/ 2147483646 h 360"/>
                <a:gd name="T2" fmla="*/ 2147483646 w 600"/>
                <a:gd name="T3" fmla="*/ 0 h 360"/>
                <a:gd name="T4" fmla="*/ 0 w 600"/>
                <a:gd name="T5" fmla="*/ 0 h 360"/>
                <a:gd name="T6" fmla="*/ 0 w 600"/>
                <a:gd name="T7" fmla="*/ 2147483646 h 3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00"/>
                <a:gd name="T13" fmla="*/ 0 h 360"/>
                <a:gd name="T14" fmla="*/ 600 w 600"/>
                <a:gd name="T15" fmla="*/ 360 h 3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00" h="360" extrusionOk="0">
                  <a:moveTo>
                    <a:pt x="600" y="360"/>
                  </a:moveTo>
                  <a:lnTo>
                    <a:pt x="600" y="0"/>
                  </a:lnTo>
                  <a:lnTo>
                    <a:pt x="0" y="0"/>
                  </a:lnTo>
                  <a:lnTo>
                    <a:pt x="0" y="36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it-IT" sz="120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DD11A4AF-1E98-B049-AFF6-B2E6379A6C40}"/>
                </a:ext>
              </a:extLst>
            </p:cNvPr>
            <p:cNvSpPr/>
            <p:nvPr/>
          </p:nvSpPr>
          <p:spPr bwMode="auto">
            <a:xfrm>
              <a:off x="5566373" y="3722349"/>
              <a:ext cx="733818" cy="281233"/>
            </a:xfrm>
            <a:custGeom>
              <a:avLst/>
              <a:gdLst>
                <a:gd name="T0" fmla="*/ 2147483646 w 600"/>
                <a:gd name="T1" fmla="*/ 2147483646 h 360"/>
                <a:gd name="T2" fmla="*/ 2147483646 w 600"/>
                <a:gd name="T3" fmla="*/ 0 h 360"/>
                <a:gd name="T4" fmla="*/ 0 w 600"/>
                <a:gd name="T5" fmla="*/ 0 h 360"/>
                <a:gd name="T6" fmla="*/ 0 w 600"/>
                <a:gd name="T7" fmla="*/ 2147483646 h 3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00"/>
                <a:gd name="T13" fmla="*/ 0 h 360"/>
                <a:gd name="T14" fmla="*/ 600 w 600"/>
                <a:gd name="T15" fmla="*/ 360 h 3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00" h="360" extrusionOk="0">
                  <a:moveTo>
                    <a:pt x="600" y="360"/>
                  </a:moveTo>
                  <a:lnTo>
                    <a:pt x="600" y="0"/>
                  </a:lnTo>
                  <a:lnTo>
                    <a:pt x="0" y="0"/>
                  </a:lnTo>
                  <a:lnTo>
                    <a:pt x="0" y="36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it-IT" sz="1200"/>
            </a:p>
          </p:txBody>
        </p:sp>
        <p:sp>
          <p:nvSpPr>
            <p:cNvPr id="29" name="Line 14">
              <a:extLst>
                <a:ext uri="{FF2B5EF4-FFF2-40B4-BE49-F238E27FC236}">
                  <a16:creationId xmlns:a16="http://schemas.microsoft.com/office/drawing/2014/main" id="{6C60EBC5-205B-1A4C-9E6C-398BDCC77E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7823" y="3070307"/>
              <a:ext cx="0" cy="92235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it-IT" sz="1200"/>
            </a:p>
          </p:txBody>
        </p:sp>
        <p:sp>
          <p:nvSpPr>
            <p:cNvPr id="30" name="Text Box 15">
              <a:extLst>
                <a:ext uri="{FF2B5EF4-FFF2-40B4-BE49-F238E27FC236}">
                  <a16:creationId xmlns:a16="http://schemas.microsoft.com/office/drawing/2014/main" id="{4E62E600-1D57-454C-BECD-1D7C411A01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5123" y="3395555"/>
              <a:ext cx="583867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>
              <a:lvl1pPr>
                <a:spcBef>
                  <a:spcPts val="0"/>
                </a:spcBef>
                <a:buClr>
                  <a:schemeClr val="accent2"/>
                </a:buClr>
                <a:buSzPct val="80000"/>
                <a:buFont typeface="Wingdings"/>
                <a:buChar char="l"/>
                <a:defRPr sz="2800" b="1">
                  <a:solidFill>
                    <a:schemeClr val="tx1"/>
                  </a:solidFill>
                  <a:latin typeface="Arial"/>
                </a:defRPr>
              </a:lvl1pPr>
              <a:lvl2pPr marL="742950" indent="-285750">
                <a:spcBef>
                  <a:spcPts val="0"/>
                </a:spcBef>
                <a:buFont typeface="Wingdings"/>
                <a:buChar char="§"/>
                <a:defRPr sz="2400" b="1">
                  <a:solidFill>
                    <a:schemeClr val="tx1"/>
                  </a:solidFill>
                  <a:latin typeface="Arial"/>
                </a:defRPr>
              </a:lvl2pPr>
              <a:lvl3pPr marL="1143000" indent="-228600">
                <a:spcBef>
                  <a:spcPts val="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Arial"/>
                </a:defRPr>
              </a:lvl3pPr>
              <a:lvl4pPr marL="1600200" indent="-228600">
                <a:spcBef>
                  <a:spcPts val="0"/>
                </a:spcBef>
                <a:buChar char="–"/>
                <a:defRPr b="1">
                  <a:solidFill>
                    <a:schemeClr val="tx1"/>
                  </a:solidFill>
                  <a:latin typeface="Arial"/>
                </a:defRPr>
              </a:lvl4pPr>
              <a:lvl5pPr marL="2057400" indent="-228600">
                <a:spcBef>
                  <a:spcPts val="0"/>
                </a:spcBef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200" dirty="0" err="1">
                  <a:solidFill>
                    <a:srgbClr val="3333CC"/>
                  </a:solidFill>
                </a:rPr>
                <a:t>nsubj</a:t>
              </a:r>
              <a:endParaRPr sz="1200" dirty="0"/>
            </a:p>
          </p:txBody>
        </p:sp>
        <p:sp>
          <p:nvSpPr>
            <p:cNvPr id="31" name="Text Box 16">
              <a:extLst>
                <a:ext uri="{FF2B5EF4-FFF2-40B4-BE49-F238E27FC236}">
                  <a16:creationId xmlns:a16="http://schemas.microsoft.com/office/drawing/2014/main" id="{4236CC50-5AB0-CC47-BD50-42D899014A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3721" y="3042329"/>
              <a:ext cx="806450" cy="18466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>
              <a:spAutoFit/>
            </a:bodyPr>
            <a:lstStyle>
              <a:lvl1pPr>
                <a:spcBef>
                  <a:spcPts val="0"/>
                </a:spcBef>
                <a:buClr>
                  <a:schemeClr val="accent2"/>
                </a:buClr>
                <a:buSzPct val="80000"/>
                <a:buFont typeface="Wingdings"/>
                <a:buChar char="l"/>
                <a:defRPr sz="2800" b="1">
                  <a:solidFill>
                    <a:schemeClr val="tx1"/>
                  </a:solidFill>
                  <a:latin typeface="Arial"/>
                </a:defRPr>
              </a:lvl1pPr>
              <a:lvl2pPr marL="742950" indent="-285750">
                <a:spcBef>
                  <a:spcPts val="0"/>
                </a:spcBef>
                <a:buFont typeface="Wingdings"/>
                <a:buChar char="§"/>
                <a:defRPr sz="2400" b="1">
                  <a:solidFill>
                    <a:schemeClr val="tx1"/>
                  </a:solidFill>
                  <a:latin typeface="Arial"/>
                </a:defRPr>
              </a:lvl2pPr>
              <a:lvl3pPr marL="1143000" indent="-228600">
                <a:spcBef>
                  <a:spcPts val="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Arial"/>
                </a:defRPr>
              </a:lvl3pPr>
              <a:lvl4pPr marL="1600200" indent="-228600">
                <a:spcBef>
                  <a:spcPts val="0"/>
                </a:spcBef>
                <a:buChar char="–"/>
                <a:defRPr b="1">
                  <a:solidFill>
                    <a:schemeClr val="tx1"/>
                  </a:solidFill>
                  <a:latin typeface="Arial"/>
                </a:defRPr>
              </a:lvl4pPr>
              <a:lvl5pPr marL="2057400" indent="-228600">
                <a:spcBef>
                  <a:spcPts val="0"/>
                </a:spcBef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200" dirty="0" err="1">
                  <a:solidFill>
                    <a:srgbClr val="3333CC"/>
                  </a:solidFill>
                </a:rPr>
                <a:t>dobj</a:t>
              </a:r>
              <a:endParaRPr sz="1200" dirty="0"/>
            </a:p>
          </p:txBody>
        </p:sp>
        <p:sp>
          <p:nvSpPr>
            <p:cNvPr id="32" name="Text Box 18">
              <a:extLst>
                <a:ext uri="{FF2B5EF4-FFF2-40B4-BE49-F238E27FC236}">
                  <a16:creationId xmlns:a16="http://schemas.microsoft.com/office/drawing/2014/main" id="{8A2DF5F6-96F0-C54A-A6F5-2982247710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786" y="3330447"/>
              <a:ext cx="806450" cy="18466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>
              <a:spAutoFit/>
            </a:bodyPr>
            <a:lstStyle>
              <a:lvl1pPr>
                <a:spcBef>
                  <a:spcPts val="0"/>
                </a:spcBef>
                <a:buClr>
                  <a:schemeClr val="accent2"/>
                </a:buClr>
                <a:buSzPct val="80000"/>
                <a:buFont typeface="Wingdings"/>
                <a:buChar char="l"/>
                <a:defRPr sz="2800" b="1">
                  <a:solidFill>
                    <a:schemeClr val="tx1"/>
                  </a:solidFill>
                  <a:latin typeface="Arial"/>
                </a:defRPr>
              </a:lvl1pPr>
              <a:lvl2pPr marL="742950" indent="-285750">
                <a:spcBef>
                  <a:spcPts val="0"/>
                </a:spcBef>
                <a:buFont typeface="Wingdings"/>
                <a:buChar char="§"/>
                <a:defRPr sz="2400" b="1">
                  <a:solidFill>
                    <a:schemeClr val="tx1"/>
                  </a:solidFill>
                  <a:latin typeface="Arial"/>
                </a:defRPr>
              </a:lvl2pPr>
              <a:lvl3pPr marL="1143000" indent="-228600">
                <a:spcBef>
                  <a:spcPts val="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Arial"/>
                </a:defRPr>
              </a:lvl3pPr>
              <a:lvl4pPr marL="1600200" indent="-228600">
                <a:spcBef>
                  <a:spcPts val="0"/>
                </a:spcBef>
                <a:buChar char="–"/>
                <a:defRPr b="1">
                  <a:solidFill>
                    <a:schemeClr val="tx1"/>
                  </a:solidFill>
                  <a:latin typeface="Arial"/>
                </a:defRPr>
              </a:lvl4pPr>
              <a:lvl5pPr marL="2057400" indent="-228600">
                <a:spcBef>
                  <a:spcPts val="0"/>
                </a:spcBef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200" dirty="0">
                  <a:solidFill>
                    <a:srgbClr val="3333CC"/>
                  </a:solidFill>
                </a:rPr>
                <a:t>det</a:t>
              </a:r>
              <a:endParaRPr sz="1200" dirty="0"/>
            </a:p>
          </p:txBody>
        </p:sp>
        <p:sp>
          <p:nvSpPr>
            <p:cNvPr id="33" name="Text Box 19">
              <a:extLst>
                <a:ext uri="{FF2B5EF4-FFF2-40B4-BE49-F238E27FC236}">
                  <a16:creationId xmlns:a16="http://schemas.microsoft.com/office/drawing/2014/main" id="{1BC0EDB1-1A11-1041-BA00-E34694E0D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5845" y="3070277"/>
              <a:ext cx="806450" cy="18466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>
              <a:spAutoFit/>
            </a:bodyPr>
            <a:lstStyle>
              <a:lvl1pPr>
                <a:spcBef>
                  <a:spcPts val="0"/>
                </a:spcBef>
                <a:buClr>
                  <a:schemeClr val="accent2"/>
                </a:buClr>
                <a:buSzPct val="80000"/>
                <a:buFont typeface="Wingdings"/>
                <a:buChar char="l"/>
                <a:defRPr sz="2800" b="1">
                  <a:solidFill>
                    <a:schemeClr val="tx1"/>
                  </a:solidFill>
                  <a:latin typeface="Arial"/>
                </a:defRPr>
              </a:lvl1pPr>
              <a:lvl2pPr marL="742950" indent="-285750">
                <a:spcBef>
                  <a:spcPts val="0"/>
                </a:spcBef>
                <a:buFont typeface="Wingdings"/>
                <a:buChar char="§"/>
                <a:defRPr sz="2400" b="1">
                  <a:solidFill>
                    <a:schemeClr val="tx1"/>
                  </a:solidFill>
                  <a:latin typeface="Arial"/>
                </a:defRPr>
              </a:lvl2pPr>
              <a:lvl3pPr marL="1143000" indent="-228600">
                <a:spcBef>
                  <a:spcPts val="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Arial"/>
                </a:defRPr>
              </a:lvl3pPr>
              <a:lvl4pPr marL="1600200" indent="-228600">
                <a:spcBef>
                  <a:spcPts val="0"/>
                </a:spcBef>
                <a:buChar char="–"/>
                <a:defRPr b="1">
                  <a:solidFill>
                    <a:schemeClr val="tx1"/>
                  </a:solidFill>
                  <a:latin typeface="Arial"/>
                </a:defRPr>
              </a:lvl4pPr>
              <a:lvl5pPr marL="2057400" indent="-228600">
                <a:spcBef>
                  <a:spcPts val="0"/>
                </a:spcBef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200" dirty="0" err="1">
                  <a:solidFill>
                    <a:srgbClr val="3333CC"/>
                  </a:solidFill>
                </a:rPr>
                <a:t>nmod</a:t>
              </a:r>
              <a:endParaRPr sz="1200" dirty="0"/>
            </a:p>
          </p:txBody>
        </p:sp>
        <p:sp>
          <p:nvSpPr>
            <p:cNvPr id="34" name="Text Box 20">
              <a:extLst>
                <a:ext uri="{FF2B5EF4-FFF2-40B4-BE49-F238E27FC236}">
                  <a16:creationId xmlns:a16="http://schemas.microsoft.com/office/drawing/2014/main" id="{5C508E76-3249-B446-A6CF-3A57B57B9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4392" y="3539706"/>
              <a:ext cx="806450" cy="18466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>
              <a:spAutoFit/>
            </a:bodyPr>
            <a:lstStyle>
              <a:lvl1pPr>
                <a:spcBef>
                  <a:spcPts val="0"/>
                </a:spcBef>
                <a:buClr>
                  <a:schemeClr val="accent2"/>
                </a:buClr>
                <a:buSzPct val="80000"/>
                <a:buFont typeface="Wingdings"/>
                <a:buChar char="l"/>
                <a:defRPr sz="2800" b="1">
                  <a:solidFill>
                    <a:schemeClr val="tx1"/>
                  </a:solidFill>
                  <a:latin typeface="Arial"/>
                </a:defRPr>
              </a:lvl1pPr>
              <a:lvl2pPr marL="742950" indent="-285750">
                <a:spcBef>
                  <a:spcPts val="0"/>
                </a:spcBef>
                <a:buFont typeface="Wingdings"/>
                <a:buChar char="§"/>
                <a:defRPr sz="2400" b="1">
                  <a:solidFill>
                    <a:schemeClr val="tx1"/>
                  </a:solidFill>
                  <a:latin typeface="Arial"/>
                </a:defRPr>
              </a:lvl2pPr>
              <a:lvl3pPr marL="1143000" indent="-228600">
                <a:spcBef>
                  <a:spcPts val="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Arial"/>
                </a:defRPr>
              </a:lvl3pPr>
              <a:lvl4pPr marL="1600200" indent="-228600">
                <a:spcBef>
                  <a:spcPts val="0"/>
                </a:spcBef>
                <a:buChar char="–"/>
                <a:defRPr b="1">
                  <a:solidFill>
                    <a:schemeClr val="tx1"/>
                  </a:solidFill>
                  <a:latin typeface="Arial"/>
                </a:defRPr>
              </a:lvl4pPr>
              <a:lvl5pPr marL="2057400" indent="-228600">
                <a:spcBef>
                  <a:spcPts val="0"/>
                </a:spcBef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200" dirty="0" err="1">
                  <a:solidFill>
                    <a:srgbClr val="3333CC"/>
                  </a:solidFill>
                </a:rPr>
                <a:t>nmod</a:t>
              </a:r>
              <a:endParaRPr sz="1200" dirty="0"/>
            </a:p>
          </p:txBody>
        </p:sp>
        <p:sp>
          <p:nvSpPr>
            <p:cNvPr id="35" name="Text Box 22">
              <a:extLst>
                <a:ext uri="{FF2B5EF4-FFF2-40B4-BE49-F238E27FC236}">
                  <a16:creationId xmlns:a16="http://schemas.microsoft.com/office/drawing/2014/main" id="{53BA039E-D653-C142-BA43-553F0B307D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4040" y="3516125"/>
              <a:ext cx="461963" cy="18466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>
              <a:spAutoFit/>
            </a:bodyPr>
            <a:lstStyle>
              <a:lvl1pPr>
                <a:spcBef>
                  <a:spcPts val="0"/>
                </a:spcBef>
                <a:buClr>
                  <a:schemeClr val="accent2"/>
                </a:buClr>
                <a:buSzPct val="80000"/>
                <a:buFont typeface="Wingdings"/>
                <a:buChar char="l"/>
                <a:defRPr sz="2800" b="1">
                  <a:solidFill>
                    <a:schemeClr val="tx1"/>
                  </a:solidFill>
                  <a:latin typeface="Arial"/>
                </a:defRPr>
              </a:lvl1pPr>
              <a:lvl2pPr marL="742950" indent="-285750">
                <a:spcBef>
                  <a:spcPts val="0"/>
                </a:spcBef>
                <a:buFont typeface="Wingdings"/>
                <a:buChar char="§"/>
                <a:defRPr sz="2400" b="1">
                  <a:solidFill>
                    <a:schemeClr val="tx1"/>
                  </a:solidFill>
                  <a:latin typeface="Arial"/>
                </a:defRPr>
              </a:lvl2pPr>
              <a:lvl3pPr marL="1143000" indent="-228600">
                <a:spcBef>
                  <a:spcPts val="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Arial"/>
                </a:defRPr>
              </a:lvl3pPr>
              <a:lvl4pPr marL="1600200" indent="-228600">
                <a:spcBef>
                  <a:spcPts val="0"/>
                </a:spcBef>
                <a:buChar char="–"/>
                <a:defRPr b="1">
                  <a:solidFill>
                    <a:schemeClr val="tx1"/>
                  </a:solidFill>
                  <a:latin typeface="Arial"/>
                </a:defRPr>
              </a:lvl4pPr>
              <a:lvl5pPr marL="2057400" indent="-228600">
                <a:spcBef>
                  <a:spcPts val="0"/>
                </a:spcBef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200" dirty="0">
                  <a:solidFill>
                    <a:srgbClr val="3333CC"/>
                  </a:solidFill>
                </a:rPr>
                <a:t>case</a:t>
              </a:r>
              <a:endParaRPr sz="1200" dirty="0"/>
            </a:p>
          </p:txBody>
        </p:sp>
        <p:sp>
          <p:nvSpPr>
            <p:cNvPr id="36" name="Text Box 19">
              <a:extLst>
                <a:ext uri="{FF2B5EF4-FFF2-40B4-BE49-F238E27FC236}">
                  <a16:creationId xmlns:a16="http://schemas.microsoft.com/office/drawing/2014/main" id="{50414346-AC5F-4140-AD43-209E813D12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1400" y="2835133"/>
              <a:ext cx="806450" cy="18466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>
              <a:spAutoFit/>
            </a:bodyPr>
            <a:lstStyle>
              <a:lvl1pPr>
                <a:spcBef>
                  <a:spcPts val="0"/>
                </a:spcBef>
                <a:buClr>
                  <a:schemeClr val="accent2"/>
                </a:buClr>
                <a:buSzPct val="80000"/>
                <a:buFont typeface="Wingdings"/>
                <a:buChar char="l"/>
                <a:defRPr sz="2800" b="1">
                  <a:solidFill>
                    <a:schemeClr val="tx1"/>
                  </a:solidFill>
                  <a:latin typeface="Arial"/>
                </a:defRPr>
              </a:lvl1pPr>
              <a:lvl2pPr marL="742950" indent="-285750">
                <a:spcBef>
                  <a:spcPts val="0"/>
                </a:spcBef>
                <a:buFont typeface="Wingdings"/>
                <a:buChar char="§"/>
                <a:defRPr sz="2400" b="1">
                  <a:solidFill>
                    <a:schemeClr val="tx1"/>
                  </a:solidFill>
                  <a:latin typeface="Arial"/>
                </a:defRPr>
              </a:lvl2pPr>
              <a:lvl3pPr marL="1143000" indent="-228600">
                <a:spcBef>
                  <a:spcPts val="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Arial"/>
                </a:defRPr>
              </a:lvl3pPr>
              <a:lvl4pPr marL="1600200" indent="-228600">
                <a:spcBef>
                  <a:spcPts val="0"/>
                </a:spcBef>
                <a:buChar char="–"/>
                <a:defRPr b="1">
                  <a:solidFill>
                    <a:schemeClr val="tx1"/>
                  </a:solidFill>
                  <a:latin typeface="Arial"/>
                </a:defRPr>
              </a:lvl4pPr>
              <a:lvl5pPr marL="2057400" indent="-228600">
                <a:spcBef>
                  <a:spcPts val="0"/>
                </a:spcBef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200" dirty="0">
                  <a:solidFill>
                    <a:srgbClr val="3333CC"/>
                  </a:solidFill>
                </a:rPr>
                <a:t>root</a:t>
              </a:r>
              <a:endParaRPr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181882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000" dirty="0"/>
              <a:t>Dependency paths identify relations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/>
        <p:txBody>
          <a:bodyPr/>
          <a:lstStyle/>
          <a:p>
            <a:pPr>
              <a:lnSpc>
                <a:spcPct val="90000"/>
              </a:lnSpc>
              <a:buFont typeface="Times"/>
              <a:buNone/>
              <a:defRPr/>
            </a:pPr>
            <a:r>
              <a:rPr lang="en-US" sz="2000" dirty="0">
                <a:latin typeface="+mn-lt"/>
              </a:rPr>
              <a:t>Example: protein interaction</a:t>
            </a:r>
          </a:p>
          <a:p>
            <a:pPr>
              <a:lnSpc>
                <a:spcPct val="90000"/>
              </a:lnSpc>
              <a:buFont typeface="Times"/>
              <a:buNone/>
              <a:defRPr/>
            </a:pPr>
            <a:endParaRPr lang="en-US" sz="2000" dirty="0">
              <a:solidFill>
                <a:srgbClr val="008000"/>
              </a:solidFill>
              <a:latin typeface="Lucida Sans"/>
            </a:endParaRPr>
          </a:p>
          <a:p>
            <a:pPr>
              <a:lnSpc>
                <a:spcPct val="90000"/>
              </a:lnSpc>
              <a:buFont typeface="Times"/>
              <a:buNone/>
              <a:defRPr/>
            </a:pPr>
            <a:r>
              <a:rPr lang="en-US" sz="2000" dirty="0">
                <a:solidFill>
                  <a:srgbClr val="008000"/>
                </a:solidFill>
                <a:latin typeface="Lucida Sans"/>
              </a:rPr>
              <a:t>[Erkan et al. EMNLP 07, </a:t>
            </a:r>
            <a:r>
              <a:rPr lang="en-US" sz="2000" dirty="0" err="1">
                <a:solidFill>
                  <a:srgbClr val="008000"/>
                </a:solidFill>
                <a:latin typeface="Lucida Sans"/>
              </a:rPr>
              <a:t>Fundel</a:t>
            </a:r>
            <a:r>
              <a:rPr lang="en-US" sz="2000" dirty="0">
                <a:solidFill>
                  <a:srgbClr val="008000"/>
                </a:solidFill>
                <a:latin typeface="Lucida Sans"/>
              </a:rPr>
              <a:t> et al. 2007]</a:t>
            </a:r>
            <a:endParaRPr dirty="0"/>
          </a:p>
          <a:p>
            <a:pPr>
              <a:lnSpc>
                <a:spcPct val="90000"/>
              </a:lnSpc>
              <a:buFont typeface="Times"/>
              <a:buNone/>
              <a:defRPr/>
            </a:pPr>
            <a:endParaRPr lang="en-US" sz="2000" dirty="0">
              <a:solidFill>
                <a:srgbClr val="008000"/>
              </a:solidFill>
              <a:latin typeface="Lucida Sans"/>
            </a:endParaRPr>
          </a:p>
          <a:p>
            <a:pPr>
              <a:lnSpc>
                <a:spcPct val="90000"/>
              </a:lnSpc>
              <a:buFont typeface="Times"/>
              <a:buNone/>
              <a:defRPr/>
            </a:pPr>
            <a:endParaRPr lang="en-US" sz="2000" dirty="0">
              <a:solidFill>
                <a:srgbClr val="008000"/>
              </a:solidFill>
              <a:latin typeface="Lucida Sans"/>
            </a:endParaRPr>
          </a:p>
          <a:p>
            <a:pPr>
              <a:lnSpc>
                <a:spcPct val="90000"/>
              </a:lnSpc>
              <a:buFont typeface="Times"/>
              <a:buNone/>
              <a:defRPr/>
            </a:pPr>
            <a:endParaRPr lang="en-US" sz="2000" dirty="0">
              <a:solidFill>
                <a:srgbClr val="008000"/>
              </a:solidFill>
              <a:latin typeface="Lucida Sans"/>
            </a:endParaRPr>
          </a:p>
          <a:p>
            <a:pPr>
              <a:lnSpc>
                <a:spcPct val="90000"/>
              </a:lnSpc>
              <a:buFont typeface="Times"/>
              <a:buNone/>
              <a:defRPr/>
            </a:pPr>
            <a:endParaRPr lang="en-US" sz="2000" dirty="0">
              <a:solidFill>
                <a:srgbClr val="008000"/>
              </a:solidFill>
              <a:latin typeface="Lucida Sans"/>
            </a:endParaRPr>
          </a:p>
          <a:p>
            <a:pPr>
              <a:lnSpc>
                <a:spcPct val="90000"/>
              </a:lnSpc>
              <a:buFont typeface="Times"/>
              <a:buNone/>
              <a:defRPr/>
            </a:pPr>
            <a:endParaRPr lang="en-US" sz="2000" dirty="0">
              <a:solidFill>
                <a:srgbClr val="008000"/>
              </a:solidFill>
              <a:latin typeface="Lucida Sans"/>
            </a:endParaRPr>
          </a:p>
          <a:p>
            <a:pPr>
              <a:lnSpc>
                <a:spcPct val="90000"/>
              </a:lnSpc>
              <a:buFont typeface="Times"/>
              <a:buNone/>
              <a:defRPr/>
            </a:pPr>
            <a:endParaRPr lang="en-US" sz="2000" dirty="0">
              <a:latin typeface="Lucida Sans"/>
            </a:endParaRPr>
          </a:p>
          <a:p>
            <a:pPr>
              <a:lnSpc>
                <a:spcPct val="90000"/>
              </a:lnSpc>
              <a:buFont typeface="Times"/>
              <a:buNone/>
              <a:defRPr/>
            </a:pPr>
            <a:r>
              <a:rPr lang="en-US" sz="2000" dirty="0" err="1"/>
              <a:t>KaiC</a:t>
            </a:r>
            <a:r>
              <a:rPr lang="en-US" sz="2000" dirty="0"/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←</a:t>
            </a:r>
            <a:r>
              <a:rPr lang="en-US" sz="2000" dirty="0" err="1">
                <a:solidFill>
                  <a:srgbClr val="C00000"/>
                </a:solidFill>
              </a:rPr>
              <a:t>nsubj</a:t>
            </a:r>
            <a:r>
              <a:rPr lang="en-US" sz="2000" dirty="0">
                <a:sym typeface="Symbol" panose="05050102010706020507" pitchFamily="18" charset="2"/>
              </a:rPr>
              <a:t></a:t>
            </a:r>
            <a:r>
              <a:rPr lang="en-US" sz="2000" dirty="0"/>
              <a:t> interacts </a:t>
            </a:r>
            <a:r>
              <a:rPr lang="en-US" sz="2000" dirty="0">
                <a:sym typeface="Symbol" panose="05050102010706020507" pitchFamily="18" charset="2"/>
              </a:rPr>
              <a:t></a:t>
            </a:r>
            <a:r>
              <a:rPr lang="en-US" sz="2000" dirty="0" err="1">
                <a:solidFill>
                  <a:srgbClr val="C00000"/>
                </a:solidFill>
              </a:rPr>
              <a:t>prep_with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2000" dirty="0"/>
              <a:t> </a:t>
            </a:r>
            <a:r>
              <a:rPr lang="en-US" sz="2000" dirty="0" err="1"/>
              <a:t>SasA</a:t>
            </a:r>
            <a:endParaRPr lang="en-US" sz="2000" dirty="0"/>
          </a:p>
          <a:p>
            <a:pPr>
              <a:lnSpc>
                <a:spcPct val="90000"/>
              </a:lnSpc>
              <a:buFont typeface="Times"/>
              <a:buNone/>
              <a:defRPr/>
            </a:pPr>
            <a:r>
              <a:rPr lang="en-US" sz="2000" dirty="0" err="1"/>
              <a:t>KaiC</a:t>
            </a:r>
            <a:r>
              <a:rPr lang="en-US" sz="2000" dirty="0"/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←</a:t>
            </a:r>
            <a:r>
              <a:rPr lang="en-US" sz="2000" dirty="0" err="1">
                <a:solidFill>
                  <a:srgbClr val="C00000"/>
                </a:solidFill>
              </a:rPr>
              <a:t>nsubj</a:t>
            </a:r>
            <a:r>
              <a:rPr lang="en-US" sz="2000" dirty="0">
                <a:sym typeface="Symbol" panose="05050102010706020507" pitchFamily="18" charset="2"/>
              </a:rPr>
              <a:t></a:t>
            </a:r>
            <a:r>
              <a:rPr lang="en-US" sz="2000" dirty="0"/>
              <a:t> interacts </a:t>
            </a:r>
            <a:r>
              <a:rPr lang="en-US" sz="2000" dirty="0">
                <a:sym typeface="Symbol" panose="05050102010706020507" pitchFamily="18" charset="2"/>
              </a:rPr>
              <a:t></a:t>
            </a:r>
            <a:r>
              <a:rPr lang="en-US" sz="2000" dirty="0" err="1">
                <a:solidFill>
                  <a:srgbClr val="C00000"/>
                </a:solidFill>
              </a:rPr>
              <a:t>prep_with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2000" dirty="0"/>
              <a:t> </a:t>
            </a:r>
            <a:r>
              <a:rPr lang="en-US" sz="2000" dirty="0" err="1"/>
              <a:t>SasA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</a:t>
            </a:r>
            <a:r>
              <a:rPr lang="en-US" sz="2000" dirty="0" err="1">
                <a:solidFill>
                  <a:srgbClr val="C00000"/>
                </a:solidFill>
              </a:rPr>
              <a:t>conj_and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2000" dirty="0"/>
              <a:t> </a:t>
            </a:r>
            <a:r>
              <a:rPr lang="en-US" sz="2000" dirty="0" err="1"/>
              <a:t>KaiA</a:t>
            </a:r>
            <a:endParaRPr lang="en-US" sz="2000" dirty="0"/>
          </a:p>
          <a:p>
            <a:pPr>
              <a:lnSpc>
                <a:spcPct val="90000"/>
              </a:lnSpc>
              <a:buFont typeface="Times"/>
              <a:buNone/>
              <a:defRPr/>
            </a:pPr>
            <a:r>
              <a:rPr lang="en-US" sz="2000" dirty="0" err="1"/>
              <a:t>KaiC</a:t>
            </a:r>
            <a:r>
              <a:rPr lang="en-US" sz="2000" dirty="0"/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←</a:t>
            </a:r>
            <a:r>
              <a:rPr lang="en-US" sz="2000" dirty="0" err="1">
                <a:solidFill>
                  <a:srgbClr val="C00000"/>
                </a:solidFill>
              </a:rPr>
              <a:t>nsubj</a:t>
            </a:r>
            <a:r>
              <a:rPr lang="en-US" sz="2000" dirty="0">
                <a:sym typeface="Symbol" panose="05050102010706020507" pitchFamily="18" charset="2"/>
              </a:rPr>
              <a:t></a:t>
            </a:r>
            <a:r>
              <a:rPr lang="en-US" sz="2000" dirty="0"/>
              <a:t> interacts </a:t>
            </a:r>
            <a:r>
              <a:rPr lang="en-US" sz="2000" dirty="0">
                <a:sym typeface="Symbol" panose="05050102010706020507" pitchFamily="18" charset="2"/>
              </a:rPr>
              <a:t></a:t>
            </a:r>
            <a:r>
              <a:rPr lang="en-US" sz="2000" dirty="0" err="1">
                <a:solidFill>
                  <a:srgbClr val="C00000"/>
                </a:solidFill>
              </a:rPr>
              <a:t>prep_with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2000" dirty="0"/>
              <a:t> </a:t>
            </a:r>
            <a:r>
              <a:rPr lang="en-US" sz="2000" dirty="0" err="1"/>
              <a:t>SasA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</a:t>
            </a:r>
            <a:r>
              <a:rPr lang="en-US" sz="2000" dirty="0" err="1">
                <a:solidFill>
                  <a:srgbClr val="C00000"/>
                </a:solidFill>
              </a:rPr>
              <a:t>conj_and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2000" dirty="0"/>
              <a:t> </a:t>
            </a:r>
            <a:r>
              <a:rPr lang="en-US" sz="2000" dirty="0" err="1"/>
              <a:t>KaiB</a:t>
            </a:r>
            <a:endParaRPr lang="en-US" sz="2000" dirty="0"/>
          </a:p>
        </p:txBody>
      </p:sp>
      <p:grpSp>
        <p:nvGrpSpPr>
          <p:cNvPr id="6" name="Group 55"/>
          <p:cNvGrpSpPr/>
          <p:nvPr/>
        </p:nvGrpSpPr>
        <p:grpSpPr bwMode="auto">
          <a:xfrm>
            <a:off x="1202269" y="1699734"/>
            <a:ext cx="7057492" cy="1731881"/>
            <a:chOff x="0" y="0"/>
            <a:chExt cx="7057492" cy="1731881"/>
          </a:xfrm>
        </p:grpSpPr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3568167" y="788104"/>
              <a:ext cx="0" cy="603483"/>
            </a:xfrm>
            <a:prstGeom prst="line">
              <a:avLst/>
            </a:prstGeom>
            <a:noFill/>
            <a:ln w="19049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it-IT"/>
            </a:p>
          </p:txBody>
        </p:sp>
        <p:sp>
          <p:nvSpPr>
            <p:cNvPr id="8" name="Text Box 6"/>
            <p:cNvSpPr>
              <a:spLocks/>
            </p:cNvSpPr>
            <p:nvPr/>
          </p:nvSpPr>
          <p:spPr bwMode="auto">
            <a:xfrm>
              <a:off x="1161988" y="0"/>
              <a:ext cx="2012043" cy="3962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>
              <a:lvl1pPr>
                <a:spcBef>
                  <a:spcPts val="0"/>
                </a:spcBef>
                <a:buClr>
                  <a:schemeClr val="accent2"/>
                </a:buClr>
                <a:buSzPct val="80000"/>
                <a:buFont typeface="Wingdings"/>
                <a:buChar char="l"/>
                <a:defRPr sz="2800" b="1">
                  <a:solidFill>
                    <a:schemeClr val="tx1"/>
                  </a:solidFill>
                  <a:latin typeface="Arial"/>
                </a:defRPr>
              </a:lvl1pPr>
              <a:lvl2pPr marL="742950" indent="-285750">
                <a:spcBef>
                  <a:spcPts val="0"/>
                </a:spcBef>
                <a:buFont typeface="Wingdings"/>
                <a:buChar char="§"/>
                <a:defRPr sz="2400" b="1">
                  <a:solidFill>
                    <a:schemeClr val="tx1"/>
                  </a:solidFill>
                  <a:latin typeface="Arial"/>
                </a:defRPr>
              </a:lvl2pPr>
              <a:lvl3pPr marL="1143000" indent="-228600">
                <a:spcBef>
                  <a:spcPts val="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Arial"/>
                </a:defRPr>
              </a:lvl3pPr>
              <a:lvl4pPr marL="1600200" indent="-228600">
                <a:spcBef>
                  <a:spcPts val="0"/>
                </a:spcBef>
                <a:buChar char="–"/>
                <a:defRPr b="1">
                  <a:solidFill>
                    <a:schemeClr val="tx1"/>
                  </a:solidFill>
                  <a:latin typeface="Arial"/>
                </a:defRPr>
              </a:lvl4pPr>
              <a:lvl5pPr marL="2057400" indent="-228600">
                <a:spcBef>
                  <a:spcPts val="0"/>
                </a:spcBef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000" b="1">
                  <a:solidFill>
                    <a:srgbClr val="2584BB"/>
                  </a:solidFill>
                  <a:latin typeface="Courier"/>
                  <a:ea typeface="MS PGothic"/>
                </a:rPr>
                <a:t>demonstrated</a:t>
              </a:r>
              <a:endParaRPr lang="en-US" sz="2400" b="0">
                <a:solidFill>
                  <a:srgbClr val="2584BB"/>
                </a:solidFill>
                <a:latin typeface="Lucida Sans"/>
                <a:ea typeface="MS PGothic"/>
              </a:endParaRPr>
            </a:p>
          </p:txBody>
        </p:sp>
        <p:sp>
          <p:nvSpPr>
            <p:cNvPr id="9" name="Text Box 7"/>
            <p:cNvSpPr>
              <a:spLocks/>
            </p:cNvSpPr>
            <p:nvPr/>
          </p:nvSpPr>
          <p:spPr bwMode="auto">
            <a:xfrm>
              <a:off x="0" y="474846"/>
              <a:ext cx="1249922" cy="3962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>
              <a:lvl1pPr>
                <a:spcBef>
                  <a:spcPts val="0"/>
                </a:spcBef>
                <a:buClr>
                  <a:schemeClr val="accent2"/>
                </a:buClr>
                <a:buSzPct val="80000"/>
                <a:buFont typeface="Wingdings"/>
                <a:buChar char="l"/>
                <a:defRPr sz="2800" b="1">
                  <a:solidFill>
                    <a:schemeClr val="tx1"/>
                  </a:solidFill>
                  <a:latin typeface="Arial"/>
                </a:defRPr>
              </a:lvl1pPr>
              <a:lvl2pPr marL="742950" indent="-285750">
                <a:spcBef>
                  <a:spcPts val="0"/>
                </a:spcBef>
                <a:buFont typeface="Wingdings"/>
                <a:buChar char="§"/>
                <a:defRPr sz="2400" b="1">
                  <a:solidFill>
                    <a:schemeClr val="tx1"/>
                  </a:solidFill>
                  <a:latin typeface="Arial"/>
                </a:defRPr>
              </a:lvl2pPr>
              <a:lvl3pPr marL="1143000" indent="-228600">
                <a:spcBef>
                  <a:spcPts val="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Arial"/>
                </a:defRPr>
              </a:lvl3pPr>
              <a:lvl4pPr marL="1600200" indent="-228600">
                <a:spcBef>
                  <a:spcPts val="0"/>
                </a:spcBef>
                <a:buChar char="–"/>
                <a:defRPr b="1">
                  <a:solidFill>
                    <a:schemeClr val="tx1"/>
                  </a:solidFill>
                  <a:latin typeface="Arial"/>
                </a:defRPr>
              </a:lvl4pPr>
              <a:lvl5pPr marL="2057400" indent="-228600">
                <a:spcBef>
                  <a:spcPts val="0"/>
                </a:spcBef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000" b="1">
                  <a:solidFill>
                    <a:srgbClr val="2584BB"/>
                  </a:solidFill>
                  <a:latin typeface="Courier"/>
                  <a:ea typeface="MS PGothic"/>
                </a:rPr>
                <a:t>results</a:t>
              </a:r>
              <a:endParaRPr sz="2400" b="1">
                <a:solidFill>
                  <a:srgbClr val="2584BB"/>
                </a:solidFill>
                <a:latin typeface="Lucida Sans"/>
                <a:ea typeface="MS PGothic"/>
              </a:endParaRPr>
            </a:p>
          </p:txBody>
        </p:sp>
        <p:sp>
          <p:nvSpPr>
            <p:cNvPr id="10" name="Text Box 8"/>
            <p:cNvSpPr>
              <a:spLocks/>
            </p:cNvSpPr>
            <p:nvPr/>
          </p:nvSpPr>
          <p:spPr bwMode="auto">
            <a:xfrm>
              <a:off x="1587536" y="1278433"/>
              <a:ext cx="792649" cy="3962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>
              <a:lvl1pPr>
                <a:spcBef>
                  <a:spcPts val="0"/>
                </a:spcBef>
                <a:buClr>
                  <a:schemeClr val="accent2"/>
                </a:buClr>
                <a:buSzPct val="80000"/>
                <a:buFont typeface="Wingdings"/>
                <a:buChar char="l"/>
                <a:defRPr sz="2800" b="1">
                  <a:solidFill>
                    <a:schemeClr val="tx1"/>
                  </a:solidFill>
                  <a:latin typeface="Arial"/>
                </a:defRPr>
              </a:lvl1pPr>
              <a:lvl2pPr marL="742950" indent="-285750">
                <a:spcBef>
                  <a:spcPts val="0"/>
                </a:spcBef>
                <a:buFont typeface="Wingdings"/>
                <a:buChar char="§"/>
                <a:defRPr sz="2400" b="1">
                  <a:solidFill>
                    <a:schemeClr val="tx1"/>
                  </a:solidFill>
                  <a:latin typeface="Arial"/>
                </a:defRPr>
              </a:lvl2pPr>
              <a:lvl3pPr marL="1143000" indent="-228600">
                <a:spcBef>
                  <a:spcPts val="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Arial"/>
                </a:defRPr>
              </a:lvl3pPr>
              <a:lvl4pPr marL="1600200" indent="-228600">
                <a:spcBef>
                  <a:spcPts val="0"/>
                </a:spcBef>
                <a:buChar char="–"/>
                <a:defRPr b="1">
                  <a:solidFill>
                    <a:schemeClr val="tx1"/>
                  </a:solidFill>
                  <a:latin typeface="Arial"/>
                </a:defRPr>
              </a:lvl4pPr>
              <a:lvl5pPr marL="2057400" indent="-228600">
                <a:spcBef>
                  <a:spcPts val="0"/>
                </a:spcBef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000" b="1">
                  <a:solidFill>
                    <a:srgbClr val="2584BB"/>
                  </a:solidFill>
                  <a:latin typeface="Courier"/>
                  <a:ea typeface="MS PGothic"/>
                </a:rPr>
                <a:t>KaiC</a:t>
              </a:r>
              <a:endParaRPr sz="2400" b="1">
                <a:solidFill>
                  <a:srgbClr val="2584BB"/>
                </a:solidFill>
                <a:latin typeface="Lucida Sans"/>
                <a:ea typeface="MS PGothic"/>
              </a:endParaRPr>
            </a:p>
          </p:txBody>
        </p:sp>
        <p:sp>
          <p:nvSpPr>
            <p:cNvPr id="11" name="Text Box 9"/>
            <p:cNvSpPr>
              <a:spLocks/>
            </p:cNvSpPr>
            <p:nvPr/>
          </p:nvSpPr>
          <p:spPr bwMode="auto">
            <a:xfrm>
              <a:off x="2913831" y="489139"/>
              <a:ext cx="1554770" cy="3962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>
              <a:lvl1pPr>
                <a:spcBef>
                  <a:spcPts val="0"/>
                </a:spcBef>
                <a:buClr>
                  <a:schemeClr val="accent2"/>
                </a:buClr>
                <a:buSzPct val="80000"/>
                <a:buFont typeface="Wingdings"/>
                <a:buChar char="l"/>
                <a:defRPr sz="2800" b="1">
                  <a:solidFill>
                    <a:schemeClr val="tx1"/>
                  </a:solidFill>
                  <a:latin typeface="Arial"/>
                </a:defRPr>
              </a:lvl1pPr>
              <a:lvl2pPr marL="742950" indent="-285750">
                <a:spcBef>
                  <a:spcPts val="0"/>
                </a:spcBef>
                <a:buFont typeface="Wingdings"/>
                <a:buChar char="§"/>
                <a:defRPr sz="2400" b="1">
                  <a:solidFill>
                    <a:schemeClr val="tx1"/>
                  </a:solidFill>
                  <a:latin typeface="Arial"/>
                </a:defRPr>
              </a:lvl2pPr>
              <a:lvl3pPr marL="1143000" indent="-228600">
                <a:spcBef>
                  <a:spcPts val="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Arial"/>
                </a:defRPr>
              </a:lvl3pPr>
              <a:lvl4pPr marL="1600200" indent="-228600">
                <a:spcBef>
                  <a:spcPts val="0"/>
                </a:spcBef>
                <a:buChar char="–"/>
                <a:defRPr b="1">
                  <a:solidFill>
                    <a:schemeClr val="tx1"/>
                  </a:solidFill>
                  <a:latin typeface="Arial"/>
                </a:defRPr>
              </a:lvl4pPr>
              <a:lvl5pPr marL="2057400" indent="-228600">
                <a:spcBef>
                  <a:spcPts val="0"/>
                </a:spcBef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000" b="1">
                  <a:solidFill>
                    <a:srgbClr val="2584BB"/>
                  </a:solidFill>
                  <a:latin typeface="Courier"/>
                  <a:ea typeface="MS PGothic"/>
                </a:rPr>
                <a:t>interacts</a:t>
              </a:r>
              <a:endParaRPr sz="2400" b="1">
                <a:solidFill>
                  <a:srgbClr val="2584BB"/>
                </a:solidFill>
                <a:latin typeface="Lucida Sans"/>
                <a:ea typeface="MS PGothic"/>
              </a:endParaRPr>
            </a:p>
          </p:txBody>
        </p:sp>
        <p:sp>
          <p:nvSpPr>
            <p:cNvPr id="12" name="Text Box 10"/>
            <p:cNvSpPr>
              <a:spLocks/>
            </p:cNvSpPr>
            <p:nvPr/>
          </p:nvSpPr>
          <p:spPr bwMode="auto">
            <a:xfrm>
              <a:off x="2698255" y="1291137"/>
              <a:ext cx="1925598" cy="3962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>
              <a:lvl1pPr>
                <a:spcBef>
                  <a:spcPts val="0"/>
                </a:spcBef>
                <a:buClr>
                  <a:schemeClr val="accent2"/>
                </a:buClr>
                <a:buSzPct val="80000"/>
                <a:buFont typeface="Wingdings"/>
                <a:buChar char="l"/>
                <a:defRPr sz="2800" b="1">
                  <a:solidFill>
                    <a:schemeClr val="tx1"/>
                  </a:solidFill>
                  <a:latin typeface="Arial"/>
                </a:defRPr>
              </a:lvl1pPr>
              <a:lvl2pPr marL="742950" indent="-285750">
                <a:spcBef>
                  <a:spcPts val="0"/>
                </a:spcBef>
                <a:buFont typeface="Wingdings"/>
                <a:buChar char="§"/>
                <a:defRPr sz="2400" b="1">
                  <a:solidFill>
                    <a:schemeClr val="tx1"/>
                  </a:solidFill>
                  <a:latin typeface="Arial"/>
                </a:defRPr>
              </a:lvl2pPr>
              <a:lvl3pPr marL="1143000" indent="-228600">
                <a:spcBef>
                  <a:spcPts val="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Arial"/>
                </a:defRPr>
              </a:lvl3pPr>
              <a:lvl4pPr marL="1600200" indent="-228600">
                <a:spcBef>
                  <a:spcPts val="0"/>
                </a:spcBef>
                <a:buChar char="–"/>
                <a:defRPr b="1">
                  <a:solidFill>
                    <a:schemeClr val="tx1"/>
                  </a:solidFill>
                  <a:latin typeface="Arial"/>
                </a:defRPr>
              </a:lvl4pPr>
              <a:lvl5pPr marL="2057400" indent="-228600">
                <a:spcBef>
                  <a:spcPts val="0"/>
                </a:spcBef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000" b="1">
                  <a:solidFill>
                    <a:srgbClr val="2584BB"/>
                  </a:solidFill>
                  <a:latin typeface="Lucida Sans"/>
                  <a:ea typeface="MS PGothic"/>
                </a:rPr>
                <a:t> </a:t>
              </a:r>
              <a:r>
                <a:rPr lang="en-US" sz="2000" b="1">
                  <a:solidFill>
                    <a:srgbClr val="2584BB"/>
                  </a:solidFill>
                  <a:latin typeface="Courier"/>
                  <a:ea typeface="MS PGothic"/>
                </a:rPr>
                <a:t>rythmically</a:t>
              </a:r>
              <a:endParaRPr sz="2400" b="1">
                <a:solidFill>
                  <a:srgbClr val="2584BB"/>
                </a:solidFill>
                <a:latin typeface="Lucida Sans"/>
                <a:ea typeface="MS PGothic"/>
              </a:endParaRPr>
            </a:p>
          </p:txBody>
        </p:sp>
        <p:sp>
          <p:nvSpPr>
            <p:cNvPr id="13" name="Text Box 11"/>
            <p:cNvSpPr>
              <a:spLocks/>
            </p:cNvSpPr>
            <p:nvPr/>
          </p:nvSpPr>
          <p:spPr bwMode="auto">
            <a:xfrm>
              <a:off x="626530" y="227499"/>
              <a:ext cx="725487" cy="2525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>
              <a:lvl1pPr>
                <a:spcBef>
                  <a:spcPts val="0"/>
                </a:spcBef>
                <a:buClr>
                  <a:schemeClr val="accent2"/>
                </a:buClr>
                <a:buSzPct val="80000"/>
                <a:buFont typeface="Wingdings"/>
                <a:buChar char="l"/>
                <a:defRPr sz="2800" b="1">
                  <a:solidFill>
                    <a:schemeClr val="tx1"/>
                  </a:solidFill>
                  <a:latin typeface="Arial"/>
                </a:defRPr>
              </a:lvl1pPr>
              <a:lvl2pPr marL="742950" indent="-285750">
                <a:spcBef>
                  <a:spcPts val="0"/>
                </a:spcBef>
                <a:buFont typeface="Wingdings"/>
                <a:buChar char="§"/>
                <a:defRPr sz="2400" b="1">
                  <a:solidFill>
                    <a:schemeClr val="tx1"/>
                  </a:solidFill>
                  <a:latin typeface="Arial"/>
                </a:defRPr>
              </a:lvl2pPr>
              <a:lvl3pPr marL="1143000" indent="-228600">
                <a:spcBef>
                  <a:spcPts val="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Arial"/>
                </a:defRPr>
              </a:lvl3pPr>
              <a:lvl4pPr marL="1600200" indent="-228600">
                <a:spcBef>
                  <a:spcPts val="0"/>
                </a:spcBef>
                <a:buChar char="–"/>
                <a:defRPr b="1">
                  <a:solidFill>
                    <a:schemeClr val="tx1"/>
                  </a:solidFill>
                  <a:latin typeface="Arial"/>
                </a:defRPr>
              </a:lvl4pPr>
              <a:lvl5pPr marL="2057400" indent="-228600">
                <a:spcBef>
                  <a:spcPts val="0"/>
                </a:spcBef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600" b="0" i="1">
                  <a:solidFill>
                    <a:srgbClr val="000000"/>
                  </a:solidFill>
                  <a:latin typeface="Lucida Sans"/>
                  <a:ea typeface="MS PGothic"/>
                </a:rPr>
                <a:t>nsubj</a:t>
              </a:r>
              <a:endParaRPr lang="en-US" sz="2400" b="0">
                <a:solidFill>
                  <a:srgbClr val="000000"/>
                </a:solidFill>
                <a:latin typeface="Lucida Sans"/>
                <a:ea typeface="MS PGothic"/>
              </a:endParaRP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H="1">
              <a:off x="939268" y="292612"/>
              <a:ext cx="831849" cy="266803"/>
            </a:xfrm>
            <a:prstGeom prst="line">
              <a:avLst/>
            </a:prstGeom>
            <a:noFill/>
            <a:ln w="19049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it-IT"/>
            </a:p>
          </p:txBody>
        </p:sp>
        <p:sp>
          <p:nvSpPr>
            <p:cNvPr id="15" name="Text Box 17"/>
            <p:cNvSpPr>
              <a:spLocks/>
            </p:cNvSpPr>
            <p:nvPr/>
          </p:nvSpPr>
          <p:spPr bwMode="auto">
            <a:xfrm>
              <a:off x="355068" y="1167265"/>
              <a:ext cx="641385" cy="396275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>
                <a:spcBef>
                  <a:spcPts val="0"/>
                </a:spcBef>
                <a:buClr>
                  <a:schemeClr val="accent2"/>
                </a:buClr>
                <a:buSzPct val="80000"/>
                <a:buFont typeface="Wingdings"/>
                <a:buChar char="l"/>
                <a:defRPr sz="2800" b="1">
                  <a:solidFill>
                    <a:schemeClr val="tx1"/>
                  </a:solidFill>
                  <a:latin typeface="Arial"/>
                </a:defRPr>
              </a:lvl1pPr>
              <a:lvl2pPr marL="742950" indent="-285750">
                <a:spcBef>
                  <a:spcPts val="0"/>
                </a:spcBef>
                <a:buFont typeface="Wingdings"/>
                <a:buChar char="§"/>
                <a:defRPr sz="2400" b="1">
                  <a:solidFill>
                    <a:schemeClr val="tx1"/>
                  </a:solidFill>
                  <a:latin typeface="Arial"/>
                </a:defRPr>
              </a:lvl2pPr>
              <a:lvl3pPr marL="1143000" indent="-228600">
                <a:spcBef>
                  <a:spcPts val="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Arial"/>
                </a:defRPr>
              </a:lvl3pPr>
              <a:lvl4pPr marL="1600200" indent="-228600">
                <a:spcBef>
                  <a:spcPts val="0"/>
                </a:spcBef>
                <a:buChar char="–"/>
                <a:defRPr b="1">
                  <a:solidFill>
                    <a:schemeClr val="tx1"/>
                  </a:solidFill>
                  <a:latin typeface="Arial"/>
                </a:defRPr>
              </a:lvl4pPr>
              <a:lvl5pPr marL="2057400" indent="-228600">
                <a:spcBef>
                  <a:spcPts val="0"/>
                </a:spcBef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000" b="1">
                  <a:solidFill>
                    <a:srgbClr val="2584BB"/>
                  </a:solidFill>
                  <a:latin typeface="Courier"/>
                  <a:ea typeface="MS PGothic"/>
                </a:rPr>
                <a:t>The</a:t>
              </a:r>
              <a:endParaRPr sz="2400" b="1">
                <a:solidFill>
                  <a:srgbClr val="2584BB"/>
                </a:solidFill>
                <a:latin typeface="Lucida Sans"/>
                <a:ea typeface="MS PGothic"/>
              </a:endParaRPr>
            </a:p>
          </p:txBody>
        </p:sp>
        <p:sp>
          <p:nvSpPr>
            <p:cNvPr id="16" name="Text Box 18"/>
            <p:cNvSpPr>
              <a:spLocks/>
            </p:cNvSpPr>
            <p:nvPr/>
          </p:nvSpPr>
          <p:spPr bwMode="auto">
            <a:xfrm>
              <a:off x="1947330" y="611823"/>
              <a:ext cx="773112" cy="2525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>
              <a:lvl1pPr>
                <a:spcBef>
                  <a:spcPts val="0"/>
                </a:spcBef>
                <a:buClr>
                  <a:schemeClr val="accent2"/>
                </a:buClr>
                <a:buSzPct val="80000"/>
                <a:buFont typeface="Wingdings"/>
                <a:buChar char="l"/>
                <a:defRPr sz="2800" b="1">
                  <a:solidFill>
                    <a:schemeClr val="tx1"/>
                  </a:solidFill>
                  <a:latin typeface="Arial"/>
                </a:defRPr>
              </a:lvl1pPr>
              <a:lvl2pPr marL="742950" indent="-285750">
                <a:spcBef>
                  <a:spcPts val="0"/>
                </a:spcBef>
                <a:buFont typeface="Wingdings"/>
                <a:buChar char="§"/>
                <a:defRPr sz="2400" b="1">
                  <a:solidFill>
                    <a:schemeClr val="tx1"/>
                  </a:solidFill>
                  <a:latin typeface="Arial"/>
                </a:defRPr>
              </a:lvl2pPr>
              <a:lvl3pPr marL="1143000" indent="-228600">
                <a:spcBef>
                  <a:spcPts val="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Arial"/>
                </a:defRPr>
              </a:lvl3pPr>
              <a:lvl4pPr marL="1600200" indent="-228600">
                <a:spcBef>
                  <a:spcPts val="0"/>
                </a:spcBef>
                <a:buChar char="–"/>
                <a:defRPr b="1">
                  <a:solidFill>
                    <a:schemeClr val="tx1"/>
                  </a:solidFill>
                  <a:latin typeface="Arial"/>
                </a:defRPr>
              </a:lvl4pPr>
              <a:lvl5pPr marL="2057400" indent="-228600">
                <a:spcBef>
                  <a:spcPts val="0"/>
                </a:spcBef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600" b="0" i="1">
                  <a:solidFill>
                    <a:srgbClr val="000000"/>
                  </a:solidFill>
                  <a:latin typeface="Lucida Sans"/>
                  <a:ea typeface="MS PGothic"/>
                </a:rPr>
                <a:t>compl</a:t>
              </a:r>
              <a:endParaRPr lang="en-US" sz="2400" b="0">
                <a:solidFill>
                  <a:srgbClr val="000000"/>
                </a:solidFill>
                <a:latin typeface="Lucida Sans"/>
                <a:ea typeface="MS PGothic"/>
              </a:endParaRPr>
            </a:p>
          </p:txBody>
        </p:sp>
        <p:sp>
          <p:nvSpPr>
            <p:cNvPr id="17" name="Text Box 24"/>
            <p:cNvSpPr>
              <a:spLocks/>
            </p:cNvSpPr>
            <p:nvPr/>
          </p:nvSpPr>
          <p:spPr bwMode="auto">
            <a:xfrm>
              <a:off x="180442" y="808750"/>
              <a:ext cx="493712" cy="2525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>
              <a:lvl1pPr>
                <a:spcBef>
                  <a:spcPts val="0"/>
                </a:spcBef>
                <a:buClr>
                  <a:schemeClr val="accent2"/>
                </a:buClr>
                <a:buSzPct val="80000"/>
                <a:buFont typeface="Wingdings"/>
                <a:buChar char="l"/>
                <a:defRPr sz="2800" b="1">
                  <a:solidFill>
                    <a:schemeClr val="tx1"/>
                  </a:solidFill>
                  <a:latin typeface="Arial"/>
                </a:defRPr>
              </a:lvl1pPr>
              <a:lvl2pPr marL="742950" indent="-285750">
                <a:spcBef>
                  <a:spcPts val="0"/>
                </a:spcBef>
                <a:buFont typeface="Wingdings"/>
                <a:buChar char="§"/>
                <a:defRPr sz="2400" b="1">
                  <a:solidFill>
                    <a:schemeClr val="tx1"/>
                  </a:solidFill>
                  <a:latin typeface="Arial"/>
                </a:defRPr>
              </a:lvl2pPr>
              <a:lvl3pPr marL="1143000" indent="-228600">
                <a:spcBef>
                  <a:spcPts val="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Arial"/>
                </a:defRPr>
              </a:lvl3pPr>
              <a:lvl4pPr marL="1600200" indent="-228600">
                <a:spcBef>
                  <a:spcPts val="0"/>
                </a:spcBef>
                <a:buChar char="–"/>
                <a:defRPr b="1">
                  <a:solidFill>
                    <a:schemeClr val="tx1"/>
                  </a:solidFill>
                  <a:latin typeface="Arial"/>
                </a:defRPr>
              </a:lvl4pPr>
              <a:lvl5pPr marL="2057400" indent="-228600">
                <a:spcBef>
                  <a:spcPts val="0"/>
                </a:spcBef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600" b="0" i="1">
                  <a:solidFill>
                    <a:srgbClr val="000000"/>
                  </a:solidFill>
                  <a:latin typeface="Lucida Sans"/>
                  <a:ea typeface="MS PGothic"/>
                </a:rPr>
                <a:t>det</a:t>
              </a:r>
              <a:endParaRPr lang="en-US" sz="2400" b="0">
                <a:solidFill>
                  <a:srgbClr val="000000"/>
                </a:solidFill>
                <a:latin typeface="Lucida Sans"/>
                <a:ea typeface="MS PGothic"/>
              </a:endParaRPr>
            </a:p>
          </p:txBody>
        </p:sp>
        <p:sp>
          <p:nvSpPr>
            <p:cNvPr id="18" name="Line 25"/>
            <p:cNvSpPr>
              <a:spLocks noChangeShapeType="1"/>
            </p:cNvSpPr>
            <p:nvPr/>
          </p:nvSpPr>
          <p:spPr bwMode="auto">
            <a:xfrm>
              <a:off x="651930" y="789693"/>
              <a:ext cx="0" cy="489139"/>
            </a:xfrm>
            <a:prstGeom prst="line">
              <a:avLst/>
            </a:prstGeom>
            <a:noFill/>
            <a:ln w="19049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it-IT"/>
            </a:p>
          </p:txBody>
        </p:sp>
        <p:sp>
          <p:nvSpPr>
            <p:cNvPr id="19" name="Text Box 33"/>
            <p:cNvSpPr>
              <a:spLocks/>
            </p:cNvSpPr>
            <p:nvPr/>
          </p:nvSpPr>
          <p:spPr bwMode="auto">
            <a:xfrm>
              <a:off x="3110967" y="237028"/>
              <a:ext cx="817562" cy="2525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>
              <a:lvl1pPr>
                <a:spcBef>
                  <a:spcPts val="0"/>
                </a:spcBef>
                <a:buClr>
                  <a:schemeClr val="accent2"/>
                </a:buClr>
                <a:buSzPct val="80000"/>
                <a:buFont typeface="Wingdings"/>
                <a:buChar char="l"/>
                <a:defRPr sz="2800" b="1">
                  <a:solidFill>
                    <a:schemeClr val="tx1"/>
                  </a:solidFill>
                  <a:latin typeface="Arial"/>
                </a:defRPr>
              </a:lvl1pPr>
              <a:lvl2pPr marL="742950" indent="-285750">
                <a:spcBef>
                  <a:spcPts val="0"/>
                </a:spcBef>
                <a:buFont typeface="Wingdings"/>
                <a:buChar char="§"/>
                <a:defRPr sz="2400" b="1">
                  <a:solidFill>
                    <a:schemeClr val="tx1"/>
                  </a:solidFill>
                  <a:latin typeface="Arial"/>
                </a:defRPr>
              </a:lvl2pPr>
              <a:lvl3pPr marL="1143000" indent="-228600">
                <a:spcBef>
                  <a:spcPts val="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Arial"/>
                </a:defRPr>
              </a:lvl3pPr>
              <a:lvl4pPr marL="1600200" indent="-228600">
                <a:spcBef>
                  <a:spcPts val="0"/>
                </a:spcBef>
                <a:buChar char="–"/>
                <a:defRPr b="1">
                  <a:solidFill>
                    <a:schemeClr val="tx1"/>
                  </a:solidFill>
                  <a:latin typeface="Arial"/>
                </a:defRPr>
              </a:lvl4pPr>
              <a:lvl5pPr marL="2057400" indent="-228600">
                <a:spcBef>
                  <a:spcPts val="0"/>
                </a:spcBef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600" b="0" i="1">
                  <a:solidFill>
                    <a:srgbClr val="000000"/>
                  </a:solidFill>
                  <a:latin typeface="Lucida Sans"/>
                  <a:ea typeface="MS PGothic"/>
                </a:rPr>
                <a:t>ccomp</a:t>
              </a:r>
              <a:endParaRPr lang="en-US" sz="2400" b="0">
                <a:solidFill>
                  <a:srgbClr val="000000"/>
                </a:solidFill>
                <a:latin typeface="Lucida Sans"/>
                <a:ea typeface="MS PGothic"/>
              </a:endParaRPr>
            </a:p>
          </p:txBody>
        </p:sp>
        <p:sp>
          <p:nvSpPr>
            <p:cNvPr id="20" name="Line 34"/>
            <p:cNvSpPr>
              <a:spLocks noChangeShapeType="1"/>
            </p:cNvSpPr>
            <p:nvPr/>
          </p:nvSpPr>
          <p:spPr bwMode="auto">
            <a:xfrm>
              <a:off x="2717267" y="321198"/>
              <a:ext cx="831849" cy="266803"/>
            </a:xfrm>
            <a:prstGeom prst="line">
              <a:avLst/>
            </a:prstGeom>
            <a:noFill/>
            <a:ln w="19049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it-IT"/>
            </a:p>
          </p:txBody>
        </p:sp>
        <p:sp>
          <p:nvSpPr>
            <p:cNvPr id="21" name="Text Box 37"/>
            <p:cNvSpPr>
              <a:spLocks/>
            </p:cNvSpPr>
            <p:nvPr/>
          </p:nvSpPr>
          <p:spPr bwMode="auto">
            <a:xfrm>
              <a:off x="1524036" y="849641"/>
              <a:ext cx="792649" cy="3962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>
              <a:lvl1pPr>
                <a:spcBef>
                  <a:spcPts val="0"/>
                </a:spcBef>
                <a:buClr>
                  <a:schemeClr val="accent2"/>
                </a:buClr>
                <a:buSzPct val="80000"/>
                <a:buFont typeface="Wingdings"/>
                <a:buChar char="l"/>
                <a:defRPr sz="2800" b="1">
                  <a:solidFill>
                    <a:schemeClr val="tx1"/>
                  </a:solidFill>
                  <a:latin typeface="Arial"/>
                </a:defRPr>
              </a:lvl1pPr>
              <a:lvl2pPr marL="742950" indent="-285750">
                <a:spcBef>
                  <a:spcPts val="0"/>
                </a:spcBef>
                <a:buFont typeface="Wingdings"/>
                <a:buChar char="§"/>
                <a:defRPr sz="2400" b="1">
                  <a:solidFill>
                    <a:schemeClr val="tx1"/>
                  </a:solidFill>
                  <a:latin typeface="Arial"/>
                </a:defRPr>
              </a:lvl2pPr>
              <a:lvl3pPr marL="1143000" indent="-228600">
                <a:spcBef>
                  <a:spcPts val="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Arial"/>
                </a:defRPr>
              </a:lvl3pPr>
              <a:lvl4pPr marL="1600200" indent="-228600">
                <a:spcBef>
                  <a:spcPts val="0"/>
                </a:spcBef>
                <a:buChar char="–"/>
                <a:defRPr b="1">
                  <a:solidFill>
                    <a:schemeClr val="tx1"/>
                  </a:solidFill>
                  <a:latin typeface="Arial"/>
                </a:defRPr>
              </a:lvl4pPr>
              <a:lvl5pPr marL="2057400" indent="-228600">
                <a:spcBef>
                  <a:spcPts val="0"/>
                </a:spcBef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000" b="1">
                  <a:solidFill>
                    <a:srgbClr val="2584BB"/>
                  </a:solidFill>
                  <a:latin typeface="Courier"/>
                  <a:ea typeface="MS PGothic"/>
                </a:rPr>
                <a:t>that</a:t>
              </a:r>
              <a:endParaRPr sz="2400" b="1">
                <a:solidFill>
                  <a:srgbClr val="2584BB"/>
                </a:solidFill>
                <a:latin typeface="Lucida Sans"/>
                <a:ea typeface="MS PGothic"/>
              </a:endParaRPr>
            </a:p>
          </p:txBody>
        </p:sp>
        <p:sp>
          <p:nvSpPr>
            <p:cNvPr id="22" name="Text Box 40"/>
            <p:cNvSpPr>
              <a:spLocks/>
            </p:cNvSpPr>
            <p:nvPr/>
          </p:nvSpPr>
          <p:spPr bwMode="auto">
            <a:xfrm>
              <a:off x="2385480" y="1046967"/>
              <a:ext cx="865187" cy="274743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>
              <a:lvl1pPr>
                <a:spcBef>
                  <a:spcPts val="0"/>
                </a:spcBef>
                <a:buClr>
                  <a:schemeClr val="accent2"/>
                </a:buClr>
                <a:buSzPct val="80000"/>
                <a:buFont typeface="Wingdings"/>
                <a:buChar char="l"/>
                <a:defRPr sz="2800" b="1">
                  <a:solidFill>
                    <a:schemeClr val="tx1"/>
                  </a:solidFill>
                  <a:latin typeface="Arial"/>
                </a:defRPr>
              </a:lvl1pPr>
              <a:lvl2pPr marL="742950" indent="-285750">
                <a:spcBef>
                  <a:spcPts val="0"/>
                </a:spcBef>
                <a:buFont typeface="Wingdings"/>
                <a:buChar char="§"/>
                <a:defRPr sz="2400" b="1">
                  <a:solidFill>
                    <a:schemeClr val="tx1"/>
                  </a:solidFill>
                  <a:latin typeface="Arial"/>
                </a:defRPr>
              </a:lvl2pPr>
              <a:lvl3pPr marL="1143000" indent="-228600">
                <a:spcBef>
                  <a:spcPts val="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Arial"/>
                </a:defRPr>
              </a:lvl3pPr>
              <a:lvl4pPr marL="1600200" indent="-228600">
                <a:spcBef>
                  <a:spcPts val="0"/>
                </a:spcBef>
                <a:buChar char="–"/>
                <a:defRPr b="1">
                  <a:solidFill>
                    <a:schemeClr val="tx1"/>
                  </a:solidFill>
                  <a:latin typeface="Arial"/>
                </a:defRPr>
              </a:lvl4pPr>
              <a:lvl5pPr marL="2057400" indent="-228600">
                <a:spcBef>
                  <a:spcPts val="0"/>
                </a:spcBef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800" b="0" i="1">
                  <a:solidFill>
                    <a:srgbClr val="C4230C"/>
                  </a:solidFill>
                  <a:latin typeface="Lucida Sans"/>
                  <a:ea typeface="MS PGothic"/>
                </a:rPr>
                <a:t>nsubj</a:t>
              </a:r>
              <a:r>
                <a:rPr lang="en-US" sz="1800" b="0" i="1">
                  <a:solidFill>
                    <a:srgbClr val="EF8E1C"/>
                  </a:solidFill>
                  <a:latin typeface="Lucida Sans"/>
                  <a:ea typeface="MS PGothic"/>
                </a:rPr>
                <a:t> </a:t>
              </a:r>
              <a:endParaRPr lang="en-US" sz="2400" b="0">
                <a:solidFill>
                  <a:srgbClr val="000000"/>
                </a:solidFill>
                <a:latin typeface="Lucida Sans"/>
                <a:ea typeface="MS PGothic"/>
              </a:endParaRPr>
            </a:p>
          </p:txBody>
        </p:sp>
        <p:sp>
          <p:nvSpPr>
            <p:cNvPr id="23" name="Text Box 35"/>
            <p:cNvSpPr>
              <a:spLocks/>
            </p:cNvSpPr>
            <p:nvPr/>
          </p:nvSpPr>
          <p:spPr bwMode="auto">
            <a:xfrm>
              <a:off x="5778536" y="1326076"/>
              <a:ext cx="792649" cy="3962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>
              <a:lvl1pPr>
                <a:spcBef>
                  <a:spcPts val="0"/>
                </a:spcBef>
                <a:buClr>
                  <a:schemeClr val="accent2"/>
                </a:buClr>
                <a:buSzPct val="80000"/>
                <a:buFont typeface="Wingdings"/>
                <a:buChar char="l"/>
                <a:defRPr sz="2800" b="1">
                  <a:solidFill>
                    <a:schemeClr val="tx1"/>
                  </a:solidFill>
                  <a:latin typeface="Arial"/>
                </a:defRPr>
              </a:lvl1pPr>
              <a:lvl2pPr marL="742950" indent="-285750">
                <a:spcBef>
                  <a:spcPts val="0"/>
                </a:spcBef>
                <a:buFont typeface="Wingdings"/>
                <a:buChar char="§"/>
                <a:defRPr sz="2400" b="1">
                  <a:solidFill>
                    <a:schemeClr val="tx1"/>
                  </a:solidFill>
                  <a:latin typeface="Arial"/>
                </a:defRPr>
              </a:lvl2pPr>
              <a:lvl3pPr marL="1143000" indent="-228600">
                <a:spcBef>
                  <a:spcPts val="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Arial"/>
                </a:defRPr>
              </a:lvl3pPr>
              <a:lvl4pPr marL="1600200" indent="-228600">
                <a:spcBef>
                  <a:spcPts val="0"/>
                </a:spcBef>
                <a:buChar char="–"/>
                <a:defRPr b="1">
                  <a:solidFill>
                    <a:schemeClr val="tx1"/>
                  </a:solidFill>
                  <a:latin typeface="Arial"/>
                </a:defRPr>
              </a:lvl4pPr>
              <a:lvl5pPr marL="2057400" indent="-228600">
                <a:spcBef>
                  <a:spcPts val="0"/>
                </a:spcBef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000" b="1">
                  <a:solidFill>
                    <a:srgbClr val="2584BB"/>
                  </a:solidFill>
                  <a:latin typeface="Courier"/>
                  <a:ea typeface="MS PGothic"/>
                </a:rPr>
                <a:t>KaiB</a:t>
              </a:r>
              <a:endParaRPr sz="2400" b="1">
                <a:solidFill>
                  <a:srgbClr val="2584BB"/>
                </a:solidFill>
                <a:latin typeface="Lucida Sans"/>
                <a:ea typeface="MS PGothic"/>
              </a:endParaRPr>
            </a:p>
          </p:txBody>
        </p:sp>
        <p:sp>
          <p:nvSpPr>
            <p:cNvPr id="24" name="Text Box 36"/>
            <p:cNvSpPr>
              <a:spLocks/>
            </p:cNvSpPr>
            <p:nvPr/>
          </p:nvSpPr>
          <p:spPr bwMode="auto">
            <a:xfrm>
              <a:off x="4775235" y="1335605"/>
              <a:ext cx="792649" cy="3962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>
              <a:lvl1pPr>
                <a:spcBef>
                  <a:spcPts val="0"/>
                </a:spcBef>
                <a:buClr>
                  <a:schemeClr val="accent2"/>
                </a:buClr>
                <a:buSzPct val="80000"/>
                <a:buFont typeface="Wingdings"/>
                <a:buChar char="l"/>
                <a:defRPr sz="2800" b="1">
                  <a:solidFill>
                    <a:schemeClr val="tx1"/>
                  </a:solidFill>
                  <a:latin typeface="Arial"/>
                </a:defRPr>
              </a:lvl1pPr>
              <a:lvl2pPr marL="742950" indent="-285750">
                <a:spcBef>
                  <a:spcPts val="0"/>
                </a:spcBef>
                <a:buFont typeface="Wingdings"/>
                <a:buChar char="§"/>
                <a:defRPr sz="2400" b="1">
                  <a:solidFill>
                    <a:schemeClr val="tx1"/>
                  </a:solidFill>
                  <a:latin typeface="Arial"/>
                </a:defRPr>
              </a:lvl2pPr>
              <a:lvl3pPr marL="1143000" indent="-228600">
                <a:spcBef>
                  <a:spcPts val="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Arial"/>
                </a:defRPr>
              </a:lvl3pPr>
              <a:lvl4pPr marL="1600200" indent="-228600">
                <a:spcBef>
                  <a:spcPts val="0"/>
                </a:spcBef>
                <a:buChar char="–"/>
                <a:defRPr b="1">
                  <a:solidFill>
                    <a:schemeClr val="tx1"/>
                  </a:solidFill>
                  <a:latin typeface="Arial"/>
                </a:defRPr>
              </a:lvl4pPr>
              <a:lvl5pPr marL="2057400" indent="-228600">
                <a:spcBef>
                  <a:spcPts val="0"/>
                </a:spcBef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000" b="1">
                  <a:solidFill>
                    <a:srgbClr val="2584BB"/>
                  </a:solidFill>
                  <a:latin typeface="Courier"/>
                  <a:ea typeface="MS PGothic"/>
                </a:rPr>
                <a:t>KaiA</a:t>
              </a:r>
              <a:endParaRPr sz="2400" b="1">
                <a:solidFill>
                  <a:srgbClr val="2584BB"/>
                </a:solidFill>
                <a:latin typeface="Lucida Sans"/>
                <a:ea typeface="MS PGothic"/>
              </a:endParaRPr>
            </a:p>
          </p:txBody>
        </p:sp>
        <p:sp>
          <p:nvSpPr>
            <p:cNvPr id="25" name="Line 41"/>
            <p:cNvSpPr>
              <a:spLocks noChangeShapeType="1"/>
            </p:cNvSpPr>
            <p:nvPr/>
          </p:nvSpPr>
          <p:spPr bwMode="auto">
            <a:xfrm flipH="1">
              <a:off x="5219167" y="1131138"/>
              <a:ext cx="406399" cy="287448"/>
            </a:xfrm>
            <a:prstGeom prst="line">
              <a:avLst/>
            </a:prstGeom>
            <a:noFill/>
            <a:ln w="9525">
              <a:solidFill>
                <a:srgbClr val="B32D2D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it-IT"/>
            </a:p>
          </p:txBody>
        </p:sp>
        <p:sp>
          <p:nvSpPr>
            <p:cNvPr id="26" name="Line 42"/>
            <p:cNvSpPr>
              <a:spLocks noChangeShapeType="1"/>
            </p:cNvSpPr>
            <p:nvPr/>
          </p:nvSpPr>
          <p:spPr bwMode="auto">
            <a:xfrm>
              <a:off x="5714467" y="1131138"/>
              <a:ext cx="406399" cy="287448"/>
            </a:xfrm>
            <a:prstGeom prst="line">
              <a:avLst/>
            </a:prstGeom>
            <a:noFill/>
            <a:ln w="9525">
              <a:solidFill>
                <a:srgbClr val="B32D2D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it-IT"/>
            </a:p>
          </p:txBody>
        </p:sp>
        <p:sp>
          <p:nvSpPr>
            <p:cNvPr id="27" name="Text Box 44"/>
            <p:cNvSpPr>
              <a:spLocks/>
            </p:cNvSpPr>
            <p:nvPr/>
          </p:nvSpPr>
          <p:spPr bwMode="auto">
            <a:xfrm>
              <a:off x="5245135" y="830584"/>
              <a:ext cx="792649" cy="3962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>
              <a:lvl1pPr>
                <a:spcBef>
                  <a:spcPts val="0"/>
                </a:spcBef>
                <a:buClr>
                  <a:schemeClr val="accent2"/>
                </a:buClr>
                <a:buSzPct val="80000"/>
                <a:buFont typeface="Wingdings"/>
                <a:buChar char="l"/>
                <a:defRPr sz="2800" b="1">
                  <a:solidFill>
                    <a:schemeClr val="tx1"/>
                  </a:solidFill>
                  <a:latin typeface="Arial"/>
                </a:defRPr>
              </a:lvl1pPr>
              <a:lvl2pPr marL="742950" indent="-285750">
                <a:spcBef>
                  <a:spcPts val="0"/>
                </a:spcBef>
                <a:buFont typeface="Wingdings"/>
                <a:buChar char="§"/>
                <a:defRPr sz="2400" b="1">
                  <a:solidFill>
                    <a:schemeClr val="tx1"/>
                  </a:solidFill>
                  <a:latin typeface="Arial"/>
                </a:defRPr>
              </a:lvl2pPr>
              <a:lvl3pPr marL="1143000" indent="-228600">
                <a:spcBef>
                  <a:spcPts val="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Arial"/>
                </a:defRPr>
              </a:lvl3pPr>
              <a:lvl4pPr marL="1600200" indent="-228600">
                <a:spcBef>
                  <a:spcPts val="0"/>
                </a:spcBef>
                <a:buChar char="–"/>
                <a:defRPr b="1">
                  <a:solidFill>
                    <a:schemeClr val="tx1"/>
                  </a:solidFill>
                  <a:latin typeface="Arial"/>
                </a:defRPr>
              </a:lvl4pPr>
              <a:lvl5pPr marL="2057400" indent="-228600">
                <a:spcBef>
                  <a:spcPts val="0"/>
                </a:spcBef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000" b="1">
                  <a:solidFill>
                    <a:srgbClr val="2584BB"/>
                  </a:solidFill>
                  <a:latin typeface="Courier"/>
                  <a:ea typeface="MS PGothic"/>
                </a:rPr>
                <a:t>SasA</a:t>
              </a:r>
              <a:endParaRPr sz="2400" b="1">
                <a:solidFill>
                  <a:srgbClr val="2584BB"/>
                </a:solidFill>
                <a:latin typeface="Lucida Sans"/>
                <a:ea typeface="MS PGothic"/>
              </a:endParaRPr>
            </a:p>
          </p:txBody>
        </p:sp>
        <p:sp>
          <p:nvSpPr>
            <p:cNvPr id="28" name="Text Box 45"/>
            <p:cNvSpPr>
              <a:spLocks/>
            </p:cNvSpPr>
            <p:nvPr/>
          </p:nvSpPr>
          <p:spPr bwMode="auto">
            <a:xfrm>
              <a:off x="4287305" y="1088258"/>
              <a:ext cx="1177924" cy="274743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>
              <a:lvl1pPr>
                <a:spcBef>
                  <a:spcPts val="0"/>
                </a:spcBef>
                <a:buClr>
                  <a:schemeClr val="accent2"/>
                </a:buClr>
                <a:buSzPct val="80000"/>
                <a:buFont typeface="Wingdings"/>
                <a:buChar char="l"/>
                <a:defRPr sz="2800" b="1">
                  <a:solidFill>
                    <a:schemeClr val="tx1"/>
                  </a:solidFill>
                  <a:latin typeface="Arial"/>
                </a:defRPr>
              </a:lvl1pPr>
              <a:lvl2pPr marL="742950" indent="-285750">
                <a:spcBef>
                  <a:spcPts val="0"/>
                </a:spcBef>
                <a:buFont typeface="Wingdings"/>
                <a:buChar char="§"/>
                <a:defRPr sz="2400" b="1">
                  <a:solidFill>
                    <a:schemeClr val="tx1"/>
                  </a:solidFill>
                  <a:latin typeface="Arial"/>
                </a:defRPr>
              </a:lvl2pPr>
              <a:lvl3pPr marL="1143000" indent="-228600">
                <a:spcBef>
                  <a:spcPts val="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Arial"/>
                </a:defRPr>
              </a:lvl3pPr>
              <a:lvl4pPr marL="1600200" indent="-228600">
                <a:spcBef>
                  <a:spcPts val="0"/>
                </a:spcBef>
                <a:buChar char="–"/>
                <a:defRPr b="1">
                  <a:solidFill>
                    <a:schemeClr val="tx1"/>
                  </a:solidFill>
                  <a:latin typeface="Arial"/>
                </a:defRPr>
              </a:lvl4pPr>
              <a:lvl5pPr marL="2057400" indent="-228600">
                <a:spcBef>
                  <a:spcPts val="0"/>
                </a:spcBef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800" b="0" i="1">
                  <a:solidFill>
                    <a:srgbClr val="C4230C"/>
                  </a:solidFill>
                  <a:latin typeface="Lucida Sans"/>
                  <a:ea typeface="MS PGothic"/>
                </a:rPr>
                <a:t>conj_and</a:t>
              </a:r>
              <a:endParaRPr lang="en-US" sz="2400" b="0">
                <a:solidFill>
                  <a:srgbClr val="000000"/>
                </a:solidFill>
                <a:latin typeface="Lucida Sans"/>
                <a:ea typeface="MS PGothic"/>
              </a:endParaRPr>
            </a:p>
          </p:txBody>
        </p:sp>
        <p:sp>
          <p:nvSpPr>
            <p:cNvPr id="29" name="Text Box 46"/>
            <p:cNvSpPr>
              <a:spLocks/>
            </p:cNvSpPr>
            <p:nvPr/>
          </p:nvSpPr>
          <p:spPr bwMode="auto">
            <a:xfrm>
              <a:off x="5879567" y="1088258"/>
              <a:ext cx="1177924" cy="274743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>
              <a:lvl1pPr>
                <a:spcBef>
                  <a:spcPts val="0"/>
                </a:spcBef>
                <a:buClr>
                  <a:schemeClr val="accent2"/>
                </a:buClr>
                <a:buSzPct val="80000"/>
                <a:buFont typeface="Wingdings"/>
                <a:buChar char="l"/>
                <a:defRPr sz="2800" b="1">
                  <a:solidFill>
                    <a:schemeClr val="tx1"/>
                  </a:solidFill>
                  <a:latin typeface="Arial"/>
                </a:defRPr>
              </a:lvl1pPr>
              <a:lvl2pPr marL="742950" indent="-285750">
                <a:spcBef>
                  <a:spcPts val="0"/>
                </a:spcBef>
                <a:buFont typeface="Wingdings"/>
                <a:buChar char="§"/>
                <a:defRPr sz="2400" b="1">
                  <a:solidFill>
                    <a:schemeClr val="tx1"/>
                  </a:solidFill>
                  <a:latin typeface="Arial"/>
                </a:defRPr>
              </a:lvl2pPr>
              <a:lvl3pPr marL="1143000" indent="-228600">
                <a:spcBef>
                  <a:spcPts val="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Arial"/>
                </a:defRPr>
              </a:lvl3pPr>
              <a:lvl4pPr marL="1600200" indent="-228600">
                <a:spcBef>
                  <a:spcPts val="0"/>
                </a:spcBef>
                <a:buChar char="–"/>
                <a:defRPr b="1">
                  <a:solidFill>
                    <a:schemeClr val="tx1"/>
                  </a:solidFill>
                  <a:latin typeface="Arial"/>
                </a:defRPr>
              </a:lvl4pPr>
              <a:lvl5pPr marL="2057400" indent="-228600">
                <a:spcBef>
                  <a:spcPts val="0"/>
                </a:spcBef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800" b="0" i="1">
                  <a:solidFill>
                    <a:srgbClr val="C4230C"/>
                  </a:solidFill>
                  <a:latin typeface="Lucida Sans"/>
                  <a:ea typeface="MS PGothic"/>
                </a:rPr>
                <a:t>conj_and</a:t>
              </a:r>
              <a:endParaRPr lang="en-US" sz="2400" b="0">
                <a:solidFill>
                  <a:srgbClr val="C4230C"/>
                </a:solidFill>
                <a:latin typeface="Lucida Sans"/>
                <a:ea typeface="MS PGothic"/>
              </a:endParaRPr>
            </a:p>
          </p:txBody>
        </p:sp>
        <p:sp>
          <p:nvSpPr>
            <p:cNvPr id="30" name="Line 48"/>
            <p:cNvSpPr>
              <a:spLocks noChangeShapeType="1"/>
            </p:cNvSpPr>
            <p:nvPr/>
          </p:nvSpPr>
          <p:spPr bwMode="auto">
            <a:xfrm>
              <a:off x="4419067" y="730932"/>
              <a:ext cx="831849" cy="198514"/>
            </a:xfrm>
            <a:prstGeom prst="line">
              <a:avLst/>
            </a:prstGeom>
            <a:noFill/>
            <a:ln w="19049">
              <a:solidFill>
                <a:srgbClr val="B32D2D"/>
              </a:solidFill>
              <a:prstDash val="solid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it-IT"/>
            </a:p>
          </p:txBody>
        </p:sp>
        <p:sp>
          <p:nvSpPr>
            <p:cNvPr id="31" name="Line 50"/>
            <p:cNvSpPr>
              <a:spLocks noChangeShapeType="1"/>
            </p:cNvSpPr>
            <p:nvPr/>
          </p:nvSpPr>
          <p:spPr bwMode="auto">
            <a:xfrm flipH="1">
              <a:off x="2145767" y="759518"/>
              <a:ext cx="831849" cy="198514"/>
            </a:xfrm>
            <a:prstGeom prst="line">
              <a:avLst/>
            </a:prstGeom>
            <a:noFill/>
            <a:ln w="19049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it-IT"/>
            </a:p>
          </p:txBody>
        </p:sp>
        <p:sp>
          <p:nvSpPr>
            <p:cNvPr id="32" name="Line 51"/>
            <p:cNvSpPr>
              <a:spLocks noChangeShapeType="1"/>
            </p:cNvSpPr>
            <p:nvPr/>
          </p:nvSpPr>
          <p:spPr bwMode="auto">
            <a:xfrm flipH="1">
              <a:off x="2094967" y="797633"/>
              <a:ext cx="1187449" cy="528842"/>
            </a:xfrm>
            <a:prstGeom prst="line">
              <a:avLst/>
            </a:prstGeom>
            <a:noFill/>
            <a:ln w="19049">
              <a:solidFill>
                <a:srgbClr val="B32D2D"/>
              </a:solidFill>
              <a:prstDash val="solid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it-IT"/>
            </a:p>
          </p:txBody>
        </p:sp>
        <p:sp>
          <p:nvSpPr>
            <p:cNvPr id="33" name="Text Box 52"/>
            <p:cNvSpPr>
              <a:spLocks/>
            </p:cNvSpPr>
            <p:nvPr/>
          </p:nvSpPr>
          <p:spPr bwMode="auto">
            <a:xfrm>
              <a:off x="3501492" y="897684"/>
              <a:ext cx="969962" cy="2525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>
              <a:lvl1pPr>
                <a:spcBef>
                  <a:spcPts val="0"/>
                </a:spcBef>
                <a:buClr>
                  <a:schemeClr val="accent2"/>
                </a:buClr>
                <a:buSzPct val="80000"/>
                <a:buFont typeface="Wingdings"/>
                <a:buChar char="l"/>
                <a:defRPr sz="2800" b="1">
                  <a:solidFill>
                    <a:schemeClr val="tx1"/>
                  </a:solidFill>
                  <a:latin typeface="Arial"/>
                </a:defRPr>
              </a:lvl1pPr>
              <a:lvl2pPr marL="742950" indent="-285750">
                <a:spcBef>
                  <a:spcPts val="0"/>
                </a:spcBef>
                <a:buFont typeface="Wingdings"/>
                <a:buChar char="§"/>
                <a:defRPr sz="2400" b="1">
                  <a:solidFill>
                    <a:schemeClr val="tx1"/>
                  </a:solidFill>
                  <a:latin typeface="Arial"/>
                </a:defRPr>
              </a:lvl2pPr>
              <a:lvl3pPr marL="1143000" indent="-228600">
                <a:spcBef>
                  <a:spcPts val="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Arial"/>
                </a:defRPr>
              </a:lvl3pPr>
              <a:lvl4pPr marL="1600200" indent="-228600">
                <a:spcBef>
                  <a:spcPts val="0"/>
                </a:spcBef>
                <a:buChar char="–"/>
                <a:defRPr b="1">
                  <a:solidFill>
                    <a:schemeClr val="tx1"/>
                  </a:solidFill>
                  <a:latin typeface="Arial"/>
                </a:defRPr>
              </a:lvl4pPr>
              <a:lvl5pPr marL="2057400" indent="-228600">
                <a:spcBef>
                  <a:spcPts val="0"/>
                </a:spcBef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600" b="0" i="1">
                  <a:solidFill>
                    <a:srgbClr val="000000"/>
                  </a:solidFill>
                  <a:latin typeface="Lucida Sans"/>
                  <a:ea typeface="MS PGothic"/>
                </a:rPr>
                <a:t>advmod</a:t>
              </a:r>
              <a:endParaRPr lang="en-US" sz="2400" b="0">
                <a:solidFill>
                  <a:srgbClr val="000000"/>
                </a:solidFill>
                <a:latin typeface="Lucida Sans"/>
                <a:ea typeface="MS PGothic"/>
              </a:endParaRPr>
            </a:p>
          </p:txBody>
        </p:sp>
        <p:sp>
          <p:nvSpPr>
            <p:cNvPr id="34" name="Text Box 53"/>
            <p:cNvSpPr>
              <a:spLocks/>
            </p:cNvSpPr>
            <p:nvPr/>
          </p:nvSpPr>
          <p:spPr bwMode="auto">
            <a:xfrm>
              <a:off x="4707992" y="553063"/>
              <a:ext cx="1281112" cy="274743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>
              <a:lvl1pPr>
                <a:spcBef>
                  <a:spcPts val="0"/>
                </a:spcBef>
                <a:buClr>
                  <a:schemeClr val="accent2"/>
                </a:buClr>
                <a:buSzPct val="80000"/>
                <a:buFont typeface="Wingdings"/>
                <a:buChar char="l"/>
                <a:defRPr sz="2800" b="1">
                  <a:solidFill>
                    <a:schemeClr val="tx1"/>
                  </a:solidFill>
                  <a:latin typeface="Arial"/>
                </a:defRPr>
              </a:lvl1pPr>
              <a:lvl2pPr marL="742950" indent="-285750">
                <a:spcBef>
                  <a:spcPts val="0"/>
                </a:spcBef>
                <a:buFont typeface="Wingdings"/>
                <a:buChar char="§"/>
                <a:defRPr sz="2400" b="1">
                  <a:solidFill>
                    <a:schemeClr val="tx1"/>
                  </a:solidFill>
                  <a:latin typeface="Arial"/>
                </a:defRPr>
              </a:lvl2pPr>
              <a:lvl3pPr marL="1143000" indent="-228600">
                <a:spcBef>
                  <a:spcPts val="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Arial"/>
                </a:defRPr>
              </a:lvl3pPr>
              <a:lvl4pPr marL="1600200" indent="-228600">
                <a:spcBef>
                  <a:spcPts val="0"/>
                </a:spcBef>
                <a:buChar char="–"/>
                <a:defRPr b="1">
                  <a:solidFill>
                    <a:schemeClr val="tx1"/>
                  </a:solidFill>
                  <a:latin typeface="Arial"/>
                </a:defRPr>
              </a:lvl4pPr>
              <a:lvl5pPr marL="2057400" indent="-228600">
                <a:spcBef>
                  <a:spcPts val="0"/>
                </a:spcBef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1800" b="0" i="1" dirty="0" err="1">
                  <a:solidFill>
                    <a:srgbClr val="C4230C"/>
                  </a:solidFill>
                  <a:latin typeface="Lucida Sans"/>
                  <a:ea typeface="MS PGothic"/>
                </a:rPr>
                <a:t>prep_with</a:t>
              </a:r>
              <a:endParaRPr lang="en-US" sz="2400" b="0" dirty="0">
                <a:solidFill>
                  <a:srgbClr val="C4230C"/>
                </a:solidFill>
                <a:latin typeface="Lucida Sans"/>
                <a:ea typeface="MS PGothic"/>
              </a:endParaRPr>
            </a:p>
          </p:txBody>
        </p:sp>
      </p:grpSp>
      <p:sp>
        <p:nvSpPr>
          <p:cNvPr id="35" name="Slide Number Placeholder 5"/>
          <p:cNvSpPr>
            <a:spLocks/>
          </p:cNvSpPr>
          <p:nvPr/>
        </p:nvSpPr>
        <p:spPr bwMode="auto">
          <a:xfrm>
            <a:off x="1384299" y="4935846"/>
            <a:ext cx="2133600" cy="1811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>
              <a:spcBef>
                <a:spcPts val="0"/>
              </a:spcBef>
              <a:buClr>
                <a:schemeClr val="accent2"/>
              </a:buClr>
              <a:buSzPct val="80000"/>
              <a:buFont typeface="Wingdings"/>
              <a:buChar char="l"/>
              <a:defRPr sz="2800" b="1">
                <a:solidFill>
                  <a:schemeClr val="tx1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Font typeface="Wingdings"/>
              <a:buChar char="§"/>
              <a:defRPr sz="2400" b="1">
                <a:solidFill>
                  <a:schemeClr val="tx1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b="1">
                <a:solidFill>
                  <a:schemeClr val="tx1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400" b="0">
                <a:latin typeface="Tw Cen MT"/>
                <a:ea typeface="SimSun"/>
              </a:rPr>
              <a:t>slide by C. Manning</a:t>
            </a: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48770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5A94AF-AFD2-F745-AFFB-E5F29978DFBA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IT" dirty="0"/>
              <a:t>Dependency Parsing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1E38459-A226-E245-9305-11D037FD6F6C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058706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/>
          <a:lstStyle/>
          <a:p>
            <a:pPr>
              <a:spcAft>
                <a:spcPts val="0"/>
              </a:spcAft>
              <a:defRPr/>
            </a:pPr>
            <a:r>
              <a:rPr lang="en-US">
                <a:solidFill>
                  <a:schemeClr val="tx1"/>
                </a:solidFill>
              </a:rPr>
              <a:t>Dependency Parsing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000" dirty="0"/>
              <a:t>Produces dependency trees</a:t>
            </a:r>
            <a:endParaRPr sz="2000" dirty="0"/>
          </a:p>
          <a:p>
            <a:pPr>
              <a:lnSpc>
                <a:spcPct val="90000"/>
              </a:lnSpc>
              <a:defRPr/>
            </a:pPr>
            <a:r>
              <a:rPr lang="en-US" sz="2000" dirty="0"/>
              <a:t>Word-word dependency relations</a:t>
            </a:r>
            <a:endParaRPr sz="2000" dirty="0"/>
          </a:p>
          <a:p>
            <a:pPr>
              <a:lnSpc>
                <a:spcPct val="90000"/>
              </a:lnSpc>
              <a:defRPr/>
            </a:pPr>
            <a:r>
              <a:rPr lang="en-US" sz="2000" dirty="0"/>
              <a:t>Easier to understand and to annotate than constituent trees</a:t>
            </a:r>
            <a:endParaRPr sz="2000" dirty="0"/>
          </a:p>
        </p:txBody>
      </p:sp>
      <p:sp>
        <p:nvSpPr>
          <p:cNvPr id="6" name="Freeform 4"/>
          <p:cNvSpPr/>
          <p:nvPr/>
        </p:nvSpPr>
        <p:spPr bwMode="auto">
          <a:xfrm flipH="1">
            <a:off x="1746250" y="3669142"/>
            <a:ext cx="1136650" cy="281233"/>
          </a:xfrm>
          <a:custGeom>
            <a:avLst/>
            <a:gdLst>
              <a:gd name="T0" fmla="*/ 2147483646 w 600"/>
              <a:gd name="T1" fmla="*/ 2147483646 h 360"/>
              <a:gd name="T2" fmla="*/ 2147483646 w 600"/>
              <a:gd name="T3" fmla="*/ 0 h 360"/>
              <a:gd name="T4" fmla="*/ 0 w 600"/>
              <a:gd name="T5" fmla="*/ 0 h 360"/>
              <a:gd name="T6" fmla="*/ 0 w 600"/>
              <a:gd name="T7" fmla="*/ 2147483646 h 360"/>
              <a:gd name="T8" fmla="*/ 0 60000 65536"/>
              <a:gd name="T9" fmla="*/ 0 60000 65536"/>
              <a:gd name="T10" fmla="*/ 0 60000 65536"/>
              <a:gd name="T11" fmla="*/ 0 60000 65536"/>
              <a:gd name="T12" fmla="*/ 0 w 600"/>
              <a:gd name="T13" fmla="*/ 0 h 360"/>
              <a:gd name="T14" fmla="*/ 600 w 600"/>
              <a:gd name="T15" fmla="*/ 360 h 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0" h="360" extrusionOk="0">
                <a:moveTo>
                  <a:pt x="600" y="360"/>
                </a:moveTo>
                <a:lnTo>
                  <a:pt x="600" y="0"/>
                </a:lnTo>
                <a:lnTo>
                  <a:pt x="0" y="0"/>
                </a:lnTo>
                <a:lnTo>
                  <a:pt x="0" y="360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7" name="Freeform 5"/>
          <p:cNvSpPr/>
          <p:nvPr/>
        </p:nvSpPr>
        <p:spPr bwMode="auto">
          <a:xfrm flipH="1">
            <a:off x="6991350" y="3669142"/>
            <a:ext cx="627063" cy="281233"/>
          </a:xfrm>
          <a:custGeom>
            <a:avLst/>
            <a:gdLst>
              <a:gd name="T0" fmla="*/ 2147483646 w 600"/>
              <a:gd name="T1" fmla="*/ 2147483646 h 360"/>
              <a:gd name="T2" fmla="*/ 2147483646 w 600"/>
              <a:gd name="T3" fmla="*/ 0 h 360"/>
              <a:gd name="T4" fmla="*/ 0 w 600"/>
              <a:gd name="T5" fmla="*/ 0 h 360"/>
              <a:gd name="T6" fmla="*/ 0 w 600"/>
              <a:gd name="T7" fmla="*/ 2147483646 h 360"/>
              <a:gd name="T8" fmla="*/ 0 60000 65536"/>
              <a:gd name="T9" fmla="*/ 0 60000 65536"/>
              <a:gd name="T10" fmla="*/ 0 60000 65536"/>
              <a:gd name="T11" fmla="*/ 0 60000 65536"/>
              <a:gd name="T12" fmla="*/ 0 w 600"/>
              <a:gd name="T13" fmla="*/ 0 h 360"/>
              <a:gd name="T14" fmla="*/ 600 w 600"/>
              <a:gd name="T15" fmla="*/ 360 h 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0" h="360" extrusionOk="0">
                <a:moveTo>
                  <a:pt x="600" y="360"/>
                </a:moveTo>
                <a:lnTo>
                  <a:pt x="600" y="0"/>
                </a:lnTo>
                <a:lnTo>
                  <a:pt x="0" y="0"/>
                </a:lnTo>
                <a:lnTo>
                  <a:pt x="0" y="360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8" name="Freeform 6"/>
          <p:cNvSpPr/>
          <p:nvPr/>
        </p:nvSpPr>
        <p:spPr bwMode="auto">
          <a:xfrm>
            <a:off x="5187950" y="3669142"/>
            <a:ext cx="458788" cy="274083"/>
          </a:xfrm>
          <a:custGeom>
            <a:avLst/>
            <a:gdLst>
              <a:gd name="T0" fmla="*/ 2147483646 w 600"/>
              <a:gd name="T1" fmla="*/ 2147483646 h 360"/>
              <a:gd name="T2" fmla="*/ 2147483646 w 600"/>
              <a:gd name="T3" fmla="*/ 0 h 360"/>
              <a:gd name="T4" fmla="*/ 0 w 600"/>
              <a:gd name="T5" fmla="*/ 0 h 360"/>
              <a:gd name="T6" fmla="*/ 0 w 600"/>
              <a:gd name="T7" fmla="*/ 2147483646 h 360"/>
              <a:gd name="T8" fmla="*/ 0 60000 65536"/>
              <a:gd name="T9" fmla="*/ 0 60000 65536"/>
              <a:gd name="T10" fmla="*/ 0 60000 65536"/>
              <a:gd name="T11" fmla="*/ 0 60000 65536"/>
              <a:gd name="T12" fmla="*/ 0 w 600"/>
              <a:gd name="T13" fmla="*/ 0 h 360"/>
              <a:gd name="T14" fmla="*/ 600 w 600"/>
              <a:gd name="T15" fmla="*/ 360 h 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0" h="360" extrusionOk="0">
                <a:moveTo>
                  <a:pt x="600" y="360"/>
                </a:moveTo>
                <a:lnTo>
                  <a:pt x="600" y="0"/>
                </a:lnTo>
                <a:lnTo>
                  <a:pt x="0" y="0"/>
                </a:lnTo>
                <a:lnTo>
                  <a:pt x="0" y="360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9" name="Freeform 7"/>
          <p:cNvSpPr/>
          <p:nvPr/>
        </p:nvSpPr>
        <p:spPr bwMode="auto">
          <a:xfrm>
            <a:off x="3919538" y="3669142"/>
            <a:ext cx="536575" cy="281233"/>
          </a:xfrm>
          <a:custGeom>
            <a:avLst/>
            <a:gdLst>
              <a:gd name="T0" fmla="*/ 2147483646 w 600"/>
              <a:gd name="T1" fmla="*/ 2147483646 h 360"/>
              <a:gd name="T2" fmla="*/ 2147483646 w 600"/>
              <a:gd name="T3" fmla="*/ 0 h 360"/>
              <a:gd name="T4" fmla="*/ 0 w 600"/>
              <a:gd name="T5" fmla="*/ 0 h 360"/>
              <a:gd name="T6" fmla="*/ 0 w 600"/>
              <a:gd name="T7" fmla="*/ 2147483646 h 360"/>
              <a:gd name="T8" fmla="*/ 0 60000 65536"/>
              <a:gd name="T9" fmla="*/ 0 60000 65536"/>
              <a:gd name="T10" fmla="*/ 0 60000 65536"/>
              <a:gd name="T11" fmla="*/ 0 60000 65536"/>
              <a:gd name="T12" fmla="*/ 0 w 600"/>
              <a:gd name="T13" fmla="*/ 0 h 360"/>
              <a:gd name="T14" fmla="*/ 600 w 600"/>
              <a:gd name="T15" fmla="*/ 360 h 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0" h="360" extrusionOk="0">
                <a:moveTo>
                  <a:pt x="600" y="360"/>
                </a:moveTo>
                <a:lnTo>
                  <a:pt x="600" y="0"/>
                </a:lnTo>
                <a:lnTo>
                  <a:pt x="0" y="0"/>
                </a:lnTo>
                <a:lnTo>
                  <a:pt x="0" y="360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0" name="Freeform 8"/>
          <p:cNvSpPr/>
          <p:nvPr/>
        </p:nvSpPr>
        <p:spPr bwMode="auto">
          <a:xfrm>
            <a:off x="1506538" y="3293766"/>
            <a:ext cx="1951037" cy="656608"/>
          </a:xfrm>
          <a:custGeom>
            <a:avLst/>
            <a:gdLst>
              <a:gd name="T0" fmla="*/ 2147483646 w 600"/>
              <a:gd name="T1" fmla="*/ 2147483646 h 360"/>
              <a:gd name="T2" fmla="*/ 2147483646 w 600"/>
              <a:gd name="T3" fmla="*/ 0 h 360"/>
              <a:gd name="T4" fmla="*/ 0 w 600"/>
              <a:gd name="T5" fmla="*/ 0 h 360"/>
              <a:gd name="T6" fmla="*/ 0 w 600"/>
              <a:gd name="T7" fmla="*/ 2147483646 h 360"/>
              <a:gd name="T8" fmla="*/ 0 60000 65536"/>
              <a:gd name="T9" fmla="*/ 0 60000 65536"/>
              <a:gd name="T10" fmla="*/ 0 60000 65536"/>
              <a:gd name="T11" fmla="*/ 0 60000 65536"/>
              <a:gd name="T12" fmla="*/ 0 w 600"/>
              <a:gd name="T13" fmla="*/ 0 h 360"/>
              <a:gd name="T14" fmla="*/ 600 w 600"/>
              <a:gd name="T15" fmla="*/ 360 h 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0" h="360" extrusionOk="0">
                <a:moveTo>
                  <a:pt x="600" y="360"/>
                </a:moveTo>
                <a:lnTo>
                  <a:pt x="600" y="0"/>
                </a:lnTo>
                <a:lnTo>
                  <a:pt x="0" y="0"/>
                </a:lnTo>
                <a:lnTo>
                  <a:pt x="0" y="360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1" name="Freeform 9"/>
          <p:cNvSpPr/>
          <p:nvPr/>
        </p:nvSpPr>
        <p:spPr bwMode="auto">
          <a:xfrm flipH="1">
            <a:off x="4687888" y="3294958"/>
            <a:ext cx="2227262" cy="662566"/>
          </a:xfrm>
          <a:custGeom>
            <a:avLst/>
            <a:gdLst>
              <a:gd name="T0" fmla="*/ 2147483646 w 600"/>
              <a:gd name="T1" fmla="*/ 2147483646 h 360"/>
              <a:gd name="T2" fmla="*/ 2147483646 w 600"/>
              <a:gd name="T3" fmla="*/ 0 h 360"/>
              <a:gd name="T4" fmla="*/ 0 w 600"/>
              <a:gd name="T5" fmla="*/ 0 h 360"/>
              <a:gd name="T6" fmla="*/ 0 w 600"/>
              <a:gd name="T7" fmla="*/ 2147483646 h 360"/>
              <a:gd name="T8" fmla="*/ 0 60000 65536"/>
              <a:gd name="T9" fmla="*/ 0 60000 65536"/>
              <a:gd name="T10" fmla="*/ 0 60000 65536"/>
              <a:gd name="T11" fmla="*/ 0 60000 65536"/>
              <a:gd name="T12" fmla="*/ 0 w 600"/>
              <a:gd name="T13" fmla="*/ 0 h 360"/>
              <a:gd name="T14" fmla="*/ 600 w 600"/>
              <a:gd name="T15" fmla="*/ 360 h 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0" h="360" extrusionOk="0">
                <a:moveTo>
                  <a:pt x="600" y="360"/>
                </a:moveTo>
                <a:lnTo>
                  <a:pt x="600" y="0"/>
                </a:lnTo>
                <a:lnTo>
                  <a:pt x="0" y="0"/>
                </a:lnTo>
                <a:lnTo>
                  <a:pt x="0" y="360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2" name="Freeform 10"/>
          <p:cNvSpPr/>
          <p:nvPr/>
        </p:nvSpPr>
        <p:spPr bwMode="auto">
          <a:xfrm>
            <a:off x="5800725" y="3387908"/>
            <a:ext cx="1036638" cy="562466"/>
          </a:xfrm>
          <a:custGeom>
            <a:avLst/>
            <a:gdLst>
              <a:gd name="T0" fmla="*/ 2147483646 w 600"/>
              <a:gd name="T1" fmla="*/ 2147483646 h 360"/>
              <a:gd name="T2" fmla="*/ 2147483646 w 600"/>
              <a:gd name="T3" fmla="*/ 0 h 360"/>
              <a:gd name="T4" fmla="*/ 0 w 600"/>
              <a:gd name="T5" fmla="*/ 0 h 360"/>
              <a:gd name="T6" fmla="*/ 0 w 600"/>
              <a:gd name="T7" fmla="*/ 2147483646 h 360"/>
              <a:gd name="T8" fmla="*/ 0 60000 65536"/>
              <a:gd name="T9" fmla="*/ 0 60000 65536"/>
              <a:gd name="T10" fmla="*/ 0 60000 65536"/>
              <a:gd name="T11" fmla="*/ 0 60000 65536"/>
              <a:gd name="T12" fmla="*/ 0 w 600"/>
              <a:gd name="T13" fmla="*/ 0 h 360"/>
              <a:gd name="T14" fmla="*/ 600 w 600"/>
              <a:gd name="T15" fmla="*/ 360 h 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0" h="360" extrusionOk="0">
                <a:moveTo>
                  <a:pt x="600" y="360"/>
                </a:moveTo>
                <a:lnTo>
                  <a:pt x="600" y="0"/>
                </a:lnTo>
                <a:lnTo>
                  <a:pt x="0" y="0"/>
                </a:lnTo>
                <a:lnTo>
                  <a:pt x="0" y="360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3" name="Freeform 11"/>
          <p:cNvSpPr/>
          <p:nvPr/>
        </p:nvSpPr>
        <p:spPr bwMode="auto">
          <a:xfrm flipH="1">
            <a:off x="3611563" y="3294958"/>
            <a:ext cx="960437" cy="649456"/>
          </a:xfrm>
          <a:custGeom>
            <a:avLst/>
            <a:gdLst>
              <a:gd name="T0" fmla="*/ 2147483646 w 600"/>
              <a:gd name="T1" fmla="*/ 2147483646 h 360"/>
              <a:gd name="T2" fmla="*/ 2147483646 w 600"/>
              <a:gd name="T3" fmla="*/ 0 h 360"/>
              <a:gd name="T4" fmla="*/ 0 w 600"/>
              <a:gd name="T5" fmla="*/ 0 h 360"/>
              <a:gd name="T6" fmla="*/ 0 w 600"/>
              <a:gd name="T7" fmla="*/ 2147483646 h 360"/>
              <a:gd name="T8" fmla="*/ 0 60000 65536"/>
              <a:gd name="T9" fmla="*/ 0 60000 65536"/>
              <a:gd name="T10" fmla="*/ 0 60000 65536"/>
              <a:gd name="T11" fmla="*/ 0 60000 65536"/>
              <a:gd name="T12" fmla="*/ 0 w 600"/>
              <a:gd name="T13" fmla="*/ 0 h 360"/>
              <a:gd name="T14" fmla="*/ 600 w 600"/>
              <a:gd name="T15" fmla="*/ 360 h 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0" h="360" extrusionOk="0">
                <a:moveTo>
                  <a:pt x="600" y="360"/>
                </a:moveTo>
                <a:lnTo>
                  <a:pt x="600" y="0"/>
                </a:lnTo>
                <a:lnTo>
                  <a:pt x="0" y="0"/>
                </a:lnTo>
                <a:lnTo>
                  <a:pt x="0" y="360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4" name="Freeform 12"/>
          <p:cNvSpPr/>
          <p:nvPr/>
        </p:nvSpPr>
        <p:spPr bwMode="auto">
          <a:xfrm>
            <a:off x="6202363" y="3669142"/>
            <a:ext cx="558800" cy="281233"/>
          </a:xfrm>
          <a:custGeom>
            <a:avLst/>
            <a:gdLst>
              <a:gd name="T0" fmla="*/ 2147483646 w 600"/>
              <a:gd name="T1" fmla="*/ 2147483646 h 360"/>
              <a:gd name="T2" fmla="*/ 2147483646 w 600"/>
              <a:gd name="T3" fmla="*/ 0 h 360"/>
              <a:gd name="T4" fmla="*/ 0 w 600"/>
              <a:gd name="T5" fmla="*/ 0 h 360"/>
              <a:gd name="T6" fmla="*/ 0 w 600"/>
              <a:gd name="T7" fmla="*/ 2147483646 h 360"/>
              <a:gd name="T8" fmla="*/ 0 60000 65536"/>
              <a:gd name="T9" fmla="*/ 0 60000 65536"/>
              <a:gd name="T10" fmla="*/ 0 60000 65536"/>
              <a:gd name="T11" fmla="*/ 0 60000 65536"/>
              <a:gd name="T12" fmla="*/ 0 w 600"/>
              <a:gd name="T13" fmla="*/ 0 h 360"/>
              <a:gd name="T14" fmla="*/ 600 w 600"/>
              <a:gd name="T15" fmla="*/ 360 h 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0" h="360" extrusionOk="0">
                <a:moveTo>
                  <a:pt x="600" y="360"/>
                </a:moveTo>
                <a:lnTo>
                  <a:pt x="600" y="0"/>
                </a:lnTo>
                <a:lnTo>
                  <a:pt x="0" y="0"/>
                </a:lnTo>
                <a:lnTo>
                  <a:pt x="0" y="360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5" name="Text Box 13"/>
          <p:cNvSpPr>
            <a:spLocks/>
          </p:cNvSpPr>
          <p:nvPr/>
        </p:nvSpPr>
        <p:spPr bwMode="auto">
          <a:xfrm>
            <a:off x="1038225" y="4044516"/>
            <a:ext cx="7375525" cy="34319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ts val="0"/>
              </a:spcBef>
              <a:buClr>
                <a:schemeClr val="accent2"/>
              </a:buClr>
              <a:buSzPct val="80000"/>
              <a:buFont typeface="Wingdings"/>
              <a:buChar char="l"/>
              <a:defRPr sz="2800" b="1">
                <a:solidFill>
                  <a:schemeClr val="tx1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Font typeface="Wingdings"/>
              <a:buChar char="§"/>
              <a:defRPr sz="2400" b="1">
                <a:solidFill>
                  <a:schemeClr val="tx1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b="1">
                <a:solidFill>
                  <a:schemeClr val="tx1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400" b="0">
                <a:solidFill>
                  <a:srgbClr val="C00000"/>
                </a:solidFill>
                <a:latin typeface="Times New Roman"/>
              </a:rPr>
              <a:t>Rolls-Royce Inc. said it expects its sales to remain steady</a:t>
            </a:r>
            <a:endParaRPr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3535363" y="3035175"/>
            <a:ext cx="0" cy="92235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triangle" w="med" len="med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7" name="Text Box 15"/>
          <p:cNvSpPr>
            <a:spLocks/>
          </p:cNvSpPr>
          <p:nvPr/>
        </p:nvSpPr>
        <p:spPr bwMode="auto">
          <a:xfrm>
            <a:off x="1960562" y="3035175"/>
            <a:ext cx="806450" cy="228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spcBef>
                <a:spcPts val="0"/>
              </a:spcBef>
              <a:buClr>
                <a:schemeClr val="accent2"/>
              </a:buClr>
              <a:buSzPct val="80000"/>
              <a:buFont typeface="Wingdings"/>
              <a:buChar char="l"/>
              <a:defRPr sz="2800" b="1">
                <a:solidFill>
                  <a:schemeClr val="tx1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Font typeface="Wingdings"/>
              <a:buChar char="§"/>
              <a:defRPr sz="2400" b="1">
                <a:solidFill>
                  <a:schemeClr val="tx1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b="1">
                <a:solidFill>
                  <a:schemeClr val="tx1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 dirty="0">
                <a:solidFill>
                  <a:srgbClr val="3333CC"/>
                </a:solidFill>
              </a:rPr>
              <a:t>SUBJ</a:t>
            </a:r>
            <a:endParaRPr dirty="0"/>
          </a:p>
        </p:txBody>
      </p:sp>
      <p:sp>
        <p:nvSpPr>
          <p:cNvPr id="18" name="Text Box 16"/>
          <p:cNvSpPr>
            <a:spLocks/>
          </p:cNvSpPr>
          <p:nvPr/>
        </p:nvSpPr>
        <p:spPr bwMode="auto">
          <a:xfrm>
            <a:off x="3689350" y="3035175"/>
            <a:ext cx="806450" cy="228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spcBef>
                <a:spcPts val="0"/>
              </a:spcBef>
              <a:buClr>
                <a:schemeClr val="accent2"/>
              </a:buClr>
              <a:buSzPct val="80000"/>
              <a:buFont typeface="Wingdings"/>
              <a:buChar char="l"/>
              <a:defRPr sz="2800" b="1">
                <a:solidFill>
                  <a:schemeClr val="tx1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Font typeface="Wingdings"/>
              <a:buChar char="§"/>
              <a:defRPr sz="2400" b="1">
                <a:solidFill>
                  <a:schemeClr val="tx1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b="1">
                <a:solidFill>
                  <a:schemeClr val="tx1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>
                <a:solidFill>
                  <a:srgbClr val="3333CC"/>
                </a:solidFill>
              </a:rPr>
              <a:t>OBJ</a:t>
            </a:r>
            <a:endParaRPr/>
          </a:p>
        </p:txBody>
      </p:sp>
      <p:sp>
        <p:nvSpPr>
          <p:cNvPr id="19" name="Text Box 17"/>
          <p:cNvSpPr>
            <a:spLocks/>
          </p:cNvSpPr>
          <p:nvPr/>
        </p:nvSpPr>
        <p:spPr bwMode="auto">
          <a:xfrm>
            <a:off x="1922463" y="3439149"/>
            <a:ext cx="806450" cy="228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spcBef>
                <a:spcPts val="0"/>
              </a:spcBef>
              <a:buClr>
                <a:schemeClr val="accent2"/>
              </a:buClr>
              <a:buSzPct val="80000"/>
              <a:buFont typeface="Wingdings"/>
              <a:buChar char="l"/>
              <a:defRPr sz="2800" b="1">
                <a:solidFill>
                  <a:schemeClr val="tx1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Font typeface="Wingdings"/>
              <a:buChar char="§"/>
              <a:defRPr sz="2400" b="1">
                <a:solidFill>
                  <a:schemeClr val="tx1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b="1">
                <a:solidFill>
                  <a:schemeClr val="tx1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>
                <a:solidFill>
                  <a:srgbClr val="3333CC"/>
                </a:solidFill>
              </a:rPr>
              <a:t>MOD</a:t>
            </a:r>
            <a:endParaRPr/>
          </a:p>
        </p:txBody>
      </p:sp>
      <p:sp>
        <p:nvSpPr>
          <p:cNvPr id="20" name="Text Box 18"/>
          <p:cNvSpPr>
            <a:spLocks/>
          </p:cNvSpPr>
          <p:nvPr/>
        </p:nvSpPr>
        <p:spPr bwMode="auto">
          <a:xfrm>
            <a:off x="3727450" y="3380758"/>
            <a:ext cx="806450" cy="228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spcBef>
                <a:spcPts val="0"/>
              </a:spcBef>
              <a:buClr>
                <a:schemeClr val="accent2"/>
              </a:buClr>
              <a:buSzPct val="80000"/>
              <a:buFont typeface="Wingdings"/>
              <a:buChar char="l"/>
              <a:defRPr sz="2800" b="1">
                <a:solidFill>
                  <a:schemeClr val="tx1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Font typeface="Wingdings"/>
              <a:buChar char="§"/>
              <a:defRPr sz="2400" b="1">
                <a:solidFill>
                  <a:schemeClr val="tx1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b="1">
                <a:solidFill>
                  <a:schemeClr val="tx1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>
                <a:solidFill>
                  <a:srgbClr val="3333CC"/>
                </a:solidFill>
              </a:rPr>
              <a:t>SUBJ</a:t>
            </a:r>
            <a:endParaRPr/>
          </a:p>
        </p:txBody>
      </p:sp>
      <p:sp>
        <p:nvSpPr>
          <p:cNvPr id="21" name="Text Box 19"/>
          <p:cNvSpPr>
            <a:spLocks/>
          </p:cNvSpPr>
          <p:nvPr/>
        </p:nvSpPr>
        <p:spPr bwMode="auto">
          <a:xfrm>
            <a:off x="5302250" y="3035175"/>
            <a:ext cx="806450" cy="228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spcBef>
                <a:spcPts val="0"/>
              </a:spcBef>
              <a:buClr>
                <a:schemeClr val="accent2"/>
              </a:buClr>
              <a:buSzPct val="80000"/>
              <a:buFont typeface="Wingdings"/>
              <a:buChar char="l"/>
              <a:defRPr sz="2800" b="1">
                <a:solidFill>
                  <a:schemeClr val="tx1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Font typeface="Wingdings"/>
              <a:buChar char="§"/>
              <a:defRPr sz="2400" b="1">
                <a:solidFill>
                  <a:schemeClr val="tx1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b="1">
                <a:solidFill>
                  <a:schemeClr val="tx1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>
                <a:solidFill>
                  <a:srgbClr val="3333CC"/>
                </a:solidFill>
              </a:rPr>
              <a:t>OBJ</a:t>
            </a:r>
            <a:endParaRPr/>
          </a:p>
        </p:txBody>
      </p:sp>
      <p:sp>
        <p:nvSpPr>
          <p:cNvPr id="22" name="Text Box 20"/>
          <p:cNvSpPr>
            <a:spLocks/>
          </p:cNvSpPr>
          <p:nvPr/>
        </p:nvSpPr>
        <p:spPr bwMode="auto">
          <a:xfrm>
            <a:off x="4994275" y="3410550"/>
            <a:ext cx="806450" cy="228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spcBef>
                <a:spcPts val="0"/>
              </a:spcBef>
              <a:buClr>
                <a:schemeClr val="accent2"/>
              </a:buClr>
              <a:buSzPct val="80000"/>
              <a:buFont typeface="Wingdings"/>
              <a:buChar char="l"/>
              <a:defRPr sz="2800" b="1">
                <a:solidFill>
                  <a:schemeClr val="tx1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Font typeface="Wingdings"/>
              <a:buChar char="§"/>
              <a:defRPr sz="2400" b="1">
                <a:solidFill>
                  <a:schemeClr val="tx1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b="1">
                <a:solidFill>
                  <a:schemeClr val="tx1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>
                <a:solidFill>
                  <a:srgbClr val="3333CC"/>
                </a:solidFill>
              </a:rPr>
              <a:t>SUBJ</a:t>
            </a:r>
            <a:endParaRPr/>
          </a:p>
        </p:txBody>
      </p:sp>
      <p:sp>
        <p:nvSpPr>
          <p:cNvPr id="23" name="Text Box 21"/>
          <p:cNvSpPr>
            <a:spLocks/>
          </p:cNvSpPr>
          <p:nvPr/>
        </p:nvSpPr>
        <p:spPr bwMode="auto">
          <a:xfrm>
            <a:off x="6915150" y="3410550"/>
            <a:ext cx="806450" cy="228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spcBef>
                <a:spcPts val="0"/>
              </a:spcBef>
              <a:buClr>
                <a:schemeClr val="accent2"/>
              </a:buClr>
              <a:buSzPct val="80000"/>
              <a:buFont typeface="Wingdings"/>
              <a:buChar char="l"/>
              <a:defRPr sz="2800" b="1">
                <a:solidFill>
                  <a:schemeClr val="tx1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Font typeface="Wingdings"/>
              <a:buChar char="§"/>
              <a:defRPr sz="2400" b="1">
                <a:solidFill>
                  <a:schemeClr val="tx1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b="1">
                <a:solidFill>
                  <a:schemeClr val="tx1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>
                <a:solidFill>
                  <a:srgbClr val="3333CC"/>
                </a:solidFill>
              </a:rPr>
              <a:t>MOD</a:t>
            </a:r>
            <a:endParaRPr/>
          </a:p>
        </p:txBody>
      </p:sp>
      <p:sp>
        <p:nvSpPr>
          <p:cNvPr id="24" name="Text Box 22"/>
          <p:cNvSpPr>
            <a:spLocks/>
          </p:cNvSpPr>
          <p:nvPr/>
        </p:nvSpPr>
        <p:spPr bwMode="auto">
          <a:xfrm>
            <a:off x="6223000" y="3439149"/>
            <a:ext cx="461963" cy="228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spcBef>
                <a:spcPts val="0"/>
              </a:spcBef>
              <a:buClr>
                <a:schemeClr val="accent2"/>
              </a:buClr>
              <a:buSzPct val="80000"/>
              <a:buFont typeface="Wingdings"/>
              <a:buChar char="l"/>
              <a:defRPr sz="2800" b="1">
                <a:solidFill>
                  <a:schemeClr val="tx1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Font typeface="Wingdings"/>
              <a:buChar char="§"/>
              <a:defRPr sz="2400" b="1">
                <a:solidFill>
                  <a:schemeClr val="tx1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b="1">
                <a:solidFill>
                  <a:schemeClr val="tx1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>
                <a:solidFill>
                  <a:srgbClr val="3333CC"/>
                </a:solidFill>
              </a:rPr>
              <a:t>TO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000"/>
              <a:t>Data-Driven Dependency Parsing</a:t>
            </a:r>
            <a:endParaRPr sz="400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/>
              <a:t>Graph Based</a:t>
            </a:r>
            <a:endParaRPr dirty="0"/>
          </a:p>
          <a:p>
            <a:pPr lvl="1">
              <a:defRPr/>
            </a:pPr>
            <a:r>
              <a:rPr lang="en-US" dirty="0"/>
              <a:t>Consider possible dependency graphs</a:t>
            </a:r>
            <a:endParaRPr dirty="0"/>
          </a:p>
          <a:p>
            <a:pPr lvl="1">
              <a:defRPr/>
            </a:pPr>
            <a:r>
              <a:rPr lang="en-US" dirty="0"/>
              <a:t>Define score and select graph with highest score</a:t>
            </a:r>
            <a:endParaRPr dirty="0"/>
          </a:p>
          <a:p>
            <a:pPr>
              <a:defRPr/>
            </a:pPr>
            <a:r>
              <a:rPr lang="en-US" dirty="0"/>
              <a:t>Transition Based</a:t>
            </a:r>
            <a:endParaRPr dirty="0"/>
          </a:p>
          <a:p>
            <a:pPr lvl="1">
              <a:defRPr/>
            </a:pPr>
            <a:r>
              <a:rPr lang="en-US" dirty="0"/>
              <a:t>Define a transition system that leads to a parse tree while analyzing a sentence one word at a time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B3618-7FAC-6E4E-9ED7-30934379F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Sentence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08A08-83F6-0747-AC96-B7CF43777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0" y="930802"/>
            <a:ext cx="4754860" cy="3974353"/>
          </a:xfrm>
        </p:spPr>
        <p:txBody>
          <a:bodyPr/>
          <a:lstStyle/>
          <a:p>
            <a:r>
              <a:rPr lang="en-IT" dirty="0"/>
              <a:t>Recovering sentence structure in order to fully understand language</a:t>
            </a:r>
          </a:p>
          <a:p>
            <a:r>
              <a:rPr lang="en-IT" dirty="0"/>
              <a:t>Words are composed into bigger units to convey complex ideas and to build statements to express</a:t>
            </a:r>
          </a:p>
          <a:p>
            <a:r>
              <a:rPr lang="en-IT" dirty="0"/>
              <a:t>Such units are called </a:t>
            </a:r>
            <a:r>
              <a:rPr lang="en-IT" dirty="0">
                <a:solidFill>
                  <a:srgbClr val="C00000"/>
                </a:solidFill>
              </a:rPr>
              <a:t>constituents</a:t>
            </a:r>
          </a:p>
          <a:p>
            <a:r>
              <a:rPr lang="en-IT" dirty="0">
                <a:solidFill>
                  <a:srgbClr val="C00000"/>
                </a:solidFill>
              </a:rPr>
              <a:t>Syntax</a:t>
            </a:r>
            <a:r>
              <a:rPr lang="en-IT" dirty="0"/>
              <a:t> refers to the way words are arranged together into constituents or larger units</a:t>
            </a:r>
          </a:p>
          <a:p>
            <a:r>
              <a:rPr lang="en-IT" dirty="0">
                <a:solidFill>
                  <a:srgbClr val="C00000"/>
                </a:solidFill>
              </a:rPr>
              <a:t>Grammar</a:t>
            </a:r>
            <a:r>
              <a:rPr lang="en-IT" dirty="0"/>
              <a:t> is a formalism to describe the syntax of a language </a:t>
            </a:r>
          </a:p>
        </p:txBody>
      </p:sp>
    </p:spTree>
    <p:extLst>
      <p:ext uri="{BB962C8B-B14F-4D97-AF65-F5344CB8AC3E}">
        <p14:creationId xmlns:p14="http://schemas.microsoft.com/office/powerpoint/2010/main" val="14548239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93788" y="8224"/>
            <a:ext cx="8050212" cy="576579"/>
          </a:xfrm>
        </p:spPr>
        <p:txBody>
          <a:bodyPr/>
          <a:lstStyle/>
          <a:p>
            <a:pPr>
              <a:spcAft>
                <a:spcPts val="0"/>
              </a:spcAft>
              <a:defRPr/>
            </a:pPr>
            <a:r>
              <a:rPr lang="en-US" sz="4000" dirty="0">
                <a:solidFill>
                  <a:schemeClr val="tx1"/>
                </a:solidFill>
              </a:rPr>
              <a:t>Transition-based Shift-Reduce Parsing</a:t>
            </a:r>
            <a:endParaRPr dirty="0"/>
          </a:p>
        </p:txBody>
      </p:sp>
      <p:sp>
        <p:nvSpPr>
          <p:cNvPr id="39" name="AutoShape 3">
            <a:extLst>
              <a:ext uri="{FF2B5EF4-FFF2-40B4-BE49-F238E27FC236}">
                <a16:creationId xmlns:a16="http://schemas.microsoft.com/office/drawing/2014/main" id="{5C32A240-61D5-4FB3-86DF-43405371775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61057" y="1831032"/>
            <a:ext cx="1101725" cy="614363"/>
          </a:xfrm>
          <a:prstGeom prst="downArrow">
            <a:avLst>
              <a:gd name="adj1" fmla="val 72963"/>
              <a:gd name="adj2" fmla="val 52778"/>
            </a:avLst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kumimoji="1"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b="0" i="1" dirty="0" err="1">
                <a:latin typeface="Times New Roman" panose="02020603050405020304" pitchFamily="18" charset="0"/>
              </a:rPr>
              <a:t>LeftA</a:t>
            </a:r>
            <a:endParaRPr kumimoji="0" lang="en-US" altLang="en-US" sz="4000" b="0" dirty="0">
              <a:latin typeface="Times New Roman" panose="02020603050405020304" pitchFamily="18" charset="0"/>
            </a:endParaRPr>
          </a:p>
        </p:txBody>
      </p:sp>
      <p:sp>
        <p:nvSpPr>
          <p:cNvPr id="40" name="Text Box 4">
            <a:extLst>
              <a:ext uri="{FF2B5EF4-FFF2-40B4-BE49-F238E27FC236}">
                <a16:creationId xmlns:a16="http://schemas.microsoft.com/office/drawing/2014/main" id="{F9719F9F-FD70-49EE-AA81-AE9993C650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4851" y="1854051"/>
            <a:ext cx="908050" cy="614363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  <p:txBody>
          <a:bodyPr lIns="25400" tIns="25400" rIns="25400" bIns="25400"/>
          <a:lstStyle/>
          <a:p>
            <a:pPr algn="ctr">
              <a:defRPr/>
            </a:pPr>
            <a:r>
              <a:rPr lang="en-US" sz="1600" b="1"/>
              <a:t>He</a:t>
            </a:r>
          </a:p>
          <a:p>
            <a:pPr algn="ctr">
              <a:defRPr/>
            </a:pPr>
            <a:r>
              <a:rPr lang="en-US" sz="1600"/>
              <a:t>PP</a:t>
            </a:r>
            <a:endParaRPr lang="en-US" sz="4000"/>
          </a:p>
        </p:txBody>
      </p:sp>
      <p:sp>
        <p:nvSpPr>
          <p:cNvPr id="41" name="Text Box 5">
            <a:extLst>
              <a:ext uri="{FF2B5EF4-FFF2-40B4-BE49-F238E27FC236}">
                <a16:creationId xmlns:a16="http://schemas.microsoft.com/office/drawing/2014/main" id="{9D28FA5F-5214-4786-8E24-C590DCE51F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1488" y="1854051"/>
            <a:ext cx="971550" cy="614363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  <p:txBody>
          <a:bodyPr lIns="25400" tIns="25400" rIns="25400" bIns="25400"/>
          <a:lstStyle/>
          <a:p>
            <a:pPr algn="ctr">
              <a:defRPr/>
            </a:pPr>
            <a:r>
              <a:rPr lang="en-US" sz="1600" b="1"/>
              <a:t>saw</a:t>
            </a:r>
          </a:p>
          <a:p>
            <a:pPr algn="ctr">
              <a:defRPr/>
            </a:pPr>
            <a:r>
              <a:rPr lang="en-US" sz="1600"/>
              <a:t>VVD</a:t>
            </a:r>
            <a:endParaRPr lang="en-US" sz="4000"/>
          </a:p>
        </p:txBody>
      </p:sp>
      <p:sp>
        <p:nvSpPr>
          <p:cNvPr id="42" name="Text Box 6">
            <a:extLst>
              <a:ext uri="{FF2B5EF4-FFF2-40B4-BE49-F238E27FC236}">
                <a16:creationId xmlns:a16="http://schemas.microsoft.com/office/drawing/2014/main" id="{0DE3A0B5-05F2-4303-9292-8079D7E58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3213" y="1854051"/>
            <a:ext cx="712788" cy="614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25400" tIns="25400" rIns="25400" bIns="25400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kumimoji="1"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>
                <a:latin typeface="Times New Roman" panose="02020603050405020304" pitchFamily="18" charset="0"/>
              </a:rPr>
              <a:t>a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 b="0">
                <a:latin typeface="Times New Roman" panose="02020603050405020304" pitchFamily="18" charset="0"/>
              </a:rPr>
              <a:t>DT</a:t>
            </a:r>
            <a:endParaRPr kumimoji="0" lang="en-US" altLang="en-US" sz="4000" b="0">
              <a:latin typeface="Times New Roman" panose="02020603050405020304" pitchFamily="18" charset="0"/>
            </a:endParaRPr>
          </a:p>
        </p:txBody>
      </p:sp>
      <p:sp>
        <p:nvSpPr>
          <p:cNvPr id="43" name="Text Box 7">
            <a:extLst>
              <a:ext uri="{FF2B5EF4-FFF2-40B4-BE49-F238E27FC236}">
                <a16:creationId xmlns:a16="http://schemas.microsoft.com/office/drawing/2014/main" id="{A644C3A5-90A7-41C3-91CD-4F37ABFAB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4588" y="1854051"/>
            <a:ext cx="908050" cy="614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25400" tIns="25400" rIns="25400" bIns="25400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kumimoji="1"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>
                <a:latin typeface="Times New Roman" panose="02020603050405020304" pitchFamily="18" charset="0"/>
              </a:rPr>
              <a:t>girl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 b="0">
                <a:latin typeface="Times New Roman" panose="02020603050405020304" pitchFamily="18" charset="0"/>
              </a:rPr>
              <a:t>NN</a:t>
            </a:r>
            <a:endParaRPr kumimoji="0" lang="en-US" altLang="en-US" sz="4000" b="0">
              <a:latin typeface="Times New Roman" panose="02020603050405020304" pitchFamily="18" charset="0"/>
            </a:endParaRPr>
          </a:p>
        </p:txBody>
      </p:sp>
      <p:sp>
        <p:nvSpPr>
          <p:cNvPr id="44" name="Text Box 8">
            <a:extLst>
              <a:ext uri="{FF2B5EF4-FFF2-40B4-BE49-F238E27FC236}">
                <a16:creationId xmlns:a16="http://schemas.microsoft.com/office/drawing/2014/main" id="{3EDB4A7F-E74A-44F9-BCCB-2EC6C587D5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2813" y="1854051"/>
            <a:ext cx="649288" cy="614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25400" tIns="25400" rIns="25400" bIns="25400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kumimoji="1"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>
                <a:latin typeface="Times New Roman" panose="02020603050405020304" pitchFamily="18" charset="0"/>
              </a:rPr>
              <a:t>with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 b="0">
                <a:latin typeface="Times New Roman" panose="02020603050405020304" pitchFamily="18" charset="0"/>
              </a:rPr>
              <a:t>IN</a:t>
            </a:r>
            <a:endParaRPr kumimoji="0" lang="en-US" altLang="en-US" sz="4000" b="0">
              <a:latin typeface="Times New Roman" panose="02020603050405020304" pitchFamily="18" charset="0"/>
            </a:endParaRPr>
          </a:p>
        </p:txBody>
      </p:sp>
      <p:sp>
        <p:nvSpPr>
          <p:cNvPr id="45" name="Text Box 9">
            <a:extLst>
              <a:ext uri="{FF2B5EF4-FFF2-40B4-BE49-F238E27FC236}">
                <a16:creationId xmlns:a16="http://schemas.microsoft.com/office/drawing/2014/main" id="{E9161D22-7668-485C-9A44-4823C0716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0688" y="1854051"/>
            <a:ext cx="647700" cy="614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25400" tIns="25400" rIns="25400" bIns="25400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kumimoji="1"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>
                <a:latin typeface="Times New Roman" panose="02020603050405020304" pitchFamily="18" charset="0"/>
              </a:rPr>
              <a:t>a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 b="0">
                <a:latin typeface="Times New Roman" panose="02020603050405020304" pitchFamily="18" charset="0"/>
              </a:rPr>
              <a:t>DT</a:t>
            </a:r>
            <a:endParaRPr kumimoji="0" lang="en-US" altLang="en-US" sz="4000" b="0">
              <a:latin typeface="Times New Roman" panose="02020603050405020304" pitchFamily="18" charset="0"/>
            </a:endParaRPr>
          </a:p>
        </p:txBody>
      </p:sp>
      <p:sp>
        <p:nvSpPr>
          <p:cNvPr id="46" name="Text Box 10">
            <a:extLst>
              <a:ext uri="{FF2B5EF4-FFF2-40B4-BE49-F238E27FC236}">
                <a16:creationId xmlns:a16="http://schemas.microsoft.com/office/drawing/2014/main" id="{7F61F00C-0E4B-4EFC-AD10-30456FDC08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8563" y="1854051"/>
            <a:ext cx="908050" cy="614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25400" tIns="25400" rIns="25400" bIns="25400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kumimoji="1"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>
                <a:latin typeface="Times New Roman" panose="02020603050405020304" pitchFamily="18" charset="0"/>
              </a:rPr>
              <a:t>telescope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 b="0">
                <a:latin typeface="Times New Roman" panose="02020603050405020304" pitchFamily="18" charset="0"/>
              </a:rPr>
              <a:t>NN</a:t>
            </a:r>
            <a:endParaRPr kumimoji="0" lang="en-US" altLang="en-US" sz="4000" b="0">
              <a:latin typeface="Times New Roman" panose="02020603050405020304" pitchFamily="18" charset="0"/>
            </a:endParaRPr>
          </a:p>
        </p:txBody>
      </p:sp>
      <p:sp>
        <p:nvSpPr>
          <p:cNvPr id="47" name="Text Box 11">
            <a:extLst>
              <a:ext uri="{FF2B5EF4-FFF2-40B4-BE49-F238E27FC236}">
                <a16:creationId xmlns:a16="http://schemas.microsoft.com/office/drawing/2014/main" id="{7DB8D9C7-C2F9-46C3-9ED8-4850179C8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5201" y="1854051"/>
            <a:ext cx="649287" cy="614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25400" tIns="25400" rIns="25400" bIns="25400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kumimoji="1"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>
                <a:latin typeface="Times New Roman" panose="02020603050405020304" pitchFamily="18" charset="0"/>
              </a:rPr>
              <a:t>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 b="0">
                <a:latin typeface="Times New Roman" panose="02020603050405020304" pitchFamily="18" charset="0"/>
              </a:rPr>
              <a:t>SENT</a:t>
            </a:r>
            <a:endParaRPr kumimoji="0" lang="en-US" altLang="en-US" sz="4000" b="0">
              <a:latin typeface="Times New Roman" panose="02020603050405020304" pitchFamily="18" charset="0"/>
            </a:endParaRPr>
          </a:p>
        </p:txBody>
      </p:sp>
      <p:sp>
        <p:nvSpPr>
          <p:cNvPr id="48" name="Line 12">
            <a:extLst>
              <a:ext uri="{FF2B5EF4-FFF2-40B4-BE49-F238E27FC236}">
                <a16:creationId xmlns:a16="http://schemas.microsoft.com/office/drawing/2014/main" id="{615D4837-A903-48F4-AF24-54D285268CD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66938" y="2468414"/>
            <a:ext cx="0" cy="2159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triangl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Text Box 13">
            <a:extLst>
              <a:ext uri="{FF2B5EF4-FFF2-40B4-BE49-F238E27FC236}">
                <a16:creationId xmlns:a16="http://schemas.microsoft.com/office/drawing/2014/main" id="{32E70F93-CF6F-4307-AE0B-FD0FF0E6E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2476" y="1460351"/>
            <a:ext cx="477837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kumimoji="1"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400"/>
              <a:t>next</a:t>
            </a:r>
            <a:endParaRPr kumimoji="0" lang="en-US" altLang="en-US" sz="4000" b="0">
              <a:latin typeface="Times New Roman" panose="02020603050405020304" pitchFamily="18" charset="0"/>
            </a:endParaRPr>
          </a:p>
        </p:txBody>
      </p:sp>
      <p:sp>
        <p:nvSpPr>
          <p:cNvPr id="50" name="Text Box 14">
            <a:extLst>
              <a:ext uri="{FF2B5EF4-FFF2-40B4-BE49-F238E27FC236}">
                <a16:creationId xmlns:a16="http://schemas.microsoft.com/office/drawing/2014/main" id="{3E7EC261-FE62-4A95-AB5E-5EED414AF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9951" y="1460351"/>
            <a:ext cx="477837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kumimoji="1"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400"/>
              <a:t>top</a:t>
            </a:r>
            <a:endParaRPr kumimoji="0" lang="en-US" altLang="en-US" sz="4000" b="0">
              <a:latin typeface="Times New Roman" panose="02020603050405020304" pitchFamily="18" charset="0"/>
            </a:endParaRPr>
          </a:p>
        </p:txBody>
      </p:sp>
      <p:sp>
        <p:nvSpPr>
          <p:cNvPr id="51" name="AutoShape 15">
            <a:extLst>
              <a:ext uri="{FF2B5EF4-FFF2-40B4-BE49-F238E27FC236}">
                <a16:creationId xmlns:a16="http://schemas.microsoft.com/office/drawing/2014/main" id="{0230953B-61CF-4BA4-8FE4-0BF38F5BC959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61056" y="1826278"/>
            <a:ext cx="1101725" cy="614363"/>
          </a:xfrm>
          <a:prstGeom prst="downArrow">
            <a:avLst>
              <a:gd name="adj1" fmla="val 72963"/>
              <a:gd name="adj2" fmla="val 52778"/>
            </a:avLst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kumimoji="1"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b="0" i="1" dirty="0">
                <a:latin typeface="Times New Roman" panose="02020603050405020304" pitchFamily="18" charset="0"/>
              </a:rPr>
              <a:t>Shift</a:t>
            </a:r>
            <a:endParaRPr kumimoji="0" lang="en-US" altLang="en-US" sz="4000" b="0" dirty="0">
              <a:latin typeface="Times New Roman" panose="02020603050405020304" pitchFamily="18" charset="0"/>
            </a:endParaRPr>
          </a:p>
        </p:txBody>
      </p:sp>
      <p:sp>
        <p:nvSpPr>
          <p:cNvPr id="52" name="Line 16">
            <a:extLst>
              <a:ext uri="{FF2B5EF4-FFF2-40B4-BE49-F238E27FC236}">
                <a16:creationId xmlns:a16="http://schemas.microsoft.com/office/drawing/2014/main" id="{B0907EDA-FFA7-4F0D-9078-1DFE51BBA78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06863" y="2458889"/>
            <a:ext cx="0" cy="2159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triangl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AutoShape 17">
            <a:extLst>
              <a:ext uri="{FF2B5EF4-FFF2-40B4-BE49-F238E27FC236}">
                <a16:creationId xmlns:a16="http://schemas.microsoft.com/office/drawing/2014/main" id="{278ECBAF-E1BA-4832-847E-8107B0D158A3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60933" y="1826277"/>
            <a:ext cx="1101725" cy="614363"/>
          </a:xfrm>
          <a:prstGeom prst="downArrow">
            <a:avLst>
              <a:gd name="adj1" fmla="val 72963"/>
              <a:gd name="adj2" fmla="val 52778"/>
            </a:avLst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72000" rIns="72000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kumimoji="1"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b="0" i="1" dirty="0" err="1">
                <a:latin typeface="Times New Roman" panose="02020603050405020304" pitchFamily="18" charset="0"/>
              </a:rPr>
              <a:t>RightA</a:t>
            </a:r>
            <a:endParaRPr kumimoji="0" lang="en-US" altLang="en-US" sz="4000" b="0" dirty="0">
              <a:latin typeface="Times New Roman" panose="02020603050405020304" pitchFamily="18" charset="0"/>
            </a:endParaRPr>
          </a:p>
        </p:txBody>
      </p:sp>
      <p:sp>
        <p:nvSpPr>
          <p:cNvPr id="54" name="Line 18">
            <a:extLst>
              <a:ext uri="{FF2B5EF4-FFF2-40B4-BE49-F238E27FC236}">
                <a16:creationId xmlns:a16="http://schemas.microsoft.com/office/drawing/2014/main" id="{AE60DB32-385E-4284-A0A9-70EB80DDE7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84526" y="2496989"/>
            <a:ext cx="614362" cy="177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triangl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Line 19">
            <a:extLst>
              <a:ext uri="{FF2B5EF4-FFF2-40B4-BE49-F238E27FC236}">
                <a16:creationId xmlns:a16="http://schemas.microsoft.com/office/drawing/2014/main" id="{8474F79F-A71D-495F-9D66-F3FE5C7BA4F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06863" y="2458888"/>
            <a:ext cx="0" cy="2254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triangl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0.03824 L 0.11233 0.16004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08" y="60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EAEAEA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0.00278 L 0.10104 -0.00278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52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34 -0.00278 L 0.12604 -0.00278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788 -0.00278 L 0.22708 -0.00278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51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104 -0.00278 L 0.21475 -0.00278 " pathEditMode="relative" rAng="0" ptsTypes="AA">
                                      <p:cBhvr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77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2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EAEAEA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6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0.03824 L 0.10347 0.15449 " pathEditMode="relative" rAng="0" ptsTypes="AA">
                                      <p:cBhvr>
                                        <p:cTn id="6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74" y="57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708 -0.00278 L 0.12204 -0.00278 " pathEditMode="relative" rAng="0" ptsTypes="AA">
                                      <p:cBhvr>
                                        <p:cTn id="7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60" y="0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EAEAEA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7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EAEAEA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1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347 0.19519 L 0.10347 0.31823 " pathEditMode="relative" rAng="0" ptsTypes="AA">
                                      <p:cBhvr>
                                        <p:cTn id="9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136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.04286 L -0.00347 0.16436 " pathEditMode="relative" rAng="0" ptsTypes="AA">
                                      <p:cBhvr>
                                        <p:cTn id="9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6075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0.03084 L 3.05556E-6 0.15511 " pathEditMode="relative" rAng="0" ptsTypes="AA">
                                      <p:cBhvr>
                                        <p:cTn id="9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198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65 0.00093 L 0.20122 0.00062 " pathEditMode="relative" rAng="0" ptsTypes="AA">
                                      <p:cBhvr>
                                        <p:cTn id="10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78" y="-31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233 0.16436 L 0.20886 0.16436 " pathEditMode="relative" rAng="0" ptsTypes="AA">
                                      <p:cBhvr>
                                        <p:cTn id="10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26" y="0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04 -0.00278 L 0.32795 -0.00278 " pathEditMode="relative" rAng="0" ptsTypes="AA">
                                      <p:cBhvr>
                                        <p:cTn id="1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87" y="0"/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475 -0.00278 L 0.3026 -0.00278 " pathEditMode="relative" rAng="0" ptsTypes="AA">
                                      <p:cBhvr>
                                        <p:cTn id="12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92" y="0"/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EAEA"/>
                                      </p:to>
                                    </p:animClr>
                                    <p:set>
                                      <p:cBhvr>
                                        <p:cTn id="12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9" grpId="1" animBg="1"/>
      <p:bldP spid="39" grpId="2" animBg="1"/>
      <p:bldP spid="39" grpId="3" animBg="1"/>
      <p:bldP spid="40" grpId="0" animBg="1"/>
      <p:bldP spid="40" grpId="1" animBg="1"/>
      <p:bldP spid="41" grpId="0" animBg="1"/>
      <p:bldP spid="42" grpId="0" animBg="1"/>
      <p:bldP spid="42" grpId="1" animBg="1"/>
      <p:bldP spid="43" grpId="0" animBg="1"/>
      <p:bldP spid="49" grpId="0"/>
      <p:bldP spid="49" grpId="1"/>
      <p:bldP spid="49" grpId="2"/>
      <p:bldP spid="50" grpId="0"/>
      <p:bldP spid="50" grpId="1"/>
      <p:bldP spid="50" grpId="2"/>
      <p:bldP spid="50" grpId="3"/>
      <p:bldP spid="51" grpId="0" animBg="1"/>
      <p:bldP spid="51" grpId="1" animBg="1"/>
      <p:bldP spid="51" grpId="2" animBg="1"/>
      <p:bldP spid="51" grpId="3" animBg="1"/>
      <p:bldP spid="51" grpId="4" animBg="1"/>
      <p:bldP spid="53" grpId="0" animBg="1"/>
      <p:bldP spid="53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Interactive Simulator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/>
              <a:t>Play with it at:</a:t>
            </a:r>
            <a:endParaRPr dirty="0"/>
          </a:p>
          <a:p>
            <a:pPr marL="457200" lvl="1" indent="0">
              <a:buNone/>
              <a:defRPr/>
            </a:pPr>
            <a:r>
              <a:rPr lang="en-US" dirty="0"/>
              <a:t>http://medialab.di.unipi.it/Project/QA/Parser/sim.html</a:t>
            </a:r>
            <a:endParaRPr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6F4B9B7-73EE-E843-A11E-11578AC71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908" y="1758959"/>
            <a:ext cx="6228184" cy="3146196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87623" y="8223"/>
            <a:ext cx="7611890" cy="576579"/>
          </a:xfrm>
        </p:spPr>
        <p:txBody>
          <a:bodyPr/>
          <a:lstStyle/>
          <a:p>
            <a:pPr>
              <a:defRPr/>
            </a:pPr>
            <a:r>
              <a:rPr lang="en-US"/>
              <a:t>Shift/Reduce Dependency Parser</a:t>
            </a:r>
            <a:endParaRPr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187623" y="917947"/>
            <a:ext cx="7686501" cy="3961928"/>
          </a:xfrm>
        </p:spPr>
        <p:txBody>
          <a:bodyPr/>
          <a:lstStyle/>
          <a:p>
            <a:pPr>
              <a:defRPr/>
            </a:pPr>
            <a:r>
              <a:rPr lang="en-US" dirty="0"/>
              <a:t>Traditional statistical parsers are trained directly on the </a:t>
            </a:r>
            <a:r>
              <a:rPr lang="en-US" dirty="0">
                <a:solidFill>
                  <a:srgbClr val="3366FF"/>
                </a:solidFill>
              </a:rPr>
              <a:t>task of tagging a sentence</a:t>
            </a:r>
            <a:endParaRPr dirty="0"/>
          </a:p>
          <a:p>
            <a:pPr>
              <a:defRPr/>
            </a:pPr>
            <a:r>
              <a:rPr lang="en-US" dirty="0"/>
              <a:t>Instead an SR Parser is trained and </a:t>
            </a:r>
            <a:r>
              <a:rPr lang="en-US" dirty="0">
                <a:solidFill>
                  <a:srgbClr val="3366FF"/>
                </a:solidFill>
              </a:rPr>
              <a:t>learns the sequence of parse actions</a:t>
            </a:r>
            <a:r>
              <a:rPr lang="en-US" dirty="0"/>
              <a:t> required to build the parse tree</a:t>
            </a:r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15615" y="25682"/>
            <a:ext cx="7680723" cy="530291"/>
          </a:xfrm>
        </p:spPr>
        <p:txBody>
          <a:bodyPr/>
          <a:lstStyle/>
          <a:p>
            <a:pPr>
              <a:defRPr/>
            </a:pPr>
            <a:r>
              <a:rPr lang="en-US" dirty="0"/>
              <a:t>Grammar Not Required</a:t>
            </a:r>
            <a:endParaRPr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115615" y="989955"/>
            <a:ext cx="7758509" cy="3889920"/>
          </a:xfrm>
        </p:spPr>
        <p:txBody>
          <a:bodyPr/>
          <a:lstStyle/>
          <a:p>
            <a:pPr>
              <a:defRPr/>
            </a:pPr>
            <a:r>
              <a:rPr lang="en-US" dirty="0"/>
              <a:t>A traditional parser requires a grammar for generating candidate trees</a:t>
            </a:r>
            <a:endParaRPr dirty="0"/>
          </a:p>
          <a:p>
            <a:pPr>
              <a:defRPr/>
            </a:pPr>
            <a:r>
              <a:rPr lang="en-US" dirty="0"/>
              <a:t>An inductive parser needs no grammar</a:t>
            </a:r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15615" y="8223"/>
            <a:ext cx="7758510" cy="546975"/>
          </a:xfrm>
        </p:spPr>
        <p:txBody>
          <a:bodyPr/>
          <a:lstStyle/>
          <a:p>
            <a:pPr>
              <a:defRPr/>
            </a:pPr>
            <a:r>
              <a:rPr lang="en-US"/>
              <a:t>Parsing as Classification</a:t>
            </a:r>
            <a:endParaRPr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115615" y="917947"/>
            <a:ext cx="7758509" cy="3961928"/>
          </a:xfrm>
        </p:spPr>
        <p:txBody>
          <a:bodyPr/>
          <a:lstStyle/>
          <a:p>
            <a:pPr>
              <a:defRPr/>
            </a:pPr>
            <a:r>
              <a:rPr lang="en-US" dirty="0"/>
              <a:t>Inductive dependency parsing</a:t>
            </a:r>
            <a:endParaRPr dirty="0"/>
          </a:p>
          <a:p>
            <a:pPr>
              <a:defRPr/>
            </a:pPr>
            <a:r>
              <a:rPr lang="en-US" dirty="0"/>
              <a:t>Parsing based on Shift/Reduce actions</a:t>
            </a:r>
            <a:endParaRPr dirty="0"/>
          </a:p>
          <a:p>
            <a:pPr>
              <a:defRPr/>
            </a:pPr>
            <a:r>
              <a:rPr lang="en-US" dirty="0"/>
              <a:t>Learn from annotated corpus which action to perform at each step</a:t>
            </a:r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Dependency Graph</a:t>
            </a:r>
            <a:endParaRPr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/>
        <p:txBody>
          <a:bodyPr>
            <a:normAutofit/>
          </a:bodyPr>
          <a:lstStyle/>
          <a:p>
            <a:pPr marL="571500" indent="-571500">
              <a:lnSpc>
                <a:spcPct val="90000"/>
              </a:lnSpc>
              <a:buFont typeface="Wingdings"/>
              <a:buNone/>
              <a:defRPr/>
            </a:pPr>
            <a:r>
              <a:rPr lang="en-US" sz="2400" dirty="0"/>
              <a:t>Let </a:t>
            </a:r>
            <a:r>
              <a:rPr lang="en-US" sz="2400" i="1" dirty="0">
                <a:latin typeface="Times New Roman"/>
              </a:rPr>
              <a:t>R</a:t>
            </a:r>
            <a:r>
              <a:rPr lang="en-US" sz="2400" dirty="0">
                <a:latin typeface="Times New Roman"/>
              </a:rPr>
              <a:t> = {</a:t>
            </a:r>
            <a:r>
              <a:rPr lang="en-US" sz="2400" i="1" dirty="0">
                <a:latin typeface="Times New Roman"/>
              </a:rPr>
              <a:t>r</a:t>
            </a:r>
            <a:r>
              <a:rPr lang="en-US" sz="2400" i="1" baseline="-25000" dirty="0">
                <a:latin typeface="Times New Roman"/>
              </a:rPr>
              <a:t>1</a:t>
            </a:r>
            <a:r>
              <a:rPr lang="en-US" sz="2400" dirty="0">
                <a:latin typeface="Times New Roman"/>
              </a:rPr>
              <a:t>, … , </a:t>
            </a:r>
            <a:r>
              <a:rPr lang="en-US" sz="2400" i="1" dirty="0">
                <a:latin typeface="Times New Roman"/>
              </a:rPr>
              <a:t>r</a:t>
            </a:r>
            <a:r>
              <a:rPr lang="en-US" sz="2400" i="1" baseline="-25000" dirty="0">
                <a:latin typeface="Times New Roman"/>
              </a:rPr>
              <a:t>m</a:t>
            </a:r>
            <a:r>
              <a:rPr lang="en-US" sz="2400" dirty="0">
                <a:latin typeface="Times New Roman"/>
              </a:rPr>
              <a:t>}</a:t>
            </a:r>
            <a:r>
              <a:rPr lang="en-US" sz="2400" dirty="0"/>
              <a:t> be the set of permissible dependency types</a:t>
            </a:r>
            <a:endParaRPr sz="2400" dirty="0"/>
          </a:p>
          <a:p>
            <a:pPr marL="571500" indent="-571500">
              <a:lnSpc>
                <a:spcPct val="90000"/>
              </a:lnSpc>
              <a:buFont typeface="Wingdings"/>
              <a:buNone/>
              <a:defRPr/>
            </a:pPr>
            <a:r>
              <a:rPr lang="en-US" sz="2400" dirty="0"/>
              <a:t>A </a:t>
            </a:r>
            <a:r>
              <a:rPr lang="en-US" sz="2400" b="1" dirty="0">
                <a:solidFill>
                  <a:srgbClr val="C00000"/>
                </a:solidFill>
              </a:rPr>
              <a:t>dependency graph</a:t>
            </a:r>
            <a:r>
              <a:rPr lang="en-US" sz="2400" dirty="0"/>
              <a:t> for a sequence of words </a:t>
            </a:r>
            <a:r>
              <a:rPr lang="en-US" sz="2400" i="1" dirty="0">
                <a:latin typeface="Times New Roman"/>
              </a:rPr>
              <a:t>W</a:t>
            </a:r>
            <a:r>
              <a:rPr lang="en-US" sz="2400" dirty="0"/>
              <a:t> </a:t>
            </a:r>
            <a:r>
              <a:rPr lang="en-US" sz="2400" dirty="0">
                <a:latin typeface="Times New Roman"/>
              </a:rPr>
              <a:t>= </a:t>
            </a:r>
            <a:r>
              <a:rPr lang="en-US" sz="2400" i="1" dirty="0">
                <a:latin typeface="Times New Roman"/>
              </a:rPr>
              <a:t>w</a:t>
            </a:r>
            <a:r>
              <a:rPr lang="en-US" sz="2400" baseline="-25000" dirty="0">
                <a:latin typeface="Times New Roman"/>
              </a:rPr>
              <a:t>1</a:t>
            </a:r>
            <a:r>
              <a:rPr lang="en-US" sz="2400" dirty="0">
                <a:latin typeface="Times New Roman"/>
              </a:rPr>
              <a:t> … </a:t>
            </a:r>
            <a:r>
              <a:rPr lang="en-US" sz="2400" i="1" dirty="0" err="1">
                <a:latin typeface="Times New Roman"/>
              </a:rPr>
              <a:t>w</a:t>
            </a:r>
            <a:r>
              <a:rPr lang="en-US" sz="2400" i="1" baseline="-25000" dirty="0" err="1">
                <a:latin typeface="Times New Roman"/>
              </a:rPr>
              <a:t>n</a:t>
            </a:r>
            <a:r>
              <a:rPr lang="en-US" sz="2400" dirty="0"/>
              <a:t> is a labeled directed graph </a:t>
            </a:r>
            <a:r>
              <a:rPr lang="en-US" sz="2400" i="1" dirty="0">
                <a:latin typeface="Times New Roman"/>
              </a:rPr>
              <a:t>D = </a:t>
            </a:r>
            <a:r>
              <a:rPr lang="en-US" sz="2400" dirty="0">
                <a:latin typeface="Times New Roman"/>
              </a:rPr>
              <a:t>(</a:t>
            </a:r>
            <a:r>
              <a:rPr lang="en-US" sz="2400" i="1" dirty="0">
                <a:latin typeface="Times New Roman"/>
              </a:rPr>
              <a:t>W, A</a:t>
            </a:r>
            <a:r>
              <a:rPr lang="en-US" sz="2400" dirty="0">
                <a:latin typeface="Times New Roman"/>
              </a:rPr>
              <a:t>)</a:t>
            </a:r>
            <a:r>
              <a:rPr lang="en-US" sz="2400" dirty="0"/>
              <a:t>, where</a:t>
            </a:r>
            <a:endParaRPr sz="2400" dirty="0"/>
          </a:p>
          <a:p>
            <a:pPr marL="571500" indent="-571500">
              <a:lnSpc>
                <a:spcPct val="90000"/>
              </a:lnSpc>
              <a:buFont typeface="Wingdings"/>
              <a:buNone/>
              <a:defRPr/>
            </a:pPr>
            <a:r>
              <a:rPr lang="en-US" sz="2400" dirty="0"/>
              <a:t>(a) </a:t>
            </a:r>
            <a:r>
              <a:rPr lang="en-US" sz="2400" i="1" dirty="0">
                <a:latin typeface="Times New Roman"/>
              </a:rPr>
              <a:t>W</a:t>
            </a:r>
            <a:r>
              <a:rPr lang="en-US" sz="2400" dirty="0"/>
              <a:t> is the set of nodes, i.e. word tokens in the input sequence,</a:t>
            </a:r>
            <a:endParaRPr sz="2400" dirty="0"/>
          </a:p>
          <a:p>
            <a:pPr marL="571500" indent="-571500">
              <a:lnSpc>
                <a:spcPct val="90000"/>
              </a:lnSpc>
              <a:buFont typeface="Wingdings"/>
              <a:buNone/>
              <a:defRPr/>
            </a:pPr>
            <a:r>
              <a:rPr lang="en-US" sz="2400" dirty="0"/>
              <a:t>(b) </a:t>
            </a:r>
            <a:r>
              <a:rPr lang="en-US" sz="2400" i="1" dirty="0">
                <a:latin typeface="Times New Roman"/>
              </a:rPr>
              <a:t>A</a:t>
            </a:r>
            <a:r>
              <a:rPr lang="en-US" sz="2400" dirty="0"/>
              <a:t> is a set of labeled arcs </a:t>
            </a:r>
            <a:r>
              <a:rPr lang="en-US" sz="2400" dirty="0">
                <a:latin typeface="Times New Roman"/>
              </a:rPr>
              <a:t>(</a:t>
            </a:r>
            <a:r>
              <a:rPr lang="en-US" sz="2400" i="1" dirty="0" err="1">
                <a:latin typeface="Times New Roman"/>
              </a:rPr>
              <a:t>w</a:t>
            </a:r>
            <a:r>
              <a:rPr lang="en-US" sz="2400" i="1" baseline="-25000" dirty="0" err="1">
                <a:latin typeface="Times New Roman"/>
              </a:rPr>
              <a:t>i</a:t>
            </a:r>
            <a:r>
              <a:rPr lang="en-US" sz="2400" dirty="0">
                <a:latin typeface="Times New Roman"/>
              </a:rPr>
              <a:t>, </a:t>
            </a:r>
            <a:r>
              <a:rPr lang="en-US" sz="2400" i="1" dirty="0" err="1">
                <a:latin typeface="Times New Roman"/>
              </a:rPr>
              <a:t>w</a:t>
            </a:r>
            <a:r>
              <a:rPr lang="en-US" sz="2400" i="1" baseline="-25000" dirty="0" err="1">
                <a:latin typeface="Times New Roman"/>
              </a:rPr>
              <a:t>j</a:t>
            </a:r>
            <a:r>
              <a:rPr lang="en-US" sz="2400" i="1" dirty="0">
                <a:latin typeface="Times New Roman"/>
              </a:rPr>
              <a:t>, r</a:t>
            </a:r>
            <a:r>
              <a:rPr lang="en-US" sz="2400" dirty="0">
                <a:latin typeface="Times New Roman"/>
              </a:rPr>
              <a:t>),</a:t>
            </a:r>
            <a:br>
              <a:rPr lang="en-US" sz="2400" dirty="0">
                <a:latin typeface="Times New Roman"/>
              </a:rPr>
            </a:br>
            <a:r>
              <a:rPr lang="en-US" sz="2400" i="1" dirty="0" err="1">
                <a:latin typeface="Times New Roman"/>
              </a:rPr>
              <a:t>w</a:t>
            </a:r>
            <a:r>
              <a:rPr lang="en-US" sz="2400" i="1" baseline="-25000" dirty="0" err="1">
                <a:latin typeface="Times New Roman"/>
              </a:rPr>
              <a:t>i</a:t>
            </a:r>
            <a:r>
              <a:rPr lang="en-US" sz="2400" dirty="0">
                <a:latin typeface="Times New Roman"/>
              </a:rPr>
              <a:t>, </a:t>
            </a:r>
            <a:r>
              <a:rPr lang="en-US" sz="2400" i="1" dirty="0" err="1">
                <a:latin typeface="Times New Roman"/>
              </a:rPr>
              <a:t>w</a:t>
            </a:r>
            <a:r>
              <a:rPr lang="en-US" sz="2400" i="1" baseline="-25000" dirty="0" err="1">
                <a:latin typeface="Times New Roman"/>
              </a:rPr>
              <a:t>j</a:t>
            </a:r>
            <a:r>
              <a:rPr lang="en-US" sz="2400" dirty="0">
                <a:latin typeface="Times New Roman"/>
              </a:rPr>
              <a:t> </a:t>
            </a:r>
            <a:r>
              <a:rPr lang="en-US" sz="2400" dirty="0">
                <a:latin typeface="Symbol" panose="05050102010706020507" pitchFamily="18" charset="2"/>
              </a:rPr>
              <a:t></a:t>
            </a:r>
            <a:r>
              <a:rPr lang="en-US" sz="2400" dirty="0">
                <a:latin typeface="Times New Roman"/>
              </a:rPr>
              <a:t> </a:t>
            </a:r>
            <a:r>
              <a:rPr lang="en-US" sz="2400" i="1" dirty="0">
                <a:latin typeface="Times New Roman"/>
              </a:rPr>
              <a:t>W</a:t>
            </a:r>
            <a:r>
              <a:rPr lang="en-US" sz="2400" dirty="0">
                <a:latin typeface="Times New Roman"/>
              </a:rPr>
              <a:t>, </a:t>
            </a:r>
            <a:r>
              <a:rPr lang="en-US" sz="2400" i="1" dirty="0">
                <a:latin typeface="Times New Roman"/>
              </a:rPr>
              <a:t>r</a:t>
            </a:r>
            <a:r>
              <a:rPr lang="en-US" sz="2400" dirty="0">
                <a:latin typeface="Times New Roman"/>
              </a:rPr>
              <a:t> </a:t>
            </a:r>
            <a:r>
              <a:rPr lang="en-US" sz="2400" dirty="0">
                <a:latin typeface="Symbol" panose="05050102010706020507" pitchFamily="18" charset="2"/>
              </a:rPr>
              <a:t></a:t>
            </a:r>
            <a:r>
              <a:rPr lang="en-US" sz="2400" dirty="0">
                <a:latin typeface="Times New Roman"/>
              </a:rPr>
              <a:t> </a:t>
            </a:r>
            <a:r>
              <a:rPr lang="en-US" sz="2400" i="1" dirty="0">
                <a:latin typeface="Times New Roman"/>
              </a:rPr>
              <a:t>R</a:t>
            </a:r>
            <a:r>
              <a:rPr lang="en-US" sz="2400" dirty="0"/>
              <a:t>,</a:t>
            </a:r>
            <a:endParaRPr sz="2400" dirty="0"/>
          </a:p>
          <a:p>
            <a:pPr marL="571500" indent="-571500">
              <a:lnSpc>
                <a:spcPct val="90000"/>
              </a:lnSpc>
              <a:buFont typeface="Wingdings"/>
              <a:buNone/>
              <a:defRPr/>
            </a:pPr>
            <a:r>
              <a:rPr lang="en-US" sz="2400" dirty="0"/>
              <a:t>(c) </a:t>
            </a:r>
            <a:r>
              <a:rPr lang="en-US" sz="2400" dirty="0">
                <a:latin typeface="Symbol" panose="05050102010706020507" pitchFamily="18" charset="2"/>
              </a:rPr>
              <a:t></a:t>
            </a:r>
            <a:r>
              <a:rPr lang="en-US" sz="2400" dirty="0"/>
              <a:t> </a:t>
            </a:r>
            <a:r>
              <a:rPr lang="en-US" sz="2400" i="1" dirty="0" err="1">
                <a:latin typeface="Times New Roman"/>
              </a:rPr>
              <a:t>w</a:t>
            </a:r>
            <a:r>
              <a:rPr lang="en-US" sz="2400" i="1" baseline="-25000" dirty="0" err="1">
                <a:latin typeface="Times New Roman"/>
              </a:rPr>
              <a:t>j</a:t>
            </a:r>
            <a:r>
              <a:rPr lang="en-US" sz="2400" dirty="0">
                <a:latin typeface="Times New Roman"/>
              </a:rPr>
              <a:t> </a:t>
            </a:r>
            <a:r>
              <a:rPr lang="en-US" sz="2400" dirty="0">
                <a:latin typeface="Symbol" panose="05050102010706020507" pitchFamily="18" charset="2"/>
              </a:rPr>
              <a:t></a:t>
            </a:r>
            <a:r>
              <a:rPr lang="en-US" sz="2400" dirty="0">
                <a:latin typeface="Times New Roman"/>
              </a:rPr>
              <a:t> </a:t>
            </a:r>
            <a:r>
              <a:rPr lang="en-US" sz="2400" i="1" dirty="0">
                <a:latin typeface="Times New Roman"/>
              </a:rPr>
              <a:t>W</a:t>
            </a:r>
            <a:r>
              <a:rPr lang="en-US" sz="2400" dirty="0"/>
              <a:t>, there is </a:t>
            </a:r>
            <a:r>
              <a:rPr lang="en-US" sz="2400" b="1" dirty="0">
                <a:solidFill>
                  <a:srgbClr val="C00000"/>
                </a:solidFill>
              </a:rPr>
              <a:t>at most one arc</a:t>
            </a:r>
            <a:br>
              <a:rPr lang="en-US" sz="2400" dirty="0"/>
            </a:br>
            <a:r>
              <a:rPr lang="en-US" sz="2400" dirty="0">
                <a:latin typeface="Times New Roman"/>
              </a:rPr>
              <a:t>(</a:t>
            </a:r>
            <a:r>
              <a:rPr lang="en-US" sz="2400" i="1" dirty="0" err="1">
                <a:latin typeface="Times New Roman"/>
              </a:rPr>
              <a:t>w</a:t>
            </a:r>
            <a:r>
              <a:rPr lang="en-US" sz="2400" i="1" baseline="-25000" dirty="0" err="1">
                <a:latin typeface="Times New Roman"/>
              </a:rPr>
              <a:t>i</a:t>
            </a:r>
            <a:r>
              <a:rPr lang="en-US" sz="2400" dirty="0">
                <a:latin typeface="Times New Roman"/>
              </a:rPr>
              <a:t>, </a:t>
            </a:r>
            <a:r>
              <a:rPr lang="en-US" sz="2400" i="1" dirty="0" err="1">
                <a:latin typeface="Times New Roman"/>
              </a:rPr>
              <a:t>w</a:t>
            </a:r>
            <a:r>
              <a:rPr lang="en-US" sz="2400" i="1" baseline="-25000" dirty="0" err="1">
                <a:latin typeface="Times New Roman"/>
              </a:rPr>
              <a:t>j</a:t>
            </a:r>
            <a:r>
              <a:rPr lang="en-US" sz="2400" dirty="0">
                <a:latin typeface="Times New Roman"/>
              </a:rPr>
              <a:t>, </a:t>
            </a:r>
            <a:r>
              <a:rPr lang="en-US" sz="2400" i="1" dirty="0">
                <a:latin typeface="Times New Roman"/>
              </a:rPr>
              <a:t>r</a:t>
            </a:r>
            <a:r>
              <a:rPr lang="en-US" sz="2400" dirty="0">
                <a:latin typeface="Times New Roman"/>
              </a:rPr>
              <a:t>) </a:t>
            </a:r>
            <a:r>
              <a:rPr lang="en-US" sz="2400" dirty="0">
                <a:latin typeface="Symbol" panose="05050102010706020507" pitchFamily="18" charset="2"/>
              </a:rPr>
              <a:t></a:t>
            </a:r>
            <a:r>
              <a:rPr lang="en-US" sz="2400" dirty="0">
                <a:latin typeface="Times New Roman"/>
              </a:rPr>
              <a:t> </a:t>
            </a:r>
            <a:r>
              <a:rPr lang="en-US" sz="2400" i="1" dirty="0">
                <a:latin typeface="Times New Roman"/>
              </a:rPr>
              <a:t>A</a:t>
            </a:r>
            <a:r>
              <a:rPr lang="en-US" sz="2400" dirty="0"/>
              <a:t>.</a:t>
            </a:r>
            <a:endParaRPr sz="24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Parser State</a:t>
            </a:r>
            <a:endParaRPr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/>
        <p:txBody>
          <a:bodyPr/>
          <a:lstStyle/>
          <a:p>
            <a:pPr>
              <a:lnSpc>
                <a:spcPct val="90000"/>
              </a:lnSpc>
              <a:buFont typeface="Wingdings"/>
              <a:buNone/>
              <a:defRPr/>
            </a:pPr>
            <a:r>
              <a:rPr lang="en-US" dirty="0"/>
              <a:t>A </a:t>
            </a:r>
            <a:r>
              <a:rPr lang="en-US" dirty="0">
                <a:solidFill>
                  <a:srgbClr val="C00000"/>
                </a:solidFill>
              </a:rPr>
              <a:t>transition-based parser</a:t>
            </a:r>
            <a:r>
              <a:rPr lang="en-US" dirty="0"/>
              <a:t> processes its input by performing transitions on between parser states</a:t>
            </a:r>
          </a:p>
          <a:p>
            <a:pPr>
              <a:lnSpc>
                <a:spcPct val="90000"/>
              </a:lnSpc>
              <a:buFont typeface="Wingdings"/>
              <a:buNone/>
              <a:defRPr/>
            </a:pPr>
            <a:endParaRPr lang="en-US" dirty="0"/>
          </a:p>
          <a:p>
            <a:pPr>
              <a:lnSpc>
                <a:spcPct val="90000"/>
              </a:lnSpc>
              <a:buFont typeface="Wingdings"/>
              <a:buNone/>
              <a:defRPr/>
            </a:pP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parser state</a:t>
            </a:r>
            <a:r>
              <a:rPr lang="en-US" dirty="0"/>
              <a:t> is a triple </a:t>
            </a:r>
            <a:r>
              <a:rPr lang="en-US" dirty="0">
                <a:latin typeface="Symbol" panose="05050102010706020507" pitchFamily="18" charset="2"/>
              </a:rPr>
              <a:t></a:t>
            </a:r>
            <a:r>
              <a:rPr lang="en-US" i="1" dirty="0">
                <a:latin typeface="Times New Roman"/>
              </a:rPr>
              <a:t>S</a:t>
            </a:r>
            <a:r>
              <a:rPr lang="en-US" dirty="0"/>
              <a:t>, </a:t>
            </a:r>
            <a:r>
              <a:rPr lang="en-US" i="1" dirty="0">
                <a:latin typeface="Times New Roman"/>
              </a:rPr>
              <a:t>B</a:t>
            </a:r>
            <a:r>
              <a:rPr lang="en-US" dirty="0"/>
              <a:t>, </a:t>
            </a:r>
            <a:r>
              <a:rPr lang="en-US" i="1" dirty="0">
                <a:latin typeface="Times New Roman"/>
              </a:rPr>
              <a:t>A</a:t>
            </a:r>
            <a:r>
              <a:rPr lang="en-US" dirty="0">
                <a:latin typeface="Symbol" panose="05050102010706020507" pitchFamily="18" charset="2"/>
              </a:rPr>
              <a:t></a:t>
            </a:r>
            <a:r>
              <a:rPr lang="en-US" dirty="0"/>
              <a:t>, where</a:t>
            </a:r>
            <a:endParaRPr dirty="0"/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z="1800" i="1" dirty="0">
                <a:latin typeface="Times New Roman"/>
              </a:rPr>
              <a:t>S</a:t>
            </a:r>
            <a:r>
              <a:rPr lang="en-US" sz="1800" dirty="0"/>
              <a:t> is a stack of partially processed tokens</a:t>
            </a:r>
            <a:endParaRPr sz="1800" dirty="0"/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z="1800" i="1" dirty="0">
                <a:latin typeface="Times New Roman"/>
              </a:rPr>
              <a:t>B</a:t>
            </a:r>
            <a:r>
              <a:rPr lang="en-US" sz="1800" dirty="0"/>
              <a:t> is a buffer of (remaining) input tokens</a:t>
            </a:r>
            <a:endParaRPr sz="1800" dirty="0"/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z="1800" i="1" dirty="0">
                <a:latin typeface="Times New Roman"/>
              </a:rPr>
              <a:t>A</a:t>
            </a:r>
            <a:r>
              <a:rPr lang="en-US" sz="1800" dirty="0"/>
              <a:t> is the arc relation for the dependency graph</a:t>
            </a:r>
            <a:endParaRPr sz="1800" dirty="0"/>
          </a:p>
          <a:p>
            <a:pPr lvl="1">
              <a:lnSpc>
                <a:spcPct val="90000"/>
              </a:lnSpc>
              <a:buFontTx/>
              <a:buNone/>
              <a:defRPr/>
            </a:pPr>
            <a:endParaRPr lang="en-US" sz="1800" dirty="0"/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z="1800" dirty="0"/>
              <a:t>(</a:t>
            </a:r>
            <a:r>
              <a:rPr lang="en-US" sz="1800" i="1" dirty="0">
                <a:latin typeface="Times New Roman"/>
              </a:rPr>
              <a:t>h</a:t>
            </a:r>
            <a:r>
              <a:rPr lang="en-US" sz="1800" dirty="0"/>
              <a:t>, </a:t>
            </a:r>
            <a:r>
              <a:rPr lang="en-US" sz="1800" i="1" dirty="0">
                <a:latin typeface="Times New Roman"/>
              </a:rPr>
              <a:t>d</a:t>
            </a:r>
            <a:r>
              <a:rPr lang="en-US" sz="1800" dirty="0"/>
              <a:t>, </a:t>
            </a:r>
            <a:r>
              <a:rPr lang="en-US" sz="1800" i="1" dirty="0">
                <a:latin typeface="Times New Roman"/>
              </a:rPr>
              <a:t>r</a:t>
            </a:r>
            <a:r>
              <a:rPr lang="en-US" sz="1800" dirty="0"/>
              <a:t>) </a:t>
            </a:r>
            <a:r>
              <a:rPr lang="en-US" sz="1800" dirty="0">
                <a:latin typeface="Symbol" panose="05050102010706020507" pitchFamily="18" charset="2"/>
              </a:rPr>
              <a:t></a:t>
            </a:r>
            <a:r>
              <a:rPr lang="en-US" sz="1800" dirty="0"/>
              <a:t> </a:t>
            </a:r>
            <a:r>
              <a:rPr lang="en-US" sz="1800" i="1" dirty="0">
                <a:latin typeface="Times New Roman"/>
              </a:rPr>
              <a:t>A</a:t>
            </a:r>
            <a:r>
              <a:rPr lang="en-US" sz="1800" dirty="0"/>
              <a:t> represents an arc </a:t>
            </a:r>
            <a:r>
              <a:rPr lang="en-US" sz="1800" i="1" dirty="0">
                <a:latin typeface="Times New Roman"/>
              </a:rPr>
              <a:t>h</a:t>
            </a:r>
            <a:r>
              <a:rPr lang="en-US" sz="1800" dirty="0"/>
              <a:t> −</a:t>
            </a:r>
            <a:r>
              <a:rPr lang="en-US" sz="1800" i="1" dirty="0">
                <a:latin typeface="+mj-lt"/>
              </a:rPr>
              <a:t>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→</a:t>
            </a:r>
            <a:r>
              <a:rPr lang="en-US" sz="1800" dirty="0"/>
              <a:t> </a:t>
            </a:r>
            <a:r>
              <a:rPr lang="en-US" sz="1800" i="1" dirty="0">
                <a:latin typeface="Times New Roman"/>
              </a:rPr>
              <a:t>d</a:t>
            </a:r>
            <a:r>
              <a:rPr lang="en-US" sz="1800" dirty="0"/>
              <a:t>, tagged with dependency </a:t>
            </a:r>
            <a:r>
              <a:rPr lang="en-US" sz="1800" i="1" dirty="0">
                <a:latin typeface="Times New Roman"/>
              </a:rPr>
              <a:t>r</a:t>
            </a:r>
            <a:endParaRPr sz="18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Transition Systems</a:t>
            </a:r>
            <a:endParaRPr lang="it-IT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/>
              <a:t>Set of rules used by a transition parser:</a:t>
            </a:r>
            <a:endParaRPr dirty="0"/>
          </a:p>
          <a:p>
            <a:pPr lvl="1">
              <a:defRPr/>
            </a:pPr>
            <a:r>
              <a:rPr lang="en-US" dirty="0" err="1"/>
              <a:t>Nivre’s</a:t>
            </a:r>
            <a:r>
              <a:rPr lang="en-US" dirty="0"/>
              <a:t> Arc Standard</a:t>
            </a:r>
            <a:endParaRPr dirty="0"/>
          </a:p>
          <a:p>
            <a:pPr lvl="1">
              <a:defRPr/>
            </a:pPr>
            <a:r>
              <a:rPr lang="en-US" dirty="0" err="1"/>
              <a:t>Nivre’s</a:t>
            </a:r>
            <a:r>
              <a:rPr lang="en-US" dirty="0"/>
              <a:t> Arc eager</a:t>
            </a:r>
            <a:endParaRPr dirty="0"/>
          </a:p>
          <a:p>
            <a:pPr lvl="1">
              <a:defRPr/>
            </a:pPr>
            <a:r>
              <a:rPr lang="en-US" dirty="0" err="1"/>
              <a:t>Attardi’s</a:t>
            </a:r>
            <a:r>
              <a:rPr lang="en-US" dirty="0"/>
              <a:t> non projective</a:t>
            </a:r>
            <a:endParaRPr dirty="0"/>
          </a:p>
          <a:p>
            <a:pPr lvl="1">
              <a:defRPr/>
            </a:pPr>
            <a:r>
              <a:rPr lang="en-US" dirty="0" err="1"/>
              <a:t>Nivre’s</a:t>
            </a:r>
            <a:r>
              <a:rPr lang="en-US" dirty="0"/>
              <a:t> swap</a:t>
            </a:r>
            <a:endParaRPr lang="it-IT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Arc Standard</a:t>
            </a:r>
            <a:endParaRPr/>
          </a:p>
        </p:txBody>
      </p:sp>
      <p:graphicFrame>
        <p:nvGraphicFramePr>
          <p:cNvPr id="5" name="Group 124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578013318"/>
              </p:ext>
            </p:extLst>
          </p:nvPr>
        </p:nvGraphicFramePr>
        <p:xfrm>
          <a:off x="1835696" y="1133971"/>
          <a:ext cx="4546802" cy="3631016"/>
        </p:xfrm>
        <a:graphic>
          <a:graphicData uri="http://schemas.openxmlformats.org/drawingml/2006/table">
            <a:tbl>
              <a:tblPr/>
              <a:tblGrid>
                <a:gridCol w="1771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5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4633">
                <a:tc rowSpan="2"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80000"/>
                        <a:buFont typeface="Wingdings"/>
                        <a:buNone/>
                        <a:defRPr/>
                      </a:pPr>
                      <a:r>
                        <a:rPr lang="en-US" sz="20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</a:rPr>
                        <a:t>Shift</a:t>
                      </a:r>
                      <a:endParaRPr dirty="0"/>
                    </a:p>
                    <a:p>
                      <a:pPr>
                        <a:defRPr/>
                      </a:pPr>
                      <a:endParaRPr lang="en-US" dirty="0"/>
                    </a:p>
                  </a:txBody>
                  <a:tcPr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80000"/>
                        <a:buFont typeface="Wingdings"/>
                        <a:buNone/>
                        <a:defRPr/>
                      </a:pPr>
                      <a:r>
                        <a:rPr lang="en-US" sz="20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ymbol" panose="05050102010706020507" pitchFamily="18" charset="2"/>
                        </a:rPr>
                        <a:t></a:t>
                      </a:r>
                      <a:r>
                        <a:rPr lang="en-US" sz="2000" b="1" i="1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S</a:t>
                      </a:r>
                      <a:r>
                        <a:rPr lang="en-US" sz="20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  <a:r>
                        <a:rPr lang="en-US" sz="2000" b="1" i="1" u="none" strike="noStrike" cap="none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n</a:t>
                      </a:r>
                      <a:r>
                        <a:rPr lang="en-US" sz="2000" b="1" i="0" u="none" strike="noStrike" cap="none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|</a:t>
                      </a:r>
                      <a:r>
                        <a:rPr lang="en-US" sz="2000" b="1" i="1" u="none" strike="noStrike" cap="none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r>
                        <a:rPr lang="en-US" sz="20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  <a:r>
                        <a:rPr lang="en-US" sz="2000" b="1" i="1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r>
                        <a:rPr lang="en-US" sz="20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ymbol" panose="05050102010706020507" pitchFamily="18" charset="2"/>
                        </a:rPr>
                        <a:t></a:t>
                      </a:r>
                      <a:endParaRPr lang="en-US" sz="2000" b="1" i="0" u="sng" strike="noStrike" cap="none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ymbol" panose="05050102010706020507" pitchFamily="18" charset="2"/>
                      </a:endParaRPr>
                    </a:p>
                  </a:txBody>
                  <a:tcPr anchor="b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28575" algn="ctr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8045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80000"/>
                        <a:buFont typeface="Wingdings"/>
                        <a:buNone/>
                        <a:defRPr/>
                      </a:pPr>
                      <a:r>
                        <a:rPr lang="en-US" sz="20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ymbol" panose="05050102010706020507" pitchFamily="18" charset="2"/>
                        </a:rPr>
                        <a:t></a:t>
                      </a:r>
                      <a:r>
                        <a:rPr lang="en-US" sz="2000" b="1" i="1" u="none" strike="noStrike" cap="none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S</a:t>
                      </a:r>
                      <a:r>
                        <a:rPr lang="en-US" sz="2000" b="1" i="0" u="none" strike="noStrike" cap="none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|</a:t>
                      </a:r>
                      <a:r>
                        <a:rPr lang="en-US" sz="2000" b="1" i="1" u="none" strike="noStrike" cap="none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n</a:t>
                      </a:r>
                      <a:r>
                        <a:rPr lang="en-US" sz="20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  <a:r>
                        <a:rPr lang="en-US" sz="2000" b="1" i="1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r>
                        <a:rPr lang="en-US" sz="20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  <a:r>
                        <a:rPr lang="en-US" sz="2000" b="1" i="1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r>
                        <a:rPr lang="en-US" sz="20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ymbol" panose="05050102010706020507" pitchFamily="18" charset="2"/>
                        </a:rPr>
                        <a:t></a:t>
                      </a:r>
                      <a:endParaRPr dirty="0">
                        <a:latin typeface="Symbol" panose="05050102010706020507" pitchFamily="18" charset="2"/>
                      </a:endParaRPr>
                    </a:p>
                  </a:txBody>
                  <a:tcPr>
                    <a:lnL w="12700" algn="ctr">
                      <a:noFill/>
                    </a:lnL>
                    <a:lnR w="12700" algn="ctr">
                      <a:noFill/>
                    </a:lnR>
                    <a:lnT w="28575" algn="ctr">
                      <a:solidFill>
                        <a:schemeClr val="tx1"/>
                      </a:solidFill>
                    </a:lnT>
                    <a:lnB w="12700" algn="ctr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062">
                <a:tc rowSpan="2"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80000"/>
                        <a:buFont typeface="Wingdings"/>
                        <a:buNone/>
                        <a:defRPr/>
                      </a:pPr>
                      <a:r>
                        <a:rPr lang="en-US" sz="2000" b="1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</a:rPr>
                        <a:t>Left-arc</a:t>
                      </a:r>
                      <a:r>
                        <a:rPr lang="en-US" sz="2000" b="1" i="1" u="none" strike="noStrike" cap="none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</a:rPr>
                        <a:t>r</a:t>
                      </a:r>
                      <a:endParaRPr lang="en-US" sz="2000" b="1" i="0" u="none" strike="noStrike" cap="none" baseline="-2500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</a:endParaRPr>
                    </a:p>
                    <a:p>
                      <a:pPr>
                        <a:defRPr/>
                      </a:pPr>
                      <a:endParaRPr lang="en-US"/>
                    </a:p>
                  </a:txBody>
                  <a:tcPr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80000"/>
                        <a:buFont typeface="Wingdings"/>
                        <a:buNone/>
                        <a:defRPr/>
                      </a:pPr>
                      <a:r>
                        <a:rPr lang="en-US" sz="20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ymbol" panose="05050102010706020507" pitchFamily="18" charset="2"/>
                        </a:rPr>
                        <a:t></a:t>
                      </a:r>
                      <a:r>
                        <a:rPr lang="en-US" sz="2000" b="1" i="1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S</a:t>
                      </a:r>
                      <a:r>
                        <a:rPr lang="en-US" sz="20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|</a:t>
                      </a:r>
                      <a:r>
                        <a:rPr lang="en-US" sz="2000" b="1" i="1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s</a:t>
                      </a:r>
                      <a:r>
                        <a:rPr lang="en-US" sz="20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  <a:r>
                        <a:rPr lang="en-US" sz="2000" b="1" i="1" u="none" strike="noStrike" cap="none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n</a:t>
                      </a:r>
                      <a:r>
                        <a:rPr lang="en-US" sz="2000" b="1" i="0" u="none" strike="noStrike" cap="none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|</a:t>
                      </a:r>
                      <a:r>
                        <a:rPr lang="en-US" sz="2000" b="1" i="1" u="none" strike="noStrike" cap="none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r>
                        <a:rPr lang="en-US" sz="20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  <a:r>
                        <a:rPr lang="en-US" sz="2000" b="1" i="1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r>
                        <a:rPr lang="en-US" sz="2000" b="0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ymbol" panose="05050102010706020507" pitchFamily="18" charset="2"/>
                        </a:rPr>
                        <a:t></a:t>
                      </a:r>
                      <a:endParaRPr b="0" dirty="0">
                        <a:latin typeface="Symbol" panose="05050102010706020507" pitchFamily="18" charset="2"/>
                      </a:endParaRPr>
                    </a:p>
                  </a:txBody>
                  <a:tcPr anchor="b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28575" algn="ctr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957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80000"/>
                        <a:buFont typeface="Wingdings"/>
                        <a:buNone/>
                        <a:defRPr/>
                      </a:pPr>
                      <a:r>
                        <a:rPr lang="en-US" sz="20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ymbol" panose="05050102010706020507" pitchFamily="18" charset="2"/>
                        </a:rPr>
                        <a:t></a:t>
                      </a:r>
                      <a:r>
                        <a:rPr lang="en-US" sz="2000" b="1" i="1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S</a:t>
                      </a:r>
                      <a:r>
                        <a:rPr lang="en-US" sz="20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  <a:r>
                        <a:rPr lang="en-US" sz="2000" b="1" i="1" u="none" strike="noStrike" cap="none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n</a:t>
                      </a:r>
                      <a:r>
                        <a:rPr lang="en-US" sz="2000" b="1" i="0" u="none" strike="noStrike" cap="none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|</a:t>
                      </a:r>
                      <a:r>
                        <a:rPr lang="en-US" sz="2000" b="1" i="1" u="none" strike="noStrike" cap="none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r>
                        <a:rPr lang="en-US" sz="20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  <a:r>
                        <a:rPr lang="en-US" sz="2000" b="1" i="1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r>
                        <a:rPr lang="en-US" sz="20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ymbol" panose="05050102010706020507" pitchFamily="18" charset="2"/>
                        </a:rPr>
                        <a:t></a:t>
                      </a:r>
                      <a:r>
                        <a:rPr lang="en-US" sz="20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{(</a:t>
                      </a:r>
                      <a:r>
                        <a:rPr lang="en-US" sz="2000" b="1" i="1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n</a:t>
                      </a:r>
                      <a:r>
                        <a:rPr lang="en-US" sz="20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  <a:r>
                        <a:rPr lang="en-US" sz="2000" b="1" i="1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s</a:t>
                      </a:r>
                      <a:r>
                        <a:rPr lang="en-US" sz="20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  <a:r>
                        <a:rPr lang="en-US" sz="2000" b="1" i="1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r</a:t>
                      </a:r>
                      <a:r>
                        <a:rPr lang="en-US" sz="20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)}</a:t>
                      </a:r>
                      <a:r>
                        <a:rPr lang="en-US" sz="20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ymbol" panose="05050102010706020507" pitchFamily="18" charset="2"/>
                        </a:rPr>
                        <a:t></a:t>
                      </a:r>
                      <a:endParaRPr dirty="0">
                        <a:latin typeface="Symbol" panose="05050102010706020507" pitchFamily="18" charset="2"/>
                      </a:endParaRPr>
                    </a:p>
                  </a:txBody>
                  <a:tcPr>
                    <a:lnL w="12700" algn="ctr">
                      <a:noFill/>
                    </a:lnL>
                    <a:lnR w="12700" algn="ctr">
                      <a:noFill/>
                    </a:lnR>
                    <a:lnT w="28575" algn="ctr">
                      <a:solidFill>
                        <a:schemeClr val="tx1"/>
                      </a:solidFill>
                    </a:lnT>
                    <a:lnB w="12700" algn="ctr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1467">
                <a:tc rowSpan="2"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80000"/>
                        <a:buFont typeface="Wingdings"/>
                        <a:buNone/>
                        <a:defRPr/>
                      </a:pPr>
                      <a:r>
                        <a:rPr lang="en-US" sz="2000" b="1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</a:rPr>
                        <a:t>Right-arc</a:t>
                      </a:r>
                      <a:r>
                        <a:rPr lang="en-US" sz="2000" b="1" i="1" u="none" strike="noStrike" cap="none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</a:rPr>
                        <a:t>r</a:t>
                      </a:r>
                      <a:endParaRPr lang="en-US" sz="2000" b="1" i="0" u="none" strike="noStrike" cap="none" baseline="-2500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</a:endParaRPr>
                    </a:p>
                    <a:p>
                      <a:pPr>
                        <a:defRPr/>
                      </a:pPr>
                      <a:endParaRPr lang="en-US"/>
                    </a:p>
                  </a:txBody>
                  <a:tcPr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80000"/>
                        <a:buFont typeface="Wingdings"/>
                        <a:buNone/>
                        <a:defRPr/>
                      </a:pPr>
                      <a:r>
                        <a:rPr lang="en-US" sz="20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ymbol" panose="05050102010706020507" pitchFamily="18" charset="2"/>
                        </a:rPr>
                        <a:t></a:t>
                      </a:r>
                      <a:r>
                        <a:rPr lang="en-US" sz="2000" b="1" i="1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S</a:t>
                      </a:r>
                      <a:r>
                        <a:rPr lang="en-US" sz="20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|</a:t>
                      </a:r>
                      <a:r>
                        <a:rPr lang="en-US" sz="2000" b="1" i="1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s</a:t>
                      </a:r>
                      <a:r>
                        <a:rPr lang="en-US" sz="20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  <a:r>
                        <a:rPr lang="en-US" sz="2000" b="1" i="1" u="none" strike="noStrike" cap="none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n</a:t>
                      </a:r>
                      <a:r>
                        <a:rPr lang="en-US" sz="2000" b="1" i="0" u="none" strike="noStrike" cap="none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|</a:t>
                      </a:r>
                      <a:r>
                        <a:rPr lang="en-US" sz="2000" b="1" i="1" u="none" strike="noStrike" cap="none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r>
                        <a:rPr lang="en-US" sz="20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  <a:r>
                        <a:rPr lang="en-US" sz="2000" b="1" i="1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r>
                        <a:rPr lang="en-US" sz="20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ymbol" panose="05050102010706020507" pitchFamily="18" charset="2"/>
                        </a:rPr>
                        <a:t></a:t>
                      </a:r>
                      <a:endParaRPr dirty="0">
                        <a:latin typeface="Symbol" panose="05050102010706020507" pitchFamily="18" charset="2"/>
                      </a:endParaRPr>
                    </a:p>
                  </a:txBody>
                  <a:tcPr anchor="b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28575" algn="ctr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8852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80000"/>
                        <a:buFont typeface="Wingdings"/>
                        <a:buNone/>
                        <a:defRPr/>
                      </a:pPr>
                      <a:r>
                        <a:rPr lang="en-US" sz="20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ymbol" panose="05050102010706020507" pitchFamily="18" charset="2"/>
                        </a:rPr>
                        <a:t></a:t>
                      </a:r>
                      <a:r>
                        <a:rPr lang="en-US" sz="2000" b="1" i="1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S</a:t>
                      </a:r>
                      <a:r>
                        <a:rPr lang="en-US" sz="20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  <a:r>
                        <a:rPr lang="en-US" sz="2000" b="1" i="1" u="none" strike="noStrike" cap="none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s</a:t>
                      </a:r>
                      <a:r>
                        <a:rPr lang="en-US" sz="2000" b="1" i="0" u="none" strike="noStrike" cap="none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|</a:t>
                      </a:r>
                      <a:r>
                        <a:rPr lang="en-US" sz="2000" b="1" i="1" u="none" strike="noStrike" cap="none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r>
                        <a:rPr lang="en-US" sz="20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  <a:r>
                        <a:rPr lang="en-US" sz="2000" b="1" i="1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r>
                        <a:rPr lang="en-US" sz="20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ymbol" panose="05050102010706020507" pitchFamily="18" charset="2"/>
                        </a:rPr>
                        <a:t></a:t>
                      </a:r>
                      <a:r>
                        <a:rPr lang="en-US" sz="20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{(</a:t>
                      </a:r>
                      <a:r>
                        <a:rPr lang="en-US" sz="2000" b="1" i="1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s</a:t>
                      </a:r>
                      <a:r>
                        <a:rPr lang="en-US" sz="20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  <a:r>
                        <a:rPr lang="en-US" sz="2000" b="1" i="1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n</a:t>
                      </a:r>
                      <a:r>
                        <a:rPr lang="en-US" sz="20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  <a:r>
                        <a:rPr lang="en-US" sz="2000" b="1" i="1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r</a:t>
                      </a:r>
                      <a:r>
                        <a:rPr lang="en-US" sz="20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)}</a:t>
                      </a:r>
                      <a:r>
                        <a:rPr lang="en-US" sz="20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ymbol" panose="05050102010706020507" pitchFamily="18" charset="2"/>
                        </a:rPr>
                        <a:t></a:t>
                      </a:r>
                      <a:endParaRPr dirty="0">
                        <a:latin typeface="Symbol" panose="05050102010706020507" pitchFamily="18" charset="2"/>
                      </a:endParaRPr>
                    </a:p>
                  </a:txBody>
                  <a:tcPr>
                    <a:lnL w="12700" algn="ctr">
                      <a:noFill/>
                    </a:lnL>
                    <a:lnR w="12700" algn="ctr">
                      <a:noFill/>
                    </a:lnR>
                    <a:lnT w="28575" algn="ctr">
                      <a:solidFill>
                        <a:schemeClr val="tx1"/>
                      </a:solidFill>
                    </a:lnT>
                    <a:lnB w="12700" algn="ctr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Parser Algorithm</a:t>
            </a:r>
            <a:endParaRPr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lnSpc>
                <a:spcPct val="90000"/>
              </a:lnSpc>
              <a:buNone/>
              <a:defRPr/>
            </a:pPr>
            <a:r>
              <a:rPr lang="en-US" dirty="0"/>
              <a:t>The parsing algorithm is fully deterministic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dirty="0"/>
              <a:t>It uses a trained model to predict the next action, given a representation of the context current state</a:t>
            </a:r>
            <a:endParaRPr dirty="0"/>
          </a:p>
          <a:p>
            <a:pPr marL="0" indent="0">
              <a:lnSpc>
                <a:spcPct val="90000"/>
              </a:lnSpc>
              <a:buFont typeface="Wingdings"/>
              <a:buNone/>
              <a:defRPr/>
            </a:pPr>
            <a:endParaRPr lang="en-US" b="1" dirty="0"/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b="1" dirty="0"/>
              <a:t>Input Sentence: </a:t>
            </a:r>
            <a:r>
              <a:rPr lang="en-US" b="1" dirty="0">
                <a:latin typeface="+mj-lt"/>
              </a:rPr>
              <a:t>(</a:t>
            </a:r>
            <a:r>
              <a:rPr lang="en-US" b="1" i="1" dirty="0">
                <a:latin typeface="+mj-lt"/>
              </a:rPr>
              <a:t>w</a:t>
            </a:r>
            <a:r>
              <a:rPr lang="en-US" b="1" baseline="-25000" dirty="0">
                <a:latin typeface="+mj-lt"/>
              </a:rPr>
              <a:t>1</a:t>
            </a:r>
            <a:r>
              <a:rPr lang="en-US" b="1" dirty="0">
                <a:latin typeface="+mj-lt"/>
              </a:rPr>
              <a:t>, </a:t>
            </a:r>
            <a:r>
              <a:rPr lang="en-US" b="1" i="1" dirty="0">
                <a:latin typeface="+mj-lt"/>
              </a:rPr>
              <a:t>w</a:t>
            </a:r>
            <a:r>
              <a:rPr lang="en-US" b="1" baseline="-25000" dirty="0">
                <a:latin typeface="+mj-lt"/>
              </a:rPr>
              <a:t>2</a:t>
            </a:r>
            <a:r>
              <a:rPr lang="en-US" b="1" dirty="0">
                <a:latin typeface="+mj-lt"/>
              </a:rPr>
              <a:t>, … , </a:t>
            </a:r>
            <a:r>
              <a:rPr lang="en-US" b="1" i="1" dirty="0" err="1">
                <a:latin typeface="+mj-lt"/>
              </a:rPr>
              <a:t>w</a:t>
            </a:r>
            <a:r>
              <a:rPr lang="en-US" b="1" i="1" baseline="-25000" dirty="0" err="1">
                <a:latin typeface="+mj-lt"/>
              </a:rPr>
              <a:t>n</a:t>
            </a:r>
            <a:r>
              <a:rPr lang="en-US" b="1" dirty="0">
                <a:latin typeface="+mj-lt"/>
              </a:rPr>
              <a:t>)</a:t>
            </a:r>
            <a:endParaRPr dirty="0"/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b="1" dirty="0">
                <a:latin typeface="+mj-lt"/>
              </a:rPr>
              <a:t>  </a:t>
            </a:r>
            <a:r>
              <a:rPr lang="en-US" b="1" i="1" dirty="0">
                <a:latin typeface="+mj-lt"/>
              </a:rPr>
              <a:t>S</a:t>
            </a:r>
            <a:r>
              <a:rPr lang="en-US" b="1" dirty="0">
                <a:latin typeface="+mj-lt"/>
              </a:rPr>
              <a:t> = &lt;&gt;</a:t>
            </a:r>
            <a:endParaRPr dirty="0"/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b="1" dirty="0">
                <a:latin typeface="+mj-lt"/>
              </a:rPr>
              <a:t>  </a:t>
            </a:r>
            <a:r>
              <a:rPr lang="en-US" b="1" i="1" dirty="0">
                <a:latin typeface="+mj-lt"/>
              </a:rPr>
              <a:t>B</a:t>
            </a:r>
            <a:r>
              <a:rPr lang="en-US" b="1" dirty="0">
                <a:latin typeface="+mj-lt"/>
              </a:rPr>
              <a:t> = &lt;</a:t>
            </a:r>
            <a:r>
              <a:rPr lang="en-US" b="1" i="1" dirty="0">
                <a:latin typeface="+mj-lt"/>
              </a:rPr>
              <a:t>w</a:t>
            </a:r>
            <a:r>
              <a:rPr lang="en-US" b="1" baseline="-25000" dirty="0">
                <a:latin typeface="+mj-lt"/>
              </a:rPr>
              <a:t>1</a:t>
            </a:r>
            <a:r>
              <a:rPr lang="en-US" b="1" dirty="0">
                <a:latin typeface="+mj-lt"/>
              </a:rPr>
              <a:t>, </a:t>
            </a:r>
            <a:r>
              <a:rPr lang="en-US" b="1" i="1" dirty="0">
                <a:latin typeface="+mj-lt"/>
              </a:rPr>
              <a:t>w</a:t>
            </a:r>
            <a:r>
              <a:rPr lang="en-US" b="1" baseline="-25000" dirty="0">
                <a:latin typeface="+mj-lt"/>
              </a:rPr>
              <a:t>2</a:t>
            </a:r>
            <a:r>
              <a:rPr lang="en-US" b="1" dirty="0">
                <a:latin typeface="+mj-lt"/>
              </a:rPr>
              <a:t>, … , </a:t>
            </a:r>
            <a:r>
              <a:rPr lang="en-US" b="1" i="1" dirty="0" err="1">
                <a:latin typeface="+mj-lt"/>
              </a:rPr>
              <a:t>w</a:t>
            </a:r>
            <a:r>
              <a:rPr lang="en-US" b="1" i="1" baseline="-25000" dirty="0" err="1">
                <a:latin typeface="+mj-lt"/>
              </a:rPr>
              <a:t>n</a:t>
            </a:r>
            <a:r>
              <a:rPr lang="en-US" b="1" dirty="0">
                <a:latin typeface="+mj-lt"/>
              </a:rPr>
              <a:t>&gt;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b="1" dirty="0">
                <a:latin typeface="+mj-lt"/>
              </a:rPr>
              <a:t>  A = {}</a:t>
            </a:r>
            <a:endParaRPr dirty="0"/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b="1" dirty="0">
                <a:latin typeface="+mj-lt"/>
              </a:rPr>
              <a:t>  </a:t>
            </a:r>
            <a:r>
              <a:rPr lang="en-US" b="1" dirty="0"/>
              <a:t>while</a:t>
            </a:r>
            <a:r>
              <a:rPr lang="en-US" b="1" dirty="0">
                <a:latin typeface="+mj-lt"/>
              </a:rPr>
              <a:t> </a:t>
            </a:r>
            <a:r>
              <a:rPr lang="en-US" b="1" i="1" dirty="0">
                <a:latin typeface="+mj-lt"/>
              </a:rPr>
              <a:t>B</a:t>
            </a:r>
            <a:r>
              <a:rPr lang="en-US" b="1" dirty="0">
                <a:latin typeface="+mj-lt"/>
              </a:rPr>
              <a:t> != &lt;&gt; </a:t>
            </a:r>
            <a:r>
              <a:rPr lang="en-US" b="1" dirty="0"/>
              <a:t>do</a:t>
            </a:r>
            <a:endParaRPr dirty="0"/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b="1" i="1" dirty="0">
                <a:latin typeface="+mj-lt"/>
              </a:rPr>
              <a:t>	 x</a:t>
            </a:r>
            <a:r>
              <a:rPr lang="en-US" b="1" dirty="0">
                <a:latin typeface="+mj-lt"/>
              </a:rPr>
              <a:t> = </a:t>
            </a:r>
            <a:r>
              <a:rPr lang="en-US" b="1" dirty="0" err="1"/>
              <a:t>getContext</a:t>
            </a:r>
            <a:r>
              <a:rPr lang="en-US" b="1" dirty="0">
                <a:latin typeface="+mj-lt"/>
              </a:rPr>
              <a:t>(</a:t>
            </a:r>
            <a:r>
              <a:rPr lang="en-US" b="1" i="1" dirty="0">
                <a:latin typeface="+mj-lt"/>
              </a:rPr>
              <a:t>S</a:t>
            </a:r>
            <a:r>
              <a:rPr lang="en-US" b="1" dirty="0">
                <a:latin typeface="+mj-lt"/>
              </a:rPr>
              <a:t>, </a:t>
            </a:r>
            <a:r>
              <a:rPr lang="en-US" b="1" i="1" dirty="0">
                <a:latin typeface="+mj-lt"/>
              </a:rPr>
              <a:t>B, A</a:t>
            </a:r>
            <a:r>
              <a:rPr lang="en-US" b="1" dirty="0">
                <a:latin typeface="+mj-lt"/>
              </a:rPr>
              <a:t>)</a:t>
            </a:r>
            <a:endParaRPr dirty="0"/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b="1" i="1" dirty="0">
                <a:latin typeface="+mj-lt"/>
              </a:rPr>
              <a:t>	 y</a:t>
            </a:r>
            <a:r>
              <a:rPr lang="en-US" b="1" dirty="0">
                <a:latin typeface="+mj-lt"/>
              </a:rPr>
              <a:t> = </a:t>
            </a:r>
            <a:r>
              <a:rPr lang="en-US" b="1" dirty="0" err="1"/>
              <a:t>selectAction</a:t>
            </a:r>
            <a:r>
              <a:rPr lang="en-US" b="1" dirty="0">
                <a:latin typeface="+mj-lt"/>
              </a:rPr>
              <a:t>(</a:t>
            </a:r>
            <a:r>
              <a:rPr lang="en-US" b="1" i="1" dirty="0">
                <a:latin typeface="+mj-lt"/>
              </a:rPr>
              <a:t>model</a:t>
            </a:r>
            <a:r>
              <a:rPr lang="en-US" b="1" dirty="0">
                <a:latin typeface="+mj-lt"/>
              </a:rPr>
              <a:t>, </a:t>
            </a:r>
            <a:r>
              <a:rPr lang="en-US" b="1" i="1" dirty="0">
                <a:latin typeface="+mj-lt"/>
              </a:rPr>
              <a:t>x</a:t>
            </a:r>
            <a:r>
              <a:rPr lang="en-US" b="1" dirty="0">
                <a:latin typeface="+mj-lt"/>
              </a:rPr>
              <a:t>)</a:t>
            </a:r>
            <a:endParaRPr lang="fr-FR" b="1" dirty="0">
              <a:latin typeface="+mj-lt"/>
            </a:endParaRP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fr-FR" b="1" dirty="0">
                <a:latin typeface="+mj-lt"/>
              </a:rPr>
              <a:t>	 </a:t>
            </a:r>
            <a:r>
              <a:rPr lang="fr-FR" b="1" dirty="0" err="1"/>
              <a:t>performAction</a:t>
            </a:r>
            <a:r>
              <a:rPr lang="fr-FR" b="1" dirty="0">
                <a:latin typeface="+mj-lt"/>
              </a:rPr>
              <a:t>(</a:t>
            </a:r>
            <a:r>
              <a:rPr lang="fr-FR" b="1" i="1" dirty="0">
                <a:latin typeface="+mj-lt"/>
              </a:rPr>
              <a:t>y</a:t>
            </a:r>
            <a:r>
              <a:rPr lang="fr-FR" b="1" dirty="0">
                <a:latin typeface="+mj-lt"/>
              </a:rPr>
              <a:t>, </a:t>
            </a:r>
            <a:r>
              <a:rPr lang="fr-FR" b="1" i="1" dirty="0">
                <a:latin typeface="+mj-lt"/>
              </a:rPr>
              <a:t>S</a:t>
            </a:r>
            <a:r>
              <a:rPr lang="fr-FR" b="1" dirty="0">
                <a:latin typeface="+mj-lt"/>
              </a:rPr>
              <a:t>, </a:t>
            </a:r>
            <a:r>
              <a:rPr lang="fr-FR" b="1" i="1" dirty="0">
                <a:latin typeface="+mj-lt"/>
              </a:rPr>
              <a:t>B, A</a:t>
            </a:r>
            <a:r>
              <a:rPr lang="fr-FR" b="1" dirty="0">
                <a:latin typeface="+mj-lt"/>
              </a:rPr>
              <a:t>)</a:t>
            </a:r>
            <a:endParaRPr dirty="0"/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fr-FR" b="1" dirty="0">
                <a:latin typeface="+mj-lt"/>
              </a:rPr>
              <a:t>  </a:t>
            </a:r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593DE-3F50-CC46-8D0D-46AB9D016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Structural ambiguity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81AEAE-D950-CF4D-A824-E8457C514C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T" dirty="0"/>
              <a:t>Coordination scope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A383CA-9EAE-2C41-A5F7-DB531265D0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T" dirty="0"/>
              <a:t>Prepositional attachment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B627D-E151-4D48-907C-0875B9C599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T" dirty="0"/>
              <a:t>San Jose cops kill man with knife</a:t>
            </a:r>
          </a:p>
          <a:p>
            <a:r>
              <a:rPr lang="en-IT" dirty="0"/>
              <a:t>Scientists count whales from space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376CF5-5DAD-4A40-BF3F-8BD01B2CECBA}"/>
              </a:ext>
            </a:extLst>
          </p:cNvPr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r>
              <a:rPr lang="en-GB" dirty="0">
                <a:effectLst/>
              </a:rPr>
              <a:t>Shuttle veteran and </a:t>
            </a:r>
            <a:r>
              <a:rPr lang="en-GB" dirty="0" err="1">
                <a:effectLst/>
              </a:rPr>
              <a:t>longtime</a:t>
            </a:r>
            <a:r>
              <a:rPr lang="en-GB" dirty="0">
                <a:effectLst/>
              </a:rPr>
              <a:t> NASA executive Fred Gregory appointed to board </a:t>
            </a:r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506584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Oracle</a:t>
            </a:r>
            <a:endParaRPr lang="it-IT"/>
          </a:p>
        </p:txBody>
      </p:sp>
      <p:sp>
        <p:nvSpPr>
          <p:cNvPr id="5" name="Content Placeholder 5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buFont typeface="Arial"/>
              <a:buChar char="•"/>
              <a:defRPr/>
            </a:pPr>
            <a:r>
              <a:rPr lang="en-US" dirty="0"/>
              <a:t>During training, the </a:t>
            </a:r>
            <a:r>
              <a:rPr lang="en-US" dirty="0">
                <a:solidFill>
                  <a:srgbClr val="C00000"/>
                </a:solidFill>
              </a:rPr>
              <a:t>gold tree</a:t>
            </a:r>
            <a:r>
              <a:rPr lang="en-US" dirty="0"/>
              <a:t> of each sentence can be used to suggest which actions to perform in order to rebuild such gold tree </a:t>
            </a:r>
          </a:p>
          <a:p>
            <a:pPr>
              <a:buFont typeface="Arial"/>
              <a:buChar char="•"/>
              <a:defRPr/>
            </a:pPr>
            <a:r>
              <a:rPr lang="en-US" dirty="0"/>
              <a:t>There can be </a:t>
            </a:r>
            <a:r>
              <a:rPr lang="en-US" dirty="0">
                <a:solidFill>
                  <a:srgbClr val="C00000"/>
                </a:solidFill>
              </a:rPr>
              <a:t>more than one possible sequence</a:t>
            </a:r>
            <a:r>
              <a:rPr lang="en-US" dirty="0"/>
              <a:t> to produce the same parse tree </a:t>
            </a:r>
          </a:p>
          <a:p>
            <a:pPr>
              <a:buFont typeface="Arial"/>
              <a:buChar char="•"/>
              <a:defRPr/>
            </a:pPr>
            <a:r>
              <a:rPr lang="en-US" dirty="0"/>
              <a:t>An </a:t>
            </a:r>
            <a:r>
              <a:rPr lang="en-US" b="1" dirty="0">
                <a:solidFill>
                  <a:srgbClr val="C00000"/>
                </a:solidFill>
              </a:rPr>
              <a:t>Oracle</a:t>
            </a:r>
            <a:r>
              <a:rPr lang="en-US" dirty="0"/>
              <a:t> is an algorithm that given the </a:t>
            </a:r>
            <a:r>
              <a:rPr lang="en-US" dirty="0">
                <a:solidFill>
                  <a:srgbClr val="C00000"/>
                </a:solidFill>
              </a:rPr>
              <a:t>gold tree</a:t>
            </a:r>
            <a:r>
              <a:rPr lang="en-US" dirty="0"/>
              <a:t> for a sentence, produces a proper </a:t>
            </a:r>
            <a:r>
              <a:rPr lang="en-US" dirty="0">
                <a:solidFill>
                  <a:srgbClr val="C00000"/>
                </a:solidFill>
              </a:rPr>
              <a:t>sequence of actions</a:t>
            </a:r>
            <a:r>
              <a:rPr lang="en-US" dirty="0"/>
              <a:t> that a parser may use to obtain that gold tree from the input sentence</a:t>
            </a:r>
            <a:endParaRPr dirty="0"/>
          </a:p>
          <a:p>
            <a:pPr>
              <a:buFont typeface="Arial"/>
              <a:buChar char="•"/>
              <a:defRPr/>
            </a:pPr>
            <a:endParaRPr lang="it-IT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Arc Standard Oracle</a:t>
            </a:r>
            <a:endParaRPr lang="it-IT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>
          <a:xfrm>
            <a:off x="971601" y="845939"/>
            <a:ext cx="5616624" cy="4058959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dirty="0">
                <a:solidFill>
                  <a:srgbClr val="C00000"/>
                </a:solidFill>
              </a:rPr>
              <a:t>Emulate the parser</a:t>
            </a:r>
            <a:endParaRPr dirty="0">
              <a:solidFill>
                <a:srgbClr val="C00000"/>
              </a:solidFill>
            </a:endParaRP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b="1" dirty="0"/>
              <a:t>Input Sentence: (</a:t>
            </a:r>
            <a:r>
              <a:rPr lang="en-US" b="1" i="1" dirty="0"/>
              <a:t>w</a:t>
            </a:r>
            <a:r>
              <a:rPr lang="en-US" b="1" baseline="-25000" dirty="0"/>
              <a:t>1</a:t>
            </a:r>
            <a:r>
              <a:rPr lang="en-US" b="1" dirty="0"/>
              <a:t>, </a:t>
            </a:r>
            <a:r>
              <a:rPr lang="en-US" b="1" i="1" dirty="0"/>
              <a:t>w</a:t>
            </a:r>
            <a:r>
              <a:rPr lang="en-US" b="1" baseline="-25000" dirty="0"/>
              <a:t>2</a:t>
            </a:r>
            <a:r>
              <a:rPr lang="en-US" b="1" dirty="0"/>
              <a:t>, … , </a:t>
            </a:r>
            <a:r>
              <a:rPr lang="en-US" b="1" i="1" dirty="0" err="1"/>
              <a:t>w</a:t>
            </a:r>
            <a:r>
              <a:rPr lang="en-US" b="1" i="1" baseline="-25000" dirty="0" err="1"/>
              <a:t>n</a:t>
            </a:r>
            <a:r>
              <a:rPr lang="en-US" b="1" dirty="0"/>
              <a:t>)</a:t>
            </a:r>
            <a:endParaRPr dirty="0"/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b="1" dirty="0"/>
              <a:t>  </a:t>
            </a:r>
            <a:r>
              <a:rPr lang="en-US" b="1" i="1" dirty="0"/>
              <a:t>S</a:t>
            </a:r>
            <a:r>
              <a:rPr lang="en-US" b="1" dirty="0"/>
              <a:t> = &lt;&gt;</a:t>
            </a:r>
            <a:endParaRPr dirty="0"/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b="1" dirty="0"/>
              <a:t>  </a:t>
            </a:r>
            <a:r>
              <a:rPr lang="en-US" b="1" i="1" dirty="0"/>
              <a:t>B</a:t>
            </a:r>
            <a:r>
              <a:rPr lang="en-US" b="1" dirty="0"/>
              <a:t> = &lt;</a:t>
            </a:r>
            <a:r>
              <a:rPr lang="en-US" b="1" i="1" dirty="0"/>
              <a:t>w</a:t>
            </a:r>
            <a:r>
              <a:rPr lang="en-US" b="1" baseline="-25000" dirty="0"/>
              <a:t>1</a:t>
            </a:r>
            <a:r>
              <a:rPr lang="en-US" b="1" dirty="0"/>
              <a:t>, </a:t>
            </a:r>
            <a:r>
              <a:rPr lang="en-US" b="1" i="1" dirty="0"/>
              <a:t>w</a:t>
            </a:r>
            <a:r>
              <a:rPr lang="en-US" b="1" baseline="-25000" dirty="0"/>
              <a:t>2</a:t>
            </a:r>
            <a:r>
              <a:rPr lang="en-US" b="1" dirty="0"/>
              <a:t>, … , </a:t>
            </a:r>
            <a:r>
              <a:rPr lang="en-US" b="1" i="1" dirty="0" err="1"/>
              <a:t>w</a:t>
            </a:r>
            <a:r>
              <a:rPr lang="en-US" b="1" i="1" baseline="-25000" dirty="0" err="1"/>
              <a:t>n</a:t>
            </a:r>
            <a:r>
              <a:rPr lang="en-US" b="1" dirty="0"/>
              <a:t>&gt;</a:t>
            </a:r>
            <a:endParaRPr dirty="0"/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b="1" dirty="0"/>
              <a:t>  while </a:t>
            </a:r>
            <a:r>
              <a:rPr lang="en-US" b="1" i="1" dirty="0"/>
              <a:t>B</a:t>
            </a:r>
            <a:r>
              <a:rPr lang="en-US" b="1" dirty="0"/>
              <a:t> != &lt;&gt; do</a:t>
            </a:r>
            <a:endParaRPr dirty="0"/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b="1" i="1" dirty="0"/>
              <a:t>	</a:t>
            </a:r>
            <a:r>
              <a:rPr lang="en-US" b="1" dirty="0"/>
              <a:t>if B[0] </a:t>
            </a:r>
            <a:r>
              <a:rPr lang="en-US" dirty="0"/>
              <a:t> −</a:t>
            </a:r>
            <a:r>
              <a:rPr lang="en-US" i="1" dirty="0"/>
              <a:t>r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dirty="0"/>
              <a:t> </a:t>
            </a:r>
            <a:r>
              <a:rPr lang="en-US" b="1" dirty="0"/>
              <a:t>S[0]</a:t>
            </a:r>
            <a:r>
              <a:rPr lang="en-US" dirty="0"/>
              <a:t> and all children of </a:t>
            </a:r>
            <a:r>
              <a:rPr lang="en-US" b="1" dirty="0"/>
              <a:t>S[0]</a:t>
            </a:r>
            <a:r>
              <a:rPr lang="en-US" dirty="0"/>
              <a:t> are attached</a:t>
            </a:r>
            <a:endParaRPr dirty="0"/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dirty="0"/>
              <a:t>		perform </a:t>
            </a:r>
            <a:r>
              <a:rPr lang="en-US" b="1" dirty="0"/>
              <a:t>Left-</a:t>
            </a:r>
            <a:r>
              <a:rPr lang="en-US" b="1" dirty="0" err="1"/>
              <a:t>Arc</a:t>
            </a:r>
            <a:r>
              <a:rPr lang="en-US" b="1" baseline="-25000" dirty="0" err="1"/>
              <a:t>r</a:t>
            </a:r>
            <a:endParaRPr lang="en-US" b="1" baseline="-25000" dirty="0"/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dirty="0"/>
              <a:t>	</a:t>
            </a:r>
            <a:r>
              <a:rPr lang="en-US" b="1" dirty="0"/>
              <a:t>else if</a:t>
            </a:r>
            <a:r>
              <a:rPr lang="en-US" dirty="0"/>
              <a:t> </a:t>
            </a:r>
            <a:r>
              <a:rPr lang="en-US" b="1" dirty="0"/>
              <a:t>S[0] </a:t>
            </a:r>
            <a:r>
              <a:rPr lang="en-US" dirty="0"/>
              <a:t> −</a:t>
            </a:r>
            <a:r>
              <a:rPr lang="en-US" i="1" dirty="0"/>
              <a:t>r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dirty="0"/>
              <a:t> </a:t>
            </a:r>
            <a:r>
              <a:rPr lang="en-US" b="1" dirty="0"/>
              <a:t>B[0]</a:t>
            </a:r>
            <a:r>
              <a:rPr lang="en-US" dirty="0"/>
              <a:t> and all children of </a:t>
            </a:r>
            <a:r>
              <a:rPr lang="en-US" b="1" dirty="0"/>
              <a:t>B[0]</a:t>
            </a:r>
            <a:r>
              <a:rPr lang="en-US" dirty="0"/>
              <a:t> are attached</a:t>
            </a:r>
            <a:endParaRPr dirty="0"/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dirty="0"/>
              <a:t>		perform </a:t>
            </a:r>
            <a:r>
              <a:rPr lang="en-US" b="1" dirty="0"/>
              <a:t>Right-</a:t>
            </a:r>
            <a:r>
              <a:rPr lang="en-US" b="1" dirty="0" err="1"/>
              <a:t>Arc</a:t>
            </a:r>
            <a:r>
              <a:rPr lang="en-US" b="1" baseline="-25000" dirty="0" err="1"/>
              <a:t>r</a:t>
            </a:r>
            <a:r>
              <a:rPr lang="en-US" dirty="0"/>
              <a:t> </a:t>
            </a:r>
            <a:endParaRPr dirty="0"/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dirty="0"/>
              <a:t>	</a:t>
            </a:r>
            <a:r>
              <a:rPr lang="en-US" b="1" dirty="0"/>
              <a:t>else</a:t>
            </a:r>
            <a:endParaRPr b="1" dirty="0"/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dirty="0"/>
              <a:t>		perform </a:t>
            </a:r>
            <a:r>
              <a:rPr lang="en-US" b="1" dirty="0"/>
              <a:t>Shift</a:t>
            </a:r>
            <a:endParaRPr lang="it-IT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38FB642-7108-874E-82C2-DF439FA15B06}"/>
              </a:ext>
            </a:extLst>
          </p:cNvPr>
          <p:cNvSpPr/>
          <p:nvPr/>
        </p:nvSpPr>
        <p:spPr bwMode="auto">
          <a:xfrm>
            <a:off x="3563888" y="2271481"/>
            <a:ext cx="2592288" cy="321558"/>
          </a:xfrm>
          <a:prstGeom prst="rect">
            <a:avLst/>
          </a:prstGeom>
          <a:noFill/>
          <a:ln w="28575" cap="sq" cmpd="sng" algn="ctr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T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75BE59A1-A8C0-134F-8EA8-C84AE403DF95}"/>
              </a:ext>
            </a:extLst>
          </p:cNvPr>
          <p:cNvSpPr/>
          <p:nvPr/>
        </p:nvSpPr>
        <p:spPr bwMode="auto">
          <a:xfrm>
            <a:off x="6228185" y="1616364"/>
            <a:ext cx="1080120" cy="432048"/>
          </a:xfrm>
          <a:prstGeom prst="wedgeRoundRectCallout">
            <a:avLst>
              <a:gd name="adj1" fmla="val -53136"/>
              <a:gd name="adj2" fmla="val 99391"/>
              <a:gd name="adj3" fmla="val 16667"/>
            </a:avLst>
          </a:prstGeom>
          <a:solidFill>
            <a:schemeClr val="accent5"/>
          </a:solidFill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Why?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70DA2C-A06A-4D46-91D6-142BAA307697}"/>
              </a:ext>
            </a:extLst>
          </p:cNvPr>
          <p:cNvSpPr txBox="1"/>
          <p:nvPr/>
        </p:nvSpPr>
        <p:spPr>
          <a:xfrm>
            <a:off x="6732240" y="2862163"/>
            <a:ext cx="2304256" cy="669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IT" dirty="0">
                <a:latin typeface="Calibri" panose="020F0502020204030204" pitchFamily="34" charset="0"/>
                <a:cs typeface="Calibri" panose="020F0502020204030204" pitchFamily="34" charset="0"/>
              </a:rPr>
              <a:t>aw    girl with glasses</a:t>
            </a:r>
          </a:p>
          <a:p>
            <a:pPr>
              <a:lnSpc>
                <a:spcPct val="150000"/>
              </a:lnSpc>
            </a:pPr>
            <a:r>
              <a:rPr lang="en-IT" dirty="0">
                <a:latin typeface="Calibri" panose="020F0502020204030204" pitchFamily="34" charset="0"/>
                <a:cs typeface="Calibri" panose="020F0502020204030204" pitchFamily="34" charset="0"/>
              </a:rPr>
              <a:t>   I         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82EB768-2DB2-C244-B11F-43C6423B03ED}"/>
              </a:ext>
            </a:extLst>
          </p:cNvPr>
          <p:cNvCxnSpPr/>
          <p:nvPr/>
        </p:nvCxnSpPr>
        <p:spPr bwMode="auto">
          <a:xfrm>
            <a:off x="6984000" y="3099850"/>
            <a:ext cx="0" cy="194361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miter lim="800000"/>
            <a:headEnd type="none" w="sm" len="sm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46BC99E-5DB5-1641-8B8C-3B3A96CB5D3E}"/>
              </a:ext>
            </a:extLst>
          </p:cNvPr>
          <p:cNvCxnSpPr/>
          <p:nvPr/>
        </p:nvCxnSpPr>
        <p:spPr bwMode="auto">
          <a:xfrm>
            <a:off x="7452320" y="3099850"/>
            <a:ext cx="0" cy="194361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miter lim="800000"/>
            <a:headEnd type="none" w="sm" len="sm"/>
            <a:tailEnd type="triangle"/>
          </a:ln>
          <a:effectLst/>
        </p:spPr>
      </p:cxnSp>
      <p:sp>
        <p:nvSpPr>
          <p:cNvPr id="11" name="Freeform 10">
            <a:extLst>
              <a:ext uri="{FF2B5EF4-FFF2-40B4-BE49-F238E27FC236}">
                <a16:creationId xmlns:a16="http://schemas.microsoft.com/office/drawing/2014/main" id="{4ADDE2DD-8D92-4340-B2B2-655FDBA519B9}"/>
              </a:ext>
            </a:extLst>
          </p:cNvPr>
          <p:cNvSpPr/>
          <p:nvPr/>
        </p:nvSpPr>
        <p:spPr bwMode="auto">
          <a:xfrm flipH="1">
            <a:off x="6948264" y="2739809"/>
            <a:ext cx="468319" cy="194362"/>
          </a:xfrm>
          <a:custGeom>
            <a:avLst/>
            <a:gdLst>
              <a:gd name="T0" fmla="*/ 2147483646 w 600"/>
              <a:gd name="T1" fmla="*/ 2147483646 h 360"/>
              <a:gd name="T2" fmla="*/ 2147483646 w 600"/>
              <a:gd name="T3" fmla="*/ 0 h 360"/>
              <a:gd name="T4" fmla="*/ 0 w 600"/>
              <a:gd name="T5" fmla="*/ 0 h 360"/>
              <a:gd name="T6" fmla="*/ 0 w 600"/>
              <a:gd name="T7" fmla="*/ 2147483646 h 360"/>
              <a:gd name="T8" fmla="*/ 0 60000 65536"/>
              <a:gd name="T9" fmla="*/ 0 60000 65536"/>
              <a:gd name="T10" fmla="*/ 0 60000 65536"/>
              <a:gd name="T11" fmla="*/ 0 60000 65536"/>
              <a:gd name="T12" fmla="*/ 0 w 600"/>
              <a:gd name="T13" fmla="*/ 0 h 360"/>
              <a:gd name="T14" fmla="*/ 600 w 600"/>
              <a:gd name="T15" fmla="*/ 360 h 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0" h="360" extrusionOk="0">
                <a:moveTo>
                  <a:pt x="600" y="360"/>
                </a:moveTo>
                <a:lnTo>
                  <a:pt x="600" y="0"/>
                </a:lnTo>
                <a:lnTo>
                  <a:pt x="0" y="0"/>
                </a:lnTo>
                <a:lnTo>
                  <a:pt x="0" y="360"/>
                </a:ln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pPr>
              <a:defRPr/>
            </a:pPr>
            <a:endParaRPr lang="it-IT" sz="120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BC26252-1573-AC43-AAF0-7E75F6691C1C}"/>
              </a:ext>
            </a:extLst>
          </p:cNvPr>
          <p:cNvSpPr/>
          <p:nvPr/>
        </p:nvSpPr>
        <p:spPr bwMode="auto">
          <a:xfrm flipH="1">
            <a:off x="7482473" y="2739808"/>
            <a:ext cx="294150" cy="175591"/>
          </a:xfrm>
          <a:custGeom>
            <a:avLst/>
            <a:gdLst>
              <a:gd name="T0" fmla="*/ 2147483646 w 600"/>
              <a:gd name="T1" fmla="*/ 2147483646 h 360"/>
              <a:gd name="T2" fmla="*/ 2147483646 w 600"/>
              <a:gd name="T3" fmla="*/ 0 h 360"/>
              <a:gd name="T4" fmla="*/ 0 w 600"/>
              <a:gd name="T5" fmla="*/ 0 h 360"/>
              <a:gd name="T6" fmla="*/ 0 w 600"/>
              <a:gd name="T7" fmla="*/ 2147483646 h 360"/>
              <a:gd name="T8" fmla="*/ 0 60000 65536"/>
              <a:gd name="T9" fmla="*/ 0 60000 65536"/>
              <a:gd name="T10" fmla="*/ 0 60000 65536"/>
              <a:gd name="T11" fmla="*/ 0 60000 65536"/>
              <a:gd name="T12" fmla="*/ 0 w 600"/>
              <a:gd name="T13" fmla="*/ 0 h 360"/>
              <a:gd name="T14" fmla="*/ 600 w 600"/>
              <a:gd name="T15" fmla="*/ 360 h 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0" h="360" extrusionOk="0">
                <a:moveTo>
                  <a:pt x="600" y="360"/>
                </a:moveTo>
                <a:lnTo>
                  <a:pt x="600" y="0"/>
                </a:lnTo>
                <a:lnTo>
                  <a:pt x="0" y="0"/>
                </a:lnTo>
                <a:lnTo>
                  <a:pt x="0" y="360"/>
                </a:ln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pPr>
              <a:defRPr/>
            </a:pPr>
            <a:endParaRPr lang="it-IT" sz="120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0194C66-FFEA-B040-B7E9-2177DAE6CDED}"/>
              </a:ext>
            </a:extLst>
          </p:cNvPr>
          <p:cNvCxnSpPr/>
          <p:nvPr/>
        </p:nvCxnSpPr>
        <p:spPr bwMode="auto">
          <a:xfrm>
            <a:off x="7092280" y="2646139"/>
            <a:ext cx="144016" cy="216024"/>
          </a:xfrm>
          <a:prstGeom prst="line">
            <a:avLst/>
          </a:prstGeom>
          <a:solidFill>
            <a:schemeClr val="accent1"/>
          </a:solidFill>
          <a:ln w="38100" cap="sq" cmpd="sng" algn="ctr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  <a:effectLst/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FD35A4D-6A40-BB47-BBB8-362B17C1796E}"/>
              </a:ext>
            </a:extLst>
          </p:cNvPr>
          <p:cNvCxnSpPr>
            <a:cxnSpLocks/>
          </p:cNvCxnSpPr>
          <p:nvPr/>
        </p:nvCxnSpPr>
        <p:spPr bwMode="auto">
          <a:xfrm flipH="1">
            <a:off x="7092280" y="2631796"/>
            <a:ext cx="144016" cy="216024"/>
          </a:xfrm>
          <a:prstGeom prst="line">
            <a:avLst/>
          </a:prstGeom>
          <a:solidFill>
            <a:schemeClr val="accent1"/>
          </a:solidFill>
          <a:ln w="38100" cap="sq" cmpd="sng" algn="ctr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  <a:effectLst/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3600"/>
              <a:t>Projectivity</a:t>
            </a:r>
            <a:endParaRPr sz="360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257300" y="930802"/>
            <a:ext cx="4610844" cy="3974353"/>
          </a:xfrm>
        </p:spPr>
        <p:txBody>
          <a:bodyPr/>
          <a:lstStyle/>
          <a:p>
            <a:pPr>
              <a:defRPr/>
            </a:pPr>
            <a:r>
              <a:rPr lang="en-US" dirty="0"/>
              <a:t>An arc </a:t>
            </a:r>
            <a:r>
              <a:rPr lang="en-US" i="1" dirty="0" err="1">
                <a:latin typeface="Times New Roman"/>
              </a:rPr>
              <a:t>w</a:t>
            </a:r>
            <a:r>
              <a:rPr lang="en-US" i="1" baseline="-25000" dirty="0" err="1">
                <a:latin typeface="Times New Roman"/>
              </a:rPr>
              <a:t>i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i="1" dirty="0" err="1">
                <a:latin typeface="Times New Roman"/>
              </a:rPr>
              <a:t>w</a:t>
            </a:r>
            <a:r>
              <a:rPr lang="en-US" i="1" baseline="-25000" dirty="0" err="1">
                <a:latin typeface="Times New Roman"/>
              </a:rPr>
              <a:t>k</a:t>
            </a:r>
            <a:r>
              <a:rPr lang="en-US" dirty="0"/>
              <a:t> is </a:t>
            </a:r>
            <a:r>
              <a:rPr lang="en-US" b="1" dirty="0">
                <a:solidFill>
                  <a:srgbClr val="C00000"/>
                </a:solidFill>
              </a:rPr>
              <a:t>projective</a:t>
            </a:r>
            <a:r>
              <a:rPr lang="en-US" dirty="0"/>
              <a:t> </a:t>
            </a:r>
            <a:r>
              <a:rPr lang="en-US" dirty="0" err="1"/>
              <a:t>iff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latin typeface="Symbol" panose="05050102010706020507" pitchFamily="18" charset="2"/>
              </a:rPr>
              <a:t></a:t>
            </a:r>
            <a:r>
              <a:rPr lang="en-US" i="1" dirty="0">
                <a:latin typeface="Times New Roman"/>
              </a:rPr>
              <a:t>j</a:t>
            </a:r>
            <a:r>
              <a:rPr lang="en-US" dirty="0">
                <a:latin typeface="Times New Roman"/>
              </a:rPr>
              <a:t>, </a:t>
            </a:r>
            <a:r>
              <a:rPr lang="en-US" i="1" dirty="0" err="1">
                <a:latin typeface="Times New Roman"/>
              </a:rPr>
              <a:t>i</a:t>
            </a:r>
            <a:r>
              <a:rPr lang="en-US" dirty="0">
                <a:latin typeface="Times New Roman"/>
              </a:rPr>
              <a:t> &lt; </a:t>
            </a:r>
            <a:r>
              <a:rPr lang="en-US" i="1" dirty="0">
                <a:latin typeface="Times New Roman"/>
              </a:rPr>
              <a:t>j</a:t>
            </a:r>
            <a:r>
              <a:rPr lang="en-US" dirty="0">
                <a:latin typeface="Times New Roman"/>
              </a:rPr>
              <a:t> &lt; </a:t>
            </a:r>
            <a:r>
              <a:rPr lang="en-US" i="1" dirty="0">
                <a:latin typeface="Times New Roman"/>
              </a:rPr>
              <a:t>k</a:t>
            </a:r>
            <a:r>
              <a:rPr lang="en-US" dirty="0">
                <a:latin typeface="Times New Roman"/>
              </a:rPr>
              <a:t> or </a:t>
            </a:r>
            <a:r>
              <a:rPr lang="en-US" i="1" dirty="0" err="1">
                <a:latin typeface="Times New Roman"/>
              </a:rPr>
              <a:t>i</a:t>
            </a:r>
            <a:r>
              <a:rPr lang="en-US" i="1" dirty="0">
                <a:latin typeface="Times New Roman"/>
              </a:rPr>
              <a:t> </a:t>
            </a:r>
            <a:r>
              <a:rPr lang="en-US" dirty="0">
                <a:latin typeface="Times New Roman"/>
              </a:rPr>
              <a:t>&gt; </a:t>
            </a:r>
            <a:r>
              <a:rPr lang="en-US" i="1" dirty="0">
                <a:latin typeface="Times New Roman"/>
              </a:rPr>
              <a:t>j</a:t>
            </a:r>
            <a:r>
              <a:rPr lang="en-US" dirty="0">
                <a:latin typeface="Times New Roman"/>
              </a:rPr>
              <a:t> &gt; </a:t>
            </a:r>
            <a:r>
              <a:rPr lang="en-US" i="1" dirty="0">
                <a:latin typeface="Times New Roman"/>
              </a:rPr>
              <a:t>k</a:t>
            </a:r>
            <a:r>
              <a:rPr lang="en-US" dirty="0">
                <a:latin typeface="Times New Roman"/>
              </a:rPr>
              <a:t>,</a:t>
            </a:r>
            <a:br>
              <a:rPr lang="en-US" dirty="0">
                <a:latin typeface="Times New Roman"/>
              </a:rPr>
            </a:br>
            <a:r>
              <a:rPr lang="en-US" dirty="0">
                <a:latin typeface="Times New Roman"/>
              </a:rPr>
              <a:t>	</a:t>
            </a:r>
            <a:r>
              <a:rPr lang="en-US" i="1" dirty="0" err="1">
                <a:latin typeface="Times New Roman"/>
              </a:rPr>
              <a:t>w</a:t>
            </a:r>
            <a:r>
              <a:rPr lang="en-US" i="1" baseline="-25000" dirty="0" err="1">
                <a:latin typeface="Times New Roman"/>
              </a:rPr>
              <a:t>i</a:t>
            </a:r>
            <a:r>
              <a:rPr lang="en-US" dirty="0">
                <a:latin typeface="Times New Roman"/>
              </a:rPr>
              <a:t>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dirty="0">
                <a:latin typeface="Times New Roman"/>
                <a:cs typeface="Arial"/>
              </a:rPr>
              <a:t>*</a:t>
            </a:r>
            <a:r>
              <a:rPr lang="en-US" dirty="0">
                <a:latin typeface="Times New Roman"/>
              </a:rPr>
              <a:t> </a:t>
            </a:r>
            <a:r>
              <a:rPr lang="en-US" i="1" dirty="0" err="1">
                <a:latin typeface="Times New Roman"/>
              </a:rPr>
              <a:t>w</a:t>
            </a:r>
            <a:r>
              <a:rPr lang="en-US" i="1" baseline="-25000" dirty="0" err="1">
                <a:latin typeface="Times New Roman"/>
              </a:rPr>
              <a:t>j</a:t>
            </a:r>
            <a:endParaRPr lang="en-US" i="1" baseline="-25000" dirty="0">
              <a:latin typeface="Times New Roman"/>
            </a:endParaRPr>
          </a:p>
          <a:p>
            <a:pPr>
              <a:defRPr/>
            </a:pPr>
            <a:r>
              <a:rPr lang="en-US" dirty="0"/>
              <a:t>A dependency tree is projective </a:t>
            </a:r>
            <a:r>
              <a:rPr lang="en-US" dirty="0" err="1"/>
              <a:t>iff</a:t>
            </a:r>
            <a:r>
              <a:rPr lang="en-US" dirty="0"/>
              <a:t> every arc is projective</a:t>
            </a:r>
            <a:endParaRPr dirty="0"/>
          </a:p>
          <a:p>
            <a:pPr>
              <a:defRPr/>
            </a:pPr>
            <a:r>
              <a:rPr lang="en-US" dirty="0"/>
              <a:t>Intuitively: arcs can be drawn on a plane without intersections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D4341D-A525-D94D-A21A-7023E0737799}"/>
              </a:ext>
            </a:extLst>
          </p:cNvPr>
          <p:cNvSpPr txBox="1"/>
          <p:nvPr/>
        </p:nvSpPr>
        <p:spPr>
          <a:xfrm>
            <a:off x="6444208" y="1061963"/>
            <a:ext cx="2376264" cy="58477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IT" dirty="0">
                <a:latin typeface="Calibri" panose="020F0502020204030204" pitchFamily="34" charset="0"/>
                <a:cs typeface="Calibri" panose="020F0502020204030204" pitchFamily="34" charset="0"/>
              </a:rPr>
              <a:t>All tokens between </a:t>
            </a:r>
            <a:r>
              <a:rPr lang="en-IT" i="1" dirty="0"/>
              <a:t>w</a:t>
            </a:r>
            <a:r>
              <a:rPr lang="en-IT" i="1" baseline="-25000" dirty="0"/>
              <a:t>i</a:t>
            </a:r>
            <a:r>
              <a:rPr lang="en-IT" dirty="0"/>
              <a:t> </a:t>
            </a:r>
            <a:r>
              <a:rPr lang="en-IT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IT" dirty="0"/>
              <a:t> </a:t>
            </a:r>
            <a:r>
              <a:rPr lang="en-IT" i="1" dirty="0"/>
              <a:t>w</a:t>
            </a:r>
            <a:r>
              <a:rPr lang="en-IT" i="1" baseline="-25000" dirty="0"/>
              <a:t>k</a:t>
            </a:r>
            <a:r>
              <a:rPr lang="en-IT" dirty="0"/>
              <a:t> </a:t>
            </a:r>
            <a:r>
              <a:rPr lang="en-IT" dirty="0">
                <a:latin typeface="Calibri" panose="020F0502020204030204" pitchFamily="34" charset="0"/>
                <a:cs typeface="Calibri" panose="020F0502020204030204" pitchFamily="34" charset="0"/>
              </a:rPr>
              <a:t>form a subtree of </a:t>
            </a:r>
            <a:r>
              <a:rPr lang="en-IT" i="1" dirty="0"/>
              <a:t>w</a:t>
            </a:r>
            <a:r>
              <a:rPr lang="en-IT" i="1" baseline="-25000" dirty="0"/>
              <a:t>i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Non Projectivity</a:t>
            </a:r>
          </a:p>
        </p:txBody>
      </p:sp>
      <p:sp>
        <p:nvSpPr>
          <p:cNvPr id="5" name="Freeform 5"/>
          <p:cNvSpPr/>
          <p:nvPr/>
        </p:nvSpPr>
        <p:spPr bwMode="auto">
          <a:xfrm flipH="1">
            <a:off x="2536825" y="2394058"/>
            <a:ext cx="1074738" cy="469516"/>
          </a:xfrm>
          <a:custGeom>
            <a:avLst/>
            <a:gdLst>
              <a:gd name="T0" fmla="*/ 2147483646 w 600"/>
              <a:gd name="T1" fmla="*/ 2147483646 h 360"/>
              <a:gd name="T2" fmla="*/ 2147483646 w 600"/>
              <a:gd name="T3" fmla="*/ 0 h 360"/>
              <a:gd name="T4" fmla="*/ 0 w 600"/>
              <a:gd name="T5" fmla="*/ 0 h 360"/>
              <a:gd name="T6" fmla="*/ 0 w 600"/>
              <a:gd name="T7" fmla="*/ 2147483646 h 360"/>
              <a:gd name="T8" fmla="*/ 0 60000 65536"/>
              <a:gd name="T9" fmla="*/ 0 60000 65536"/>
              <a:gd name="T10" fmla="*/ 0 60000 65536"/>
              <a:gd name="T11" fmla="*/ 0 60000 65536"/>
              <a:gd name="T12" fmla="*/ 0 w 600"/>
              <a:gd name="T13" fmla="*/ 0 h 360"/>
              <a:gd name="T14" fmla="*/ 600 w 600"/>
              <a:gd name="T15" fmla="*/ 360 h 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0" h="360" extrusionOk="0">
                <a:moveTo>
                  <a:pt x="600" y="360"/>
                </a:moveTo>
                <a:lnTo>
                  <a:pt x="600" y="0"/>
                </a:lnTo>
                <a:lnTo>
                  <a:pt x="0" y="0"/>
                </a:lnTo>
                <a:lnTo>
                  <a:pt x="0" y="360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6" name="Freeform 6"/>
          <p:cNvSpPr/>
          <p:nvPr/>
        </p:nvSpPr>
        <p:spPr bwMode="auto">
          <a:xfrm>
            <a:off x="3074988" y="2582342"/>
            <a:ext cx="422275" cy="281233"/>
          </a:xfrm>
          <a:custGeom>
            <a:avLst/>
            <a:gdLst>
              <a:gd name="T0" fmla="*/ 2147483646 w 600"/>
              <a:gd name="T1" fmla="*/ 2147483646 h 360"/>
              <a:gd name="T2" fmla="*/ 2147483646 w 600"/>
              <a:gd name="T3" fmla="*/ 0 h 360"/>
              <a:gd name="T4" fmla="*/ 0 w 600"/>
              <a:gd name="T5" fmla="*/ 0 h 360"/>
              <a:gd name="T6" fmla="*/ 0 w 600"/>
              <a:gd name="T7" fmla="*/ 2147483646 h 360"/>
              <a:gd name="T8" fmla="*/ 0 60000 65536"/>
              <a:gd name="T9" fmla="*/ 0 60000 65536"/>
              <a:gd name="T10" fmla="*/ 0 60000 65536"/>
              <a:gd name="T11" fmla="*/ 0 60000 65536"/>
              <a:gd name="T12" fmla="*/ 0 w 600"/>
              <a:gd name="T13" fmla="*/ 0 h 360"/>
              <a:gd name="T14" fmla="*/ 600 w 600"/>
              <a:gd name="T15" fmla="*/ 360 h 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0" h="360" extrusionOk="0">
                <a:moveTo>
                  <a:pt x="600" y="360"/>
                </a:moveTo>
                <a:lnTo>
                  <a:pt x="600" y="0"/>
                </a:lnTo>
                <a:lnTo>
                  <a:pt x="0" y="0"/>
                </a:lnTo>
                <a:lnTo>
                  <a:pt x="0" y="360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7" name="Freeform 7"/>
          <p:cNvSpPr/>
          <p:nvPr/>
        </p:nvSpPr>
        <p:spPr bwMode="auto">
          <a:xfrm flipH="1">
            <a:off x="2459038" y="2314216"/>
            <a:ext cx="2228850" cy="562466"/>
          </a:xfrm>
          <a:custGeom>
            <a:avLst/>
            <a:gdLst>
              <a:gd name="T0" fmla="*/ 2147483646 w 600"/>
              <a:gd name="T1" fmla="*/ 2147483646 h 360"/>
              <a:gd name="T2" fmla="*/ 2147483646 w 600"/>
              <a:gd name="T3" fmla="*/ 0 h 360"/>
              <a:gd name="T4" fmla="*/ 0 w 600"/>
              <a:gd name="T5" fmla="*/ 0 h 360"/>
              <a:gd name="T6" fmla="*/ 0 w 600"/>
              <a:gd name="T7" fmla="*/ 2147483646 h 360"/>
              <a:gd name="T8" fmla="*/ 0 60000 65536"/>
              <a:gd name="T9" fmla="*/ 0 60000 65536"/>
              <a:gd name="T10" fmla="*/ 0 60000 65536"/>
              <a:gd name="T11" fmla="*/ 0 60000 65536"/>
              <a:gd name="T12" fmla="*/ 0 w 600"/>
              <a:gd name="T13" fmla="*/ 0 h 360"/>
              <a:gd name="T14" fmla="*/ 600 w 600"/>
              <a:gd name="T15" fmla="*/ 360 h 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0" h="360" extrusionOk="0">
                <a:moveTo>
                  <a:pt x="600" y="360"/>
                </a:moveTo>
                <a:lnTo>
                  <a:pt x="600" y="0"/>
                </a:lnTo>
                <a:lnTo>
                  <a:pt x="0" y="0"/>
                </a:lnTo>
                <a:lnTo>
                  <a:pt x="0" y="360"/>
                </a:lnTo>
              </a:path>
            </a:pathLst>
          </a:custGeom>
          <a:noFill/>
          <a:ln w="28575" cmpd="sng">
            <a:solidFill>
              <a:srgbClr val="C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8" name="Freeform 8"/>
          <p:cNvSpPr/>
          <p:nvPr/>
        </p:nvSpPr>
        <p:spPr bwMode="auto">
          <a:xfrm flipH="1">
            <a:off x="3765550" y="2574000"/>
            <a:ext cx="1997075" cy="281233"/>
          </a:xfrm>
          <a:custGeom>
            <a:avLst/>
            <a:gdLst>
              <a:gd name="T0" fmla="*/ 2147483646 w 600"/>
              <a:gd name="T1" fmla="*/ 2147483646 h 360"/>
              <a:gd name="T2" fmla="*/ 2147483646 w 600"/>
              <a:gd name="T3" fmla="*/ 0 h 360"/>
              <a:gd name="T4" fmla="*/ 0 w 600"/>
              <a:gd name="T5" fmla="*/ 0 h 360"/>
              <a:gd name="T6" fmla="*/ 0 w 600"/>
              <a:gd name="T7" fmla="*/ 2147483646 h 360"/>
              <a:gd name="T8" fmla="*/ 0 60000 65536"/>
              <a:gd name="T9" fmla="*/ 0 60000 65536"/>
              <a:gd name="T10" fmla="*/ 0 60000 65536"/>
              <a:gd name="T11" fmla="*/ 0 60000 65536"/>
              <a:gd name="T12" fmla="*/ 0 w 600"/>
              <a:gd name="T13" fmla="*/ 0 h 360"/>
              <a:gd name="T14" fmla="*/ 600 w 600"/>
              <a:gd name="T15" fmla="*/ 360 h 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0" h="360" extrusionOk="0">
                <a:moveTo>
                  <a:pt x="600" y="360"/>
                </a:moveTo>
                <a:lnTo>
                  <a:pt x="600" y="0"/>
                </a:lnTo>
                <a:lnTo>
                  <a:pt x="0" y="0"/>
                </a:lnTo>
                <a:lnTo>
                  <a:pt x="0" y="360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9" name="Freeform 9"/>
          <p:cNvSpPr/>
          <p:nvPr/>
        </p:nvSpPr>
        <p:spPr bwMode="auto">
          <a:xfrm>
            <a:off x="1982788" y="2574000"/>
            <a:ext cx="361950" cy="289575"/>
          </a:xfrm>
          <a:custGeom>
            <a:avLst/>
            <a:gdLst>
              <a:gd name="T0" fmla="*/ 2147483646 w 600"/>
              <a:gd name="T1" fmla="*/ 2147483646 h 360"/>
              <a:gd name="T2" fmla="*/ 2147483646 w 600"/>
              <a:gd name="T3" fmla="*/ 0 h 360"/>
              <a:gd name="T4" fmla="*/ 0 w 600"/>
              <a:gd name="T5" fmla="*/ 0 h 360"/>
              <a:gd name="T6" fmla="*/ 0 w 600"/>
              <a:gd name="T7" fmla="*/ 2147483646 h 360"/>
              <a:gd name="T8" fmla="*/ 0 60000 65536"/>
              <a:gd name="T9" fmla="*/ 0 60000 65536"/>
              <a:gd name="T10" fmla="*/ 0 60000 65536"/>
              <a:gd name="T11" fmla="*/ 0 60000 65536"/>
              <a:gd name="T12" fmla="*/ 0 w 600"/>
              <a:gd name="T13" fmla="*/ 0 h 360"/>
              <a:gd name="T14" fmla="*/ 600 w 600"/>
              <a:gd name="T15" fmla="*/ 360 h 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0" h="360" extrusionOk="0">
                <a:moveTo>
                  <a:pt x="600" y="360"/>
                </a:moveTo>
                <a:lnTo>
                  <a:pt x="600" y="0"/>
                </a:lnTo>
                <a:lnTo>
                  <a:pt x="0" y="0"/>
                </a:lnTo>
                <a:lnTo>
                  <a:pt x="0" y="360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0" name="Freeform 11"/>
          <p:cNvSpPr/>
          <p:nvPr/>
        </p:nvSpPr>
        <p:spPr bwMode="auto">
          <a:xfrm flipH="1">
            <a:off x="5878513" y="2314216"/>
            <a:ext cx="1343025" cy="562466"/>
          </a:xfrm>
          <a:custGeom>
            <a:avLst/>
            <a:gdLst>
              <a:gd name="T0" fmla="*/ 2147483646 w 600"/>
              <a:gd name="T1" fmla="*/ 2147483646 h 360"/>
              <a:gd name="T2" fmla="*/ 2147483646 w 600"/>
              <a:gd name="T3" fmla="*/ 0 h 360"/>
              <a:gd name="T4" fmla="*/ 0 w 600"/>
              <a:gd name="T5" fmla="*/ 0 h 360"/>
              <a:gd name="T6" fmla="*/ 0 w 600"/>
              <a:gd name="T7" fmla="*/ 2147483646 h 360"/>
              <a:gd name="T8" fmla="*/ 0 60000 65536"/>
              <a:gd name="T9" fmla="*/ 0 60000 65536"/>
              <a:gd name="T10" fmla="*/ 0 60000 65536"/>
              <a:gd name="T11" fmla="*/ 0 60000 65536"/>
              <a:gd name="T12" fmla="*/ 0 w 600"/>
              <a:gd name="T13" fmla="*/ 0 h 360"/>
              <a:gd name="T14" fmla="*/ 600 w 600"/>
              <a:gd name="T15" fmla="*/ 360 h 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0" h="360" extrusionOk="0">
                <a:moveTo>
                  <a:pt x="600" y="360"/>
                </a:moveTo>
                <a:lnTo>
                  <a:pt x="600" y="0"/>
                </a:lnTo>
                <a:lnTo>
                  <a:pt x="0" y="0"/>
                </a:lnTo>
                <a:lnTo>
                  <a:pt x="0" y="360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1" name="Freeform 14"/>
          <p:cNvSpPr/>
          <p:nvPr/>
        </p:nvSpPr>
        <p:spPr bwMode="auto">
          <a:xfrm>
            <a:off x="6645275" y="2582342"/>
            <a:ext cx="442913" cy="281233"/>
          </a:xfrm>
          <a:custGeom>
            <a:avLst/>
            <a:gdLst>
              <a:gd name="T0" fmla="*/ 2147483646 w 600"/>
              <a:gd name="T1" fmla="*/ 2147483646 h 360"/>
              <a:gd name="T2" fmla="*/ 2147483646 w 600"/>
              <a:gd name="T3" fmla="*/ 0 h 360"/>
              <a:gd name="T4" fmla="*/ 0 w 600"/>
              <a:gd name="T5" fmla="*/ 0 h 360"/>
              <a:gd name="T6" fmla="*/ 0 w 600"/>
              <a:gd name="T7" fmla="*/ 2147483646 h 360"/>
              <a:gd name="T8" fmla="*/ 0 60000 65536"/>
              <a:gd name="T9" fmla="*/ 0 60000 65536"/>
              <a:gd name="T10" fmla="*/ 0 60000 65536"/>
              <a:gd name="T11" fmla="*/ 0 60000 65536"/>
              <a:gd name="T12" fmla="*/ 0 w 600"/>
              <a:gd name="T13" fmla="*/ 0 h 360"/>
              <a:gd name="T14" fmla="*/ 600 w 600"/>
              <a:gd name="T15" fmla="*/ 360 h 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0" h="360" extrusionOk="0">
                <a:moveTo>
                  <a:pt x="600" y="360"/>
                </a:moveTo>
                <a:lnTo>
                  <a:pt x="600" y="0"/>
                </a:lnTo>
                <a:lnTo>
                  <a:pt x="0" y="0"/>
                </a:lnTo>
                <a:lnTo>
                  <a:pt x="0" y="360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2" name="Text Box 15"/>
          <p:cNvSpPr>
            <a:spLocks/>
          </p:cNvSpPr>
          <p:nvPr/>
        </p:nvSpPr>
        <p:spPr bwMode="auto">
          <a:xfrm>
            <a:off x="1476375" y="2918392"/>
            <a:ext cx="6335712" cy="2693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>
              <a:spcBef>
                <a:spcPts val="0"/>
              </a:spcBef>
              <a:buClr>
                <a:schemeClr val="accent2"/>
              </a:buClr>
              <a:buSzPct val="80000"/>
              <a:buFont typeface="Wingdings"/>
              <a:buChar char="l"/>
              <a:defRPr sz="2800" b="1">
                <a:solidFill>
                  <a:schemeClr val="tx1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Font typeface="Wingdings"/>
              <a:buChar char="§"/>
              <a:defRPr sz="2400" b="1">
                <a:solidFill>
                  <a:schemeClr val="tx1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b="1">
                <a:solidFill>
                  <a:schemeClr val="tx1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 b="0">
                <a:latin typeface="Times New Roman"/>
              </a:rPr>
              <a:t>I     saw     a     girl     yesterday     wearing     a     ring</a:t>
            </a:r>
            <a:endParaRPr lang="en-US" sz="4800" b="0">
              <a:latin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3600" dirty="0"/>
              <a:t>Properties of Arc Standard Algorithm</a:t>
            </a:r>
            <a:endParaRPr lang="it-IT" sz="36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2400" dirty="0"/>
              <a:t>Does not deal with non-projectivity</a:t>
            </a:r>
            <a:endParaRPr sz="2400" dirty="0"/>
          </a:p>
          <a:p>
            <a:pPr>
              <a:defRPr/>
            </a:pPr>
            <a:r>
              <a:rPr lang="en-US" sz="2400" dirty="0"/>
              <a:t>Every transition sequence produces a projective dependency tree (soundness)</a:t>
            </a:r>
            <a:endParaRPr sz="2400" dirty="0"/>
          </a:p>
          <a:p>
            <a:pPr>
              <a:defRPr/>
            </a:pPr>
            <a:r>
              <a:rPr lang="en-US" sz="2400" dirty="0"/>
              <a:t>Every projective tree is produced by some transition sequence (completeness)</a:t>
            </a:r>
            <a:endParaRPr sz="2400" dirty="0"/>
          </a:p>
          <a:p>
            <a:pPr>
              <a:defRPr/>
            </a:pPr>
            <a:r>
              <a:rPr lang="en-US" sz="2400" dirty="0"/>
              <a:t>Fast deterministic linear algorithm: parsing </a:t>
            </a:r>
            <a:r>
              <a:rPr lang="en-US" sz="2400" i="1" dirty="0">
                <a:latin typeface="+mj-lt"/>
              </a:rPr>
              <a:t>n</a:t>
            </a:r>
            <a:r>
              <a:rPr lang="en-US" sz="2400" dirty="0"/>
              <a:t> words requires </a:t>
            </a:r>
            <a:r>
              <a:rPr lang="en-US" sz="2400" dirty="0">
                <a:latin typeface="+mj-lt"/>
              </a:rPr>
              <a:t>2</a:t>
            </a:r>
            <a:r>
              <a:rPr lang="en-US" sz="2400" i="1" dirty="0">
                <a:latin typeface="+mj-lt"/>
              </a:rPr>
              <a:t>n</a:t>
            </a:r>
            <a:r>
              <a:rPr lang="en-US" sz="2400" dirty="0"/>
              <a:t> transitions</a:t>
            </a:r>
            <a:endParaRPr sz="24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Arc Eager Transitions</a:t>
            </a:r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Group 12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40382252"/>
                  </p:ext>
                </p:extLst>
              </p:nvPr>
            </p:nvGraphicFramePr>
            <p:xfrm>
              <a:off x="1192359" y="876432"/>
              <a:ext cx="6651961" cy="3777623"/>
            </p:xfrm>
            <a:graphic>
              <a:graphicData uri="http://schemas.openxmlformats.org/drawingml/2006/table">
                <a:tbl>
                  <a:tblPr/>
                  <a:tblGrid>
                    <a:gridCol w="141160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62017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62017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10697">
                    <a:tc rowSpan="2">
                      <a:txBody>
                        <a:bodyPr/>
                        <a:lstStyle/>
                        <a:p>
                          <a:pPr marL="0" marR="0" lvl="0" indent="0" algn="l" defTabSz="91440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/>
                            <a:buNone/>
                            <a:defRPr/>
                          </a:pPr>
                          <a:r>
                            <a:rPr lang="en-US" sz="2000" b="1" i="0" u="none" strike="noStrike" cap="none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Arial"/>
                            </a:rPr>
                            <a:t>Shift</a:t>
                          </a:r>
                          <a:endParaRPr/>
                        </a:p>
                      </a:txBody>
                      <a:tcPr anchor="ctr">
                        <a:lnL w="12700" algn="ctr">
                          <a:noFill/>
                        </a:lnL>
                        <a:lnR w="12700" algn="ctr">
                          <a:noFill/>
                        </a:lnR>
                        <a:lnT w="12700" algn="ctr">
                          <a:noFill/>
                        </a:lnT>
                        <a:lnB w="12700" algn="ctr"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/>
                            <a:buNone/>
                            <a:defRPr/>
                          </a:pPr>
                          <a:r>
                            <a:rPr lang="en-US" sz="2000" b="1" i="0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Symbol" panose="05050102010706020507" pitchFamily="18" charset="2"/>
                            </a:rPr>
                            <a:t></a:t>
                          </a:r>
                          <a:r>
                            <a:rPr lang="en-US" sz="2000" b="1" i="1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S</a:t>
                          </a:r>
                          <a:r>
                            <a:rPr lang="en-US" sz="2000" b="1" i="0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, </a:t>
                          </a:r>
                          <a:r>
                            <a:rPr lang="en-US" sz="2000" b="1" i="1" u="none" strike="noStrike" cap="none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n</a:t>
                          </a:r>
                          <a:r>
                            <a:rPr lang="en-US" sz="2000" b="1" i="0" u="none" strike="noStrike" cap="none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|</a:t>
                          </a:r>
                          <a:r>
                            <a:rPr lang="en-US" sz="2000" b="1" i="1" u="none" strike="noStrike" cap="none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B</a:t>
                          </a:r>
                          <a:r>
                            <a:rPr lang="en-US" sz="2000" b="1" i="0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, </a:t>
                          </a:r>
                          <a:r>
                            <a:rPr lang="en-US" sz="2000" b="1" i="1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A</a:t>
                          </a:r>
                          <a:r>
                            <a:rPr lang="en-US" sz="2000" b="1" i="0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Symbol" panose="05050102010706020507" pitchFamily="18" charset="2"/>
                            </a:rPr>
                            <a:t></a:t>
                          </a:r>
                          <a:endParaRPr lang="en-US" sz="2000" b="1" i="0" u="sng" strike="noStrike" cap="none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Symbol" panose="05050102010706020507" pitchFamily="18" charset="2"/>
                          </a:endParaRPr>
                        </a:p>
                      </a:txBody>
                      <a:tcPr anchor="b">
                        <a:lnL w="12700" algn="ctr">
                          <a:noFill/>
                        </a:lnL>
                        <a:lnR w="12700" algn="ctr">
                          <a:noFill/>
                        </a:lnR>
                        <a:lnT w="12700" algn="ctr">
                          <a:noFill/>
                        </a:lnT>
                        <a:lnB w="28575" algn="ctr">
                          <a:solidFill>
                            <a:schemeClr val="tx1"/>
                          </a:solidFill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/>
                            <a:buNone/>
                            <a:defRPr/>
                          </a:pPr>
                          <a:endParaRPr lang="en-US" sz="2000" b="1" i="0" u="sng" strike="noStrike" cap="none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Arial"/>
                          </a:endParaRPr>
                        </a:p>
                      </a:txBody>
                      <a:tcPr anchor="b">
                        <a:lnL w="12700" algn="ctr">
                          <a:noFill/>
                        </a:lnL>
                        <a:lnR w="12700" algn="ctr">
                          <a:noFill/>
                        </a:lnR>
                        <a:lnT w="12700" algn="ctr">
                          <a:noFill/>
                        </a:lnT>
                        <a:lnB w="12700" algn="ctr">
                          <a:solidFill>
                            <a:schemeClr val="bg1"/>
                          </a:solidFill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5230">
                    <a:tc vMerge="1">
                      <a:txBody>
                        <a:bodyPr/>
                        <a:lstStyle/>
                        <a:p>
                          <a:pPr>
                            <a:defRPr/>
                          </a:pP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/>
                            <a:buNone/>
                            <a:defRPr/>
                          </a:pPr>
                          <a:r>
                            <a:rPr lang="en-US" sz="2000" b="1" i="0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Symbol" panose="05050102010706020507" pitchFamily="18" charset="2"/>
                            </a:rPr>
                            <a:t></a:t>
                          </a:r>
                          <a:r>
                            <a:rPr lang="en-US" sz="2000" b="1" i="1" u="none" strike="noStrike" cap="none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S</a:t>
                          </a:r>
                          <a:r>
                            <a:rPr lang="en-US" sz="2000" b="1" i="0" u="none" strike="noStrike" cap="none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|</a:t>
                          </a:r>
                          <a:r>
                            <a:rPr lang="en-US" sz="2000" b="1" i="1" u="none" strike="noStrike" cap="none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n</a:t>
                          </a:r>
                          <a:r>
                            <a:rPr lang="en-US" sz="2000" b="1" i="0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, </a:t>
                          </a:r>
                          <a:r>
                            <a:rPr lang="en-US" sz="2000" b="1" i="1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B</a:t>
                          </a:r>
                          <a:r>
                            <a:rPr lang="en-US" sz="2000" b="1" i="0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, </a:t>
                          </a:r>
                          <a:r>
                            <a:rPr lang="en-US" sz="2000" b="1" i="1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A</a:t>
                          </a:r>
                          <a:r>
                            <a:rPr lang="en-US" sz="2000" b="1" i="0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Symbol" panose="05050102010706020507" pitchFamily="18" charset="2"/>
                            </a:rPr>
                            <a:t></a:t>
                          </a:r>
                          <a:endParaRPr dirty="0">
                            <a:latin typeface="Symbol" panose="05050102010706020507" pitchFamily="18" charset="2"/>
                          </a:endParaRPr>
                        </a:p>
                      </a:txBody>
                      <a:tcPr>
                        <a:lnL w="12700" algn="ctr">
                          <a:noFill/>
                        </a:lnL>
                        <a:lnR w="12700" algn="ctr">
                          <a:noFill/>
                        </a:lnR>
                        <a:lnT w="28575" algn="ctr">
                          <a:solidFill>
                            <a:schemeClr val="tx1"/>
                          </a:solidFill>
                        </a:lnT>
                        <a:lnB w="12700" algn="ctr"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defRPr/>
                          </a:pPr>
                          <a:endParaRPr/>
                        </a:p>
                      </a:txBody>
                      <a:tcPr>
                        <a:lnL w="12700" algn="ctr">
                          <a:noFill/>
                        </a:lnL>
                        <a:lnR w="12700" algn="ctr">
                          <a:noFill/>
                        </a:lnR>
                        <a:lnT w="12700" algn="ctr">
                          <a:solidFill>
                            <a:schemeClr val="bg1"/>
                          </a:solidFill>
                        </a:lnT>
                        <a:lnB w="12700" algn="ctr">
                          <a:noFill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35588">
                    <a:tc rowSpan="2">
                      <a:txBody>
                        <a:bodyPr/>
                        <a:lstStyle/>
                        <a:p>
                          <a:pPr marL="0" marR="0" lvl="0" indent="0" algn="l" defTabSz="91440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/>
                            <a:buNone/>
                            <a:defRPr/>
                          </a:pPr>
                          <a:r>
                            <a:rPr lang="en-US" sz="2000" b="1" i="0" u="none" strike="noStrike" cap="none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Arial"/>
                            </a:rPr>
                            <a:t>Left-arc</a:t>
                          </a:r>
                          <a:r>
                            <a:rPr lang="en-US" sz="2000" b="1" i="1" u="none" strike="noStrike" cap="none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Arial"/>
                            </a:rPr>
                            <a:t>r</a:t>
                          </a:r>
                          <a:endParaRPr lang="en-US" sz="2000" b="1" i="0" u="none" strike="noStrike" cap="none" baseline="-2500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Arial"/>
                          </a:endParaRPr>
                        </a:p>
                        <a:p>
                          <a:pPr>
                            <a:defRPr/>
                          </a:pPr>
                          <a:endParaRPr lang="en-US"/>
                        </a:p>
                      </a:txBody>
                      <a:tcPr anchor="ctr">
                        <a:lnL w="12700" algn="ctr">
                          <a:noFill/>
                        </a:lnL>
                        <a:lnR w="12700" algn="ctr">
                          <a:noFill/>
                        </a:lnR>
                        <a:lnT w="12700" algn="ctr">
                          <a:noFill/>
                        </a:lnT>
                        <a:lnB w="12700" algn="ctr"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/>
                            <a:buNone/>
                            <a:defRPr/>
                          </a:pPr>
                          <a:r>
                            <a:rPr lang="en-US" sz="2000" b="1" i="0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Symbol" panose="05050102010706020507" pitchFamily="18" charset="2"/>
                            </a:rPr>
                            <a:t></a:t>
                          </a:r>
                          <a:r>
                            <a:rPr lang="en-US" sz="2000" b="1" i="1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S</a:t>
                          </a:r>
                          <a:r>
                            <a:rPr lang="en-US" sz="2000" b="1" i="0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|</a:t>
                          </a:r>
                          <a:r>
                            <a:rPr lang="en-US" sz="2000" b="1" i="1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s</a:t>
                          </a:r>
                          <a:r>
                            <a:rPr lang="en-US" sz="2000" b="1" i="0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, </a:t>
                          </a:r>
                          <a:r>
                            <a:rPr lang="en-US" sz="2000" b="1" i="1" u="none" strike="noStrike" cap="none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n</a:t>
                          </a:r>
                          <a:r>
                            <a:rPr lang="en-US" sz="2000" b="1" i="0" u="none" strike="noStrike" cap="none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|</a:t>
                          </a:r>
                          <a:r>
                            <a:rPr lang="en-US" sz="2000" b="1" i="1" u="none" strike="noStrike" cap="none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B</a:t>
                          </a:r>
                          <a:r>
                            <a:rPr lang="en-US" sz="2000" b="1" i="0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, </a:t>
                          </a:r>
                          <a:r>
                            <a:rPr lang="en-US" sz="2000" b="1" i="1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A</a:t>
                          </a:r>
                          <a:r>
                            <a:rPr lang="en-US" sz="2000" b="1" i="0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Symbol" panose="05050102010706020507" pitchFamily="18" charset="2"/>
                            </a:rPr>
                            <a:t></a:t>
                          </a:r>
                          <a:endParaRPr dirty="0">
                            <a:latin typeface="Symbol" panose="05050102010706020507" pitchFamily="18" charset="2"/>
                          </a:endParaRPr>
                        </a:p>
                      </a:txBody>
                      <a:tcPr anchor="b">
                        <a:lnL w="12700" algn="ctr">
                          <a:noFill/>
                        </a:lnL>
                        <a:lnR w="12700" algn="ctr">
                          <a:noFill/>
                        </a:lnR>
                        <a:lnT w="12700" algn="ctr">
                          <a:noFill/>
                        </a:lnT>
                        <a:lnB w="28575" algn="ctr">
                          <a:solidFill>
                            <a:schemeClr val="tx1"/>
                          </a:solidFill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/>
                            <a:buNone/>
                            <a:defRPr/>
                          </a:pPr>
                          <a:r>
                            <a:rPr lang="en-US" sz="2000" b="0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if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u="none" strike="noStrike" cap="none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∄</m:t>
                              </m:r>
                            </m:oMath>
                          </a14:m>
                          <a:r>
                            <a:rPr lang="en-US" sz="2000" b="0" i="0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(</a:t>
                          </a:r>
                          <a:r>
                            <a:rPr lang="en-US" sz="2000" b="0" i="1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k</a:t>
                          </a:r>
                          <a:r>
                            <a:rPr lang="en-US" sz="2000" b="0" i="0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, </a:t>
                          </a:r>
                          <a:r>
                            <a:rPr lang="en-US" sz="2000" b="0" i="1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s</a:t>
                          </a:r>
                          <a:r>
                            <a:rPr lang="en-US" sz="2000" b="0" i="0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, </a:t>
                          </a:r>
                          <a:r>
                            <a:rPr lang="en-US" sz="2000" b="0" i="1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l</a:t>
                          </a:r>
                          <a:r>
                            <a:rPr lang="en-US" sz="2000" b="0" i="0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)</a:t>
                          </a:r>
                          <a:r>
                            <a:rPr lang="en-US" sz="2000" b="1" i="0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 </a:t>
                          </a:r>
                          <a:r>
                            <a:rPr lang="en-US" sz="2000" dirty="0">
                              <a:latin typeface="Symbol" panose="05050102010706020507" pitchFamily="18" charset="2"/>
                            </a:rPr>
                            <a:t></a:t>
                          </a:r>
                          <a:r>
                            <a:rPr lang="en-US" sz="2000" i="1" dirty="0">
                              <a:latin typeface="Times New Roman"/>
                            </a:rPr>
                            <a:t>A</a:t>
                          </a:r>
                          <a:r>
                            <a:rPr lang="en-US" sz="2000" b="1" i="0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Arial"/>
                            </a:rPr>
                            <a:t> </a:t>
                          </a:r>
                          <a:endParaRPr dirty="0"/>
                        </a:p>
                      </a:txBody>
                      <a:tcPr anchor="b">
                        <a:lnL w="12700" algn="ctr">
                          <a:noFill/>
                        </a:lnL>
                        <a:lnR w="12700" algn="ctr">
                          <a:noFill/>
                        </a:lnR>
                        <a:lnT w="12700" algn="ctr">
                          <a:noFill/>
                        </a:lnT>
                        <a:lnB w="12700" algn="ctr">
                          <a:solidFill>
                            <a:schemeClr val="bg1"/>
                          </a:solidFill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26406">
                    <a:tc vMerge="1">
                      <a:txBody>
                        <a:bodyPr/>
                        <a:lstStyle/>
                        <a:p>
                          <a:pPr>
                            <a:defRPr/>
                          </a:pPr>
                          <a:endParaRPr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/>
                            <a:buNone/>
                            <a:defRPr/>
                          </a:pPr>
                          <a:r>
                            <a:rPr lang="en-US" sz="2000" b="1" i="0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Symbol" panose="05050102010706020507" pitchFamily="18" charset="2"/>
                            </a:rPr>
                            <a:t></a:t>
                          </a:r>
                          <a:r>
                            <a:rPr lang="en-US" sz="2000" b="1" i="1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S</a:t>
                          </a:r>
                          <a:r>
                            <a:rPr lang="en-US" sz="2000" b="1" i="0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, </a:t>
                          </a:r>
                          <a:r>
                            <a:rPr lang="en-US" sz="2000" b="1" i="1" u="none" strike="noStrike" cap="none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n</a:t>
                          </a:r>
                          <a:r>
                            <a:rPr lang="en-US" sz="2000" b="1" i="0" u="none" strike="noStrike" cap="none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|</a:t>
                          </a:r>
                          <a:r>
                            <a:rPr lang="en-US" sz="2000" b="1" i="1" u="none" strike="noStrike" cap="none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B</a:t>
                          </a:r>
                          <a:r>
                            <a:rPr lang="en-US" sz="2000" b="1" i="0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, </a:t>
                          </a:r>
                          <a:r>
                            <a:rPr lang="en-US" sz="2000" b="1" i="1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A</a:t>
                          </a:r>
                          <a:r>
                            <a:rPr lang="en-US" sz="2000" b="1" i="0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Symbol" panose="05050102010706020507" pitchFamily="18" charset="2"/>
                            </a:rPr>
                            <a:t></a:t>
                          </a:r>
                          <a:r>
                            <a:rPr lang="en-US" sz="2000" b="1" i="0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{(</a:t>
                          </a:r>
                          <a:r>
                            <a:rPr lang="en-US" sz="2000" b="1" i="1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n</a:t>
                          </a:r>
                          <a:r>
                            <a:rPr lang="en-US" sz="2000" b="1" i="0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, </a:t>
                          </a:r>
                          <a:r>
                            <a:rPr lang="en-US" sz="2000" b="1" i="1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s</a:t>
                          </a:r>
                          <a:r>
                            <a:rPr lang="en-US" sz="2000" b="1" i="0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, </a:t>
                          </a:r>
                          <a:r>
                            <a:rPr lang="en-US" sz="2000" b="1" i="1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r</a:t>
                          </a:r>
                          <a:r>
                            <a:rPr lang="en-US" sz="2000" b="1" i="0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)}</a:t>
                          </a:r>
                          <a:r>
                            <a:rPr lang="en-US" sz="2000" b="1" i="0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Symbol" panose="05050102010706020507" pitchFamily="18" charset="2"/>
                            </a:rPr>
                            <a:t></a:t>
                          </a:r>
                          <a:endParaRPr dirty="0">
                            <a:latin typeface="Symbol" panose="05050102010706020507" pitchFamily="18" charset="2"/>
                          </a:endParaRPr>
                        </a:p>
                      </a:txBody>
                      <a:tcPr>
                        <a:lnL w="12700" algn="ctr">
                          <a:noFill/>
                        </a:lnL>
                        <a:lnR w="12700" algn="ctr">
                          <a:noFill/>
                        </a:lnR>
                        <a:lnT w="28575" algn="ctr">
                          <a:solidFill>
                            <a:schemeClr val="tx1"/>
                          </a:solidFill>
                        </a:lnT>
                        <a:lnB w="12700" algn="ctr"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/>
                            <a:buNone/>
                            <a:defRPr/>
                          </a:pPr>
                          <a:endParaRPr lang="en-US" sz="2000" b="1" i="0" u="none" strike="noStrike" cap="none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Arial"/>
                          </a:endParaRPr>
                        </a:p>
                      </a:txBody>
                      <a:tcPr>
                        <a:lnL w="12700" algn="ctr">
                          <a:noFill/>
                        </a:lnL>
                        <a:lnR w="12700" algn="ctr">
                          <a:noFill/>
                        </a:lnR>
                        <a:lnT w="12700" algn="ctr">
                          <a:solidFill>
                            <a:schemeClr val="bg1"/>
                          </a:solidFill>
                        </a:lnT>
                        <a:lnB w="12700" algn="ctr">
                          <a:noFill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06012">
                    <a:tc rowSpan="2">
                      <a:txBody>
                        <a:bodyPr/>
                        <a:lstStyle/>
                        <a:p>
                          <a:pPr marL="0" marR="0" lvl="0" indent="0" algn="l" defTabSz="91440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/>
                            <a:buNone/>
                            <a:defRPr/>
                          </a:pPr>
                          <a:r>
                            <a:rPr lang="en-US" sz="2000" b="1" i="0" u="none" strike="noStrike" cap="none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Arial"/>
                            </a:rPr>
                            <a:t>Right-arc</a:t>
                          </a:r>
                          <a:r>
                            <a:rPr lang="en-US" sz="2000" b="1" i="1" u="none" strike="noStrike" cap="none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Arial"/>
                            </a:rPr>
                            <a:t>r</a:t>
                          </a:r>
                          <a:endParaRPr lang="en-US" sz="2000" b="1" i="0" u="none" strike="noStrike" cap="none" baseline="-2500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Arial"/>
                          </a:endParaRPr>
                        </a:p>
                        <a:p>
                          <a:pPr>
                            <a:defRPr/>
                          </a:pPr>
                          <a:endParaRPr lang="en-US"/>
                        </a:p>
                      </a:txBody>
                      <a:tcPr anchor="ctr">
                        <a:lnL w="12700" algn="ctr">
                          <a:noFill/>
                        </a:lnL>
                        <a:lnR w="12700" algn="ctr">
                          <a:noFill/>
                        </a:lnR>
                        <a:lnT w="12700" algn="ctr">
                          <a:noFill/>
                        </a:lnT>
                        <a:lnB w="12700" algn="ctr"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/>
                            <a:buNone/>
                            <a:defRPr/>
                          </a:pPr>
                          <a:r>
                            <a:rPr lang="en-US" sz="2000" b="1" i="0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Symbol" panose="05050102010706020507" pitchFamily="18" charset="2"/>
                            </a:rPr>
                            <a:t></a:t>
                          </a:r>
                          <a:r>
                            <a:rPr lang="en-US" sz="2000" b="1" i="1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S</a:t>
                          </a:r>
                          <a:r>
                            <a:rPr lang="en-US" sz="2000" b="1" i="0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|</a:t>
                          </a:r>
                          <a:r>
                            <a:rPr lang="en-US" sz="2000" b="1" i="1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s</a:t>
                          </a:r>
                          <a:r>
                            <a:rPr lang="en-US" sz="2000" b="1" i="0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, </a:t>
                          </a:r>
                          <a:r>
                            <a:rPr lang="en-US" sz="2000" b="1" i="1" u="none" strike="noStrike" cap="none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n</a:t>
                          </a:r>
                          <a:r>
                            <a:rPr lang="en-US" sz="2000" b="1" i="0" u="none" strike="noStrike" cap="none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|</a:t>
                          </a:r>
                          <a:r>
                            <a:rPr lang="en-US" sz="2000" b="1" i="1" u="none" strike="noStrike" cap="none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B</a:t>
                          </a:r>
                          <a:r>
                            <a:rPr lang="en-US" sz="2000" b="1" i="0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, </a:t>
                          </a:r>
                          <a:r>
                            <a:rPr lang="en-US" sz="2000" b="1" i="1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A</a:t>
                          </a:r>
                          <a:r>
                            <a:rPr lang="en-US" sz="2000" b="1" i="0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Symbol" panose="05050102010706020507" pitchFamily="18" charset="2"/>
                            </a:rPr>
                            <a:t></a:t>
                          </a:r>
                          <a:endParaRPr dirty="0">
                            <a:latin typeface="Symbol" panose="05050102010706020507" pitchFamily="18" charset="2"/>
                          </a:endParaRPr>
                        </a:p>
                      </a:txBody>
                      <a:tcPr anchor="b">
                        <a:lnL w="12700" algn="ctr">
                          <a:noFill/>
                        </a:lnL>
                        <a:lnR w="12700" algn="ctr">
                          <a:noFill/>
                        </a:lnR>
                        <a:lnT w="12700" algn="ctr">
                          <a:noFill/>
                        </a:lnT>
                        <a:lnB w="28575" algn="ctr">
                          <a:solidFill>
                            <a:schemeClr val="tx1"/>
                          </a:solidFill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/>
                            <a:buNone/>
                            <a:defRPr/>
                          </a:pPr>
                          <a:endParaRPr lang="en-US" sz="2000" b="1" i="0" u="none" strike="noStrike" cap="none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Arial"/>
                          </a:endParaRPr>
                        </a:p>
                      </a:txBody>
                      <a:tcPr anchor="b">
                        <a:lnL w="12700" algn="ctr">
                          <a:noFill/>
                        </a:lnL>
                        <a:lnR w="12700" algn="ctr">
                          <a:noFill/>
                        </a:lnR>
                        <a:lnT w="12700" algn="ctr">
                          <a:noFill/>
                        </a:lnT>
                        <a:lnB w="12700" algn="ctr">
                          <a:solidFill>
                            <a:schemeClr val="bg1"/>
                          </a:solidFill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46840">
                    <a:tc vMerge="1">
                      <a:txBody>
                        <a:bodyPr/>
                        <a:lstStyle/>
                        <a:p>
                          <a:pPr>
                            <a:defRPr/>
                          </a:pPr>
                          <a:endParaRPr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/>
                            <a:buNone/>
                            <a:defRPr/>
                          </a:pPr>
                          <a:r>
                            <a:rPr lang="en-US" sz="2000" b="1" i="0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Symbol" panose="05050102010706020507" pitchFamily="18" charset="2"/>
                            </a:rPr>
                            <a:t></a:t>
                          </a:r>
                          <a:r>
                            <a:rPr lang="en-US" sz="2000" b="1" i="1" u="none" strike="noStrike" cap="none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S|s|n</a:t>
                          </a:r>
                          <a:r>
                            <a:rPr lang="en-US" sz="2000" b="1" i="0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, </a:t>
                          </a:r>
                          <a:r>
                            <a:rPr lang="en-US" sz="2000" b="1" i="1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B</a:t>
                          </a:r>
                          <a:r>
                            <a:rPr lang="en-US" sz="2000" b="1" i="0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, </a:t>
                          </a:r>
                          <a:r>
                            <a:rPr lang="en-US" sz="2000" b="1" i="1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A</a:t>
                          </a:r>
                          <a:r>
                            <a:rPr lang="en-US" sz="2000" b="1" i="0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Symbol" panose="05050102010706020507" pitchFamily="18" charset="2"/>
                            </a:rPr>
                            <a:t></a:t>
                          </a:r>
                          <a:r>
                            <a:rPr lang="en-US" sz="2000" b="1" i="0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{(</a:t>
                          </a:r>
                          <a:r>
                            <a:rPr lang="en-US" sz="2000" b="1" i="1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s</a:t>
                          </a:r>
                          <a:r>
                            <a:rPr lang="en-US" sz="2000" b="1" i="0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, </a:t>
                          </a:r>
                          <a:r>
                            <a:rPr lang="en-US" sz="2000" b="1" i="1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n</a:t>
                          </a:r>
                          <a:r>
                            <a:rPr lang="en-US" sz="2000" b="1" i="0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, </a:t>
                          </a:r>
                          <a:r>
                            <a:rPr lang="en-US" sz="2000" b="1" i="1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r</a:t>
                          </a:r>
                          <a:r>
                            <a:rPr lang="en-US" sz="2000" b="1" i="0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)}</a:t>
                          </a:r>
                          <a:r>
                            <a:rPr lang="en-US" sz="2000" b="1" i="0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Symbol" panose="05050102010706020507" pitchFamily="18" charset="2"/>
                            </a:rPr>
                            <a:t></a:t>
                          </a:r>
                          <a:endParaRPr dirty="0">
                            <a:latin typeface="Symbol" panose="05050102010706020507" pitchFamily="18" charset="2"/>
                          </a:endParaRPr>
                        </a:p>
                      </a:txBody>
                      <a:tcPr>
                        <a:lnL w="12700" algn="ctr">
                          <a:noFill/>
                        </a:lnL>
                        <a:lnR w="12700" algn="ctr">
                          <a:noFill/>
                        </a:lnR>
                        <a:lnT w="28575" algn="ctr">
                          <a:solidFill>
                            <a:schemeClr val="tx1"/>
                          </a:solidFill>
                        </a:lnT>
                        <a:lnB w="12700" algn="ctr">
                          <a:solidFill>
                            <a:schemeClr val="bg1"/>
                          </a:solidFill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/>
                            <a:buNone/>
                            <a:defRPr/>
                          </a:pPr>
                          <a:endParaRPr lang="en-US" sz="2000" b="1" i="0" u="none" strike="noStrike" cap="none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Arial"/>
                          </a:endParaRPr>
                        </a:p>
                      </a:txBody>
                      <a:tcPr>
                        <a:lnL w="12700" algn="ctr">
                          <a:noFill/>
                        </a:lnL>
                        <a:lnR w="12700" algn="ctr">
                          <a:noFill/>
                        </a:lnR>
                        <a:lnT w="12700" algn="ctr">
                          <a:solidFill>
                            <a:schemeClr val="bg1"/>
                          </a:solidFill>
                        </a:lnT>
                        <a:lnB w="12700" algn="ctr">
                          <a:solidFill>
                            <a:schemeClr val="bg1"/>
                          </a:solidFill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05665">
                    <a:tc rowSpan="2">
                      <a:txBody>
                        <a:bodyPr/>
                        <a:lstStyle/>
                        <a:p>
                          <a:pPr marL="0" marR="0" lvl="0" indent="0" algn="l" defTabSz="91440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/>
                            <a:buNone/>
                            <a:defRPr/>
                          </a:pPr>
                          <a:r>
                            <a:rPr lang="en-US" sz="2000" b="1" i="0" u="none" strike="noStrike" cap="none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Arial"/>
                            </a:rPr>
                            <a:t>Reduce</a:t>
                          </a:r>
                          <a:endParaRPr lang="en-US" sz="2000" b="1" i="0" u="none" strike="noStrike" cap="none" baseline="-2500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Arial"/>
                          </a:endParaRPr>
                        </a:p>
                        <a:p>
                          <a:pPr marL="0" marR="0" lvl="0" indent="0" algn="l" defTabSz="91440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/>
                            <a:buNone/>
                            <a:defRPr/>
                          </a:pPr>
                          <a:endParaRPr lang="en-US" sz="2000" b="1" i="0" u="none" strike="noStrike" cap="none" baseline="-2500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Arial"/>
                          </a:endParaRPr>
                        </a:p>
                      </a:txBody>
                      <a:tcPr anchor="ctr">
                        <a:lnL w="12700" algn="ctr">
                          <a:noFill/>
                        </a:lnL>
                        <a:lnR w="12700" algn="ctr">
                          <a:noFill/>
                        </a:lnR>
                        <a:lnT w="12700" algn="ctr">
                          <a:noFill/>
                        </a:lnT>
                        <a:lnB w="12700" algn="ctr"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/>
                            <a:buNone/>
                            <a:defRPr/>
                          </a:pPr>
                          <a:r>
                            <a:rPr lang="en-US" sz="2000" b="1" i="0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Symbol" panose="05050102010706020507" pitchFamily="18" charset="2"/>
                              <a:ea typeface="+mn-ea"/>
                              <a:cs typeface="+mn-cs"/>
                            </a:rPr>
                            <a:t></a:t>
                          </a:r>
                          <a:r>
                            <a:rPr lang="en-US" sz="2000" b="1" i="1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S</a:t>
                          </a:r>
                          <a:r>
                            <a:rPr lang="en-US" sz="2000" b="1" i="0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|</a:t>
                          </a:r>
                          <a:r>
                            <a:rPr lang="en-US" sz="2000" b="1" i="1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s</a:t>
                          </a:r>
                          <a:r>
                            <a:rPr lang="en-US" sz="2000" b="1" i="0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, </a:t>
                          </a:r>
                          <a:r>
                            <a:rPr lang="en-US" sz="2000" b="1" i="1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B</a:t>
                          </a:r>
                          <a:r>
                            <a:rPr lang="en-US" sz="2000" b="1" i="0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, </a:t>
                          </a:r>
                          <a:r>
                            <a:rPr lang="en-US" sz="2000" b="1" i="1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A</a:t>
                          </a:r>
                          <a:r>
                            <a:rPr lang="en-US" sz="2000" b="1" i="0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Symbol" panose="05050102010706020507" pitchFamily="18" charset="2"/>
                              <a:ea typeface="+mn-ea"/>
                              <a:cs typeface="+mn-cs"/>
                            </a:rPr>
                            <a:t></a:t>
                          </a:r>
                          <a:endParaRPr lang="en-US" sz="2000" b="1" i="0" u="none" strike="noStrike" cap="none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Symbol" panose="05050102010706020507" pitchFamily="18" charset="2"/>
                          </a:endParaRPr>
                        </a:p>
                      </a:txBody>
                      <a:tcPr anchor="b">
                        <a:lnL w="12700" algn="ctr">
                          <a:noFill/>
                        </a:lnL>
                        <a:lnR w="12700" algn="ctr">
                          <a:noFill/>
                        </a:lnR>
                        <a:lnT w="12700" algn="ctr">
                          <a:solidFill>
                            <a:schemeClr val="bg1"/>
                          </a:solidFill>
                        </a:lnT>
                        <a:lnB w="28575" algn="ctr">
                          <a:solidFill>
                            <a:schemeClr val="tx1"/>
                          </a:solidFill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/>
                            <a:buNone/>
                            <a:defRPr/>
                          </a:pPr>
                          <a:r>
                            <a:rPr lang="en-US" sz="2000" b="0" i="0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if</a:t>
                          </a:r>
                          <a:r>
                            <a:rPr lang="en-US" sz="2000" b="0" i="0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Arial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u="none" strike="noStrike" cap="none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∃</m:t>
                              </m:r>
                            </m:oMath>
                          </a14:m>
                          <a:r>
                            <a:rPr lang="en-US" sz="2000" b="0" i="0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lang="en-US" sz="2000" b="0" i="1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k</a:t>
                          </a:r>
                          <a:r>
                            <a:rPr lang="en-US" sz="2000" b="0" i="0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, </a:t>
                          </a:r>
                          <a:r>
                            <a:rPr lang="en-US" sz="2000" b="0" i="1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s</a:t>
                          </a:r>
                          <a:r>
                            <a:rPr lang="en-US" sz="2000" b="0" i="0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, </a:t>
                          </a:r>
                          <a:r>
                            <a:rPr lang="en-US" sz="2000" b="0" i="1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l</a:t>
                          </a:r>
                          <a:r>
                            <a:rPr lang="en-US" sz="2000" b="0" i="0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)</a:t>
                          </a:r>
                          <a:r>
                            <a:rPr lang="en-US" sz="2000" b="1" i="0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2000" dirty="0">
                              <a:latin typeface="Symbol" panose="05050102010706020507" pitchFamily="18" charset="2"/>
                            </a:rPr>
                            <a:t></a:t>
                          </a:r>
                          <a:r>
                            <a:rPr lang="en-US" sz="2000" i="1" dirty="0">
                              <a:latin typeface="Times New Roman"/>
                            </a:rPr>
                            <a:t>A</a:t>
                          </a:r>
                        </a:p>
                      </a:txBody>
                      <a:tcPr anchor="b">
                        <a:lnL w="12700" algn="ctr">
                          <a:noFill/>
                        </a:lnL>
                        <a:lnR w="12700" algn="ctr">
                          <a:noFill/>
                        </a:lnR>
                        <a:lnT w="12700" algn="ctr">
                          <a:solidFill>
                            <a:schemeClr val="bg1"/>
                          </a:solidFill>
                        </a:lnT>
                        <a:lnB w="12700" algn="ctr">
                          <a:solidFill>
                            <a:schemeClr val="bg1"/>
                          </a:solidFill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41185">
                    <a:tc vMerge="1">
                      <a:txBody>
                        <a:bodyPr/>
                        <a:lstStyle/>
                        <a:p>
                          <a:pPr>
                            <a:defRPr/>
                          </a:pPr>
                          <a:endParaRPr/>
                        </a:p>
                      </a:txBody>
                      <a:tcPr anchor="ctr">
                        <a:lnL w="12700" algn="ctr">
                          <a:noFill/>
                        </a:lnL>
                        <a:lnR w="12700" algn="ctr">
                          <a:noFill/>
                        </a:lnR>
                        <a:lnT w="12700" algn="ctr">
                          <a:noFill/>
                        </a:lnT>
                        <a:lnB w="12700" algn="ctr"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/>
                            <a:buNone/>
                            <a:defRPr/>
                          </a:pPr>
                          <a:r>
                            <a:rPr lang="en-US" sz="2000" b="1" i="0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Symbol" panose="05050102010706020507" pitchFamily="18" charset="2"/>
                              <a:ea typeface="+mn-ea"/>
                              <a:cs typeface="+mn-cs"/>
                            </a:rPr>
                            <a:t></a:t>
                          </a:r>
                          <a:r>
                            <a:rPr lang="en-US" sz="2000" b="1" i="1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S</a:t>
                          </a:r>
                          <a:r>
                            <a:rPr lang="en-US" sz="2000" b="1" i="0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, </a:t>
                          </a:r>
                          <a:r>
                            <a:rPr lang="en-US" sz="2000" b="1" i="1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B</a:t>
                          </a:r>
                          <a:r>
                            <a:rPr lang="en-US" sz="2000" b="1" i="0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, </a:t>
                          </a:r>
                          <a:r>
                            <a:rPr lang="en-US" sz="2000" b="1" i="1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A</a:t>
                          </a:r>
                          <a:r>
                            <a:rPr lang="en-US" sz="2000" b="1" i="0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Symbol" panose="05050102010706020507" pitchFamily="18" charset="2"/>
                              <a:ea typeface="+mn-ea"/>
                              <a:cs typeface="+mn-cs"/>
                            </a:rPr>
                            <a:t></a:t>
                          </a:r>
                          <a:endParaRPr lang="en-US" sz="2000" b="1" i="0" u="none" strike="noStrike" cap="none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Symbol" panose="05050102010706020507" pitchFamily="18" charset="2"/>
                          </a:endParaRPr>
                        </a:p>
                      </a:txBody>
                      <a:tcPr>
                        <a:lnL w="12700" algn="ctr">
                          <a:noFill/>
                        </a:lnL>
                        <a:lnR w="12700" algn="ctr">
                          <a:noFill/>
                        </a:lnR>
                        <a:lnT w="28575" algn="ctr">
                          <a:solidFill>
                            <a:schemeClr val="tx1"/>
                          </a:solidFill>
                        </a:lnT>
                        <a:lnB w="12700" algn="ctr"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defRPr/>
                          </a:pPr>
                          <a:endParaRPr dirty="0"/>
                        </a:p>
                      </a:txBody>
                      <a:tcPr>
                        <a:lnL w="12700" algn="ctr">
                          <a:noFill/>
                        </a:lnL>
                        <a:lnR w="12700" algn="ctr">
                          <a:noFill/>
                        </a:lnR>
                        <a:lnT w="12700" algn="ctr">
                          <a:solidFill>
                            <a:schemeClr val="bg1"/>
                          </a:solidFill>
                        </a:lnT>
                        <a:lnB w="12700" algn="ctr">
                          <a:noFill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Group 12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40382252"/>
                  </p:ext>
                </p:extLst>
              </p:nvPr>
            </p:nvGraphicFramePr>
            <p:xfrm>
              <a:off x="1192359" y="876432"/>
              <a:ext cx="6651961" cy="3777623"/>
            </p:xfrm>
            <a:graphic>
              <a:graphicData uri="http://schemas.openxmlformats.org/drawingml/2006/table">
                <a:tbl>
                  <a:tblPr/>
                  <a:tblGrid>
                    <a:gridCol w="141160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62017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62017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10697">
                    <a:tc rowSpan="2">
                      <a:txBody>
                        <a:bodyPr/>
                        <a:lstStyle/>
                        <a:p>
                          <a:pPr marL="0" marR="0" lvl="0" indent="0" algn="l" defTabSz="91440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/>
                            <a:buNone/>
                            <a:defRPr/>
                          </a:pPr>
                          <a:r>
                            <a:rPr lang="en-US" sz="2000" b="1" i="0" u="none" strike="noStrike" cap="none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Arial"/>
                            </a:rPr>
                            <a:t>Shift</a:t>
                          </a:r>
                          <a:endParaRPr/>
                        </a:p>
                      </a:txBody>
                      <a:tcPr anchor="ctr">
                        <a:lnL w="12700" algn="ctr">
                          <a:noFill/>
                        </a:lnL>
                        <a:lnR w="12700" algn="ctr">
                          <a:noFill/>
                        </a:lnR>
                        <a:lnT w="12700" algn="ctr">
                          <a:noFill/>
                        </a:lnT>
                        <a:lnB w="12700" algn="ctr"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/>
                            <a:buNone/>
                            <a:defRPr/>
                          </a:pPr>
                          <a:r>
                            <a:rPr lang="en-US" sz="2000" b="1" i="0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Symbol" panose="05050102010706020507" pitchFamily="18" charset="2"/>
                            </a:rPr>
                            <a:t></a:t>
                          </a:r>
                          <a:r>
                            <a:rPr lang="en-US" sz="2000" b="1" i="1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S</a:t>
                          </a:r>
                          <a:r>
                            <a:rPr lang="en-US" sz="2000" b="1" i="0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, </a:t>
                          </a:r>
                          <a:r>
                            <a:rPr lang="en-US" sz="2000" b="1" i="1" u="none" strike="noStrike" cap="none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n</a:t>
                          </a:r>
                          <a:r>
                            <a:rPr lang="en-US" sz="2000" b="1" i="0" u="none" strike="noStrike" cap="none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|</a:t>
                          </a:r>
                          <a:r>
                            <a:rPr lang="en-US" sz="2000" b="1" i="1" u="none" strike="noStrike" cap="none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B</a:t>
                          </a:r>
                          <a:r>
                            <a:rPr lang="en-US" sz="2000" b="1" i="0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, </a:t>
                          </a:r>
                          <a:r>
                            <a:rPr lang="en-US" sz="2000" b="1" i="1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A</a:t>
                          </a:r>
                          <a:r>
                            <a:rPr lang="en-US" sz="2000" b="1" i="0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Symbol" panose="05050102010706020507" pitchFamily="18" charset="2"/>
                            </a:rPr>
                            <a:t></a:t>
                          </a:r>
                          <a:endParaRPr lang="en-US" sz="2000" b="1" i="0" u="sng" strike="noStrike" cap="none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Symbol" panose="05050102010706020507" pitchFamily="18" charset="2"/>
                          </a:endParaRPr>
                        </a:p>
                      </a:txBody>
                      <a:tcPr anchor="b">
                        <a:lnL w="12700" algn="ctr">
                          <a:noFill/>
                        </a:lnL>
                        <a:lnR w="12700" algn="ctr">
                          <a:noFill/>
                        </a:lnR>
                        <a:lnT w="12700" algn="ctr">
                          <a:noFill/>
                        </a:lnT>
                        <a:lnB w="28575" algn="ctr">
                          <a:solidFill>
                            <a:schemeClr val="tx1"/>
                          </a:solidFill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/>
                            <a:buNone/>
                            <a:defRPr/>
                          </a:pPr>
                          <a:endParaRPr lang="en-US" sz="2000" b="1" i="0" u="sng" strike="noStrike" cap="none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Arial"/>
                          </a:endParaRPr>
                        </a:p>
                      </a:txBody>
                      <a:tcPr anchor="b">
                        <a:lnL w="12700" algn="ctr">
                          <a:noFill/>
                        </a:lnL>
                        <a:lnR w="12700" algn="ctr">
                          <a:noFill/>
                        </a:lnR>
                        <a:lnT w="12700" algn="ctr">
                          <a:noFill/>
                        </a:lnT>
                        <a:lnB w="12700" algn="ctr">
                          <a:solidFill>
                            <a:schemeClr val="bg1"/>
                          </a:solidFill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5230">
                    <a:tc vMerge="1">
                      <a:txBody>
                        <a:bodyPr/>
                        <a:lstStyle/>
                        <a:p>
                          <a:pPr>
                            <a:defRPr/>
                          </a:pP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/>
                            <a:buNone/>
                            <a:defRPr/>
                          </a:pPr>
                          <a:r>
                            <a:rPr lang="en-US" sz="2000" b="1" i="0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Symbol" panose="05050102010706020507" pitchFamily="18" charset="2"/>
                            </a:rPr>
                            <a:t></a:t>
                          </a:r>
                          <a:r>
                            <a:rPr lang="en-US" sz="2000" b="1" i="1" u="none" strike="noStrike" cap="none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S</a:t>
                          </a:r>
                          <a:r>
                            <a:rPr lang="en-US" sz="2000" b="1" i="0" u="none" strike="noStrike" cap="none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|</a:t>
                          </a:r>
                          <a:r>
                            <a:rPr lang="en-US" sz="2000" b="1" i="1" u="none" strike="noStrike" cap="none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n</a:t>
                          </a:r>
                          <a:r>
                            <a:rPr lang="en-US" sz="2000" b="1" i="0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, </a:t>
                          </a:r>
                          <a:r>
                            <a:rPr lang="en-US" sz="2000" b="1" i="1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B</a:t>
                          </a:r>
                          <a:r>
                            <a:rPr lang="en-US" sz="2000" b="1" i="0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, </a:t>
                          </a:r>
                          <a:r>
                            <a:rPr lang="en-US" sz="2000" b="1" i="1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A</a:t>
                          </a:r>
                          <a:r>
                            <a:rPr lang="en-US" sz="2000" b="1" i="0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Symbol" panose="05050102010706020507" pitchFamily="18" charset="2"/>
                            </a:rPr>
                            <a:t></a:t>
                          </a:r>
                          <a:endParaRPr dirty="0">
                            <a:latin typeface="Symbol" panose="05050102010706020507" pitchFamily="18" charset="2"/>
                          </a:endParaRPr>
                        </a:p>
                      </a:txBody>
                      <a:tcPr>
                        <a:lnL w="12700" algn="ctr">
                          <a:noFill/>
                        </a:lnL>
                        <a:lnR w="12700" algn="ctr">
                          <a:noFill/>
                        </a:lnR>
                        <a:lnT w="28575" algn="ctr">
                          <a:solidFill>
                            <a:schemeClr val="tx1"/>
                          </a:solidFill>
                        </a:lnT>
                        <a:lnB w="12700" algn="ctr"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defRPr/>
                          </a:pPr>
                          <a:endParaRPr/>
                        </a:p>
                      </a:txBody>
                      <a:tcPr>
                        <a:lnL w="12700" algn="ctr">
                          <a:noFill/>
                        </a:lnL>
                        <a:lnR w="12700" algn="ctr">
                          <a:noFill/>
                        </a:lnR>
                        <a:lnT w="12700" algn="ctr">
                          <a:solidFill>
                            <a:schemeClr val="bg1"/>
                          </a:solidFill>
                        </a:lnT>
                        <a:lnB w="12700" algn="ctr">
                          <a:noFill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35588">
                    <a:tc rowSpan="2">
                      <a:txBody>
                        <a:bodyPr/>
                        <a:lstStyle/>
                        <a:p>
                          <a:pPr marL="0" marR="0" lvl="0" indent="0" algn="l" defTabSz="91440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/>
                            <a:buNone/>
                            <a:defRPr/>
                          </a:pPr>
                          <a:r>
                            <a:rPr lang="en-US" sz="2000" b="1" i="0" u="none" strike="noStrike" cap="none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Arial"/>
                            </a:rPr>
                            <a:t>Left-arc</a:t>
                          </a:r>
                          <a:r>
                            <a:rPr lang="en-US" sz="2000" b="1" i="1" u="none" strike="noStrike" cap="none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Arial"/>
                            </a:rPr>
                            <a:t>r</a:t>
                          </a:r>
                          <a:endParaRPr lang="en-US" sz="2000" b="1" i="0" u="none" strike="noStrike" cap="none" baseline="-2500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Arial"/>
                          </a:endParaRPr>
                        </a:p>
                        <a:p>
                          <a:pPr>
                            <a:defRPr/>
                          </a:pPr>
                          <a:endParaRPr lang="en-US"/>
                        </a:p>
                      </a:txBody>
                      <a:tcPr anchor="ctr">
                        <a:lnL w="12700" algn="ctr">
                          <a:noFill/>
                        </a:lnL>
                        <a:lnR w="12700" algn="ctr">
                          <a:noFill/>
                        </a:lnR>
                        <a:lnT w="12700" algn="ctr">
                          <a:noFill/>
                        </a:lnT>
                        <a:lnB w="12700" algn="ctr"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/>
                            <a:buNone/>
                            <a:defRPr/>
                          </a:pPr>
                          <a:r>
                            <a:rPr lang="en-US" sz="2000" b="1" i="0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Symbol" panose="05050102010706020507" pitchFamily="18" charset="2"/>
                            </a:rPr>
                            <a:t></a:t>
                          </a:r>
                          <a:r>
                            <a:rPr lang="en-US" sz="2000" b="1" i="1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S</a:t>
                          </a:r>
                          <a:r>
                            <a:rPr lang="en-US" sz="2000" b="1" i="0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|</a:t>
                          </a:r>
                          <a:r>
                            <a:rPr lang="en-US" sz="2000" b="1" i="1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s</a:t>
                          </a:r>
                          <a:r>
                            <a:rPr lang="en-US" sz="2000" b="1" i="0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, </a:t>
                          </a:r>
                          <a:r>
                            <a:rPr lang="en-US" sz="2000" b="1" i="1" u="none" strike="noStrike" cap="none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n</a:t>
                          </a:r>
                          <a:r>
                            <a:rPr lang="en-US" sz="2000" b="1" i="0" u="none" strike="noStrike" cap="none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|</a:t>
                          </a:r>
                          <a:r>
                            <a:rPr lang="en-US" sz="2000" b="1" i="1" u="none" strike="noStrike" cap="none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B</a:t>
                          </a:r>
                          <a:r>
                            <a:rPr lang="en-US" sz="2000" b="1" i="0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, </a:t>
                          </a:r>
                          <a:r>
                            <a:rPr lang="en-US" sz="2000" b="1" i="1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A</a:t>
                          </a:r>
                          <a:r>
                            <a:rPr lang="en-US" sz="2000" b="1" i="0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Symbol" panose="05050102010706020507" pitchFamily="18" charset="2"/>
                            </a:rPr>
                            <a:t></a:t>
                          </a:r>
                          <a:endParaRPr dirty="0">
                            <a:latin typeface="Symbol" panose="05050102010706020507" pitchFamily="18" charset="2"/>
                          </a:endParaRPr>
                        </a:p>
                      </a:txBody>
                      <a:tcPr anchor="b">
                        <a:lnL w="12700" algn="ctr">
                          <a:noFill/>
                        </a:lnL>
                        <a:lnR w="12700" algn="ctr">
                          <a:noFill/>
                        </a:lnR>
                        <a:lnT w="12700" algn="ctr">
                          <a:noFill/>
                        </a:lnT>
                        <a:lnB w="28575" algn="ctr">
                          <a:solidFill>
                            <a:schemeClr val="tx1"/>
                          </a:solidFill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IT"/>
                        </a:p>
                      </a:txBody>
                      <a:tcPr anchor="b">
                        <a:lnL w="12700" algn="ctr">
                          <a:noFill/>
                        </a:lnL>
                        <a:lnR w="12700" algn="ctr">
                          <a:noFill/>
                        </a:lnR>
                        <a:lnT w="12700" algn="ctr">
                          <a:noFill/>
                        </a:lnT>
                        <a:lnB w="12700" algn="ctr">
                          <a:solidFill>
                            <a:schemeClr val="bg1"/>
                          </a:solidFill>
                        </a:lnB>
                        <a:blipFill>
                          <a:blip r:embed="rId2"/>
                          <a:stretch>
                            <a:fillRect l="-153623" t="-208571" b="-54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26406">
                    <a:tc vMerge="1">
                      <a:txBody>
                        <a:bodyPr/>
                        <a:lstStyle/>
                        <a:p>
                          <a:pPr>
                            <a:defRPr/>
                          </a:pPr>
                          <a:endParaRPr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/>
                            <a:buNone/>
                            <a:defRPr/>
                          </a:pPr>
                          <a:r>
                            <a:rPr lang="en-US" sz="2000" b="1" i="0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Symbol" panose="05050102010706020507" pitchFamily="18" charset="2"/>
                            </a:rPr>
                            <a:t></a:t>
                          </a:r>
                          <a:r>
                            <a:rPr lang="en-US" sz="2000" b="1" i="1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S</a:t>
                          </a:r>
                          <a:r>
                            <a:rPr lang="en-US" sz="2000" b="1" i="0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, </a:t>
                          </a:r>
                          <a:r>
                            <a:rPr lang="en-US" sz="2000" b="1" i="1" u="none" strike="noStrike" cap="none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n</a:t>
                          </a:r>
                          <a:r>
                            <a:rPr lang="en-US" sz="2000" b="1" i="0" u="none" strike="noStrike" cap="none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|</a:t>
                          </a:r>
                          <a:r>
                            <a:rPr lang="en-US" sz="2000" b="1" i="1" u="none" strike="noStrike" cap="none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B</a:t>
                          </a:r>
                          <a:r>
                            <a:rPr lang="en-US" sz="2000" b="1" i="0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, </a:t>
                          </a:r>
                          <a:r>
                            <a:rPr lang="en-US" sz="2000" b="1" i="1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A</a:t>
                          </a:r>
                          <a:r>
                            <a:rPr lang="en-US" sz="2000" b="1" i="0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Symbol" panose="05050102010706020507" pitchFamily="18" charset="2"/>
                            </a:rPr>
                            <a:t></a:t>
                          </a:r>
                          <a:r>
                            <a:rPr lang="en-US" sz="2000" b="1" i="0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{(</a:t>
                          </a:r>
                          <a:r>
                            <a:rPr lang="en-US" sz="2000" b="1" i="1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n</a:t>
                          </a:r>
                          <a:r>
                            <a:rPr lang="en-US" sz="2000" b="1" i="0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, </a:t>
                          </a:r>
                          <a:r>
                            <a:rPr lang="en-US" sz="2000" b="1" i="1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s</a:t>
                          </a:r>
                          <a:r>
                            <a:rPr lang="en-US" sz="2000" b="1" i="0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, </a:t>
                          </a:r>
                          <a:r>
                            <a:rPr lang="en-US" sz="2000" b="1" i="1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r</a:t>
                          </a:r>
                          <a:r>
                            <a:rPr lang="en-US" sz="2000" b="1" i="0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)}</a:t>
                          </a:r>
                          <a:r>
                            <a:rPr lang="en-US" sz="2000" b="1" i="0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Symbol" panose="05050102010706020507" pitchFamily="18" charset="2"/>
                            </a:rPr>
                            <a:t></a:t>
                          </a:r>
                          <a:endParaRPr dirty="0">
                            <a:latin typeface="Symbol" panose="05050102010706020507" pitchFamily="18" charset="2"/>
                          </a:endParaRPr>
                        </a:p>
                      </a:txBody>
                      <a:tcPr>
                        <a:lnL w="12700" algn="ctr">
                          <a:noFill/>
                        </a:lnL>
                        <a:lnR w="12700" algn="ctr">
                          <a:noFill/>
                        </a:lnR>
                        <a:lnT w="28575" algn="ctr">
                          <a:solidFill>
                            <a:schemeClr val="tx1"/>
                          </a:solidFill>
                        </a:lnT>
                        <a:lnB w="12700" algn="ctr"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/>
                            <a:buNone/>
                            <a:defRPr/>
                          </a:pPr>
                          <a:endParaRPr lang="en-US" sz="2000" b="1" i="0" u="none" strike="noStrike" cap="none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Arial"/>
                          </a:endParaRPr>
                        </a:p>
                      </a:txBody>
                      <a:tcPr>
                        <a:lnL w="12700" algn="ctr">
                          <a:noFill/>
                        </a:lnL>
                        <a:lnR w="12700" algn="ctr">
                          <a:noFill/>
                        </a:lnR>
                        <a:lnT w="12700" algn="ctr">
                          <a:solidFill>
                            <a:schemeClr val="bg1"/>
                          </a:solidFill>
                        </a:lnT>
                        <a:lnB w="12700" algn="ctr">
                          <a:noFill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06012">
                    <a:tc rowSpan="2">
                      <a:txBody>
                        <a:bodyPr/>
                        <a:lstStyle/>
                        <a:p>
                          <a:pPr marL="0" marR="0" lvl="0" indent="0" algn="l" defTabSz="91440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/>
                            <a:buNone/>
                            <a:defRPr/>
                          </a:pPr>
                          <a:r>
                            <a:rPr lang="en-US" sz="2000" b="1" i="0" u="none" strike="noStrike" cap="none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Arial"/>
                            </a:rPr>
                            <a:t>Right-arc</a:t>
                          </a:r>
                          <a:r>
                            <a:rPr lang="en-US" sz="2000" b="1" i="1" u="none" strike="noStrike" cap="none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Arial"/>
                            </a:rPr>
                            <a:t>r</a:t>
                          </a:r>
                          <a:endParaRPr lang="en-US" sz="2000" b="1" i="0" u="none" strike="noStrike" cap="none" baseline="-2500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Arial"/>
                          </a:endParaRPr>
                        </a:p>
                        <a:p>
                          <a:pPr>
                            <a:defRPr/>
                          </a:pPr>
                          <a:endParaRPr lang="en-US"/>
                        </a:p>
                      </a:txBody>
                      <a:tcPr anchor="ctr">
                        <a:lnL w="12700" algn="ctr">
                          <a:noFill/>
                        </a:lnL>
                        <a:lnR w="12700" algn="ctr">
                          <a:noFill/>
                        </a:lnR>
                        <a:lnT w="12700" algn="ctr">
                          <a:noFill/>
                        </a:lnT>
                        <a:lnB w="12700" algn="ctr"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/>
                            <a:buNone/>
                            <a:defRPr/>
                          </a:pPr>
                          <a:r>
                            <a:rPr lang="en-US" sz="2000" b="1" i="0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Symbol" panose="05050102010706020507" pitchFamily="18" charset="2"/>
                            </a:rPr>
                            <a:t></a:t>
                          </a:r>
                          <a:r>
                            <a:rPr lang="en-US" sz="2000" b="1" i="1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S</a:t>
                          </a:r>
                          <a:r>
                            <a:rPr lang="en-US" sz="2000" b="1" i="0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|</a:t>
                          </a:r>
                          <a:r>
                            <a:rPr lang="en-US" sz="2000" b="1" i="1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s</a:t>
                          </a:r>
                          <a:r>
                            <a:rPr lang="en-US" sz="2000" b="1" i="0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, </a:t>
                          </a:r>
                          <a:r>
                            <a:rPr lang="en-US" sz="2000" b="1" i="1" u="none" strike="noStrike" cap="none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n</a:t>
                          </a:r>
                          <a:r>
                            <a:rPr lang="en-US" sz="2000" b="1" i="0" u="none" strike="noStrike" cap="none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|</a:t>
                          </a:r>
                          <a:r>
                            <a:rPr lang="en-US" sz="2000" b="1" i="1" u="none" strike="noStrike" cap="none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B</a:t>
                          </a:r>
                          <a:r>
                            <a:rPr lang="en-US" sz="2000" b="1" i="0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, </a:t>
                          </a:r>
                          <a:r>
                            <a:rPr lang="en-US" sz="2000" b="1" i="1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A</a:t>
                          </a:r>
                          <a:r>
                            <a:rPr lang="en-US" sz="2000" b="1" i="0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Symbol" panose="05050102010706020507" pitchFamily="18" charset="2"/>
                            </a:rPr>
                            <a:t></a:t>
                          </a:r>
                          <a:endParaRPr dirty="0">
                            <a:latin typeface="Symbol" panose="05050102010706020507" pitchFamily="18" charset="2"/>
                          </a:endParaRPr>
                        </a:p>
                      </a:txBody>
                      <a:tcPr anchor="b">
                        <a:lnL w="12700" algn="ctr">
                          <a:noFill/>
                        </a:lnL>
                        <a:lnR w="12700" algn="ctr">
                          <a:noFill/>
                        </a:lnR>
                        <a:lnT w="12700" algn="ctr">
                          <a:noFill/>
                        </a:lnT>
                        <a:lnB w="28575" algn="ctr">
                          <a:solidFill>
                            <a:schemeClr val="tx1"/>
                          </a:solidFill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/>
                            <a:buNone/>
                            <a:defRPr/>
                          </a:pPr>
                          <a:endParaRPr lang="en-US" sz="2000" b="1" i="0" u="none" strike="noStrike" cap="none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Arial"/>
                          </a:endParaRPr>
                        </a:p>
                      </a:txBody>
                      <a:tcPr anchor="b">
                        <a:lnL w="12700" algn="ctr">
                          <a:noFill/>
                        </a:lnL>
                        <a:lnR w="12700" algn="ctr">
                          <a:noFill/>
                        </a:lnR>
                        <a:lnT w="12700" algn="ctr">
                          <a:noFill/>
                        </a:lnT>
                        <a:lnB w="12700" algn="ctr">
                          <a:solidFill>
                            <a:schemeClr val="bg1"/>
                          </a:solidFill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46840">
                    <a:tc vMerge="1">
                      <a:txBody>
                        <a:bodyPr/>
                        <a:lstStyle/>
                        <a:p>
                          <a:pPr>
                            <a:defRPr/>
                          </a:pPr>
                          <a:endParaRPr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/>
                            <a:buNone/>
                            <a:defRPr/>
                          </a:pPr>
                          <a:r>
                            <a:rPr lang="en-US" sz="2000" b="1" i="0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Symbol" panose="05050102010706020507" pitchFamily="18" charset="2"/>
                            </a:rPr>
                            <a:t></a:t>
                          </a:r>
                          <a:r>
                            <a:rPr lang="en-US" sz="2000" b="1" i="1" u="none" strike="noStrike" cap="none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S|s|n</a:t>
                          </a:r>
                          <a:r>
                            <a:rPr lang="en-US" sz="2000" b="1" i="0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, </a:t>
                          </a:r>
                          <a:r>
                            <a:rPr lang="en-US" sz="2000" b="1" i="1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B</a:t>
                          </a:r>
                          <a:r>
                            <a:rPr lang="en-US" sz="2000" b="1" i="0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, </a:t>
                          </a:r>
                          <a:r>
                            <a:rPr lang="en-US" sz="2000" b="1" i="1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A</a:t>
                          </a:r>
                          <a:r>
                            <a:rPr lang="en-US" sz="2000" b="1" i="0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Symbol" panose="05050102010706020507" pitchFamily="18" charset="2"/>
                            </a:rPr>
                            <a:t></a:t>
                          </a:r>
                          <a:r>
                            <a:rPr lang="en-US" sz="2000" b="1" i="0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{(</a:t>
                          </a:r>
                          <a:r>
                            <a:rPr lang="en-US" sz="2000" b="1" i="1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s</a:t>
                          </a:r>
                          <a:r>
                            <a:rPr lang="en-US" sz="2000" b="1" i="0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, </a:t>
                          </a:r>
                          <a:r>
                            <a:rPr lang="en-US" sz="2000" b="1" i="1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n</a:t>
                          </a:r>
                          <a:r>
                            <a:rPr lang="en-US" sz="2000" b="1" i="0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, </a:t>
                          </a:r>
                          <a:r>
                            <a:rPr lang="en-US" sz="2000" b="1" i="1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r</a:t>
                          </a:r>
                          <a:r>
                            <a:rPr lang="en-US" sz="2000" b="1" i="0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</a:rPr>
                            <a:t>)}</a:t>
                          </a:r>
                          <a:r>
                            <a:rPr lang="en-US" sz="2000" b="1" i="0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Symbol" panose="05050102010706020507" pitchFamily="18" charset="2"/>
                            </a:rPr>
                            <a:t></a:t>
                          </a:r>
                          <a:endParaRPr dirty="0">
                            <a:latin typeface="Symbol" panose="05050102010706020507" pitchFamily="18" charset="2"/>
                          </a:endParaRPr>
                        </a:p>
                      </a:txBody>
                      <a:tcPr>
                        <a:lnL w="12700" algn="ctr">
                          <a:noFill/>
                        </a:lnL>
                        <a:lnR w="12700" algn="ctr">
                          <a:noFill/>
                        </a:lnR>
                        <a:lnT w="28575" algn="ctr">
                          <a:solidFill>
                            <a:schemeClr val="tx1"/>
                          </a:solidFill>
                        </a:lnT>
                        <a:lnB w="12700" algn="ctr">
                          <a:solidFill>
                            <a:schemeClr val="bg1"/>
                          </a:solidFill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/>
                            <a:buNone/>
                            <a:defRPr/>
                          </a:pPr>
                          <a:endParaRPr lang="en-US" sz="2000" b="1" i="0" u="none" strike="noStrike" cap="none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Arial"/>
                          </a:endParaRPr>
                        </a:p>
                      </a:txBody>
                      <a:tcPr>
                        <a:lnL w="12700" algn="ctr">
                          <a:noFill/>
                        </a:lnL>
                        <a:lnR w="12700" algn="ctr">
                          <a:noFill/>
                        </a:lnR>
                        <a:lnT w="12700" algn="ctr">
                          <a:solidFill>
                            <a:schemeClr val="bg1"/>
                          </a:solidFill>
                        </a:lnT>
                        <a:lnB w="12700" algn="ctr">
                          <a:solidFill>
                            <a:schemeClr val="bg1"/>
                          </a:solidFill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05665">
                    <a:tc rowSpan="2">
                      <a:txBody>
                        <a:bodyPr/>
                        <a:lstStyle/>
                        <a:p>
                          <a:pPr marL="0" marR="0" lvl="0" indent="0" algn="l" defTabSz="91440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/>
                            <a:buNone/>
                            <a:defRPr/>
                          </a:pPr>
                          <a:r>
                            <a:rPr lang="en-US" sz="2000" b="1" i="0" u="none" strike="noStrike" cap="none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Arial"/>
                            </a:rPr>
                            <a:t>Reduce</a:t>
                          </a:r>
                          <a:endParaRPr lang="en-US" sz="2000" b="1" i="0" u="none" strike="noStrike" cap="none" baseline="-2500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Arial"/>
                          </a:endParaRPr>
                        </a:p>
                        <a:p>
                          <a:pPr marL="0" marR="0" lvl="0" indent="0" algn="l" defTabSz="91440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/>
                            <a:buNone/>
                            <a:defRPr/>
                          </a:pPr>
                          <a:endParaRPr lang="en-US" sz="2000" b="1" i="0" u="none" strike="noStrike" cap="none" baseline="-2500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Arial"/>
                          </a:endParaRPr>
                        </a:p>
                      </a:txBody>
                      <a:tcPr anchor="ctr">
                        <a:lnL w="12700" algn="ctr">
                          <a:noFill/>
                        </a:lnL>
                        <a:lnR w="12700" algn="ctr">
                          <a:noFill/>
                        </a:lnR>
                        <a:lnT w="12700" algn="ctr">
                          <a:noFill/>
                        </a:lnT>
                        <a:lnB w="12700" algn="ctr"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/>
                            <a:buNone/>
                            <a:defRPr/>
                          </a:pPr>
                          <a:r>
                            <a:rPr lang="en-US" sz="2000" b="1" i="0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Symbol" panose="05050102010706020507" pitchFamily="18" charset="2"/>
                              <a:ea typeface="+mn-ea"/>
                              <a:cs typeface="+mn-cs"/>
                            </a:rPr>
                            <a:t></a:t>
                          </a:r>
                          <a:r>
                            <a:rPr lang="en-US" sz="2000" b="1" i="1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S</a:t>
                          </a:r>
                          <a:r>
                            <a:rPr lang="en-US" sz="2000" b="1" i="0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|</a:t>
                          </a:r>
                          <a:r>
                            <a:rPr lang="en-US" sz="2000" b="1" i="1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s</a:t>
                          </a:r>
                          <a:r>
                            <a:rPr lang="en-US" sz="2000" b="1" i="0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, </a:t>
                          </a:r>
                          <a:r>
                            <a:rPr lang="en-US" sz="2000" b="1" i="1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B</a:t>
                          </a:r>
                          <a:r>
                            <a:rPr lang="en-US" sz="2000" b="1" i="0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, </a:t>
                          </a:r>
                          <a:r>
                            <a:rPr lang="en-US" sz="2000" b="1" i="1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A</a:t>
                          </a:r>
                          <a:r>
                            <a:rPr lang="en-US" sz="2000" b="1" i="0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Symbol" panose="05050102010706020507" pitchFamily="18" charset="2"/>
                              <a:ea typeface="+mn-ea"/>
                              <a:cs typeface="+mn-cs"/>
                            </a:rPr>
                            <a:t></a:t>
                          </a:r>
                          <a:endParaRPr lang="en-US" sz="2000" b="1" i="0" u="none" strike="noStrike" cap="none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Symbol" panose="05050102010706020507" pitchFamily="18" charset="2"/>
                          </a:endParaRPr>
                        </a:p>
                      </a:txBody>
                      <a:tcPr anchor="b">
                        <a:lnL w="12700" algn="ctr">
                          <a:noFill/>
                        </a:lnL>
                        <a:lnR w="12700" algn="ctr">
                          <a:noFill/>
                        </a:lnR>
                        <a:lnT w="12700" algn="ctr">
                          <a:solidFill>
                            <a:schemeClr val="bg1"/>
                          </a:solidFill>
                        </a:lnT>
                        <a:lnB w="28575" algn="ctr">
                          <a:solidFill>
                            <a:schemeClr val="tx1"/>
                          </a:solidFill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IT"/>
                        </a:p>
                      </a:txBody>
                      <a:tcPr anchor="b">
                        <a:lnL w="12700" algn="ctr">
                          <a:noFill/>
                        </a:lnL>
                        <a:lnR w="12700" algn="ctr">
                          <a:noFill/>
                        </a:lnR>
                        <a:lnT w="12700" algn="ctr">
                          <a:solidFill>
                            <a:schemeClr val="bg1"/>
                          </a:solidFill>
                        </a:lnT>
                        <a:lnB w="12700" algn="ctr">
                          <a:solidFill>
                            <a:schemeClr val="bg1"/>
                          </a:solidFill>
                        </a:lnB>
                        <a:blipFill>
                          <a:blip r:embed="rId2"/>
                          <a:stretch>
                            <a:fillRect l="-153623" t="-700000" b="-131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41185">
                    <a:tc vMerge="1">
                      <a:txBody>
                        <a:bodyPr/>
                        <a:lstStyle/>
                        <a:p>
                          <a:pPr>
                            <a:defRPr/>
                          </a:pPr>
                          <a:endParaRPr/>
                        </a:p>
                      </a:txBody>
                      <a:tcPr anchor="ctr">
                        <a:lnL w="12700" algn="ctr">
                          <a:noFill/>
                        </a:lnL>
                        <a:lnR w="12700" algn="ctr">
                          <a:noFill/>
                        </a:lnR>
                        <a:lnT w="12700" algn="ctr">
                          <a:noFill/>
                        </a:lnT>
                        <a:lnB w="12700" algn="ctr"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accent2"/>
                            </a:buClr>
                            <a:buSzPct val="80000"/>
                            <a:buFont typeface="Wingdings"/>
                            <a:buNone/>
                            <a:defRPr/>
                          </a:pPr>
                          <a:r>
                            <a:rPr lang="en-US" sz="2000" b="1" i="0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Symbol" panose="05050102010706020507" pitchFamily="18" charset="2"/>
                              <a:ea typeface="+mn-ea"/>
                              <a:cs typeface="+mn-cs"/>
                            </a:rPr>
                            <a:t></a:t>
                          </a:r>
                          <a:r>
                            <a:rPr lang="en-US" sz="2000" b="1" i="1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S</a:t>
                          </a:r>
                          <a:r>
                            <a:rPr lang="en-US" sz="2000" b="1" i="0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, </a:t>
                          </a:r>
                          <a:r>
                            <a:rPr lang="en-US" sz="2000" b="1" i="1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B</a:t>
                          </a:r>
                          <a:r>
                            <a:rPr lang="en-US" sz="2000" b="1" i="0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, </a:t>
                          </a:r>
                          <a:r>
                            <a:rPr lang="en-US" sz="2000" b="1" i="1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A</a:t>
                          </a:r>
                          <a:r>
                            <a:rPr lang="en-US" sz="2000" b="1" i="0" u="none" strike="noStrike" cap="none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Symbol" panose="05050102010706020507" pitchFamily="18" charset="2"/>
                              <a:ea typeface="+mn-ea"/>
                              <a:cs typeface="+mn-cs"/>
                            </a:rPr>
                            <a:t></a:t>
                          </a:r>
                          <a:endParaRPr lang="en-US" sz="2000" b="1" i="0" u="none" strike="noStrike" cap="none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latin typeface="Symbol" panose="05050102010706020507" pitchFamily="18" charset="2"/>
                          </a:endParaRPr>
                        </a:p>
                      </a:txBody>
                      <a:tcPr>
                        <a:lnL w="12700" algn="ctr">
                          <a:noFill/>
                        </a:lnL>
                        <a:lnR w="12700" algn="ctr">
                          <a:noFill/>
                        </a:lnR>
                        <a:lnT w="28575" algn="ctr">
                          <a:solidFill>
                            <a:schemeClr val="tx1"/>
                          </a:solidFill>
                        </a:lnT>
                        <a:lnB w="12700" algn="ctr"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defRPr/>
                          </a:pPr>
                          <a:endParaRPr dirty="0"/>
                        </a:p>
                      </a:txBody>
                      <a:tcPr>
                        <a:lnL w="12700" algn="ctr">
                          <a:noFill/>
                        </a:lnL>
                        <a:lnR w="12700" algn="ctr">
                          <a:noFill/>
                        </a:lnR>
                        <a:lnT w="12700" algn="ctr">
                          <a:solidFill>
                            <a:schemeClr val="bg1"/>
                          </a:solidFill>
                        </a:lnT>
                        <a:lnB w="12700" algn="ctr">
                          <a:noFill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Arc Eager Oracle</a:t>
            </a:r>
            <a:endParaRPr lang="it-IT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>
          <a:xfrm>
            <a:off x="1257300" y="791347"/>
            <a:ext cx="7692867" cy="411355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  <a:defRPr/>
            </a:pPr>
            <a:r>
              <a:rPr lang="en-US" sz="2400" dirty="0"/>
              <a:t>Emulate the parser</a:t>
            </a:r>
            <a:endParaRPr sz="2400" dirty="0"/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z="2200" b="1" dirty="0"/>
              <a:t>Input Sentence: (</a:t>
            </a:r>
            <a:r>
              <a:rPr lang="en-US" sz="2200" b="1" i="1" dirty="0"/>
              <a:t>w</a:t>
            </a:r>
            <a:r>
              <a:rPr lang="en-US" sz="2200" b="1" baseline="-25000" dirty="0"/>
              <a:t>1</a:t>
            </a:r>
            <a:r>
              <a:rPr lang="en-US" sz="2200" b="1" dirty="0"/>
              <a:t>, </a:t>
            </a:r>
            <a:r>
              <a:rPr lang="en-US" sz="2200" b="1" i="1" dirty="0"/>
              <a:t>w</a:t>
            </a:r>
            <a:r>
              <a:rPr lang="en-US" sz="2200" b="1" baseline="-25000" dirty="0"/>
              <a:t>2</a:t>
            </a:r>
            <a:r>
              <a:rPr lang="en-US" sz="2200" b="1" dirty="0"/>
              <a:t>, … , </a:t>
            </a:r>
            <a:r>
              <a:rPr lang="en-US" sz="2200" b="1" i="1" dirty="0" err="1"/>
              <a:t>w</a:t>
            </a:r>
            <a:r>
              <a:rPr lang="en-US" sz="2200" b="1" i="1" baseline="-25000" dirty="0" err="1"/>
              <a:t>n</a:t>
            </a:r>
            <a:r>
              <a:rPr lang="en-US" sz="2200" b="1" dirty="0"/>
              <a:t>)</a:t>
            </a:r>
            <a:endParaRPr sz="2200" dirty="0"/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z="2200" b="1" dirty="0"/>
              <a:t>  </a:t>
            </a:r>
            <a:r>
              <a:rPr lang="en-US" sz="2200" b="1" i="1" dirty="0"/>
              <a:t>S</a:t>
            </a:r>
            <a:r>
              <a:rPr lang="en-US" sz="2200" b="1" dirty="0"/>
              <a:t> = &lt;&gt;</a:t>
            </a:r>
            <a:endParaRPr sz="2200" dirty="0"/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z="2200" b="1" dirty="0"/>
              <a:t>  </a:t>
            </a:r>
            <a:r>
              <a:rPr lang="en-US" sz="2200" b="1" i="1" dirty="0"/>
              <a:t>B</a:t>
            </a:r>
            <a:r>
              <a:rPr lang="en-US" sz="2200" b="1" dirty="0"/>
              <a:t> = &lt;</a:t>
            </a:r>
            <a:r>
              <a:rPr lang="en-US" sz="2200" b="1" i="1" dirty="0"/>
              <a:t>w</a:t>
            </a:r>
            <a:r>
              <a:rPr lang="en-US" sz="2200" b="1" baseline="-25000" dirty="0"/>
              <a:t>1</a:t>
            </a:r>
            <a:r>
              <a:rPr lang="en-US" sz="2200" b="1" dirty="0"/>
              <a:t>, </a:t>
            </a:r>
            <a:r>
              <a:rPr lang="en-US" sz="2200" b="1" i="1" dirty="0"/>
              <a:t>w</a:t>
            </a:r>
            <a:r>
              <a:rPr lang="en-US" sz="2200" b="1" baseline="-25000" dirty="0"/>
              <a:t>2</a:t>
            </a:r>
            <a:r>
              <a:rPr lang="en-US" sz="2200" b="1" dirty="0"/>
              <a:t>, … , </a:t>
            </a:r>
            <a:r>
              <a:rPr lang="en-US" sz="2200" b="1" i="1" dirty="0" err="1"/>
              <a:t>w</a:t>
            </a:r>
            <a:r>
              <a:rPr lang="en-US" sz="2200" b="1" i="1" baseline="-25000" dirty="0" err="1"/>
              <a:t>n</a:t>
            </a:r>
            <a:r>
              <a:rPr lang="en-US" sz="2200" b="1" dirty="0"/>
              <a:t>&gt;</a:t>
            </a:r>
            <a:endParaRPr sz="2200" dirty="0"/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z="2200" b="1" dirty="0"/>
              <a:t>  while </a:t>
            </a:r>
            <a:r>
              <a:rPr lang="en-US" sz="2200" b="1" i="1" dirty="0"/>
              <a:t>B</a:t>
            </a:r>
            <a:r>
              <a:rPr lang="en-US" sz="2200" b="1" dirty="0"/>
              <a:t> != &lt;&gt; do</a:t>
            </a:r>
            <a:endParaRPr sz="2200" dirty="0"/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z="2200" b="1" i="1" dirty="0"/>
              <a:t>	</a:t>
            </a:r>
            <a:r>
              <a:rPr lang="en-US" sz="2200" b="1" dirty="0"/>
              <a:t>if B[0] </a:t>
            </a:r>
            <a:r>
              <a:rPr lang="en-US" sz="2400" dirty="0">
                <a:sym typeface="Symbol" panose="05050102010706020507" pitchFamily="18" charset="2"/>
              </a:rPr>
              <a:t></a:t>
            </a:r>
            <a:r>
              <a:rPr lang="en-US" sz="2200" i="1" dirty="0"/>
              <a:t>r</a:t>
            </a:r>
            <a:r>
              <a:rPr lang="en-US" sz="2200" b="0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Arial"/>
              </a:rPr>
              <a:t>→</a:t>
            </a:r>
            <a:r>
              <a:rPr lang="en-US" sz="2200" dirty="0"/>
              <a:t> </a:t>
            </a:r>
            <a:r>
              <a:rPr lang="en-US" sz="2200" b="1" dirty="0"/>
              <a:t>S[0]</a:t>
            </a:r>
            <a:endParaRPr sz="2200" dirty="0"/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z="2200" dirty="0"/>
              <a:t>		perform </a:t>
            </a:r>
            <a:r>
              <a:rPr lang="en-US" sz="2200" b="1" dirty="0"/>
              <a:t>Left-</a:t>
            </a:r>
            <a:r>
              <a:rPr lang="en-US" sz="2200" b="1" dirty="0" err="1"/>
              <a:t>Arc</a:t>
            </a:r>
            <a:r>
              <a:rPr lang="en-US" sz="2200" b="1" i="1" baseline="-25000" dirty="0" err="1"/>
              <a:t>r</a:t>
            </a:r>
            <a:endParaRPr sz="2200" b="1" baseline="-25000" dirty="0"/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z="2200" dirty="0"/>
              <a:t>	</a:t>
            </a:r>
            <a:r>
              <a:rPr lang="en-US" sz="2200" b="1" dirty="0"/>
              <a:t>else if</a:t>
            </a:r>
            <a:r>
              <a:rPr lang="en-US" sz="2200" dirty="0"/>
              <a:t> </a:t>
            </a:r>
            <a:r>
              <a:rPr lang="en-US" sz="2200" b="1" dirty="0"/>
              <a:t>S[0] </a:t>
            </a:r>
            <a:r>
              <a:rPr lang="en-US" sz="2400" dirty="0">
                <a:sym typeface="Symbol" panose="05050102010706020507" pitchFamily="18" charset="2"/>
              </a:rPr>
              <a:t></a:t>
            </a:r>
            <a:r>
              <a:rPr lang="en-US" sz="2200" i="1" dirty="0"/>
              <a:t>r</a:t>
            </a:r>
            <a:r>
              <a:rPr lang="en-US" sz="2200" b="0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Arial"/>
              </a:rPr>
              <a:t>→</a:t>
            </a:r>
            <a:r>
              <a:rPr lang="en-US" sz="2200" dirty="0"/>
              <a:t> </a:t>
            </a:r>
            <a:r>
              <a:rPr lang="en-US" sz="2200" b="1" dirty="0"/>
              <a:t>B[0]</a:t>
            </a:r>
            <a:endParaRPr sz="2200" dirty="0"/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z="2200" dirty="0"/>
              <a:t>		perform </a:t>
            </a:r>
            <a:r>
              <a:rPr lang="en-US" sz="2200" b="1" dirty="0"/>
              <a:t>Right-</a:t>
            </a:r>
            <a:r>
              <a:rPr lang="en-US" sz="2200" b="1" dirty="0" err="1"/>
              <a:t>Arc</a:t>
            </a:r>
            <a:r>
              <a:rPr lang="en-US" sz="2200" b="1" i="1" baseline="-25000" dirty="0" err="1"/>
              <a:t>r</a:t>
            </a:r>
            <a:r>
              <a:rPr lang="en-US" sz="2200" dirty="0"/>
              <a:t> </a:t>
            </a:r>
            <a:endParaRPr sz="2200" dirty="0"/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z="2200" dirty="0"/>
              <a:t>	</a:t>
            </a:r>
            <a:r>
              <a:rPr lang="en-US" sz="2200" b="1" dirty="0"/>
              <a:t>else if</a:t>
            </a:r>
            <a:r>
              <a:rPr lang="en-US" sz="2200" dirty="0"/>
              <a:t> all children of </a:t>
            </a:r>
            <a:r>
              <a:rPr lang="en-US" sz="2200" b="1" dirty="0"/>
              <a:t>S[0]</a:t>
            </a:r>
            <a:r>
              <a:rPr lang="en-US" sz="2200" dirty="0"/>
              <a:t> are attached and </a:t>
            </a:r>
            <a:r>
              <a:rPr lang="en-US" sz="2200" b="1" dirty="0"/>
              <a:t>S[0]</a:t>
            </a:r>
            <a:r>
              <a:rPr lang="en-US" sz="2200" dirty="0"/>
              <a:t> is attached</a:t>
            </a:r>
            <a:endParaRPr sz="2200" dirty="0"/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z="2200" dirty="0"/>
              <a:t>		perform </a:t>
            </a:r>
            <a:r>
              <a:rPr lang="en-US" sz="2200" b="1" dirty="0"/>
              <a:t>Reduce</a:t>
            </a:r>
            <a:endParaRPr sz="2200" dirty="0"/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z="2200" dirty="0"/>
              <a:t>	</a:t>
            </a:r>
            <a:r>
              <a:rPr lang="en-US" sz="2200" b="1" dirty="0"/>
              <a:t>else</a:t>
            </a:r>
            <a:endParaRPr sz="2200" b="1" dirty="0"/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z="2200" dirty="0"/>
              <a:t>		perform </a:t>
            </a:r>
            <a:r>
              <a:rPr lang="en-US" sz="2200" b="1" dirty="0"/>
              <a:t>Shift</a:t>
            </a:r>
            <a:endParaRPr lang="it-IT" b="1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/>
          <a:lstStyle/>
          <a:p>
            <a:pPr>
              <a:spcAft>
                <a:spcPts val="0"/>
              </a:spcAft>
              <a:defRPr/>
            </a:pPr>
            <a:r>
              <a:rPr lang="en-US" sz="4000" dirty="0">
                <a:solidFill>
                  <a:schemeClr val="tx1"/>
                </a:solidFill>
              </a:rPr>
              <a:t>Arc Eager Parsing</a:t>
            </a:r>
            <a:endParaRPr dirty="0">
              <a:solidFill>
                <a:schemeClr val="tx1"/>
              </a:solidFill>
            </a:endParaRPr>
          </a:p>
        </p:txBody>
      </p:sp>
      <p:graphicFrame>
        <p:nvGraphicFramePr>
          <p:cNvPr id="5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245413"/>
              </p:ext>
            </p:extLst>
          </p:nvPr>
        </p:nvGraphicFramePr>
        <p:xfrm>
          <a:off x="1523999" y="717362"/>
          <a:ext cx="6096000" cy="4079240"/>
        </p:xfrm>
        <a:graphic>
          <a:graphicData uri="http://schemas.openxmlformats.org/drawingml/2006/table">
            <a:tbl>
              <a:tblPr firstRow="1" bandRow="1">
                <a:tableStyleId>{E604180A-D7BF-239C-F8B8-93A1582A8E54}</a:tableStyleId>
              </a:tblPr>
              <a:tblGrid>
                <a:gridCol w="1434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8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2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600"/>
                        <a:t>Action</a:t>
                      </a:r>
                      <a:endParaRPr lang="it-IT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600"/>
                        <a:t>Stack</a:t>
                      </a:r>
                      <a:endParaRPr lang="it-IT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600"/>
                        <a:t>Buffer</a:t>
                      </a:r>
                      <a:endParaRPr lang="it-IT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it-IT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600"/>
                        <a:t>[]</a:t>
                      </a:r>
                      <a:endParaRPr lang="it-IT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600"/>
                        <a:t>They told him a story</a:t>
                      </a:r>
                      <a:endParaRPr lang="it-IT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600"/>
                        <a:t>Shift</a:t>
                      </a:r>
                      <a:endParaRPr lang="it-IT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600"/>
                        <a:t>They</a:t>
                      </a:r>
                      <a:endParaRPr lang="it-IT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600"/>
                        <a:t>told him a story</a:t>
                      </a:r>
                      <a:endParaRPr lang="it-IT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600"/>
                        <a:t>LA-subj</a:t>
                      </a:r>
                      <a:endParaRPr lang="it-IT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it-IT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600"/>
                        <a:t>told him a story</a:t>
                      </a:r>
                      <a:endParaRPr lang="it-IT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600"/>
                        <a:t>Shift</a:t>
                      </a:r>
                      <a:endParaRPr lang="it-IT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600"/>
                        <a:t>told</a:t>
                      </a:r>
                      <a:endParaRPr lang="it-IT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600"/>
                        <a:t>him a story</a:t>
                      </a:r>
                      <a:endParaRPr lang="it-IT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600"/>
                        <a:t>RA-obj</a:t>
                      </a:r>
                      <a:endParaRPr lang="it-IT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600"/>
                        <a:t>told him</a:t>
                      </a:r>
                      <a:endParaRPr lang="it-IT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600"/>
                        <a:t>a story</a:t>
                      </a:r>
                      <a:endParaRPr lang="it-IT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600"/>
                        <a:t>Reduce</a:t>
                      </a:r>
                      <a:endParaRPr lang="it-IT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600"/>
                        <a:t>told</a:t>
                      </a:r>
                      <a:endParaRPr lang="it-IT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600"/>
                        <a:t>a story</a:t>
                      </a:r>
                      <a:endParaRPr lang="it-IT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600"/>
                        <a:t>Shift</a:t>
                      </a:r>
                      <a:endParaRPr lang="it-IT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600"/>
                        <a:t>told a</a:t>
                      </a:r>
                      <a:endParaRPr lang="it-IT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600"/>
                        <a:t>story</a:t>
                      </a:r>
                      <a:endParaRPr lang="it-IT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600"/>
                        <a:t>LA-det</a:t>
                      </a:r>
                      <a:endParaRPr lang="it-IT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600"/>
                        <a:t>told</a:t>
                      </a:r>
                      <a:endParaRPr lang="it-IT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600"/>
                        <a:t>story</a:t>
                      </a:r>
                      <a:endParaRPr lang="it-IT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600"/>
                        <a:t>RA-obj</a:t>
                      </a:r>
                      <a:endParaRPr lang="it-IT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600"/>
                        <a:t>told story</a:t>
                      </a:r>
                      <a:endParaRPr lang="it-IT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it-IT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600"/>
                        <a:t>Reduce</a:t>
                      </a:r>
                      <a:endParaRPr lang="it-IT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600" dirty="0"/>
                        <a:t>told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Non Projective Transitions</a:t>
            </a:r>
            <a:endParaRPr lang="it-IT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259632" y="8223"/>
            <a:ext cx="7244606" cy="576766"/>
          </a:xfrm>
        </p:spPr>
        <p:txBody>
          <a:bodyPr/>
          <a:lstStyle/>
          <a:p>
            <a:pPr>
              <a:defRPr/>
            </a:pPr>
            <a:r>
              <a:rPr lang="en-US"/>
              <a:t>Actions for non-projective arcs (Attardi)</a:t>
            </a:r>
            <a:endParaRPr/>
          </a:p>
        </p:txBody>
      </p:sp>
      <p:graphicFrame>
        <p:nvGraphicFramePr>
          <p:cNvPr id="5" name="Group 231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835911093"/>
              </p:ext>
            </p:extLst>
          </p:nvPr>
        </p:nvGraphicFramePr>
        <p:xfrm>
          <a:off x="1619672" y="1133971"/>
          <a:ext cx="5491162" cy="3169760"/>
        </p:xfrm>
        <a:graphic>
          <a:graphicData uri="http://schemas.openxmlformats.org/drawingml/2006/table">
            <a:tbl>
              <a:tblPr/>
              <a:tblGrid>
                <a:gridCol w="1817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14">
                <a:tc rowSpan="2"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80000"/>
                        <a:buFont typeface="Wingdings"/>
                        <a:buNone/>
                        <a:defRPr/>
                      </a:pPr>
                      <a:r>
                        <a:rPr lang="en-US" sz="20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</a:rPr>
                        <a:t>Right-arc2</a:t>
                      </a:r>
                      <a:r>
                        <a:rPr lang="en-US" sz="2000" b="1" i="0" u="none" strike="noStrike" cap="none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</a:rPr>
                        <a:t>r</a:t>
                      </a:r>
                      <a:endParaRPr dirty="0"/>
                    </a:p>
                  </a:txBody>
                  <a:tcPr marT="45710" marB="4571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80000"/>
                        <a:buFont typeface="Wingdings"/>
                        <a:buNone/>
                        <a:defRPr/>
                      </a:pPr>
                      <a:r>
                        <a:rPr lang="en-US" sz="20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ymbol" panose="05050102010706020507" pitchFamily="18" charset="2"/>
                        </a:rPr>
                        <a:t></a:t>
                      </a:r>
                      <a:r>
                        <a:rPr lang="en-US" sz="2000" b="1" i="1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S</a:t>
                      </a:r>
                      <a:r>
                        <a:rPr lang="en-US" sz="20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|</a:t>
                      </a:r>
                      <a:r>
                        <a:rPr lang="en-US" sz="2000" b="1" i="1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s</a:t>
                      </a:r>
                      <a:r>
                        <a:rPr lang="en-US" sz="2000" b="1" i="0" u="none" strike="noStrike" cap="none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r>
                        <a:rPr lang="en-US" sz="20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|</a:t>
                      </a:r>
                      <a:r>
                        <a:rPr lang="en-US" sz="2000" b="1" i="1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s</a:t>
                      </a:r>
                      <a:r>
                        <a:rPr lang="en-US" sz="2000" b="1" i="0" u="none" strike="noStrike" cap="none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r>
                        <a:rPr lang="en-US" sz="20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  <a:r>
                        <a:rPr lang="en-US" sz="2000" b="1" i="1" u="none" strike="noStrike" cap="none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n</a:t>
                      </a:r>
                      <a:r>
                        <a:rPr lang="en-US" sz="2000" b="1" i="0" u="none" strike="noStrike" cap="none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|</a:t>
                      </a:r>
                      <a:r>
                        <a:rPr lang="en-US" sz="2000" b="1" i="1" u="none" strike="noStrike" cap="none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r>
                        <a:rPr lang="en-US" sz="20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  <a:r>
                        <a:rPr lang="en-US" sz="2000" b="1" i="1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r>
                        <a:rPr lang="en-US" sz="20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ymbol" panose="05050102010706020507" pitchFamily="18" charset="2"/>
                        </a:rPr>
                        <a:t></a:t>
                      </a:r>
                      <a:endParaRPr lang="en-US" sz="2000" b="1" i="0" u="sng" strike="noStrike" cap="none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ymbol" panose="05050102010706020507" pitchFamily="18" charset="2"/>
                      </a:endParaRPr>
                    </a:p>
                  </a:txBody>
                  <a:tcPr marT="45710" marB="45710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28575" algn="ctr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14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80000"/>
                        <a:buFont typeface="Wingdings"/>
                        <a:buNone/>
                        <a:tabLst/>
                        <a:defRPr/>
                      </a:pPr>
                      <a:r>
                        <a:rPr lang="en-US" sz="20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ymbol" panose="05050102010706020507" pitchFamily="18" charset="2"/>
                        </a:rPr>
                        <a:t></a:t>
                      </a:r>
                      <a:r>
                        <a:rPr lang="en-US" sz="2000" b="1" i="1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S</a:t>
                      </a:r>
                      <a:r>
                        <a:rPr lang="en-US" sz="20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|</a:t>
                      </a:r>
                      <a:r>
                        <a:rPr lang="en-US" sz="2000" b="1" i="1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s</a:t>
                      </a:r>
                      <a:r>
                        <a:rPr lang="en-US" sz="2000" b="1" i="0" u="none" strike="noStrike" cap="none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r>
                        <a:rPr lang="en-US" sz="20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  <a:r>
                        <a:rPr lang="en-US" sz="2000" b="1" i="1" u="none" strike="noStrike" cap="none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n</a:t>
                      </a:r>
                      <a:r>
                        <a:rPr lang="en-US" sz="2000" b="1" i="0" u="none" strike="noStrike" cap="none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|</a:t>
                      </a:r>
                      <a:r>
                        <a:rPr lang="en-US" sz="2000" b="1" i="1" u="none" strike="noStrike" cap="none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r>
                        <a:rPr lang="en-US" sz="20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  <a:r>
                        <a:rPr lang="en-US" sz="2000" b="1" i="1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r>
                        <a:rPr lang="en-US" sz="20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ymbol" panose="05050102010706020507" pitchFamily="18" charset="2"/>
                        </a:rPr>
                        <a:t></a:t>
                      </a:r>
                      <a:r>
                        <a:rPr lang="en-US" sz="20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{(</a:t>
                      </a:r>
                      <a:r>
                        <a:rPr lang="en-US" sz="2000" b="1" i="1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s</a:t>
                      </a:r>
                      <a:r>
                        <a:rPr lang="en-US" sz="2000" b="1" i="0" u="none" strike="noStrike" cap="none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r>
                        <a:rPr lang="en-US" sz="20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,</a:t>
                      </a:r>
                      <a:r>
                        <a:rPr kumimoji="0" lang="en-US" sz="20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+mn-cs"/>
                        </a:rPr>
                        <a:t> n</a:t>
                      </a:r>
                      <a:r>
                        <a:rPr lang="en-US" sz="20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  <a:r>
                        <a:rPr kumimoji="0" lang="en-US" sz="20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+mn-cs"/>
                        </a:rPr>
                        <a:t>r</a:t>
                      </a:r>
                      <a:r>
                        <a:rPr lang="en-US" sz="20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)}</a:t>
                      </a:r>
                      <a:r>
                        <a:rPr lang="en-US" sz="20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ymbol" panose="05050102010706020507" pitchFamily="18" charset="2"/>
                        </a:rPr>
                        <a:t></a:t>
                      </a:r>
                      <a:endParaRPr dirty="0">
                        <a:latin typeface="Symbol" panose="05050102010706020507" pitchFamily="18" charset="2"/>
                      </a:endParaRPr>
                    </a:p>
                  </a:txBody>
                  <a:tcPr marT="45710" marB="45710">
                    <a:lnL w="12700" algn="ctr">
                      <a:noFill/>
                    </a:lnL>
                    <a:lnR w="12700" algn="ctr">
                      <a:noFill/>
                    </a:lnR>
                    <a:lnT w="28575" algn="ctr">
                      <a:solidFill>
                        <a:schemeClr val="tx1"/>
                      </a:solidFill>
                    </a:lnT>
                    <a:lnB w="12700" algn="ctr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14">
                <a:tc rowSpan="2"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80000"/>
                        <a:buFont typeface="Wingdings"/>
                        <a:buNone/>
                        <a:defRPr/>
                      </a:pPr>
                      <a:r>
                        <a:rPr lang="en-US" sz="20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</a:rPr>
                        <a:t>Left-arc2</a:t>
                      </a:r>
                      <a:r>
                        <a:rPr lang="en-US" sz="2000" b="1" i="0" u="none" strike="noStrike" cap="none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</a:rPr>
                        <a:t>r</a:t>
                      </a:r>
                      <a:endParaRPr dirty="0"/>
                    </a:p>
                  </a:txBody>
                  <a:tcPr marT="45710" marB="4571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80000"/>
                        <a:buFont typeface="Wingdings"/>
                        <a:buNone/>
                        <a:defRPr/>
                      </a:pPr>
                      <a:r>
                        <a:rPr lang="en-US" sz="20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ymbol" panose="05050102010706020507" pitchFamily="18" charset="2"/>
                        </a:rPr>
                        <a:t></a:t>
                      </a:r>
                      <a:r>
                        <a:rPr lang="en-US" sz="2000" b="1" i="1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S</a:t>
                      </a:r>
                      <a:r>
                        <a:rPr lang="en-US" sz="20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|</a:t>
                      </a:r>
                      <a:r>
                        <a:rPr lang="en-US" sz="2000" b="1" i="1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s</a:t>
                      </a:r>
                      <a:r>
                        <a:rPr lang="en-US" sz="2000" b="1" i="0" u="none" strike="noStrike" cap="none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r>
                        <a:rPr lang="en-US" sz="20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|</a:t>
                      </a:r>
                      <a:r>
                        <a:rPr lang="en-US" sz="2000" b="1" i="1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s</a:t>
                      </a:r>
                      <a:r>
                        <a:rPr lang="en-US" sz="2000" b="1" i="0" u="none" strike="noStrike" cap="none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r>
                        <a:rPr lang="en-US" sz="20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  <a:r>
                        <a:rPr lang="en-US" sz="2000" b="1" i="1" u="none" strike="noStrike" cap="none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n</a:t>
                      </a:r>
                      <a:r>
                        <a:rPr lang="en-US" sz="2000" b="1" i="0" u="none" strike="noStrike" cap="none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|</a:t>
                      </a:r>
                      <a:r>
                        <a:rPr lang="en-US" sz="2000" b="1" i="1" u="none" strike="noStrike" cap="none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r>
                        <a:rPr lang="en-US" sz="20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  <a:r>
                        <a:rPr lang="en-US" sz="2000" b="1" i="1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r>
                        <a:rPr lang="en-US" sz="20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ymbol" panose="05050102010706020507" pitchFamily="18" charset="2"/>
                        </a:rPr>
                        <a:t></a:t>
                      </a:r>
                      <a:endParaRPr dirty="0">
                        <a:latin typeface="Symbol" panose="05050102010706020507" pitchFamily="18" charset="2"/>
                      </a:endParaRPr>
                    </a:p>
                  </a:txBody>
                  <a:tcPr marT="45710" marB="45710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28575" algn="ctr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14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80000"/>
                        <a:buFont typeface="Wingdings"/>
                        <a:buNone/>
                        <a:tabLst/>
                        <a:defRPr/>
                      </a:pPr>
                      <a:r>
                        <a:rPr lang="en-US" sz="20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ymbol" panose="05050102010706020507" pitchFamily="18" charset="2"/>
                        </a:rPr>
                        <a:t></a:t>
                      </a:r>
                      <a:r>
                        <a:rPr lang="en-US" sz="2000" b="1" i="1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S</a:t>
                      </a:r>
                      <a:r>
                        <a:rPr lang="en-US" sz="20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|</a:t>
                      </a:r>
                      <a:r>
                        <a:rPr lang="en-US" sz="2000" b="1" i="1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s</a:t>
                      </a:r>
                      <a:r>
                        <a:rPr lang="en-US" sz="2000" b="1" i="0" u="none" strike="noStrike" cap="none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r>
                        <a:rPr lang="en-US" sz="20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  <a:r>
                        <a:rPr lang="en-US" sz="2000" b="1" i="1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s</a:t>
                      </a:r>
                      <a:r>
                        <a:rPr lang="en-US" sz="2000" b="1" i="0" u="none" strike="noStrike" cap="none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r>
                        <a:rPr lang="en-US" sz="20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|</a:t>
                      </a:r>
                      <a:r>
                        <a:rPr lang="en-US" sz="2000" b="1" i="1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r>
                        <a:rPr lang="en-US" sz="20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  <a:r>
                        <a:rPr lang="en-US" sz="2000" b="1" i="1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r>
                        <a:rPr lang="en-US" sz="20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ymbol" panose="05050102010706020507" pitchFamily="18" charset="2"/>
                        </a:rPr>
                        <a:t></a:t>
                      </a:r>
                      <a:r>
                        <a:rPr lang="en-US" sz="20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{(</a:t>
                      </a:r>
                      <a:r>
                        <a:rPr lang="en-US" sz="2000" b="1" i="1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n</a:t>
                      </a:r>
                      <a:r>
                        <a:rPr lang="en-US" sz="20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  <a:r>
                        <a:rPr lang="en-US" sz="2000" b="1" i="1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s</a:t>
                      </a:r>
                      <a:r>
                        <a:rPr lang="en-US" sz="2000" b="1" i="0" u="none" strike="noStrike" cap="none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20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+mn-cs"/>
                        </a:rPr>
                        <a:t>r</a:t>
                      </a:r>
                      <a:r>
                        <a:rPr lang="en-US" sz="20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)}</a:t>
                      </a:r>
                      <a:r>
                        <a:rPr lang="en-US" sz="20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ymbol" panose="05050102010706020507" pitchFamily="18" charset="2"/>
                        </a:rPr>
                        <a:t></a:t>
                      </a:r>
                      <a:endParaRPr dirty="0">
                        <a:latin typeface="Symbol" panose="05050102010706020507" pitchFamily="18" charset="2"/>
                      </a:endParaRPr>
                    </a:p>
                  </a:txBody>
                  <a:tcPr marT="45710" marB="45710">
                    <a:lnL w="12700" algn="ctr">
                      <a:noFill/>
                    </a:lnL>
                    <a:lnR w="12700" algn="ctr">
                      <a:noFill/>
                    </a:lnR>
                    <a:lnT w="28575" algn="ctr">
                      <a:solidFill>
                        <a:schemeClr val="tx1"/>
                      </a:solidFill>
                    </a:lnT>
                    <a:lnB w="12700" algn="ctr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14">
                <a:tc rowSpan="2"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80000"/>
                        <a:buFont typeface="Wingdings"/>
                        <a:buNone/>
                        <a:defRPr/>
                      </a:pPr>
                      <a:r>
                        <a:rPr lang="en-US" sz="20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</a:rPr>
                        <a:t>Right-arc3</a:t>
                      </a:r>
                      <a:r>
                        <a:rPr lang="en-US" sz="2000" b="1" i="0" u="none" strike="noStrike" cap="none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</a:rPr>
                        <a:t>r</a:t>
                      </a:r>
                      <a:endParaRPr dirty="0"/>
                    </a:p>
                  </a:txBody>
                  <a:tcPr marT="45710" marB="4571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80000"/>
                        <a:buFont typeface="Wingdings"/>
                        <a:buNone/>
                        <a:defRPr/>
                      </a:pPr>
                      <a:r>
                        <a:rPr lang="en-US" sz="20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ymbol" panose="05050102010706020507" pitchFamily="18" charset="2"/>
                        </a:rPr>
                        <a:t></a:t>
                      </a:r>
                      <a:r>
                        <a:rPr lang="en-US" sz="2000" b="1" i="1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S</a:t>
                      </a:r>
                      <a:r>
                        <a:rPr lang="en-US" sz="20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|</a:t>
                      </a:r>
                      <a:r>
                        <a:rPr lang="en-US" sz="2000" b="1" i="1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s</a:t>
                      </a:r>
                      <a:r>
                        <a:rPr lang="en-US" sz="2000" b="1" i="0" u="none" strike="noStrike" cap="none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r>
                        <a:rPr lang="en-US" sz="20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|</a:t>
                      </a:r>
                      <a:r>
                        <a:rPr lang="en-US" sz="2000" b="1" i="1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s</a:t>
                      </a:r>
                      <a:r>
                        <a:rPr lang="en-US" sz="2000" b="1" i="0" u="none" strike="noStrike" cap="none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r>
                        <a:rPr lang="en-US" sz="20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|</a:t>
                      </a:r>
                      <a:r>
                        <a:rPr lang="en-US" sz="2000" b="1" i="1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s</a:t>
                      </a:r>
                      <a:r>
                        <a:rPr lang="en-US" sz="2000" b="1" i="0" u="none" strike="noStrike" cap="none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r>
                        <a:rPr lang="en-US" sz="20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  <a:r>
                        <a:rPr lang="en-US" sz="2000" b="1" i="1" u="none" strike="noStrike" cap="none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n</a:t>
                      </a:r>
                      <a:r>
                        <a:rPr lang="en-US" sz="2000" b="1" i="0" u="none" strike="noStrike" cap="none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|</a:t>
                      </a:r>
                      <a:r>
                        <a:rPr lang="en-US" sz="2000" b="1" i="1" u="none" strike="noStrike" cap="none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r>
                        <a:rPr lang="en-US" sz="20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  <a:r>
                        <a:rPr lang="en-US" sz="2000" b="1" i="1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r>
                        <a:rPr lang="en-US" sz="20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ymbol" panose="05050102010706020507" pitchFamily="18" charset="2"/>
                        </a:rPr>
                        <a:t></a:t>
                      </a:r>
                      <a:endParaRPr dirty="0">
                        <a:latin typeface="Symbol" panose="05050102010706020507" pitchFamily="18" charset="2"/>
                      </a:endParaRPr>
                    </a:p>
                  </a:txBody>
                  <a:tcPr marT="45710" marB="45710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28575" algn="ctr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14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80000"/>
                        <a:buFont typeface="Wingdings"/>
                        <a:buNone/>
                        <a:tabLst/>
                        <a:defRPr/>
                      </a:pPr>
                      <a:r>
                        <a:rPr lang="en-US" sz="20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ymbol" panose="05050102010706020507" pitchFamily="18" charset="2"/>
                        </a:rPr>
                        <a:t></a:t>
                      </a:r>
                      <a:r>
                        <a:rPr lang="en-US" sz="2000" b="1" i="1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S</a:t>
                      </a:r>
                      <a:r>
                        <a:rPr lang="en-US" sz="20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|</a:t>
                      </a:r>
                      <a:r>
                        <a:rPr lang="en-US" sz="2000" b="1" i="1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s</a:t>
                      </a:r>
                      <a:r>
                        <a:rPr lang="en-US" sz="2000" b="1" i="0" u="none" strike="noStrike" cap="none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r>
                        <a:rPr lang="en-US" sz="20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|</a:t>
                      </a:r>
                      <a:r>
                        <a:rPr lang="en-US" sz="2000" b="1" i="1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s</a:t>
                      </a:r>
                      <a:r>
                        <a:rPr lang="en-US" sz="2000" b="1" i="0" u="none" strike="noStrike" cap="none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r>
                        <a:rPr lang="en-US" sz="20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  <a:r>
                        <a:rPr lang="en-US" sz="2000" b="1" i="1" u="none" strike="noStrike" cap="none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n</a:t>
                      </a:r>
                      <a:r>
                        <a:rPr lang="en-US" sz="2000" b="1" i="0" u="none" strike="noStrike" cap="none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|</a:t>
                      </a:r>
                      <a:r>
                        <a:rPr lang="en-US" sz="2000" b="1" i="1" u="none" strike="noStrike" cap="none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r>
                        <a:rPr lang="en-US" sz="20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  <a:r>
                        <a:rPr lang="en-US" sz="2000" b="1" i="1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r>
                        <a:rPr lang="en-US" sz="20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ymbol" panose="05050102010706020507" pitchFamily="18" charset="2"/>
                        </a:rPr>
                        <a:t></a:t>
                      </a:r>
                      <a:r>
                        <a:rPr lang="en-US" sz="20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{(</a:t>
                      </a:r>
                      <a:r>
                        <a:rPr lang="en-US" sz="2000" b="1" i="1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s</a:t>
                      </a:r>
                      <a:r>
                        <a:rPr lang="en-US" sz="2000" b="1" i="0" u="none" strike="noStrike" cap="none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r>
                        <a:rPr lang="en-US" sz="20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  <a:r>
                        <a:rPr lang="en-US" sz="2000" b="1" i="1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n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20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+mn-cs"/>
                        </a:rPr>
                        <a:t>r</a:t>
                      </a:r>
                      <a:r>
                        <a:rPr lang="en-US" sz="20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)}</a:t>
                      </a:r>
                      <a:r>
                        <a:rPr lang="en-US" sz="20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ymbol" panose="05050102010706020507" pitchFamily="18" charset="2"/>
                        </a:rPr>
                        <a:t></a:t>
                      </a:r>
                      <a:endParaRPr dirty="0">
                        <a:latin typeface="Symbol" panose="05050102010706020507" pitchFamily="18" charset="2"/>
                      </a:endParaRPr>
                    </a:p>
                  </a:txBody>
                  <a:tcPr marT="45710" marB="45710">
                    <a:lnL w="12700" algn="ctr">
                      <a:noFill/>
                    </a:lnL>
                    <a:lnR w="12700" algn="ctr">
                      <a:noFill/>
                    </a:lnR>
                    <a:lnT w="28575" algn="ctr">
                      <a:solidFill>
                        <a:schemeClr val="tx1"/>
                      </a:solidFill>
                    </a:lnT>
                    <a:lnB w="12700" algn="ctr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14">
                <a:tc rowSpan="2"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80000"/>
                        <a:buFont typeface="Wingdings"/>
                        <a:buNone/>
                        <a:defRPr/>
                      </a:pPr>
                      <a:r>
                        <a:rPr lang="en-US" sz="20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</a:rPr>
                        <a:t>Left-arc3r</a:t>
                      </a:r>
                      <a:endParaRPr dirty="0"/>
                    </a:p>
                  </a:txBody>
                  <a:tcPr marT="45710" marB="4571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80000"/>
                        <a:buFont typeface="Wingdings"/>
                        <a:buNone/>
                        <a:defRPr/>
                      </a:pPr>
                      <a:r>
                        <a:rPr lang="en-US" sz="20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ymbol" panose="05050102010706020507" pitchFamily="18" charset="2"/>
                        </a:rPr>
                        <a:t></a:t>
                      </a:r>
                      <a:r>
                        <a:rPr lang="en-US" sz="2000" b="1" i="1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S</a:t>
                      </a:r>
                      <a:r>
                        <a:rPr lang="en-US" sz="20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|</a:t>
                      </a:r>
                      <a:r>
                        <a:rPr lang="en-US" sz="2000" b="1" i="1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s</a:t>
                      </a:r>
                      <a:r>
                        <a:rPr lang="en-US" sz="2000" b="1" i="0" u="none" strike="noStrike" cap="none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r>
                        <a:rPr lang="en-US" sz="20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|</a:t>
                      </a:r>
                      <a:r>
                        <a:rPr lang="en-US" sz="2000" b="1" i="1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s</a:t>
                      </a:r>
                      <a:r>
                        <a:rPr lang="en-US" sz="2000" b="1" i="0" u="none" strike="noStrike" cap="none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r>
                        <a:rPr lang="en-US" sz="20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|</a:t>
                      </a:r>
                      <a:r>
                        <a:rPr lang="en-US" sz="2000" b="1" i="1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s</a:t>
                      </a:r>
                      <a:r>
                        <a:rPr lang="en-US" sz="2000" b="1" i="0" u="none" strike="noStrike" cap="none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r>
                        <a:rPr lang="en-US" sz="20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  <a:r>
                        <a:rPr lang="en-US" sz="2000" b="1" i="1" u="none" strike="noStrike" cap="none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n</a:t>
                      </a:r>
                      <a:r>
                        <a:rPr lang="en-US" sz="2000" b="1" i="0" u="none" strike="noStrike" cap="none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|</a:t>
                      </a:r>
                      <a:r>
                        <a:rPr lang="en-US" sz="2000" b="1" i="1" u="none" strike="noStrike" cap="none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r>
                        <a:rPr lang="en-US" sz="20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  <a:r>
                        <a:rPr lang="en-US" sz="2000" b="1" i="1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r>
                        <a:rPr lang="en-US" sz="20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ymbol" panose="05050102010706020507" pitchFamily="18" charset="2"/>
                        </a:rPr>
                        <a:t></a:t>
                      </a:r>
                      <a:endParaRPr dirty="0">
                        <a:latin typeface="Symbol" panose="05050102010706020507" pitchFamily="18" charset="2"/>
                      </a:endParaRPr>
                    </a:p>
                  </a:txBody>
                  <a:tcPr marT="45710" marB="45710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28575" algn="ctr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14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80000"/>
                        <a:buFont typeface="Wingdings"/>
                        <a:buNone/>
                        <a:defRPr/>
                      </a:pPr>
                      <a:r>
                        <a:rPr lang="en-US" sz="20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ymbol" panose="05050102010706020507" pitchFamily="18" charset="2"/>
                        </a:rPr>
                        <a:t></a:t>
                      </a:r>
                      <a:r>
                        <a:rPr lang="en-US" sz="2000" b="1" i="1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S</a:t>
                      </a:r>
                      <a:r>
                        <a:rPr lang="en-US" sz="20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|</a:t>
                      </a:r>
                      <a:r>
                        <a:rPr lang="en-US" sz="2000" b="1" i="1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s</a:t>
                      </a:r>
                      <a:r>
                        <a:rPr lang="en-US" sz="2000" b="1" i="0" u="none" strike="noStrike" cap="none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r>
                        <a:rPr lang="en-US" sz="20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|</a:t>
                      </a:r>
                      <a:r>
                        <a:rPr lang="en-US" sz="2000" b="1" i="1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s</a:t>
                      </a:r>
                      <a:r>
                        <a:rPr lang="en-US" sz="2000" b="1" i="0" u="none" strike="noStrike" cap="none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r>
                        <a:rPr lang="en-US" sz="20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  <a:r>
                        <a:rPr lang="en-US" sz="2000" b="1" i="1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s</a:t>
                      </a:r>
                      <a:r>
                        <a:rPr lang="en-US" sz="2000" b="1" i="0" u="none" strike="noStrike" cap="none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r>
                        <a:rPr lang="en-US" sz="20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|</a:t>
                      </a:r>
                      <a:r>
                        <a:rPr lang="en-US" sz="2000" b="1" i="1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r>
                        <a:rPr lang="en-US" sz="20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  <a:r>
                        <a:rPr lang="en-US" sz="2000" b="1" i="1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r>
                        <a:rPr lang="en-US" sz="20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ymbol" panose="05050102010706020507" pitchFamily="18" charset="2"/>
                        </a:rPr>
                        <a:t></a:t>
                      </a:r>
                      <a:r>
                        <a:rPr lang="en-US" sz="20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{(</a:t>
                      </a:r>
                      <a:r>
                        <a:rPr lang="en-US" sz="2000" b="1" i="1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n</a:t>
                      </a:r>
                      <a:r>
                        <a:rPr lang="en-US" sz="20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  <a:r>
                        <a:rPr lang="en-US" sz="2000" b="1" i="1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s</a:t>
                      </a:r>
                      <a:r>
                        <a:rPr lang="en-US" sz="2000" b="1" i="0" u="none" strike="noStrike" cap="none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20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+mn-cs"/>
                        </a:rPr>
                        <a:t>r</a:t>
                      </a:r>
                      <a:r>
                        <a:rPr lang="en-US" sz="20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)}</a:t>
                      </a:r>
                      <a:r>
                        <a:rPr lang="en-US" sz="20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ymbol" panose="05050102010706020507" pitchFamily="18" charset="2"/>
                        </a:rPr>
                        <a:t></a:t>
                      </a:r>
                      <a:endParaRPr dirty="0">
                        <a:latin typeface="Symbol" panose="05050102010706020507" pitchFamily="18" charset="2"/>
                      </a:endParaRPr>
                    </a:p>
                  </a:txBody>
                  <a:tcPr marT="45710" marB="45710">
                    <a:lnL w="12700" algn="ctr">
                      <a:noFill/>
                    </a:lnL>
                    <a:lnR w="12700" algn="ctr">
                      <a:noFill/>
                      <a:round/>
                    </a:lnR>
                    <a:lnT w="28575" algn="ctr">
                      <a:solidFill>
                        <a:schemeClr val="tx1"/>
                      </a:solidFill>
                    </a:lnT>
                    <a:lnB w="12700" algn="ctr">
                      <a:noFill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3600" dirty="0"/>
              <a:t>Practical Uses of Parsing </a:t>
            </a:r>
            <a:endParaRPr sz="36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/>
              <a:t>Relation Extraction (Knowledge Graph enriched from relations extracted from dependency trees)</a:t>
            </a:r>
          </a:p>
          <a:p>
            <a:pPr>
              <a:defRPr/>
            </a:pPr>
            <a:r>
              <a:rPr lang="en-US" dirty="0"/>
              <a:t>Semantic Relation (protein interaction in medical literature)</a:t>
            </a:r>
            <a:endParaRPr dirty="0"/>
          </a:p>
          <a:p>
            <a:pPr>
              <a:defRPr/>
            </a:pPr>
            <a:r>
              <a:rPr lang="en-US" dirty="0"/>
              <a:t>Translation (helps disambiguating sentences)</a:t>
            </a:r>
            <a:endParaRPr dirty="0"/>
          </a:p>
          <a:p>
            <a:pPr>
              <a:defRPr/>
            </a:pPr>
            <a:r>
              <a:rPr lang="en-US" dirty="0"/>
              <a:t>Sentiment Analysis (improves by dependency parsing)</a:t>
            </a:r>
          </a:p>
          <a:p>
            <a:pPr>
              <a:defRPr/>
            </a:pPr>
            <a:r>
              <a:rPr lang="en-US" dirty="0"/>
              <a:t>Negation (determine the scope of negations)</a:t>
            </a:r>
          </a:p>
          <a:p>
            <a:pPr>
              <a:defRPr/>
            </a:pPr>
            <a:r>
              <a:rPr lang="en-US" dirty="0"/>
              <a:t>Summarization (detects relevant parts)</a:t>
            </a:r>
          </a:p>
          <a:p>
            <a:pPr>
              <a:defRPr/>
            </a:pPr>
            <a:r>
              <a:rPr lang="en-US" dirty="0"/>
              <a:t>Question Answering</a:t>
            </a:r>
            <a:endParaRPr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3600" dirty="0"/>
              <a:t>Non Projectivity Example</a:t>
            </a:r>
          </a:p>
        </p:txBody>
      </p:sp>
      <p:sp>
        <p:nvSpPr>
          <p:cNvPr id="5" name="Freeform 5"/>
          <p:cNvSpPr/>
          <p:nvPr/>
        </p:nvSpPr>
        <p:spPr bwMode="auto">
          <a:xfrm flipH="1">
            <a:off x="2205037" y="1938515"/>
            <a:ext cx="1327150" cy="469516"/>
          </a:xfrm>
          <a:custGeom>
            <a:avLst/>
            <a:gdLst>
              <a:gd name="T0" fmla="*/ 2147483646 w 600"/>
              <a:gd name="T1" fmla="*/ 2147483646 h 360"/>
              <a:gd name="T2" fmla="*/ 2147483646 w 600"/>
              <a:gd name="T3" fmla="*/ 0 h 360"/>
              <a:gd name="T4" fmla="*/ 0 w 600"/>
              <a:gd name="T5" fmla="*/ 0 h 360"/>
              <a:gd name="T6" fmla="*/ 0 w 600"/>
              <a:gd name="T7" fmla="*/ 2147483646 h 360"/>
              <a:gd name="T8" fmla="*/ 0 60000 65536"/>
              <a:gd name="T9" fmla="*/ 0 60000 65536"/>
              <a:gd name="T10" fmla="*/ 0 60000 65536"/>
              <a:gd name="T11" fmla="*/ 0 60000 65536"/>
              <a:gd name="T12" fmla="*/ 0 w 600"/>
              <a:gd name="T13" fmla="*/ 0 h 360"/>
              <a:gd name="T14" fmla="*/ 600 w 600"/>
              <a:gd name="T15" fmla="*/ 360 h 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0" h="360" extrusionOk="0">
                <a:moveTo>
                  <a:pt x="600" y="360"/>
                </a:moveTo>
                <a:lnTo>
                  <a:pt x="600" y="0"/>
                </a:lnTo>
                <a:lnTo>
                  <a:pt x="0" y="0"/>
                </a:lnTo>
                <a:lnTo>
                  <a:pt x="0" y="360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6" name="Freeform 6"/>
          <p:cNvSpPr/>
          <p:nvPr/>
        </p:nvSpPr>
        <p:spPr bwMode="auto">
          <a:xfrm>
            <a:off x="2720974" y="2126798"/>
            <a:ext cx="665163" cy="281233"/>
          </a:xfrm>
          <a:custGeom>
            <a:avLst/>
            <a:gdLst>
              <a:gd name="T0" fmla="*/ 2147483646 w 600"/>
              <a:gd name="T1" fmla="*/ 2147483646 h 360"/>
              <a:gd name="T2" fmla="*/ 2147483646 w 600"/>
              <a:gd name="T3" fmla="*/ 0 h 360"/>
              <a:gd name="T4" fmla="*/ 0 w 600"/>
              <a:gd name="T5" fmla="*/ 0 h 360"/>
              <a:gd name="T6" fmla="*/ 0 w 600"/>
              <a:gd name="T7" fmla="*/ 2147483646 h 360"/>
              <a:gd name="T8" fmla="*/ 0 60000 65536"/>
              <a:gd name="T9" fmla="*/ 0 60000 65536"/>
              <a:gd name="T10" fmla="*/ 0 60000 65536"/>
              <a:gd name="T11" fmla="*/ 0 60000 65536"/>
              <a:gd name="T12" fmla="*/ 0 w 600"/>
              <a:gd name="T13" fmla="*/ 0 h 360"/>
              <a:gd name="T14" fmla="*/ 600 w 600"/>
              <a:gd name="T15" fmla="*/ 360 h 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0" h="360" extrusionOk="0">
                <a:moveTo>
                  <a:pt x="600" y="360"/>
                </a:moveTo>
                <a:lnTo>
                  <a:pt x="600" y="0"/>
                </a:lnTo>
                <a:lnTo>
                  <a:pt x="0" y="0"/>
                </a:lnTo>
                <a:lnTo>
                  <a:pt x="0" y="360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7" name="Freeform 7"/>
          <p:cNvSpPr/>
          <p:nvPr/>
        </p:nvSpPr>
        <p:spPr bwMode="auto">
          <a:xfrm flipH="1">
            <a:off x="4271962" y="1845565"/>
            <a:ext cx="958850" cy="562466"/>
          </a:xfrm>
          <a:custGeom>
            <a:avLst/>
            <a:gdLst>
              <a:gd name="T0" fmla="*/ 2147483646 w 600"/>
              <a:gd name="T1" fmla="*/ 2147483646 h 360"/>
              <a:gd name="T2" fmla="*/ 2147483646 w 600"/>
              <a:gd name="T3" fmla="*/ 0 h 360"/>
              <a:gd name="T4" fmla="*/ 0 w 600"/>
              <a:gd name="T5" fmla="*/ 0 h 360"/>
              <a:gd name="T6" fmla="*/ 0 w 600"/>
              <a:gd name="T7" fmla="*/ 2147483646 h 360"/>
              <a:gd name="T8" fmla="*/ 0 60000 65536"/>
              <a:gd name="T9" fmla="*/ 0 60000 65536"/>
              <a:gd name="T10" fmla="*/ 0 60000 65536"/>
              <a:gd name="T11" fmla="*/ 0 60000 65536"/>
              <a:gd name="T12" fmla="*/ 0 w 600"/>
              <a:gd name="T13" fmla="*/ 0 h 360"/>
              <a:gd name="T14" fmla="*/ 600 w 600"/>
              <a:gd name="T15" fmla="*/ 360 h 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0" h="360" extrusionOk="0">
                <a:moveTo>
                  <a:pt x="600" y="360"/>
                </a:moveTo>
                <a:lnTo>
                  <a:pt x="600" y="0"/>
                </a:lnTo>
                <a:lnTo>
                  <a:pt x="0" y="0"/>
                </a:lnTo>
                <a:lnTo>
                  <a:pt x="0" y="360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8" name="Freeform 8"/>
          <p:cNvSpPr/>
          <p:nvPr/>
        </p:nvSpPr>
        <p:spPr bwMode="auto">
          <a:xfrm>
            <a:off x="4567237" y="2126798"/>
            <a:ext cx="515937" cy="281233"/>
          </a:xfrm>
          <a:custGeom>
            <a:avLst/>
            <a:gdLst>
              <a:gd name="T0" fmla="*/ 2147483646 w 600"/>
              <a:gd name="T1" fmla="*/ 2147483646 h 360"/>
              <a:gd name="T2" fmla="*/ 2147483646 w 600"/>
              <a:gd name="T3" fmla="*/ 0 h 360"/>
              <a:gd name="T4" fmla="*/ 0 w 600"/>
              <a:gd name="T5" fmla="*/ 0 h 360"/>
              <a:gd name="T6" fmla="*/ 0 w 600"/>
              <a:gd name="T7" fmla="*/ 2147483646 h 360"/>
              <a:gd name="T8" fmla="*/ 0 60000 65536"/>
              <a:gd name="T9" fmla="*/ 0 60000 65536"/>
              <a:gd name="T10" fmla="*/ 0 60000 65536"/>
              <a:gd name="T11" fmla="*/ 0 60000 65536"/>
              <a:gd name="T12" fmla="*/ 0 w 600"/>
              <a:gd name="T13" fmla="*/ 0 h 360"/>
              <a:gd name="T14" fmla="*/ 600 w 600"/>
              <a:gd name="T15" fmla="*/ 360 h 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0" h="360" extrusionOk="0">
                <a:moveTo>
                  <a:pt x="600" y="360"/>
                </a:moveTo>
                <a:lnTo>
                  <a:pt x="600" y="0"/>
                </a:lnTo>
                <a:lnTo>
                  <a:pt x="0" y="0"/>
                </a:lnTo>
                <a:lnTo>
                  <a:pt x="0" y="360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9" name="Freeform 9"/>
          <p:cNvSpPr/>
          <p:nvPr/>
        </p:nvSpPr>
        <p:spPr bwMode="auto">
          <a:xfrm>
            <a:off x="1982787" y="1751423"/>
            <a:ext cx="3395662" cy="656608"/>
          </a:xfrm>
          <a:custGeom>
            <a:avLst/>
            <a:gdLst>
              <a:gd name="T0" fmla="*/ 2147483646 w 600"/>
              <a:gd name="T1" fmla="*/ 2147483646 h 360"/>
              <a:gd name="T2" fmla="*/ 2147483646 w 600"/>
              <a:gd name="T3" fmla="*/ 0 h 360"/>
              <a:gd name="T4" fmla="*/ 0 w 600"/>
              <a:gd name="T5" fmla="*/ 0 h 360"/>
              <a:gd name="T6" fmla="*/ 0 w 600"/>
              <a:gd name="T7" fmla="*/ 2147483646 h 360"/>
              <a:gd name="T8" fmla="*/ 0 60000 65536"/>
              <a:gd name="T9" fmla="*/ 0 60000 65536"/>
              <a:gd name="T10" fmla="*/ 0 60000 65536"/>
              <a:gd name="T11" fmla="*/ 0 60000 65536"/>
              <a:gd name="T12" fmla="*/ 0 w 600"/>
              <a:gd name="T13" fmla="*/ 0 h 360"/>
              <a:gd name="T14" fmla="*/ 600 w 600"/>
              <a:gd name="T15" fmla="*/ 360 h 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0" h="360" extrusionOk="0">
                <a:moveTo>
                  <a:pt x="600" y="360"/>
                </a:moveTo>
                <a:lnTo>
                  <a:pt x="600" y="0"/>
                </a:lnTo>
                <a:lnTo>
                  <a:pt x="0" y="0"/>
                </a:lnTo>
                <a:lnTo>
                  <a:pt x="0" y="360"/>
                </a:lnTo>
              </a:path>
            </a:pathLst>
          </a:custGeom>
          <a:noFill/>
          <a:ln w="28575" cmpd="sng">
            <a:solidFill>
              <a:srgbClr val="C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0" name="Freeform 10"/>
          <p:cNvSpPr/>
          <p:nvPr/>
        </p:nvSpPr>
        <p:spPr bwMode="auto">
          <a:xfrm flipH="1">
            <a:off x="1835149" y="1281906"/>
            <a:ext cx="5240338" cy="1126125"/>
          </a:xfrm>
          <a:custGeom>
            <a:avLst/>
            <a:gdLst>
              <a:gd name="T0" fmla="*/ 2147483646 w 600"/>
              <a:gd name="T1" fmla="*/ 2147483646 h 360"/>
              <a:gd name="T2" fmla="*/ 2147483646 w 600"/>
              <a:gd name="T3" fmla="*/ 0 h 360"/>
              <a:gd name="T4" fmla="*/ 0 w 600"/>
              <a:gd name="T5" fmla="*/ 0 h 360"/>
              <a:gd name="T6" fmla="*/ 0 w 600"/>
              <a:gd name="T7" fmla="*/ 2147483646 h 360"/>
              <a:gd name="T8" fmla="*/ 0 60000 65536"/>
              <a:gd name="T9" fmla="*/ 0 60000 65536"/>
              <a:gd name="T10" fmla="*/ 0 60000 65536"/>
              <a:gd name="T11" fmla="*/ 0 60000 65536"/>
              <a:gd name="T12" fmla="*/ 0 w 600"/>
              <a:gd name="T13" fmla="*/ 0 h 360"/>
              <a:gd name="T14" fmla="*/ 600 w 600"/>
              <a:gd name="T15" fmla="*/ 360 h 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0" h="360" extrusionOk="0">
                <a:moveTo>
                  <a:pt x="600" y="360"/>
                </a:moveTo>
                <a:lnTo>
                  <a:pt x="600" y="0"/>
                </a:lnTo>
                <a:lnTo>
                  <a:pt x="0" y="0"/>
                </a:lnTo>
                <a:lnTo>
                  <a:pt x="0" y="360"/>
                </a:lnTo>
              </a:path>
            </a:pathLst>
          </a:custGeom>
          <a:noFill/>
          <a:ln w="28575" cmpd="sng">
            <a:solidFill>
              <a:srgbClr val="C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1" name="Freeform 11"/>
          <p:cNvSpPr/>
          <p:nvPr/>
        </p:nvSpPr>
        <p:spPr bwMode="auto">
          <a:xfrm>
            <a:off x="6043612" y="1845565"/>
            <a:ext cx="1549400" cy="562466"/>
          </a:xfrm>
          <a:custGeom>
            <a:avLst/>
            <a:gdLst>
              <a:gd name="T0" fmla="*/ 2147483646 w 600"/>
              <a:gd name="T1" fmla="*/ 2147483646 h 360"/>
              <a:gd name="T2" fmla="*/ 2147483646 w 600"/>
              <a:gd name="T3" fmla="*/ 0 h 360"/>
              <a:gd name="T4" fmla="*/ 0 w 600"/>
              <a:gd name="T5" fmla="*/ 0 h 360"/>
              <a:gd name="T6" fmla="*/ 0 w 600"/>
              <a:gd name="T7" fmla="*/ 2147483646 h 360"/>
              <a:gd name="T8" fmla="*/ 0 60000 65536"/>
              <a:gd name="T9" fmla="*/ 0 60000 65536"/>
              <a:gd name="T10" fmla="*/ 0 60000 65536"/>
              <a:gd name="T11" fmla="*/ 0 60000 65536"/>
              <a:gd name="T12" fmla="*/ 0 w 600"/>
              <a:gd name="T13" fmla="*/ 0 h 360"/>
              <a:gd name="T14" fmla="*/ 600 w 600"/>
              <a:gd name="T15" fmla="*/ 360 h 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0" h="360" extrusionOk="0">
                <a:moveTo>
                  <a:pt x="600" y="360"/>
                </a:moveTo>
                <a:lnTo>
                  <a:pt x="600" y="0"/>
                </a:lnTo>
                <a:lnTo>
                  <a:pt x="0" y="0"/>
                </a:lnTo>
                <a:lnTo>
                  <a:pt x="0" y="360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2" name="Freeform 12"/>
          <p:cNvSpPr/>
          <p:nvPr/>
        </p:nvSpPr>
        <p:spPr bwMode="auto">
          <a:xfrm>
            <a:off x="4197349" y="1470189"/>
            <a:ext cx="3470275" cy="937842"/>
          </a:xfrm>
          <a:custGeom>
            <a:avLst/>
            <a:gdLst>
              <a:gd name="T0" fmla="*/ 2147483646 w 600"/>
              <a:gd name="T1" fmla="*/ 2147483646 h 360"/>
              <a:gd name="T2" fmla="*/ 2147483646 w 600"/>
              <a:gd name="T3" fmla="*/ 0 h 360"/>
              <a:gd name="T4" fmla="*/ 0 w 600"/>
              <a:gd name="T5" fmla="*/ 0 h 360"/>
              <a:gd name="T6" fmla="*/ 0 w 600"/>
              <a:gd name="T7" fmla="*/ 2147483646 h 360"/>
              <a:gd name="T8" fmla="*/ 0 60000 65536"/>
              <a:gd name="T9" fmla="*/ 0 60000 65536"/>
              <a:gd name="T10" fmla="*/ 0 60000 65536"/>
              <a:gd name="T11" fmla="*/ 0 60000 65536"/>
              <a:gd name="T12" fmla="*/ 0 w 600"/>
              <a:gd name="T13" fmla="*/ 0 h 360"/>
              <a:gd name="T14" fmla="*/ 600 w 600"/>
              <a:gd name="T15" fmla="*/ 360 h 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0" h="360" extrusionOk="0">
                <a:moveTo>
                  <a:pt x="600" y="360"/>
                </a:moveTo>
                <a:lnTo>
                  <a:pt x="600" y="0"/>
                </a:lnTo>
                <a:lnTo>
                  <a:pt x="0" y="0"/>
                </a:lnTo>
                <a:lnTo>
                  <a:pt x="0" y="360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3" name="Freeform 13"/>
          <p:cNvSpPr/>
          <p:nvPr/>
        </p:nvSpPr>
        <p:spPr bwMode="auto">
          <a:xfrm>
            <a:off x="7372350" y="2126798"/>
            <a:ext cx="147638" cy="281233"/>
          </a:xfrm>
          <a:custGeom>
            <a:avLst/>
            <a:gdLst>
              <a:gd name="T0" fmla="*/ 2147483646 w 600"/>
              <a:gd name="T1" fmla="*/ 2147483646 h 360"/>
              <a:gd name="T2" fmla="*/ 2147483646 w 600"/>
              <a:gd name="T3" fmla="*/ 0 h 360"/>
              <a:gd name="T4" fmla="*/ 0 w 600"/>
              <a:gd name="T5" fmla="*/ 0 h 360"/>
              <a:gd name="T6" fmla="*/ 0 w 600"/>
              <a:gd name="T7" fmla="*/ 2147483646 h 360"/>
              <a:gd name="T8" fmla="*/ 0 60000 65536"/>
              <a:gd name="T9" fmla="*/ 0 60000 65536"/>
              <a:gd name="T10" fmla="*/ 0 60000 65536"/>
              <a:gd name="T11" fmla="*/ 0 60000 65536"/>
              <a:gd name="T12" fmla="*/ 0 w 600"/>
              <a:gd name="T13" fmla="*/ 0 h 360"/>
              <a:gd name="T14" fmla="*/ 600 w 600"/>
              <a:gd name="T15" fmla="*/ 360 h 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0" h="360" extrusionOk="0">
                <a:moveTo>
                  <a:pt x="600" y="360"/>
                </a:moveTo>
                <a:lnTo>
                  <a:pt x="600" y="0"/>
                </a:lnTo>
                <a:lnTo>
                  <a:pt x="0" y="0"/>
                </a:lnTo>
                <a:lnTo>
                  <a:pt x="0" y="360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4" name="Freeform 14"/>
          <p:cNvSpPr/>
          <p:nvPr/>
        </p:nvSpPr>
        <p:spPr bwMode="auto">
          <a:xfrm>
            <a:off x="6559549" y="2126798"/>
            <a:ext cx="442913" cy="281233"/>
          </a:xfrm>
          <a:custGeom>
            <a:avLst/>
            <a:gdLst>
              <a:gd name="T0" fmla="*/ 2147483646 w 600"/>
              <a:gd name="T1" fmla="*/ 2147483646 h 360"/>
              <a:gd name="T2" fmla="*/ 2147483646 w 600"/>
              <a:gd name="T3" fmla="*/ 0 h 360"/>
              <a:gd name="T4" fmla="*/ 0 w 600"/>
              <a:gd name="T5" fmla="*/ 0 h 360"/>
              <a:gd name="T6" fmla="*/ 0 w 600"/>
              <a:gd name="T7" fmla="*/ 2147483646 h 360"/>
              <a:gd name="T8" fmla="*/ 0 60000 65536"/>
              <a:gd name="T9" fmla="*/ 0 60000 65536"/>
              <a:gd name="T10" fmla="*/ 0 60000 65536"/>
              <a:gd name="T11" fmla="*/ 0 60000 65536"/>
              <a:gd name="T12" fmla="*/ 0 w 600"/>
              <a:gd name="T13" fmla="*/ 0 h 360"/>
              <a:gd name="T14" fmla="*/ 600 w 600"/>
              <a:gd name="T15" fmla="*/ 360 h 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0" h="360" extrusionOk="0">
                <a:moveTo>
                  <a:pt x="600" y="360"/>
                </a:moveTo>
                <a:lnTo>
                  <a:pt x="600" y="0"/>
                </a:lnTo>
                <a:lnTo>
                  <a:pt x="0" y="0"/>
                </a:lnTo>
                <a:lnTo>
                  <a:pt x="0" y="360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5" name="Text Box 15"/>
          <p:cNvSpPr>
            <a:spLocks/>
          </p:cNvSpPr>
          <p:nvPr/>
        </p:nvSpPr>
        <p:spPr bwMode="auto">
          <a:xfrm>
            <a:off x="1476374" y="2462848"/>
            <a:ext cx="6335712" cy="2693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>
              <a:spcBef>
                <a:spcPts val="0"/>
              </a:spcBef>
              <a:buClr>
                <a:schemeClr val="accent2"/>
              </a:buClr>
              <a:buSzPct val="80000"/>
              <a:buFont typeface="Wingdings"/>
              <a:buChar char="l"/>
              <a:defRPr sz="2800" b="1">
                <a:solidFill>
                  <a:schemeClr val="tx1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Font typeface="Wingdings"/>
              <a:buChar char="§"/>
              <a:defRPr sz="2400" b="1">
                <a:solidFill>
                  <a:schemeClr val="tx1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b="1">
                <a:solidFill>
                  <a:schemeClr val="tx1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 b="0" dirty="0" err="1">
                <a:latin typeface="Times New Roman"/>
              </a:rPr>
              <a:t>Většinu</a:t>
            </a:r>
            <a:r>
              <a:rPr lang="en-US" sz="2000" b="0" dirty="0">
                <a:latin typeface="Times New Roman"/>
              </a:rPr>
              <a:t> </a:t>
            </a:r>
            <a:r>
              <a:rPr lang="en-US" sz="2000" b="0" dirty="0" err="1">
                <a:latin typeface="Times New Roman"/>
              </a:rPr>
              <a:t>těchto</a:t>
            </a:r>
            <a:r>
              <a:rPr lang="en-US" sz="2000" b="0" dirty="0">
                <a:latin typeface="Times New Roman"/>
              </a:rPr>
              <a:t> </a:t>
            </a:r>
            <a:r>
              <a:rPr lang="en-US" sz="2000" b="0" dirty="0" err="1">
                <a:latin typeface="Times New Roman"/>
              </a:rPr>
              <a:t>přístrojů</a:t>
            </a:r>
            <a:r>
              <a:rPr lang="en-US" sz="2000" b="0" dirty="0">
                <a:latin typeface="Times New Roman"/>
              </a:rPr>
              <a:t> </a:t>
            </a:r>
            <a:r>
              <a:rPr lang="en-US" sz="2000" b="0" dirty="0" err="1">
                <a:latin typeface="Times New Roman"/>
              </a:rPr>
              <a:t>lze</a:t>
            </a:r>
            <a:r>
              <a:rPr lang="en-US" sz="2000" b="0" dirty="0">
                <a:latin typeface="Times New Roman"/>
              </a:rPr>
              <a:t> take </a:t>
            </a:r>
            <a:r>
              <a:rPr lang="en-US" sz="2000" b="0" dirty="0" err="1">
                <a:latin typeface="Times New Roman"/>
              </a:rPr>
              <a:t>používat</a:t>
            </a:r>
            <a:r>
              <a:rPr lang="en-US" sz="2000" b="0" dirty="0">
                <a:latin typeface="Times New Roman"/>
              </a:rPr>
              <a:t> </a:t>
            </a:r>
            <a:r>
              <a:rPr lang="en-US" sz="2000" b="0" dirty="0" err="1">
                <a:latin typeface="Times New Roman"/>
              </a:rPr>
              <a:t>nejen</a:t>
            </a:r>
            <a:r>
              <a:rPr lang="en-US" sz="2000" b="0" dirty="0">
                <a:latin typeface="Times New Roman"/>
              </a:rPr>
              <a:t> </a:t>
            </a:r>
            <a:r>
              <a:rPr lang="en-US" sz="2000" b="0" dirty="0" err="1">
                <a:latin typeface="Times New Roman"/>
              </a:rPr>
              <a:t>jako</a:t>
            </a:r>
            <a:r>
              <a:rPr lang="en-US" sz="2000" b="0" dirty="0">
                <a:latin typeface="Times New Roman"/>
              </a:rPr>
              <a:t> fax  ,  ale</a:t>
            </a:r>
            <a:endParaRPr lang="en-US" sz="4800" b="0" dirty="0">
              <a:latin typeface="Times New Roman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752736ED-F608-6047-AA05-7FA5283955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6200" y="3294958"/>
            <a:ext cx="6335712" cy="922350"/>
          </a:xfrm>
          <a:prstGeom prst="rect">
            <a:avLst/>
          </a:prstGeom>
        </p:spPr>
        <p:txBody>
          <a:bodyPr/>
          <a:lstStyle>
            <a:lvl1pPr marL="267891" indent="-26789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+mn-ea"/>
                <a:cs typeface="+mn-cs"/>
              </a:defRPr>
            </a:lvl1pPr>
            <a:lvl2pPr marL="471488" indent="-203597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50" b="0">
                <a:solidFill>
                  <a:schemeClr val="tx1"/>
                </a:solidFill>
                <a:latin typeface="Calibri" pitchFamily="34" charset="0"/>
              </a:defRPr>
            </a:lvl2pPr>
            <a:lvl3pPr marL="675085" indent="-19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1500" b="0">
                <a:solidFill>
                  <a:schemeClr val="tx1"/>
                </a:solidFill>
                <a:latin typeface="Calibri" pitchFamily="34" charset="0"/>
              </a:defRPr>
            </a:lvl3pPr>
            <a:lvl4pPr marL="803672" indent="-128588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b="0">
                <a:solidFill>
                  <a:schemeClr val="tx1"/>
                </a:solidFill>
                <a:latin typeface="Calibri" pitchFamily="34" charset="0"/>
              </a:defRPr>
            </a:lvl4pPr>
            <a:lvl5pPr marL="942975" indent="-13930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1200" b="0">
                <a:solidFill>
                  <a:schemeClr val="tx1"/>
                </a:solidFill>
                <a:latin typeface="Calibri" pitchFamily="34" charset="0"/>
              </a:defRPr>
            </a:lvl5pPr>
            <a:lvl6pPr marL="1060847" indent="-9644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844" b="1">
                <a:solidFill>
                  <a:schemeClr val="tx1"/>
                </a:solidFill>
                <a:latin typeface="+mn-lt"/>
              </a:defRPr>
            </a:lvl6pPr>
            <a:lvl7pPr marL="1253729" indent="-9644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844" b="1">
                <a:solidFill>
                  <a:schemeClr val="tx1"/>
                </a:solidFill>
                <a:latin typeface="+mn-lt"/>
              </a:defRPr>
            </a:lvl7pPr>
            <a:lvl8pPr marL="1446610" indent="-9644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844" b="1">
                <a:solidFill>
                  <a:schemeClr val="tx1"/>
                </a:solidFill>
                <a:latin typeface="+mn-lt"/>
              </a:defRPr>
            </a:lvl8pPr>
            <a:lvl9pPr marL="1639491" indent="-9644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844"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i="1" kern="0" dirty="0"/>
              <a:t>Right-arc2</a:t>
            </a:r>
            <a:r>
              <a:rPr lang="en-US" kern="0" dirty="0"/>
              <a:t> (</a:t>
            </a:r>
            <a:r>
              <a:rPr lang="en-US" i="1" kern="0" dirty="0" err="1">
                <a:latin typeface="+mj-lt"/>
              </a:rPr>
              <a:t>nejen</a:t>
            </a:r>
            <a:r>
              <a:rPr lang="en-US" kern="0" dirty="0">
                <a:latin typeface="+mj-lt"/>
              </a:rPr>
              <a:t> ← </a:t>
            </a:r>
            <a:r>
              <a:rPr lang="en-US" i="1" kern="0" dirty="0">
                <a:latin typeface="+mj-lt"/>
              </a:rPr>
              <a:t>ale</a:t>
            </a:r>
            <a:r>
              <a:rPr lang="en-US" kern="0" dirty="0"/>
              <a:t>)</a:t>
            </a:r>
          </a:p>
          <a:p>
            <a:pPr>
              <a:defRPr/>
            </a:pPr>
            <a:r>
              <a:rPr lang="en-US" i="1" kern="0" dirty="0"/>
              <a:t>Left-arc3</a:t>
            </a:r>
            <a:r>
              <a:rPr lang="en-US" kern="0" dirty="0"/>
              <a:t> (</a:t>
            </a:r>
            <a:r>
              <a:rPr lang="en-US" i="1" kern="0" dirty="0" err="1">
                <a:latin typeface="+mj-lt"/>
              </a:rPr>
              <a:t>Většinu</a:t>
            </a:r>
            <a:r>
              <a:rPr lang="en-US" kern="0" dirty="0">
                <a:latin typeface="+mj-lt"/>
              </a:rPr>
              <a:t> </a:t>
            </a:r>
            <a:r>
              <a:rPr lang="en-US" sz="2800" kern="0" dirty="0">
                <a:latin typeface="+mj-lt"/>
                <a:ea typeface="Times New Roman"/>
                <a:cs typeface="Arial"/>
              </a:rPr>
              <a:t>→</a:t>
            </a:r>
            <a:r>
              <a:rPr lang="en-US" kern="0" dirty="0">
                <a:latin typeface="+mj-lt"/>
              </a:rPr>
              <a:t> </a:t>
            </a:r>
            <a:r>
              <a:rPr lang="en-US" i="1" kern="0" dirty="0">
                <a:latin typeface="+mj-lt"/>
              </a:rPr>
              <a:t>fax</a:t>
            </a:r>
            <a:r>
              <a:rPr lang="en-US" kern="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6528279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46200" y="11490"/>
            <a:ext cx="7488238" cy="562348"/>
          </a:xfrm>
        </p:spPr>
        <p:txBody>
          <a:bodyPr/>
          <a:lstStyle/>
          <a:p>
            <a:pPr>
              <a:defRPr/>
            </a:pPr>
            <a:r>
              <a:rPr lang="en-US"/>
              <a:t>Example</a:t>
            </a:r>
            <a:endParaRPr/>
          </a:p>
        </p:txBody>
      </p:sp>
      <p:sp>
        <p:nvSpPr>
          <p:cNvPr id="5" name="Freeform 7"/>
          <p:cNvSpPr/>
          <p:nvPr/>
        </p:nvSpPr>
        <p:spPr bwMode="auto">
          <a:xfrm flipH="1">
            <a:off x="4141788" y="2091375"/>
            <a:ext cx="958850" cy="562466"/>
          </a:xfrm>
          <a:custGeom>
            <a:avLst/>
            <a:gdLst>
              <a:gd name="T0" fmla="*/ 2147483646 w 600"/>
              <a:gd name="T1" fmla="*/ 2147483646 h 360"/>
              <a:gd name="T2" fmla="*/ 2147483646 w 600"/>
              <a:gd name="T3" fmla="*/ 0 h 360"/>
              <a:gd name="T4" fmla="*/ 0 w 600"/>
              <a:gd name="T5" fmla="*/ 0 h 360"/>
              <a:gd name="T6" fmla="*/ 0 w 600"/>
              <a:gd name="T7" fmla="*/ 2147483646 h 360"/>
              <a:gd name="T8" fmla="*/ 0 60000 65536"/>
              <a:gd name="T9" fmla="*/ 0 60000 65536"/>
              <a:gd name="T10" fmla="*/ 0 60000 65536"/>
              <a:gd name="T11" fmla="*/ 0 60000 65536"/>
              <a:gd name="T12" fmla="*/ 0 w 600"/>
              <a:gd name="T13" fmla="*/ 0 h 360"/>
              <a:gd name="T14" fmla="*/ 600 w 600"/>
              <a:gd name="T15" fmla="*/ 360 h 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0" h="360" extrusionOk="0">
                <a:moveTo>
                  <a:pt x="600" y="360"/>
                </a:moveTo>
                <a:lnTo>
                  <a:pt x="600" y="0"/>
                </a:lnTo>
                <a:lnTo>
                  <a:pt x="0" y="0"/>
                </a:lnTo>
                <a:lnTo>
                  <a:pt x="0" y="360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6" name="Freeform 9"/>
          <p:cNvSpPr/>
          <p:nvPr/>
        </p:nvSpPr>
        <p:spPr bwMode="auto">
          <a:xfrm>
            <a:off x="1852613" y="1997233"/>
            <a:ext cx="3395662" cy="656608"/>
          </a:xfrm>
          <a:custGeom>
            <a:avLst/>
            <a:gdLst>
              <a:gd name="T0" fmla="*/ 2147483646 w 600"/>
              <a:gd name="T1" fmla="*/ 2147483646 h 360"/>
              <a:gd name="T2" fmla="*/ 2147483646 w 600"/>
              <a:gd name="T3" fmla="*/ 0 h 360"/>
              <a:gd name="T4" fmla="*/ 0 w 600"/>
              <a:gd name="T5" fmla="*/ 0 h 360"/>
              <a:gd name="T6" fmla="*/ 0 w 600"/>
              <a:gd name="T7" fmla="*/ 2147483646 h 360"/>
              <a:gd name="T8" fmla="*/ 0 60000 65536"/>
              <a:gd name="T9" fmla="*/ 0 60000 65536"/>
              <a:gd name="T10" fmla="*/ 0 60000 65536"/>
              <a:gd name="T11" fmla="*/ 0 60000 65536"/>
              <a:gd name="T12" fmla="*/ 0 w 600"/>
              <a:gd name="T13" fmla="*/ 0 h 360"/>
              <a:gd name="T14" fmla="*/ 600 w 600"/>
              <a:gd name="T15" fmla="*/ 360 h 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0" h="360" extrusionOk="0">
                <a:moveTo>
                  <a:pt x="600" y="360"/>
                </a:moveTo>
                <a:lnTo>
                  <a:pt x="600" y="0"/>
                </a:lnTo>
                <a:lnTo>
                  <a:pt x="0" y="0"/>
                </a:lnTo>
                <a:lnTo>
                  <a:pt x="0" y="360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7" name="Freeform 10"/>
          <p:cNvSpPr/>
          <p:nvPr/>
        </p:nvSpPr>
        <p:spPr bwMode="auto">
          <a:xfrm flipH="1">
            <a:off x="1704975" y="1527716"/>
            <a:ext cx="5240338" cy="1126125"/>
          </a:xfrm>
          <a:custGeom>
            <a:avLst/>
            <a:gdLst>
              <a:gd name="T0" fmla="*/ 2147483646 w 600"/>
              <a:gd name="T1" fmla="*/ 2147483646 h 360"/>
              <a:gd name="T2" fmla="*/ 2147483646 w 600"/>
              <a:gd name="T3" fmla="*/ 0 h 360"/>
              <a:gd name="T4" fmla="*/ 0 w 600"/>
              <a:gd name="T5" fmla="*/ 0 h 360"/>
              <a:gd name="T6" fmla="*/ 0 w 600"/>
              <a:gd name="T7" fmla="*/ 2147483646 h 360"/>
              <a:gd name="T8" fmla="*/ 0 60000 65536"/>
              <a:gd name="T9" fmla="*/ 0 60000 65536"/>
              <a:gd name="T10" fmla="*/ 0 60000 65536"/>
              <a:gd name="T11" fmla="*/ 0 60000 65536"/>
              <a:gd name="T12" fmla="*/ 0 w 600"/>
              <a:gd name="T13" fmla="*/ 0 h 360"/>
              <a:gd name="T14" fmla="*/ 600 w 600"/>
              <a:gd name="T15" fmla="*/ 360 h 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0" h="360" extrusionOk="0">
                <a:moveTo>
                  <a:pt x="600" y="360"/>
                </a:moveTo>
                <a:lnTo>
                  <a:pt x="600" y="0"/>
                </a:lnTo>
                <a:lnTo>
                  <a:pt x="0" y="0"/>
                </a:lnTo>
                <a:lnTo>
                  <a:pt x="0" y="360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>
            <a:off x="5913438" y="2091375"/>
            <a:ext cx="1549400" cy="562466"/>
          </a:xfrm>
          <a:custGeom>
            <a:avLst/>
            <a:gdLst>
              <a:gd name="T0" fmla="*/ 2147483646 w 600"/>
              <a:gd name="T1" fmla="*/ 2147483646 h 360"/>
              <a:gd name="T2" fmla="*/ 2147483646 w 600"/>
              <a:gd name="T3" fmla="*/ 0 h 360"/>
              <a:gd name="T4" fmla="*/ 0 w 600"/>
              <a:gd name="T5" fmla="*/ 0 h 360"/>
              <a:gd name="T6" fmla="*/ 0 w 600"/>
              <a:gd name="T7" fmla="*/ 2147483646 h 360"/>
              <a:gd name="T8" fmla="*/ 0 60000 65536"/>
              <a:gd name="T9" fmla="*/ 0 60000 65536"/>
              <a:gd name="T10" fmla="*/ 0 60000 65536"/>
              <a:gd name="T11" fmla="*/ 0 60000 65536"/>
              <a:gd name="T12" fmla="*/ 0 w 600"/>
              <a:gd name="T13" fmla="*/ 0 h 360"/>
              <a:gd name="T14" fmla="*/ 600 w 600"/>
              <a:gd name="T15" fmla="*/ 360 h 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0" h="360" extrusionOk="0">
                <a:moveTo>
                  <a:pt x="600" y="360"/>
                </a:moveTo>
                <a:lnTo>
                  <a:pt x="600" y="0"/>
                </a:lnTo>
                <a:lnTo>
                  <a:pt x="0" y="0"/>
                </a:lnTo>
                <a:lnTo>
                  <a:pt x="0" y="360"/>
                </a:ln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9" name="Freeform 12"/>
          <p:cNvSpPr/>
          <p:nvPr/>
        </p:nvSpPr>
        <p:spPr bwMode="auto">
          <a:xfrm>
            <a:off x="4067175" y="1716000"/>
            <a:ext cx="3470275" cy="937842"/>
          </a:xfrm>
          <a:custGeom>
            <a:avLst/>
            <a:gdLst>
              <a:gd name="T0" fmla="*/ 2147483646 w 600"/>
              <a:gd name="T1" fmla="*/ 2147483646 h 360"/>
              <a:gd name="T2" fmla="*/ 2147483646 w 600"/>
              <a:gd name="T3" fmla="*/ 0 h 360"/>
              <a:gd name="T4" fmla="*/ 0 w 600"/>
              <a:gd name="T5" fmla="*/ 0 h 360"/>
              <a:gd name="T6" fmla="*/ 0 w 600"/>
              <a:gd name="T7" fmla="*/ 2147483646 h 360"/>
              <a:gd name="T8" fmla="*/ 0 60000 65536"/>
              <a:gd name="T9" fmla="*/ 0 60000 65536"/>
              <a:gd name="T10" fmla="*/ 0 60000 65536"/>
              <a:gd name="T11" fmla="*/ 0 60000 65536"/>
              <a:gd name="T12" fmla="*/ 0 w 600"/>
              <a:gd name="T13" fmla="*/ 0 h 360"/>
              <a:gd name="T14" fmla="*/ 600 w 600"/>
              <a:gd name="T15" fmla="*/ 360 h 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0" h="360" extrusionOk="0">
                <a:moveTo>
                  <a:pt x="600" y="360"/>
                </a:moveTo>
                <a:lnTo>
                  <a:pt x="600" y="0"/>
                </a:lnTo>
                <a:lnTo>
                  <a:pt x="0" y="0"/>
                </a:lnTo>
                <a:lnTo>
                  <a:pt x="0" y="360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0" name="Text Box 15"/>
          <p:cNvSpPr>
            <a:spLocks/>
          </p:cNvSpPr>
          <p:nvPr/>
        </p:nvSpPr>
        <p:spPr bwMode="auto">
          <a:xfrm>
            <a:off x="1346200" y="2646139"/>
            <a:ext cx="6335712" cy="2693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>
              <a:spcBef>
                <a:spcPts val="0"/>
              </a:spcBef>
              <a:buClr>
                <a:schemeClr val="accent2"/>
              </a:buClr>
              <a:buSzPct val="80000"/>
              <a:buFont typeface="Wingdings"/>
              <a:buChar char="l"/>
              <a:defRPr sz="2800" b="1">
                <a:solidFill>
                  <a:schemeClr val="tx1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Font typeface="Wingdings"/>
              <a:buChar char="§"/>
              <a:defRPr sz="2400" b="1">
                <a:solidFill>
                  <a:schemeClr val="tx1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b="1">
                <a:solidFill>
                  <a:schemeClr val="tx1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 b="0">
                <a:latin typeface="Times New Roman"/>
              </a:rPr>
              <a:t>Většinu                            lze        používat nejen      fax     ale</a:t>
            </a:r>
            <a:endParaRPr lang="en-US" sz="4800" b="0">
              <a:latin typeface="Times New Roman"/>
            </a:endParaRPr>
          </a:p>
        </p:txBody>
      </p:sp>
      <p:sp>
        <p:nvSpPr>
          <p:cNvPr id="11" name="Text Box 16"/>
          <p:cNvSpPr>
            <a:spLocks/>
          </p:cNvSpPr>
          <p:nvPr/>
        </p:nvSpPr>
        <p:spPr bwMode="auto">
          <a:xfrm>
            <a:off x="6530975" y="3236566"/>
            <a:ext cx="960438" cy="228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spcBef>
                <a:spcPts val="0"/>
              </a:spcBef>
              <a:buClr>
                <a:schemeClr val="accent2"/>
              </a:buClr>
              <a:buSzPct val="80000"/>
              <a:buFont typeface="Wingdings"/>
              <a:buChar char="l"/>
              <a:defRPr sz="2800" b="1">
                <a:solidFill>
                  <a:schemeClr val="tx1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Font typeface="Wingdings"/>
              <a:buChar char="§"/>
              <a:defRPr sz="2400" b="1">
                <a:solidFill>
                  <a:schemeClr val="tx1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b="1">
                <a:solidFill>
                  <a:schemeClr val="tx1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 b="0">
                <a:latin typeface="Times New Roman"/>
              </a:rPr>
              <a:t>jako      ,</a:t>
            </a:r>
            <a:endParaRPr/>
          </a:p>
        </p:txBody>
      </p:sp>
      <p:sp>
        <p:nvSpPr>
          <p:cNvPr id="12" name="Line 17"/>
          <p:cNvSpPr>
            <a:spLocks noChangeShapeType="1"/>
          </p:cNvSpPr>
          <p:nvPr/>
        </p:nvSpPr>
        <p:spPr bwMode="auto">
          <a:xfrm>
            <a:off x="6799263" y="2949375"/>
            <a:ext cx="0" cy="258591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triangle" w="med" len="med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3" name="Line 18"/>
          <p:cNvSpPr>
            <a:spLocks noChangeShapeType="1"/>
          </p:cNvSpPr>
          <p:nvPr/>
        </p:nvSpPr>
        <p:spPr bwMode="auto">
          <a:xfrm>
            <a:off x="7413625" y="2949375"/>
            <a:ext cx="0" cy="258591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triangle" w="med" len="med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4" name="Text Box 20"/>
          <p:cNvSpPr>
            <a:spLocks/>
          </p:cNvSpPr>
          <p:nvPr/>
        </p:nvSpPr>
        <p:spPr bwMode="auto">
          <a:xfrm>
            <a:off x="1423988" y="3698933"/>
            <a:ext cx="882650" cy="297916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ts val="0"/>
              </a:spcBef>
              <a:buClr>
                <a:schemeClr val="accent2"/>
              </a:buClr>
              <a:buSzPct val="80000"/>
              <a:buFont typeface="Wingdings"/>
              <a:buChar char="l"/>
              <a:defRPr sz="2800" b="1">
                <a:solidFill>
                  <a:schemeClr val="tx1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Font typeface="Wingdings"/>
              <a:buChar char="§"/>
              <a:defRPr sz="2400" b="1">
                <a:solidFill>
                  <a:schemeClr val="tx1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b="1">
                <a:solidFill>
                  <a:schemeClr val="tx1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 b="0">
                <a:latin typeface="Times New Roman"/>
              </a:rPr>
              <a:t>těchto</a:t>
            </a:r>
            <a:endParaRPr/>
          </a:p>
        </p:txBody>
      </p:sp>
      <p:sp>
        <p:nvSpPr>
          <p:cNvPr id="15" name="Text Box 21"/>
          <p:cNvSpPr>
            <a:spLocks/>
          </p:cNvSpPr>
          <p:nvPr/>
        </p:nvSpPr>
        <p:spPr bwMode="auto">
          <a:xfrm>
            <a:off x="1346200" y="3236566"/>
            <a:ext cx="960438" cy="228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spcBef>
                <a:spcPts val="0"/>
              </a:spcBef>
              <a:buClr>
                <a:schemeClr val="accent2"/>
              </a:buClr>
              <a:buSzPct val="80000"/>
              <a:buFont typeface="Wingdings"/>
              <a:buChar char="l"/>
              <a:defRPr sz="2800" b="1">
                <a:solidFill>
                  <a:schemeClr val="tx1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Font typeface="Wingdings"/>
              <a:buChar char="§"/>
              <a:defRPr sz="2400" b="1">
                <a:solidFill>
                  <a:schemeClr val="tx1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b="1">
                <a:solidFill>
                  <a:schemeClr val="tx1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 b="0">
                <a:latin typeface="Times New Roman"/>
              </a:rPr>
              <a:t>přístrojů</a:t>
            </a:r>
            <a:endParaRPr/>
          </a:p>
        </p:txBody>
      </p:sp>
      <p:sp>
        <p:nvSpPr>
          <p:cNvPr id="16" name="Line 23"/>
          <p:cNvSpPr>
            <a:spLocks noChangeShapeType="1"/>
          </p:cNvSpPr>
          <p:nvPr/>
        </p:nvSpPr>
        <p:spPr bwMode="auto">
          <a:xfrm>
            <a:off x="1808163" y="2949375"/>
            <a:ext cx="0" cy="258591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triangle" w="med" len="med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7" name="Line 24"/>
          <p:cNvSpPr>
            <a:spLocks noChangeShapeType="1"/>
          </p:cNvSpPr>
          <p:nvPr/>
        </p:nvSpPr>
        <p:spPr bwMode="auto">
          <a:xfrm>
            <a:off x="1808163" y="3496348"/>
            <a:ext cx="0" cy="258592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triangle" w="med" len="med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8" name="Text Box 25"/>
          <p:cNvSpPr>
            <a:spLocks/>
          </p:cNvSpPr>
          <p:nvPr/>
        </p:nvSpPr>
        <p:spPr bwMode="auto">
          <a:xfrm>
            <a:off x="4687888" y="3236566"/>
            <a:ext cx="960437" cy="228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spcBef>
                <a:spcPts val="0"/>
              </a:spcBef>
              <a:buClr>
                <a:schemeClr val="accent2"/>
              </a:buClr>
              <a:buSzPct val="80000"/>
              <a:buFont typeface="Wingdings"/>
              <a:buChar char="l"/>
              <a:defRPr sz="2800" b="1">
                <a:solidFill>
                  <a:schemeClr val="tx1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Font typeface="Wingdings"/>
              <a:buChar char="§"/>
              <a:defRPr sz="2400" b="1">
                <a:solidFill>
                  <a:schemeClr val="tx1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b="1">
                <a:solidFill>
                  <a:schemeClr val="tx1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 b="0">
                <a:latin typeface="Times New Roman"/>
              </a:rPr>
              <a:t>take</a:t>
            </a:r>
            <a:endParaRPr/>
          </a:p>
        </p:txBody>
      </p:sp>
      <p:sp>
        <p:nvSpPr>
          <p:cNvPr id="19" name="Line 26"/>
          <p:cNvSpPr>
            <a:spLocks noChangeShapeType="1"/>
          </p:cNvSpPr>
          <p:nvPr/>
        </p:nvSpPr>
        <p:spPr bwMode="auto">
          <a:xfrm>
            <a:off x="5186363" y="2977975"/>
            <a:ext cx="0" cy="258591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triangle" w="med" len="med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20" name="Rounded Rectangular Callout 2"/>
          <p:cNvSpPr/>
          <p:nvPr/>
        </p:nvSpPr>
        <p:spPr bwMode="auto">
          <a:xfrm>
            <a:off x="5913438" y="3754942"/>
            <a:ext cx="1500187" cy="375374"/>
          </a:xfrm>
          <a:prstGeom prst="wedgeRoundRectCallout">
            <a:avLst>
              <a:gd name="adj1" fmla="val 43882"/>
              <a:gd name="adj2" fmla="val -85972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Left-arc2</a:t>
            </a:r>
            <a:endParaRPr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46199" y="11490"/>
            <a:ext cx="7527925" cy="562348"/>
          </a:xfrm>
        </p:spPr>
        <p:txBody>
          <a:bodyPr/>
          <a:lstStyle/>
          <a:p>
            <a:pPr>
              <a:defRPr/>
            </a:pPr>
            <a:r>
              <a:rPr lang="en-US"/>
              <a:t>Example</a:t>
            </a:r>
            <a:endParaRPr/>
          </a:p>
        </p:txBody>
      </p:sp>
      <p:sp>
        <p:nvSpPr>
          <p:cNvPr id="5" name="Freeform 3"/>
          <p:cNvSpPr/>
          <p:nvPr/>
        </p:nvSpPr>
        <p:spPr bwMode="auto">
          <a:xfrm flipH="1">
            <a:off x="4141788" y="2091375"/>
            <a:ext cx="958850" cy="562466"/>
          </a:xfrm>
          <a:custGeom>
            <a:avLst/>
            <a:gdLst>
              <a:gd name="T0" fmla="*/ 2147483646 w 600"/>
              <a:gd name="T1" fmla="*/ 2147483646 h 360"/>
              <a:gd name="T2" fmla="*/ 2147483646 w 600"/>
              <a:gd name="T3" fmla="*/ 0 h 360"/>
              <a:gd name="T4" fmla="*/ 0 w 600"/>
              <a:gd name="T5" fmla="*/ 0 h 360"/>
              <a:gd name="T6" fmla="*/ 0 w 600"/>
              <a:gd name="T7" fmla="*/ 2147483646 h 360"/>
              <a:gd name="T8" fmla="*/ 0 60000 65536"/>
              <a:gd name="T9" fmla="*/ 0 60000 65536"/>
              <a:gd name="T10" fmla="*/ 0 60000 65536"/>
              <a:gd name="T11" fmla="*/ 0 60000 65536"/>
              <a:gd name="T12" fmla="*/ 0 w 600"/>
              <a:gd name="T13" fmla="*/ 0 h 360"/>
              <a:gd name="T14" fmla="*/ 600 w 600"/>
              <a:gd name="T15" fmla="*/ 360 h 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0" h="360" extrusionOk="0">
                <a:moveTo>
                  <a:pt x="600" y="360"/>
                </a:moveTo>
                <a:lnTo>
                  <a:pt x="600" y="0"/>
                </a:lnTo>
                <a:lnTo>
                  <a:pt x="0" y="0"/>
                </a:lnTo>
                <a:lnTo>
                  <a:pt x="0" y="360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6" name="Freeform 4"/>
          <p:cNvSpPr/>
          <p:nvPr/>
        </p:nvSpPr>
        <p:spPr bwMode="auto">
          <a:xfrm>
            <a:off x="1852613" y="1997233"/>
            <a:ext cx="3395662" cy="656608"/>
          </a:xfrm>
          <a:custGeom>
            <a:avLst/>
            <a:gdLst>
              <a:gd name="T0" fmla="*/ 2147483646 w 600"/>
              <a:gd name="T1" fmla="*/ 2147483646 h 360"/>
              <a:gd name="T2" fmla="*/ 2147483646 w 600"/>
              <a:gd name="T3" fmla="*/ 0 h 360"/>
              <a:gd name="T4" fmla="*/ 0 w 600"/>
              <a:gd name="T5" fmla="*/ 0 h 360"/>
              <a:gd name="T6" fmla="*/ 0 w 600"/>
              <a:gd name="T7" fmla="*/ 2147483646 h 360"/>
              <a:gd name="T8" fmla="*/ 0 60000 65536"/>
              <a:gd name="T9" fmla="*/ 0 60000 65536"/>
              <a:gd name="T10" fmla="*/ 0 60000 65536"/>
              <a:gd name="T11" fmla="*/ 0 60000 65536"/>
              <a:gd name="T12" fmla="*/ 0 w 600"/>
              <a:gd name="T13" fmla="*/ 0 h 360"/>
              <a:gd name="T14" fmla="*/ 600 w 600"/>
              <a:gd name="T15" fmla="*/ 360 h 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0" h="360" extrusionOk="0">
                <a:moveTo>
                  <a:pt x="600" y="360"/>
                </a:moveTo>
                <a:lnTo>
                  <a:pt x="600" y="0"/>
                </a:lnTo>
                <a:lnTo>
                  <a:pt x="0" y="0"/>
                </a:lnTo>
                <a:lnTo>
                  <a:pt x="0" y="360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7" name="Freeform 5"/>
          <p:cNvSpPr/>
          <p:nvPr/>
        </p:nvSpPr>
        <p:spPr bwMode="auto">
          <a:xfrm flipH="1">
            <a:off x="1704975" y="1527716"/>
            <a:ext cx="5240338" cy="1126125"/>
          </a:xfrm>
          <a:custGeom>
            <a:avLst/>
            <a:gdLst>
              <a:gd name="T0" fmla="*/ 2147483646 w 600"/>
              <a:gd name="T1" fmla="*/ 2147483646 h 360"/>
              <a:gd name="T2" fmla="*/ 2147483646 w 600"/>
              <a:gd name="T3" fmla="*/ 0 h 360"/>
              <a:gd name="T4" fmla="*/ 0 w 600"/>
              <a:gd name="T5" fmla="*/ 0 h 360"/>
              <a:gd name="T6" fmla="*/ 0 w 600"/>
              <a:gd name="T7" fmla="*/ 2147483646 h 360"/>
              <a:gd name="T8" fmla="*/ 0 60000 65536"/>
              <a:gd name="T9" fmla="*/ 0 60000 65536"/>
              <a:gd name="T10" fmla="*/ 0 60000 65536"/>
              <a:gd name="T11" fmla="*/ 0 60000 65536"/>
              <a:gd name="T12" fmla="*/ 0 w 600"/>
              <a:gd name="T13" fmla="*/ 0 h 360"/>
              <a:gd name="T14" fmla="*/ 600 w 600"/>
              <a:gd name="T15" fmla="*/ 360 h 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0" h="360" extrusionOk="0">
                <a:moveTo>
                  <a:pt x="600" y="360"/>
                </a:moveTo>
                <a:lnTo>
                  <a:pt x="600" y="0"/>
                </a:lnTo>
                <a:lnTo>
                  <a:pt x="0" y="0"/>
                </a:lnTo>
                <a:lnTo>
                  <a:pt x="0" y="360"/>
                </a:ln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8" name="Freeform 7"/>
          <p:cNvSpPr/>
          <p:nvPr/>
        </p:nvSpPr>
        <p:spPr bwMode="auto">
          <a:xfrm>
            <a:off x="4067175" y="1716000"/>
            <a:ext cx="3470275" cy="937842"/>
          </a:xfrm>
          <a:custGeom>
            <a:avLst/>
            <a:gdLst>
              <a:gd name="T0" fmla="*/ 2147483646 w 600"/>
              <a:gd name="T1" fmla="*/ 2147483646 h 360"/>
              <a:gd name="T2" fmla="*/ 2147483646 w 600"/>
              <a:gd name="T3" fmla="*/ 0 h 360"/>
              <a:gd name="T4" fmla="*/ 0 w 600"/>
              <a:gd name="T5" fmla="*/ 0 h 360"/>
              <a:gd name="T6" fmla="*/ 0 w 600"/>
              <a:gd name="T7" fmla="*/ 2147483646 h 360"/>
              <a:gd name="T8" fmla="*/ 0 60000 65536"/>
              <a:gd name="T9" fmla="*/ 0 60000 65536"/>
              <a:gd name="T10" fmla="*/ 0 60000 65536"/>
              <a:gd name="T11" fmla="*/ 0 60000 65536"/>
              <a:gd name="T12" fmla="*/ 0 w 600"/>
              <a:gd name="T13" fmla="*/ 0 h 360"/>
              <a:gd name="T14" fmla="*/ 600 w 600"/>
              <a:gd name="T15" fmla="*/ 360 h 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0" h="360" extrusionOk="0">
                <a:moveTo>
                  <a:pt x="600" y="360"/>
                </a:moveTo>
                <a:lnTo>
                  <a:pt x="600" y="0"/>
                </a:lnTo>
                <a:lnTo>
                  <a:pt x="0" y="0"/>
                </a:lnTo>
                <a:lnTo>
                  <a:pt x="0" y="360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9" name="Text Box 8"/>
          <p:cNvSpPr>
            <a:spLocks/>
          </p:cNvSpPr>
          <p:nvPr/>
        </p:nvSpPr>
        <p:spPr bwMode="auto">
          <a:xfrm>
            <a:off x="1346200" y="2646139"/>
            <a:ext cx="6335712" cy="2693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>
              <a:spcBef>
                <a:spcPts val="0"/>
              </a:spcBef>
              <a:buClr>
                <a:schemeClr val="accent2"/>
              </a:buClr>
              <a:buSzPct val="80000"/>
              <a:buFont typeface="Wingdings"/>
              <a:buChar char="l"/>
              <a:defRPr sz="2800" b="1">
                <a:solidFill>
                  <a:schemeClr val="tx1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Font typeface="Wingdings"/>
              <a:buChar char="§"/>
              <a:defRPr sz="2400" b="1">
                <a:solidFill>
                  <a:schemeClr val="tx1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b="1">
                <a:solidFill>
                  <a:schemeClr val="tx1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 b="0" dirty="0" err="1">
                <a:latin typeface="Times New Roman"/>
              </a:rPr>
              <a:t>Většinu</a:t>
            </a:r>
            <a:r>
              <a:rPr lang="en-US" sz="2000" b="0" dirty="0">
                <a:latin typeface="Times New Roman"/>
              </a:rPr>
              <a:t>                            </a:t>
            </a:r>
            <a:r>
              <a:rPr lang="en-US" sz="2000" b="0" dirty="0" err="1">
                <a:latin typeface="Times New Roman"/>
              </a:rPr>
              <a:t>lze</a:t>
            </a:r>
            <a:r>
              <a:rPr lang="en-US" sz="2000" b="0" dirty="0">
                <a:latin typeface="Times New Roman"/>
              </a:rPr>
              <a:t>        </a:t>
            </a:r>
            <a:r>
              <a:rPr lang="en-US" sz="2000" b="0" dirty="0" err="1">
                <a:latin typeface="Times New Roman"/>
              </a:rPr>
              <a:t>používat</a:t>
            </a:r>
            <a:r>
              <a:rPr lang="en-US" sz="2000" b="0" dirty="0">
                <a:latin typeface="Times New Roman"/>
              </a:rPr>
              <a:t>                 fax     ale</a:t>
            </a:r>
            <a:endParaRPr lang="en-US" sz="4800" b="0" dirty="0">
              <a:latin typeface="Times New Roman"/>
            </a:endParaRPr>
          </a:p>
        </p:txBody>
      </p:sp>
      <p:sp>
        <p:nvSpPr>
          <p:cNvPr id="10" name="Text Box 9"/>
          <p:cNvSpPr>
            <a:spLocks/>
          </p:cNvSpPr>
          <p:nvPr/>
        </p:nvSpPr>
        <p:spPr bwMode="auto">
          <a:xfrm>
            <a:off x="6569075" y="3236566"/>
            <a:ext cx="960438" cy="228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spcBef>
                <a:spcPts val="0"/>
              </a:spcBef>
              <a:buClr>
                <a:schemeClr val="accent2"/>
              </a:buClr>
              <a:buSzPct val="80000"/>
              <a:buFont typeface="Wingdings"/>
              <a:buChar char="l"/>
              <a:defRPr sz="2800" b="1">
                <a:solidFill>
                  <a:schemeClr val="tx1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Font typeface="Wingdings"/>
              <a:buChar char="§"/>
              <a:defRPr sz="2400" b="1">
                <a:solidFill>
                  <a:schemeClr val="tx1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b="1">
                <a:solidFill>
                  <a:schemeClr val="tx1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 b="0">
                <a:latin typeface="Times New Roman"/>
              </a:rPr>
              <a:t>jako    ,</a:t>
            </a:r>
            <a:endParaRPr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6877050" y="2949375"/>
            <a:ext cx="0" cy="258591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triangle" w="med" len="med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7413625" y="2949375"/>
            <a:ext cx="0" cy="258591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triangle" w="med" len="med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3" name="Text Box 12"/>
          <p:cNvSpPr>
            <a:spLocks/>
          </p:cNvSpPr>
          <p:nvPr/>
        </p:nvSpPr>
        <p:spPr bwMode="auto">
          <a:xfrm>
            <a:off x="1423988" y="3698933"/>
            <a:ext cx="882650" cy="297916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ts val="0"/>
              </a:spcBef>
              <a:buClr>
                <a:schemeClr val="accent2"/>
              </a:buClr>
              <a:buSzPct val="80000"/>
              <a:buFont typeface="Wingdings"/>
              <a:buChar char="l"/>
              <a:defRPr sz="2800" b="1">
                <a:solidFill>
                  <a:schemeClr val="tx1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Font typeface="Wingdings"/>
              <a:buChar char="§"/>
              <a:defRPr sz="2400" b="1">
                <a:solidFill>
                  <a:schemeClr val="tx1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b="1">
                <a:solidFill>
                  <a:schemeClr val="tx1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 b="0">
                <a:latin typeface="Times New Roman"/>
              </a:rPr>
              <a:t>těchto</a:t>
            </a:r>
            <a:endParaRPr/>
          </a:p>
        </p:txBody>
      </p:sp>
      <p:sp>
        <p:nvSpPr>
          <p:cNvPr id="14" name="Text Box 13"/>
          <p:cNvSpPr>
            <a:spLocks/>
          </p:cNvSpPr>
          <p:nvPr/>
        </p:nvSpPr>
        <p:spPr bwMode="auto">
          <a:xfrm>
            <a:off x="1384300" y="3236566"/>
            <a:ext cx="960438" cy="228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spcBef>
                <a:spcPts val="0"/>
              </a:spcBef>
              <a:buClr>
                <a:schemeClr val="accent2"/>
              </a:buClr>
              <a:buSzPct val="80000"/>
              <a:buFont typeface="Wingdings"/>
              <a:buChar char="l"/>
              <a:defRPr sz="2800" b="1">
                <a:solidFill>
                  <a:schemeClr val="tx1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Font typeface="Wingdings"/>
              <a:buChar char="§"/>
              <a:defRPr sz="2400" b="1">
                <a:solidFill>
                  <a:schemeClr val="tx1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b="1">
                <a:solidFill>
                  <a:schemeClr val="tx1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 b="0">
                <a:latin typeface="Times New Roman"/>
              </a:rPr>
              <a:t>přístrojů</a:t>
            </a:r>
            <a:endParaRPr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1808163" y="2949375"/>
            <a:ext cx="0" cy="258591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triangle" w="med" len="med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1808163" y="3496348"/>
            <a:ext cx="0" cy="258592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triangle" w="med" len="med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7" name="Text Box 16"/>
          <p:cNvSpPr>
            <a:spLocks/>
          </p:cNvSpPr>
          <p:nvPr/>
        </p:nvSpPr>
        <p:spPr bwMode="auto">
          <a:xfrm>
            <a:off x="4725988" y="3236566"/>
            <a:ext cx="960437" cy="228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spcBef>
                <a:spcPts val="0"/>
              </a:spcBef>
              <a:buClr>
                <a:schemeClr val="accent2"/>
              </a:buClr>
              <a:buSzPct val="80000"/>
              <a:buFont typeface="Wingdings"/>
              <a:buChar char="l"/>
              <a:defRPr sz="2800" b="1">
                <a:solidFill>
                  <a:schemeClr val="tx1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Font typeface="Wingdings"/>
              <a:buChar char="§"/>
              <a:defRPr sz="2400" b="1">
                <a:solidFill>
                  <a:schemeClr val="tx1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b="1">
                <a:solidFill>
                  <a:schemeClr val="tx1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 b="0">
                <a:latin typeface="Times New Roman"/>
              </a:rPr>
              <a:t>take</a:t>
            </a:r>
            <a:endParaRPr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5186363" y="2977975"/>
            <a:ext cx="0" cy="258591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triangle" w="med" len="med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9" name="Text Box 18"/>
          <p:cNvSpPr>
            <a:spLocks/>
          </p:cNvSpPr>
          <p:nvPr/>
        </p:nvSpPr>
        <p:spPr bwMode="auto">
          <a:xfrm>
            <a:off x="7567613" y="3236566"/>
            <a:ext cx="960437" cy="228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spcBef>
                <a:spcPts val="0"/>
              </a:spcBef>
              <a:buClr>
                <a:schemeClr val="accent2"/>
              </a:buClr>
              <a:buSzPct val="80000"/>
              <a:buFont typeface="Wingdings"/>
              <a:buChar char="l"/>
              <a:defRPr sz="2800" b="1">
                <a:solidFill>
                  <a:schemeClr val="tx1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Font typeface="Wingdings"/>
              <a:buChar char="§"/>
              <a:defRPr sz="2400" b="1">
                <a:solidFill>
                  <a:schemeClr val="tx1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b="1">
                <a:solidFill>
                  <a:schemeClr val="tx1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 b="0">
                <a:latin typeface="Times New Roman"/>
              </a:rPr>
              <a:t>nejen</a:t>
            </a:r>
            <a:endParaRPr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7567613" y="2919583"/>
            <a:ext cx="384175" cy="316983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triangle" w="med" len="med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21" name="Rounded Rectangular Callout 18"/>
          <p:cNvSpPr/>
          <p:nvPr/>
        </p:nvSpPr>
        <p:spPr bwMode="auto">
          <a:xfrm>
            <a:off x="5376863" y="3822866"/>
            <a:ext cx="1500187" cy="394442"/>
          </a:xfrm>
          <a:prstGeom prst="wedgeRoundRectCallout">
            <a:avLst>
              <a:gd name="adj1" fmla="val 43882"/>
              <a:gd name="adj2" fmla="val -85972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Right-arc3</a:t>
            </a:r>
            <a:endParaRPr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46199" y="11490"/>
            <a:ext cx="7527925" cy="562348"/>
          </a:xfrm>
        </p:spPr>
        <p:txBody>
          <a:bodyPr/>
          <a:lstStyle/>
          <a:p>
            <a:pPr>
              <a:defRPr/>
            </a:pPr>
            <a:r>
              <a:rPr lang="en-US"/>
              <a:t>Example</a:t>
            </a:r>
            <a:endParaRPr/>
          </a:p>
        </p:txBody>
      </p:sp>
      <p:sp>
        <p:nvSpPr>
          <p:cNvPr id="5" name="Freeform 3"/>
          <p:cNvSpPr/>
          <p:nvPr/>
        </p:nvSpPr>
        <p:spPr bwMode="auto">
          <a:xfrm flipH="1">
            <a:off x="4141788" y="1869386"/>
            <a:ext cx="958850" cy="562466"/>
          </a:xfrm>
          <a:custGeom>
            <a:avLst/>
            <a:gdLst>
              <a:gd name="T0" fmla="*/ 2147483646 w 600"/>
              <a:gd name="T1" fmla="*/ 2147483646 h 360"/>
              <a:gd name="T2" fmla="*/ 2147483646 w 600"/>
              <a:gd name="T3" fmla="*/ 0 h 360"/>
              <a:gd name="T4" fmla="*/ 0 w 600"/>
              <a:gd name="T5" fmla="*/ 0 h 360"/>
              <a:gd name="T6" fmla="*/ 0 w 600"/>
              <a:gd name="T7" fmla="*/ 2147483646 h 360"/>
              <a:gd name="T8" fmla="*/ 0 60000 65536"/>
              <a:gd name="T9" fmla="*/ 0 60000 65536"/>
              <a:gd name="T10" fmla="*/ 0 60000 65536"/>
              <a:gd name="T11" fmla="*/ 0 60000 65536"/>
              <a:gd name="T12" fmla="*/ 0 w 600"/>
              <a:gd name="T13" fmla="*/ 0 h 360"/>
              <a:gd name="T14" fmla="*/ 600 w 600"/>
              <a:gd name="T15" fmla="*/ 360 h 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0" h="360" extrusionOk="0">
                <a:moveTo>
                  <a:pt x="600" y="360"/>
                </a:moveTo>
                <a:lnTo>
                  <a:pt x="600" y="0"/>
                </a:lnTo>
                <a:lnTo>
                  <a:pt x="0" y="0"/>
                </a:lnTo>
                <a:lnTo>
                  <a:pt x="0" y="360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6" name="Freeform 4"/>
          <p:cNvSpPr/>
          <p:nvPr/>
        </p:nvSpPr>
        <p:spPr bwMode="auto">
          <a:xfrm>
            <a:off x="2411759" y="1775244"/>
            <a:ext cx="2836515" cy="656608"/>
          </a:xfrm>
          <a:custGeom>
            <a:avLst/>
            <a:gdLst>
              <a:gd name="T0" fmla="*/ 2147483646 w 600"/>
              <a:gd name="T1" fmla="*/ 2147483646 h 360"/>
              <a:gd name="T2" fmla="*/ 2147483646 w 600"/>
              <a:gd name="T3" fmla="*/ 0 h 360"/>
              <a:gd name="T4" fmla="*/ 0 w 600"/>
              <a:gd name="T5" fmla="*/ 0 h 360"/>
              <a:gd name="T6" fmla="*/ 0 w 600"/>
              <a:gd name="T7" fmla="*/ 2147483646 h 360"/>
              <a:gd name="T8" fmla="*/ 0 60000 65536"/>
              <a:gd name="T9" fmla="*/ 0 60000 65536"/>
              <a:gd name="T10" fmla="*/ 0 60000 65536"/>
              <a:gd name="T11" fmla="*/ 0 60000 65536"/>
              <a:gd name="T12" fmla="*/ 0 w 600"/>
              <a:gd name="T13" fmla="*/ 0 h 360"/>
              <a:gd name="T14" fmla="*/ 600 w 600"/>
              <a:gd name="T15" fmla="*/ 360 h 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0" h="360" extrusionOk="0">
                <a:moveTo>
                  <a:pt x="600" y="360"/>
                </a:moveTo>
                <a:lnTo>
                  <a:pt x="600" y="0"/>
                </a:lnTo>
                <a:lnTo>
                  <a:pt x="0" y="0"/>
                </a:lnTo>
                <a:lnTo>
                  <a:pt x="0" y="36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8" name="Freeform 7"/>
          <p:cNvSpPr/>
          <p:nvPr/>
        </p:nvSpPr>
        <p:spPr bwMode="auto">
          <a:xfrm>
            <a:off x="4067175" y="1494011"/>
            <a:ext cx="2089001" cy="937842"/>
          </a:xfrm>
          <a:custGeom>
            <a:avLst/>
            <a:gdLst>
              <a:gd name="T0" fmla="*/ 2147483646 w 600"/>
              <a:gd name="T1" fmla="*/ 2147483646 h 360"/>
              <a:gd name="T2" fmla="*/ 2147483646 w 600"/>
              <a:gd name="T3" fmla="*/ 0 h 360"/>
              <a:gd name="T4" fmla="*/ 0 w 600"/>
              <a:gd name="T5" fmla="*/ 0 h 360"/>
              <a:gd name="T6" fmla="*/ 0 w 600"/>
              <a:gd name="T7" fmla="*/ 2147483646 h 360"/>
              <a:gd name="T8" fmla="*/ 0 60000 65536"/>
              <a:gd name="T9" fmla="*/ 0 60000 65536"/>
              <a:gd name="T10" fmla="*/ 0 60000 65536"/>
              <a:gd name="T11" fmla="*/ 0 60000 65536"/>
              <a:gd name="T12" fmla="*/ 0 w 600"/>
              <a:gd name="T13" fmla="*/ 0 h 360"/>
              <a:gd name="T14" fmla="*/ 600 w 600"/>
              <a:gd name="T15" fmla="*/ 360 h 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0" h="360" extrusionOk="0">
                <a:moveTo>
                  <a:pt x="600" y="360"/>
                </a:moveTo>
                <a:lnTo>
                  <a:pt x="600" y="0"/>
                </a:lnTo>
                <a:lnTo>
                  <a:pt x="0" y="0"/>
                </a:lnTo>
                <a:lnTo>
                  <a:pt x="0" y="360"/>
                </a:ln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9" name="Text Box 8"/>
          <p:cNvSpPr>
            <a:spLocks/>
          </p:cNvSpPr>
          <p:nvPr/>
        </p:nvSpPr>
        <p:spPr bwMode="auto">
          <a:xfrm>
            <a:off x="2038350" y="2374238"/>
            <a:ext cx="4477858" cy="2693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>
              <a:spcBef>
                <a:spcPts val="0"/>
              </a:spcBef>
              <a:buClr>
                <a:schemeClr val="accent2"/>
              </a:buClr>
              <a:buSzPct val="80000"/>
              <a:buFont typeface="Wingdings"/>
              <a:buChar char="l"/>
              <a:defRPr sz="2800" b="1">
                <a:solidFill>
                  <a:schemeClr val="tx1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Font typeface="Wingdings"/>
              <a:buChar char="§"/>
              <a:defRPr sz="2400" b="1">
                <a:solidFill>
                  <a:schemeClr val="tx1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b="1">
                <a:solidFill>
                  <a:schemeClr val="tx1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 b="0" dirty="0" err="1">
                <a:latin typeface="Times New Roman"/>
              </a:rPr>
              <a:t>Většin</a:t>
            </a:r>
            <a:r>
              <a:rPr lang="en-US" sz="2000" b="0" dirty="0">
                <a:latin typeface="Times New Roman"/>
              </a:rPr>
              <a:t>                    </a:t>
            </a:r>
            <a:r>
              <a:rPr lang="en-US" sz="2000" b="0" dirty="0" err="1">
                <a:latin typeface="Times New Roman"/>
              </a:rPr>
              <a:t>lze</a:t>
            </a:r>
            <a:r>
              <a:rPr lang="en-US" sz="2000" b="0" dirty="0">
                <a:latin typeface="Times New Roman"/>
              </a:rPr>
              <a:t>        </a:t>
            </a:r>
            <a:r>
              <a:rPr lang="en-US" sz="2000" b="0" dirty="0" err="1">
                <a:latin typeface="Times New Roman"/>
              </a:rPr>
              <a:t>používat</a:t>
            </a:r>
            <a:r>
              <a:rPr lang="en-US" sz="2000" b="0" dirty="0">
                <a:latin typeface="Times New Roman"/>
              </a:rPr>
              <a:t>       ale</a:t>
            </a:r>
            <a:endParaRPr lang="en-US" sz="4800" b="0" dirty="0">
              <a:latin typeface="Times New Roman"/>
            </a:endParaRP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2843808" y="3288246"/>
            <a:ext cx="0" cy="258591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triangle" w="med" len="med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6146685" y="2709483"/>
            <a:ext cx="0" cy="258591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triangle" w="med" len="med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3" name="Text Box 12"/>
          <p:cNvSpPr>
            <a:spLocks/>
          </p:cNvSpPr>
          <p:nvPr/>
        </p:nvSpPr>
        <p:spPr bwMode="auto">
          <a:xfrm>
            <a:off x="1423988" y="3476944"/>
            <a:ext cx="189154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lr>
                <a:schemeClr val="accent2"/>
              </a:buClr>
              <a:buSzPct val="80000"/>
              <a:buFont typeface="Wingdings"/>
              <a:buChar char="l"/>
              <a:defRPr sz="2800" b="1">
                <a:solidFill>
                  <a:schemeClr val="tx1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Font typeface="Wingdings"/>
              <a:buChar char="§"/>
              <a:defRPr sz="2400" b="1">
                <a:solidFill>
                  <a:schemeClr val="tx1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b="1">
                <a:solidFill>
                  <a:schemeClr val="tx1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 b="0" dirty="0" err="1">
                <a:latin typeface="Times New Roman"/>
              </a:rPr>
              <a:t>těchto</a:t>
            </a:r>
            <a:r>
              <a:rPr lang="en-US" sz="2000" b="0" dirty="0">
                <a:latin typeface="Times New Roman"/>
              </a:rPr>
              <a:t>        </a:t>
            </a:r>
            <a:r>
              <a:rPr lang="en-US" sz="2000" b="0" dirty="0" err="1">
                <a:latin typeface="Times New Roman"/>
              </a:rPr>
              <a:t>jako</a:t>
            </a:r>
            <a:r>
              <a:rPr lang="en-US" sz="2000" b="0" dirty="0">
                <a:latin typeface="Times New Roman"/>
              </a:rPr>
              <a:t> </a:t>
            </a:r>
            <a:endParaRPr dirty="0"/>
          </a:p>
        </p:txBody>
      </p:sp>
      <p:sp>
        <p:nvSpPr>
          <p:cNvPr id="14" name="Text Box 13"/>
          <p:cNvSpPr>
            <a:spLocks/>
          </p:cNvSpPr>
          <p:nvPr/>
        </p:nvSpPr>
        <p:spPr bwMode="auto">
          <a:xfrm>
            <a:off x="1384299" y="2980469"/>
            <a:ext cx="1891541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spcBef>
                <a:spcPts val="0"/>
              </a:spcBef>
              <a:buClr>
                <a:schemeClr val="accent2"/>
              </a:buClr>
              <a:buSzPct val="80000"/>
              <a:buFont typeface="Wingdings"/>
              <a:buChar char="l"/>
              <a:defRPr sz="2800" b="1">
                <a:solidFill>
                  <a:schemeClr val="tx1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Font typeface="Wingdings"/>
              <a:buChar char="§"/>
              <a:defRPr sz="2400" b="1">
                <a:solidFill>
                  <a:schemeClr val="tx1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b="1">
                <a:solidFill>
                  <a:schemeClr val="tx1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 b="0" dirty="0" err="1">
                <a:latin typeface="Times New Roman"/>
              </a:rPr>
              <a:t>přístrojů</a:t>
            </a:r>
            <a:r>
              <a:rPr lang="en-US" sz="2000" b="0" dirty="0">
                <a:latin typeface="Times New Roman"/>
              </a:rPr>
              <a:t>   fax</a:t>
            </a:r>
            <a:endParaRPr dirty="0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1808163" y="3274359"/>
            <a:ext cx="0" cy="258592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triangle" w="med" len="med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7" name="Text Box 16"/>
          <p:cNvSpPr>
            <a:spLocks/>
          </p:cNvSpPr>
          <p:nvPr/>
        </p:nvSpPr>
        <p:spPr bwMode="auto">
          <a:xfrm>
            <a:off x="4725988" y="3014577"/>
            <a:ext cx="960437" cy="228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spcBef>
                <a:spcPts val="0"/>
              </a:spcBef>
              <a:buClr>
                <a:schemeClr val="accent2"/>
              </a:buClr>
              <a:buSzPct val="80000"/>
              <a:buFont typeface="Wingdings"/>
              <a:buChar char="l"/>
              <a:defRPr sz="2800" b="1">
                <a:solidFill>
                  <a:schemeClr val="tx1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Font typeface="Wingdings"/>
              <a:buChar char="§"/>
              <a:defRPr sz="2400" b="1">
                <a:solidFill>
                  <a:schemeClr val="tx1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b="1">
                <a:solidFill>
                  <a:schemeClr val="tx1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 b="0">
                <a:latin typeface="Times New Roman"/>
              </a:rPr>
              <a:t>take</a:t>
            </a:r>
            <a:endParaRPr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5186363" y="2755986"/>
            <a:ext cx="0" cy="258591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triangle" w="med" len="med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9" name="Text Box 18"/>
          <p:cNvSpPr>
            <a:spLocks/>
          </p:cNvSpPr>
          <p:nvPr/>
        </p:nvSpPr>
        <p:spPr bwMode="auto">
          <a:xfrm>
            <a:off x="5899260" y="3039759"/>
            <a:ext cx="1377724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spcBef>
                <a:spcPts val="0"/>
              </a:spcBef>
              <a:buClr>
                <a:schemeClr val="accent2"/>
              </a:buClr>
              <a:buSzPct val="80000"/>
              <a:buFont typeface="Wingdings"/>
              <a:buChar char="l"/>
              <a:defRPr sz="2800" b="1">
                <a:solidFill>
                  <a:schemeClr val="tx1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Font typeface="Wingdings"/>
              <a:buChar char="§"/>
              <a:defRPr sz="2400" b="1">
                <a:solidFill>
                  <a:schemeClr val="tx1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b="1">
                <a:solidFill>
                  <a:schemeClr val="tx1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 b="0" dirty="0">
                <a:latin typeface="Times New Roman"/>
              </a:rPr>
              <a:t>,      </a:t>
            </a:r>
            <a:r>
              <a:rPr lang="en-US" sz="2000" b="0" dirty="0" err="1">
                <a:latin typeface="Times New Roman"/>
              </a:rPr>
              <a:t>nejen</a:t>
            </a:r>
            <a:endParaRPr dirty="0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6300673" y="2679691"/>
            <a:ext cx="384175" cy="316983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triangle" w="med" len="med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24" name="Line 19">
            <a:extLst>
              <a:ext uri="{FF2B5EF4-FFF2-40B4-BE49-F238E27FC236}">
                <a16:creationId xmlns:a16="http://schemas.microsoft.com/office/drawing/2014/main" id="{E9869957-2FCC-4F4A-80B3-3CCA60E0735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67962" y="2700083"/>
            <a:ext cx="384175" cy="316983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triangle" w="med" len="med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25" name="Line 19">
            <a:extLst>
              <a:ext uri="{FF2B5EF4-FFF2-40B4-BE49-F238E27FC236}">
                <a16:creationId xmlns:a16="http://schemas.microsoft.com/office/drawing/2014/main" id="{0C2E8782-841D-F042-A618-F30EB1323C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22150" y="2700083"/>
            <a:ext cx="384175" cy="316983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triangle" w="med" len="med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26" name="Rounded Rectangular Callout 18">
            <a:extLst>
              <a:ext uri="{FF2B5EF4-FFF2-40B4-BE49-F238E27FC236}">
                <a16:creationId xmlns:a16="http://schemas.microsoft.com/office/drawing/2014/main" id="{7E396AE6-66C9-8044-B41F-80A2392B38DF}"/>
              </a:ext>
            </a:extLst>
          </p:cNvPr>
          <p:cNvSpPr/>
          <p:nvPr/>
        </p:nvSpPr>
        <p:spPr bwMode="auto">
          <a:xfrm>
            <a:off x="4498180" y="3546520"/>
            <a:ext cx="1500187" cy="394442"/>
          </a:xfrm>
          <a:prstGeom prst="wedgeRoundRectCallout">
            <a:avLst>
              <a:gd name="adj1" fmla="val 43882"/>
              <a:gd name="adj2" fmla="val -85972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Leftt-arc2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36831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59632" y="0"/>
            <a:ext cx="7558931" cy="555972"/>
          </a:xfrm>
        </p:spPr>
        <p:txBody>
          <a:bodyPr/>
          <a:lstStyle/>
          <a:p>
            <a:pPr>
              <a:defRPr/>
            </a:pPr>
            <a:r>
              <a:rPr lang="en-US"/>
              <a:t>Example</a:t>
            </a:r>
            <a:endParaRPr/>
          </a:p>
        </p:txBody>
      </p:sp>
      <p:sp>
        <p:nvSpPr>
          <p:cNvPr id="5" name="Freeform 3"/>
          <p:cNvSpPr/>
          <p:nvPr/>
        </p:nvSpPr>
        <p:spPr bwMode="auto">
          <a:xfrm>
            <a:off x="4970048" y="1594418"/>
            <a:ext cx="958850" cy="562466"/>
          </a:xfrm>
          <a:custGeom>
            <a:avLst/>
            <a:gdLst>
              <a:gd name="T0" fmla="*/ 2147483646 w 600"/>
              <a:gd name="T1" fmla="*/ 2147483646 h 360"/>
              <a:gd name="T2" fmla="*/ 2147483646 w 600"/>
              <a:gd name="T3" fmla="*/ 0 h 360"/>
              <a:gd name="T4" fmla="*/ 0 w 600"/>
              <a:gd name="T5" fmla="*/ 0 h 360"/>
              <a:gd name="T6" fmla="*/ 0 w 600"/>
              <a:gd name="T7" fmla="*/ 2147483646 h 360"/>
              <a:gd name="T8" fmla="*/ 0 60000 65536"/>
              <a:gd name="T9" fmla="*/ 0 60000 65536"/>
              <a:gd name="T10" fmla="*/ 0 60000 65536"/>
              <a:gd name="T11" fmla="*/ 0 60000 65536"/>
              <a:gd name="T12" fmla="*/ 0 w 600"/>
              <a:gd name="T13" fmla="*/ 0 h 360"/>
              <a:gd name="T14" fmla="*/ 600 w 600"/>
              <a:gd name="T15" fmla="*/ 360 h 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0" h="360" extrusionOk="0">
                <a:moveTo>
                  <a:pt x="600" y="360"/>
                </a:moveTo>
                <a:lnTo>
                  <a:pt x="600" y="0"/>
                </a:lnTo>
                <a:lnTo>
                  <a:pt x="0" y="0"/>
                </a:lnTo>
                <a:lnTo>
                  <a:pt x="0" y="360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6" name="Freeform 4"/>
          <p:cNvSpPr/>
          <p:nvPr/>
        </p:nvSpPr>
        <p:spPr bwMode="auto">
          <a:xfrm>
            <a:off x="2680872" y="1500276"/>
            <a:ext cx="3395662" cy="656608"/>
          </a:xfrm>
          <a:custGeom>
            <a:avLst/>
            <a:gdLst>
              <a:gd name="T0" fmla="*/ 2147483646 w 600"/>
              <a:gd name="T1" fmla="*/ 2147483646 h 360"/>
              <a:gd name="T2" fmla="*/ 2147483646 w 600"/>
              <a:gd name="T3" fmla="*/ 0 h 360"/>
              <a:gd name="T4" fmla="*/ 0 w 600"/>
              <a:gd name="T5" fmla="*/ 0 h 360"/>
              <a:gd name="T6" fmla="*/ 0 w 600"/>
              <a:gd name="T7" fmla="*/ 2147483646 h 360"/>
              <a:gd name="T8" fmla="*/ 0 60000 65536"/>
              <a:gd name="T9" fmla="*/ 0 60000 65536"/>
              <a:gd name="T10" fmla="*/ 0 60000 65536"/>
              <a:gd name="T11" fmla="*/ 0 60000 65536"/>
              <a:gd name="T12" fmla="*/ 0 w 600"/>
              <a:gd name="T13" fmla="*/ 0 h 360"/>
              <a:gd name="T14" fmla="*/ 600 w 600"/>
              <a:gd name="T15" fmla="*/ 360 h 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0" h="360" extrusionOk="0">
                <a:moveTo>
                  <a:pt x="600" y="360"/>
                </a:moveTo>
                <a:lnTo>
                  <a:pt x="600" y="0"/>
                </a:lnTo>
                <a:lnTo>
                  <a:pt x="0" y="0"/>
                </a:lnTo>
                <a:lnTo>
                  <a:pt x="0" y="360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7" name="Text Box 7"/>
          <p:cNvSpPr>
            <a:spLocks/>
          </p:cNvSpPr>
          <p:nvPr/>
        </p:nvSpPr>
        <p:spPr bwMode="auto">
          <a:xfrm>
            <a:off x="1944273" y="2192635"/>
            <a:ext cx="4914900" cy="2693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>
              <a:spcBef>
                <a:spcPts val="0"/>
              </a:spcBef>
              <a:buClr>
                <a:schemeClr val="accent2"/>
              </a:buClr>
              <a:buSzPct val="80000"/>
              <a:buFont typeface="Wingdings"/>
              <a:buChar char="l"/>
              <a:defRPr sz="2800" b="1">
                <a:solidFill>
                  <a:schemeClr val="tx1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Font typeface="Wingdings"/>
              <a:buChar char="§"/>
              <a:defRPr sz="2400" b="1">
                <a:solidFill>
                  <a:schemeClr val="tx1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b="1">
                <a:solidFill>
                  <a:schemeClr val="tx1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 b="0">
                <a:latin typeface="Times New Roman"/>
              </a:rPr>
              <a:t>Většinu                            lze        používat</a:t>
            </a:r>
            <a:endParaRPr lang="en-US" sz="4800" b="0">
              <a:latin typeface="Times New Roman"/>
            </a:endParaRPr>
          </a:p>
        </p:txBody>
      </p:sp>
      <p:sp>
        <p:nvSpPr>
          <p:cNvPr id="8" name="Text Box 8"/>
          <p:cNvSpPr>
            <a:spLocks/>
          </p:cNvSpPr>
          <p:nvPr/>
        </p:nvSpPr>
        <p:spPr bwMode="auto">
          <a:xfrm>
            <a:off x="3172998" y="3244876"/>
            <a:ext cx="576262" cy="228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spcBef>
                <a:spcPts val="0"/>
              </a:spcBef>
              <a:buClr>
                <a:schemeClr val="accent2"/>
              </a:buClr>
              <a:buSzPct val="80000"/>
              <a:buFont typeface="Wingdings"/>
              <a:buChar char="l"/>
              <a:defRPr sz="2800" b="1">
                <a:solidFill>
                  <a:schemeClr val="tx1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Font typeface="Wingdings"/>
              <a:buChar char="§"/>
              <a:defRPr sz="2400" b="1">
                <a:solidFill>
                  <a:schemeClr val="tx1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b="1">
                <a:solidFill>
                  <a:schemeClr val="tx1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 b="0">
                <a:latin typeface="Times New Roman"/>
              </a:rPr>
              <a:t>jako </a:t>
            </a:r>
            <a:endParaRPr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3442873" y="2999393"/>
            <a:ext cx="0" cy="258592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triangle" w="med" len="med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0" name="Text Box 11"/>
          <p:cNvSpPr>
            <a:spLocks/>
          </p:cNvSpPr>
          <p:nvPr/>
        </p:nvSpPr>
        <p:spPr bwMode="auto">
          <a:xfrm>
            <a:off x="1944273" y="3210318"/>
            <a:ext cx="882650" cy="297916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ts val="0"/>
              </a:spcBef>
              <a:buClr>
                <a:schemeClr val="accent2"/>
              </a:buClr>
              <a:buSzPct val="80000"/>
              <a:buFont typeface="Wingdings"/>
              <a:buChar char="l"/>
              <a:defRPr sz="2800" b="1">
                <a:solidFill>
                  <a:schemeClr val="tx1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Font typeface="Wingdings"/>
              <a:buChar char="§"/>
              <a:defRPr sz="2400" b="1">
                <a:solidFill>
                  <a:schemeClr val="tx1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b="1">
                <a:solidFill>
                  <a:schemeClr val="tx1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 b="0">
                <a:latin typeface="Times New Roman"/>
              </a:rPr>
              <a:t>těchto</a:t>
            </a:r>
            <a:endParaRPr/>
          </a:p>
        </p:txBody>
      </p:sp>
      <p:sp>
        <p:nvSpPr>
          <p:cNvPr id="11" name="Text Box 12"/>
          <p:cNvSpPr>
            <a:spLocks/>
          </p:cNvSpPr>
          <p:nvPr/>
        </p:nvSpPr>
        <p:spPr bwMode="auto">
          <a:xfrm>
            <a:off x="1904585" y="2718147"/>
            <a:ext cx="960438" cy="228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spcBef>
                <a:spcPts val="0"/>
              </a:spcBef>
              <a:buClr>
                <a:schemeClr val="accent2"/>
              </a:buClr>
              <a:buSzPct val="80000"/>
              <a:buFont typeface="Wingdings"/>
              <a:buChar char="l"/>
              <a:defRPr sz="2800" b="1">
                <a:solidFill>
                  <a:schemeClr val="tx1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Font typeface="Wingdings"/>
              <a:buChar char="§"/>
              <a:defRPr sz="2400" b="1">
                <a:solidFill>
                  <a:schemeClr val="tx1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b="1">
                <a:solidFill>
                  <a:schemeClr val="tx1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 b="0">
                <a:latin typeface="Times New Roman"/>
              </a:rPr>
              <a:t>přístrojů</a:t>
            </a:r>
            <a:endParaRPr/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2328448" y="3027993"/>
            <a:ext cx="0" cy="258592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triangle" w="med" len="med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3" name="Text Box 15"/>
          <p:cNvSpPr>
            <a:spLocks/>
          </p:cNvSpPr>
          <p:nvPr/>
        </p:nvSpPr>
        <p:spPr bwMode="auto">
          <a:xfrm>
            <a:off x="5554248" y="2718147"/>
            <a:ext cx="960437" cy="228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spcBef>
                <a:spcPts val="0"/>
              </a:spcBef>
              <a:buClr>
                <a:schemeClr val="accent2"/>
              </a:buClr>
              <a:buSzPct val="80000"/>
              <a:buFont typeface="Wingdings"/>
              <a:buChar char="l"/>
              <a:defRPr sz="2800" b="1">
                <a:solidFill>
                  <a:schemeClr val="tx1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Font typeface="Wingdings"/>
              <a:buChar char="§"/>
              <a:defRPr sz="2400" b="1">
                <a:solidFill>
                  <a:schemeClr val="tx1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b="1">
                <a:solidFill>
                  <a:schemeClr val="tx1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 b="0">
                <a:latin typeface="Times New Roman"/>
              </a:rPr>
              <a:t>take</a:t>
            </a:r>
            <a:endParaRPr/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>
            <a:off x="6014623" y="2481017"/>
            <a:ext cx="0" cy="258591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triangle" w="med" len="med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5" name="Text Box 17"/>
          <p:cNvSpPr>
            <a:spLocks/>
          </p:cNvSpPr>
          <p:nvPr/>
        </p:nvSpPr>
        <p:spPr bwMode="auto">
          <a:xfrm>
            <a:off x="4362035" y="3244876"/>
            <a:ext cx="960438" cy="228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spcBef>
                <a:spcPts val="0"/>
              </a:spcBef>
              <a:buClr>
                <a:schemeClr val="accent2"/>
              </a:buClr>
              <a:buSzPct val="80000"/>
              <a:buFont typeface="Wingdings"/>
              <a:buChar char="l"/>
              <a:defRPr sz="2800" b="1">
                <a:solidFill>
                  <a:schemeClr val="tx1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Font typeface="Wingdings"/>
              <a:buChar char="§"/>
              <a:defRPr sz="2400" b="1">
                <a:solidFill>
                  <a:schemeClr val="tx1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b="1">
                <a:solidFill>
                  <a:schemeClr val="tx1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 b="0">
                <a:latin typeface="Times New Roman"/>
              </a:rPr>
              <a:t>nejen</a:t>
            </a:r>
            <a:endParaRPr/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>
            <a:off x="5016085" y="2999393"/>
            <a:ext cx="346075" cy="259783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triangle" w="med" len="med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7" name="Text Box 19"/>
          <p:cNvSpPr>
            <a:spLocks/>
          </p:cNvSpPr>
          <p:nvPr/>
        </p:nvSpPr>
        <p:spPr bwMode="auto">
          <a:xfrm>
            <a:off x="4477923" y="2718147"/>
            <a:ext cx="960437" cy="228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spcBef>
                <a:spcPts val="0"/>
              </a:spcBef>
              <a:buClr>
                <a:schemeClr val="accent2"/>
              </a:buClr>
              <a:buSzPct val="80000"/>
              <a:buFont typeface="Wingdings"/>
              <a:buChar char="l"/>
              <a:defRPr sz="2800" b="1">
                <a:solidFill>
                  <a:schemeClr val="tx1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Font typeface="Wingdings"/>
              <a:buChar char="§"/>
              <a:defRPr sz="2400" b="1">
                <a:solidFill>
                  <a:schemeClr val="tx1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b="1">
                <a:solidFill>
                  <a:schemeClr val="tx1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 b="0">
                <a:latin typeface="Times New Roman"/>
              </a:rPr>
              <a:t>ale</a:t>
            </a:r>
            <a:endParaRPr/>
          </a:p>
        </p:txBody>
      </p:sp>
      <p:sp>
        <p:nvSpPr>
          <p:cNvPr id="18" name="Line 20"/>
          <p:cNvSpPr>
            <a:spLocks noChangeShapeType="1"/>
          </p:cNvSpPr>
          <p:nvPr/>
        </p:nvSpPr>
        <p:spPr bwMode="auto">
          <a:xfrm>
            <a:off x="4939885" y="2452418"/>
            <a:ext cx="0" cy="258591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triangle" w="med" len="med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9" name="Line 21"/>
          <p:cNvSpPr>
            <a:spLocks noChangeShapeType="1"/>
          </p:cNvSpPr>
          <p:nvPr/>
        </p:nvSpPr>
        <p:spPr bwMode="auto">
          <a:xfrm>
            <a:off x="4862098" y="3000585"/>
            <a:ext cx="0" cy="258591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triangle" w="med" len="med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20" name="Text Box 22"/>
          <p:cNvSpPr>
            <a:spLocks/>
          </p:cNvSpPr>
          <p:nvPr/>
        </p:nvSpPr>
        <p:spPr bwMode="auto">
          <a:xfrm>
            <a:off x="5054185" y="3244876"/>
            <a:ext cx="576263" cy="228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spcBef>
                <a:spcPts val="0"/>
              </a:spcBef>
              <a:buClr>
                <a:schemeClr val="accent2"/>
              </a:buClr>
              <a:buSzPct val="80000"/>
              <a:buFont typeface="Wingdings"/>
              <a:buChar char="l"/>
              <a:defRPr sz="2800" b="1">
                <a:solidFill>
                  <a:schemeClr val="tx1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Font typeface="Wingdings"/>
              <a:buChar char="§"/>
              <a:defRPr sz="2400" b="1">
                <a:solidFill>
                  <a:schemeClr val="tx1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b="1">
                <a:solidFill>
                  <a:schemeClr val="tx1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 b="0">
                <a:latin typeface="Times New Roman"/>
              </a:rPr>
              <a:t>, </a:t>
            </a:r>
            <a:endParaRPr/>
          </a:p>
        </p:txBody>
      </p:sp>
      <p:sp>
        <p:nvSpPr>
          <p:cNvPr id="21" name="Text Box 15"/>
          <p:cNvSpPr>
            <a:spLocks/>
          </p:cNvSpPr>
          <p:nvPr/>
        </p:nvSpPr>
        <p:spPr bwMode="auto">
          <a:xfrm>
            <a:off x="2942810" y="2718147"/>
            <a:ext cx="960438" cy="228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spcBef>
                <a:spcPts val="0"/>
              </a:spcBef>
              <a:buClr>
                <a:schemeClr val="accent2"/>
              </a:buClr>
              <a:buSzPct val="80000"/>
              <a:buFont typeface="Wingdings"/>
              <a:buChar char="l"/>
              <a:defRPr sz="2800" b="1">
                <a:solidFill>
                  <a:schemeClr val="tx1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Font typeface="Wingdings"/>
              <a:buChar char="§"/>
              <a:defRPr sz="2400" b="1">
                <a:solidFill>
                  <a:schemeClr val="tx1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b="1">
                <a:solidFill>
                  <a:schemeClr val="tx1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 b="0">
                <a:latin typeface="Times New Roman"/>
              </a:rPr>
              <a:t>fax</a:t>
            </a:r>
            <a:endParaRPr/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>
            <a:off x="2904710" y="2481017"/>
            <a:ext cx="384175" cy="316983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triangle" w="med" len="med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23" name="Line 18"/>
          <p:cNvSpPr>
            <a:spLocks noChangeShapeType="1"/>
          </p:cNvSpPr>
          <p:nvPr/>
        </p:nvSpPr>
        <p:spPr bwMode="auto">
          <a:xfrm flipH="1">
            <a:off x="2250660" y="2481017"/>
            <a:ext cx="384175" cy="316983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triangle" w="med" len="med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Examples</a:t>
            </a:r>
            <a:endParaRPr/>
          </a:p>
        </p:txBody>
      </p:sp>
      <p:grpSp>
        <p:nvGrpSpPr>
          <p:cNvPr id="5" name="Group 5"/>
          <p:cNvGrpSpPr>
            <a:grpSpLocks noChangeAspect="1"/>
          </p:cNvGrpSpPr>
          <p:nvPr/>
        </p:nvGrpSpPr>
        <p:grpSpPr bwMode="auto">
          <a:xfrm>
            <a:off x="1076325" y="1302491"/>
            <a:ext cx="5838825" cy="1184515"/>
            <a:chOff x="1813" y="3094"/>
            <a:chExt cx="4626" cy="936"/>
          </a:xfrm>
        </p:grpSpPr>
        <p:sp>
          <p:nvSpPr>
            <p:cNvPr id="6" name="AutoShape 6"/>
            <p:cNvSpPr>
              <a:spLocks noChangeAspect="1" noChangeArrowheads="1"/>
            </p:cNvSpPr>
            <p:nvPr/>
          </p:nvSpPr>
          <p:spPr bwMode="auto">
            <a:xfrm>
              <a:off x="1813" y="3094"/>
              <a:ext cx="4626" cy="936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spcBef>
                  <a:spcPts val="0"/>
                </a:spcBef>
                <a:buClr>
                  <a:schemeClr val="accent2"/>
                </a:buClr>
                <a:buSzPct val="80000"/>
                <a:buFont typeface="Wingdings"/>
                <a:buChar char="l"/>
                <a:defRPr sz="2800" b="1">
                  <a:solidFill>
                    <a:schemeClr val="tx1"/>
                  </a:solidFill>
                  <a:latin typeface="Arial"/>
                </a:defRPr>
              </a:lvl1pPr>
              <a:lvl2pPr marL="742950" indent="-285750">
                <a:spcBef>
                  <a:spcPts val="0"/>
                </a:spcBef>
                <a:buFont typeface="Wingdings"/>
                <a:buChar char="§"/>
                <a:defRPr sz="2400" b="1">
                  <a:solidFill>
                    <a:schemeClr val="tx1"/>
                  </a:solidFill>
                  <a:latin typeface="Arial"/>
                </a:defRPr>
              </a:lvl2pPr>
              <a:lvl3pPr marL="1143000" indent="-228600">
                <a:spcBef>
                  <a:spcPts val="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Arial"/>
                </a:defRPr>
              </a:lvl3pPr>
              <a:lvl4pPr marL="1600200" indent="-228600">
                <a:spcBef>
                  <a:spcPts val="0"/>
                </a:spcBef>
                <a:buChar char="–"/>
                <a:defRPr b="1">
                  <a:solidFill>
                    <a:schemeClr val="tx1"/>
                  </a:solidFill>
                  <a:latin typeface="Arial"/>
                </a:defRPr>
              </a:lvl4pPr>
              <a:lvl5pPr marL="2057400" indent="-228600">
                <a:spcBef>
                  <a:spcPts val="0"/>
                </a:spcBef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9pPr>
            </a:lstStyle>
            <a:p>
              <a:pPr>
                <a:spcBef>
                  <a:spcPts val="0"/>
                </a:spcBef>
                <a:buClrTx/>
                <a:buSzTx/>
                <a:buFontTx/>
                <a:buNone/>
                <a:defRPr/>
              </a:pPr>
              <a:endParaRPr lang="en-US" sz="2400" b="0">
                <a:latin typeface="Times New Roman"/>
              </a:endParaRPr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3124" y="3173"/>
              <a:ext cx="969" cy="605"/>
            </a:xfrm>
            <a:custGeom>
              <a:avLst/>
              <a:gdLst>
                <a:gd name="T0" fmla="*/ 27762 w 600"/>
                <a:gd name="T1" fmla="*/ 229535 h 360"/>
                <a:gd name="T2" fmla="*/ 27762 w 600"/>
                <a:gd name="T3" fmla="*/ 0 h 360"/>
                <a:gd name="T4" fmla="*/ 0 w 600"/>
                <a:gd name="T5" fmla="*/ 0 h 360"/>
                <a:gd name="T6" fmla="*/ 0 w 600"/>
                <a:gd name="T7" fmla="*/ 229535 h 3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00"/>
                <a:gd name="T13" fmla="*/ 0 h 360"/>
                <a:gd name="T14" fmla="*/ 600 w 600"/>
                <a:gd name="T15" fmla="*/ 360 h 3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00" h="360" extrusionOk="0">
                  <a:moveTo>
                    <a:pt x="600" y="360"/>
                  </a:moveTo>
                  <a:lnTo>
                    <a:pt x="600" y="0"/>
                  </a:lnTo>
                  <a:lnTo>
                    <a:pt x="0" y="0"/>
                  </a:lnTo>
                  <a:lnTo>
                    <a:pt x="0" y="360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it-IT"/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3580" y="3274"/>
              <a:ext cx="1596" cy="504"/>
            </a:xfrm>
            <a:custGeom>
              <a:avLst/>
              <a:gdLst>
                <a:gd name="T0" fmla="*/ 1503770 w 600"/>
                <a:gd name="T1" fmla="*/ 53054 h 360"/>
                <a:gd name="T2" fmla="*/ 1503770 w 600"/>
                <a:gd name="T3" fmla="*/ 0 h 360"/>
                <a:gd name="T4" fmla="*/ 0 w 600"/>
                <a:gd name="T5" fmla="*/ 0 h 360"/>
                <a:gd name="T6" fmla="*/ 0 w 600"/>
                <a:gd name="T7" fmla="*/ 53054 h 3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00"/>
                <a:gd name="T13" fmla="*/ 0 h 360"/>
                <a:gd name="T14" fmla="*/ 600 w 600"/>
                <a:gd name="T15" fmla="*/ 360 h 3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00" h="360" extrusionOk="0">
                  <a:moveTo>
                    <a:pt x="600" y="360"/>
                  </a:moveTo>
                  <a:lnTo>
                    <a:pt x="600" y="0"/>
                  </a:lnTo>
                  <a:lnTo>
                    <a:pt x="0" y="0"/>
                  </a:lnTo>
                  <a:lnTo>
                    <a:pt x="0" y="360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it-IT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4182" y="3540"/>
              <a:ext cx="481" cy="238"/>
            </a:xfrm>
            <a:custGeom>
              <a:avLst/>
              <a:gdLst>
                <a:gd name="T0" fmla="*/ 103 w 600"/>
                <a:gd name="T1" fmla="*/ 133 h 360"/>
                <a:gd name="T2" fmla="*/ 103 w 600"/>
                <a:gd name="T3" fmla="*/ 0 h 360"/>
                <a:gd name="T4" fmla="*/ 0 w 600"/>
                <a:gd name="T5" fmla="*/ 0 h 360"/>
                <a:gd name="T6" fmla="*/ 0 w 600"/>
                <a:gd name="T7" fmla="*/ 133 h 3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00"/>
                <a:gd name="T13" fmla="*/ 0 h 360"/>
                <a:gd name="T14" fmla="*/ 600 w 600"/>
                <a:gd name="T15" fmla="*/ 360 h 3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00" h="360" extrusionOk="0">
                  <a:moveTo>
                    <a:pt x="600" y="360"/>
                  </a:moveTo>
                  <a:lnTo>
                    <a:pt x="600" y="0"/>
                  </a:lnTo>
                  <a:lnTo>
                    <a:pt x="0" y="0"/>
                  </a:lnTo>
                  <a:lnTo>
                    <a:pt x="0" y="360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it-IT"/>
            </a:p>
          </p:txBody>
        </p:sp>
        <p:sp>
          <p:nvSpPr>
            <p:cNvPr id="10" name="Freeform 10"/>
            <p:cNvSpPr/>
            <p:nvPr/>
          </p:nvSpPr>
          <p:spPr bwMode="auto">
            <a:xfrm flipH="1">
              <a:off x="3694" y="3436"/>
              <a:ext cx="1083" cy="342"/>
            </a:xfrm>
            <a:custGeom>
              <a:avLst/>
              <a:gdLst>
                <a:gd name="T0" fmla="*/ 67617 w 600"/>
                <a:gd name="T1" fmla="*/ 2386 h 360"/>
                <a:gd name="T2" fmla="*/ 67617 w 600"/>
                <a:gd name="T3" fmla="*/ 0 h 360"/>
                <a:gd name="T4" fmla="*/ 0 w 600"/>
                <a:gd name="T5" fmla="*/ 0 h 360"/>
                <a:gd name="T6" fmla="*/ 0 w 600"/>
                <a:gd name="T7" fmla="*/ 2386 h 3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00"/>
                <a:gd name="T13" fmla="*/ 0 h 360"/>
                <a:gd name="T14" fmla="*/ 600 w 600"/>
                <a:gd name="T15" fmla="*/ 360 h 3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00" h="360" extrusionOk="0">
                  <a:moveTo>
                    <a:pt x="600" y="360"/>
                  </a:moveTo>
                  <a:lnTo>
                    <a:pt x="600" y="0"/>
                  </a:lnTo>
                  <a:lnTo>
                    <a:pt x="0" y="0"/>
                  </a:lnTo>
                  <a:lnTo>
                    <a:pt x="0" y="360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it-IT"/>
            </a:p>
          </p:txBody>
        </p:sp>
        <p:sp>
          <p:nvSpPr>
            <p:cNvPr id="11" name="Text Box 11"/>
            <p:cNvSpPr>
              <a:spLocks/>
            </p:cNvSpPr>
            <p:nvPr/>
          </p:nvSpPr>
          <p:spPr bwMode="auto">
            <a:xfrm>
              <a:off x="1870" y="3736"/>
              <a:ext cx="4503" cy="22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>
              <a:lvl1pPr>
                <a:spcBef>
                  <a:spcPts val="0"/>
                </a:spcBef>
                <a:buClr>
                  <a:schemeClr val="accent2"/>
                </a:buClr>
                <a:buSzPct val="80000"/>
                <a:buFont typeface="Wingdings"/>
                <a:buChar char="l"/>
                <a:defRPr sz="2800" b="1">
                  <a:solidFill>
                    <a:schemeClr val="tx1"/>
                  </a:solidFill>
                  <a:latin typeface="Arial"/>
                </a:defRPr>
              </a:lvl1pPr>
              <a:lvl2pPr marL="742950" indent="-285750">
                <a:spcBef>
                  <a:spcPts val="0"/>
                </a:spcBef>
                <a:buFont typeface="Wingdings"/>
                <a:buChar char="§"/>
                <a:defRPr sz="2400" b="1">
                  <a:solidFill>
                    <a:schemeClr val="tx1"/>
                  </a:solidFill>
                  <a:latin typeface="Arial"/>
                </a:defRPr>
              </a:lvl2pPr>
              <a:lvl3pPr marL="1143000" indent="-228600">
                <a:spcBef>
                  <a:spcPts val="0"/>
                </a:spcBef>
                <a:buClr>
                  <a:schemeClr val="accent2"/>
                </a:buClr>
                <a:buChar char="•"/>
                <a:defRPr sz="2000" b="1">
                  <a:solidFill>
                    <a:schemeClr val="tx1"/>
                  </a:solidFill>
                  <a:latin typeface="Arial"/>
                </a:defRPr>
              </a:lvl3pPr>
              <a:lvl4pPr marL="1600200" indent="-228600">
                <a:spcBef>
                  <a:spcPts val="0"/>
                </a:spcBef>
                <a:buChar char="–"/>
                <a:defRPr b="1">
                  <a:solidFill>
                    <a:schemeClr val="tx1"/>
                  </a:solidFill>
                  <a:latin typeface="Arial"/>
                </a:defRPr>
              </a:lvl4pPr>
              <a:lvl5pPr marL="2057400" indent="-228600">
                <a:spcBef>
                  <a:spcPts val="0"/>
                </a:spcBef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Char char="•"/>
                <a:defRPr b="1">
                  <a:solidFill>
                    <a:schemeClr val="tx1"/>
                  </a:solidFill>
                  <a:latin typeface="Arial"/>
                </a:defRPr>
              </a:lvl9pPr>
            </a:lstStyle>
            <a:p>
              <a:pPr algn="ctr">
                <a:spcBef>
                  <a:spcPts val="0"/>
                </a:spcBef>
                <a:buClrTx/>
                <a:buSzTx/>
                <a:buFontTx/>
                <a:buNone/>
                <a:defRPr/>
              </a:pPr>
              <a:r>
                <a:rPr lang="en-US" sz="2000" b="0">
                  <a:latin typeface="Times New Roman"/>
                </a:rPr>
                <a:t>zou gemaakt moeten worden in</a:t>
              </a:r>
              <a:endParaRPr lang="en-US" sz="4800" b="0">
                <a:latin typeface="Times New Roman"/>
              </a:endParaRPr>
            </a:p>
          </p:txBody>
        </p:sp>
      </p:grpSp>
      <p:sp>
        <p:nvSpPr>
          <p:cNvPr id="19" name="Text Box 19"/>
          <p:cNvSpPr>
            <a:spLocks/>
          </p:cNvSpPr>
          <p:nvPr/>
        </p:nvSpPr>
        <p:spPr bwMode="auto">
          <a:xfrm>
            <a:off x="962025" y="2487007"/>
            <a:ext cx="4724399" cy="46166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ts val="0"/>
              </a:spcBef>
              <a:buClr>
                <a:schemeClr val="accent2"/>
              </a:buClr>
              <a:buSzPct val="80000"/>
              <a:buFont typeface="Wingdings"/>
              <a:buChar char="l"/>
              <a:defRPr sz="2800" b="1">
                <a:solidFill>
                  <a:schemeClr val="tx1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Font typeface="Wingdings"/>
              <a:buChar char="§"/>
              <a:defRPr sz="2400" b="1">
                <a:solidFill>
                  <a:schemeClr val="tx1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b="1">
                <a:solidFill>
                  <a:schemeClr val="tx1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9pPr>
          </a:lstStyle>
          <a:p>
            <a:pPr>
              <a:buClrTx/>
              <a:buSzTx/>
              <a:buNone/>
              <a:defRPr/>
            </a:pPr>
            <a:r>
              <a:rPr lang="en-US" sz="2400" b="0" i="1" dirty="0">
                <a:latin typeface="Calibri" panose="020F0502020204030204" pitchFamily="34" charset="0"/>
                <a:cs typeface="Calibri" panose="020F0502020204030204" pitchFamily="34" charset="0"/>
              </a:rPr>
              <a:t>Left-arc2</a:t>
            </a:r>
            <a:r>
              <a:rPr lang="en-US" sz="2400" b="0" dirty="0">
                <a:latin typeface="Times New Roman"/>
              </a:rPr>
              <a:t> (</a:t>
            </a:r>
            <a:r>
              <a:rPr lang="en-US" sz="2000" b="0" dirty="0" err="1">
                <a:latin typeface="+mj-lt"/>
              </a:rPr>
              <a:t>zou</a:t>
            </a:r>
            <a:r>
              <a:rPr lang="en-US" sz="2000" b="0" dirty="0">
                <a:latin typeface="+mj-lt"/>
              </a:rPr>
              <a:t> </a:t>
            </a:r>
            <a:r>
              <a:rPr lang="en-US" sz="2000" kern="0" dirty="0">
                <a:latin typeface="+mj-lt"/>
              </a:rPr>
              <a:t>←</a:t>
            </a:r>
            <a:r>
              <a:rPr lang="en-US" sz="2000" b="0" dirty="0">
                <a:latin typeface="+mj-lt"/>
              </a:rPr>
              <a:t> </a:t>
            </a:r>
            <a:r>
              <a:rPr lang="en-US" sz="2000" b="0" dirty="0" err="1">
                <a:latin typeface="+mj-lt"/>
              </a:rPr>
              <a:t>moeten</a:t>
            </a:r>
            <a:r>
              <a:rPr lang="en-US" sz="2400" b="0" dirty="0">
                <a:latin typeface="Times New Roman"/>
              </a:rPr>
              <a:t>)</a:t>
            </a:r>
            <a:endParaRPr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87624" y="-18157"/>
            <a:ext cx="7646814" cy="57606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/>
              <a:t>Effectiveness for Non-Projectivity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187624" y="989955"/>
            <a:ext cx="7200800" cy="3539250"/>
          </a:xfrm>
        </p:spPr>
        <p:txBody>
          <a:bodyPr/>
          <a:lstStyle/>
          <a:p>
            <a:pPr>
              <a:defRPr/>
            </a:pPr>
            <a:r>
              <a:rPr lang="en-US"/>
              <a:t>Training data for Czech contains 28081 non-projective relations</a:t>
            </a:r>
            <a:endParaRPr/>
          </a:p>
          <a:p>
            <a:pPr>
              <a:defRPr/>
            </a:pPr>
            <a:r>
              <a:rPr lang="en-US"/>
              <a:t>26346 (93%) can be handled by Left2/Right2</a:t>
            </a:r>
            <a:endParaRPr/>
          </a:p>
          <a:p>
            <a:pPr>
              <a:defRPr/>
            </a:pPr>
            <a:r>
              <a:rPr lang="en-US"/>
              <a:t>1683 (6%) by Left3/Right3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87624" y="2391"/>
            <a:ext cx="7259464" cy="550550"/>
          </a:xfrm>
        </p:spPr>
        <p:txBody>
          <a:bodyPr/>
          <a:lstStyle/>
          <a:p>
            <a:pPr>
              <a:defRPr/>
            </a:pPr>
            <a:r>
              <a:rPr lang="en-US"/>
              <a:t>Non-Projective Accuracy</a:t>
            </a:r>
            <a:endParaRPr/>
          </a:p>
        </p:txBody>
      </p:sp>
      <p:graphicFrame>
        <p:nvGraphicFramePr>
          <p:cNvPr id="5" name="Group 138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018401695"/>
              </p:ext>
            </p:extLst>
          </p:nvPr>
        </p:nvGraphicFramePr>
        <p:xfrm>
          <a:off x="1184957" y="1205980"/>
          <a:ext cx="7131459" cy="2808310"/>
        </p:xfrm>
        <a:graphic>
          <a:graphicData uri="http://schemas.openxmlformats.org/drawingml/2006/table">
            <a:tbl>
              <a:tblPr/>
              <a:tblGrid>
                <a:gridCol w="2511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8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7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5906">
                <a:tc>
                  <a:txBody>
                    <a:bodyPr/>
                    <a:lstStyle/>
                    <a:p>
                      <a:pPr marL="342900" marR="0" lvl="0" indent="-34290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1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ea typeface="PMingLiU"/>
                          <a:cs typeface="Arial"/>
                        </a:rPr>
                        <a:t>language</a:t>
                      </a:r>
                      <a:endParaRPr sz="700"/>
                    </a:p>
                  </a:txBody>
                  <a:tcPr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1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ea typeface="PMingLiU"/>
                          <a:cs typeface="Arial"/>
                        </a:rPr>
                        <a:t>total</a:t>
                      </a:r>
                      <a:endParaRPr sz="700"/>
                    </a:p>
                  </a:txBody>
                  <a:tcPr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1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ea typeface="PMingLiU"/>
                          <a:cs typeface="Arial"/>
                        </a:rPr>
                        <a:t>DeSR</a:t>
                      </a:r>
                      <a:endParaRPr sz="700"/>
                    </a:p>
                  </a:txBody>
                  <a:tcPr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1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ea typeface="PMingLiU"/>
                          <a:cs typeface="Arial"/>
                        </a:rPr>
                        <a:t>MaltParser</a:t>
                      </a:r>
                      <a:endParaRPr sz="700"/>
                    </a:p>
                  </a:txBody>
                  <a:tcPr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918">
                <a:tc>
                  <a:txBody>
                    <a:bodyPr/>
                    <a:lstStyle/>
                    <a:p>
                      <a:pPr marL="342900" marR="0" lvl="0" indent="-34290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1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ea typeface="PMingLiU"/>
                          <a:cs typeface="PMingLiU"/>
                        </a:rPr>
                        <a:t>Czech</a:t>
                      </a:r>
                      <a:endParaRPr lang="en-US" sz="2000" b="1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1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ea typeface="PMingLiU"/>
                          <a:cs typeface="PMingLiU"/>
                        </a:rPr>
                        <a:t>104</a:t>
                      </a:r>
                      <a:endParaRPr lang="en-US" sz="2000" b="1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1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ea typeface="PMingLiU"/>
                          <a:cs typeface="PMingLiU"/>
                        </a:rPr>
                        <a:t>77</a:t>
                      </a:r>
                      <a:endParaRPr lang="en-US" sz="2000" b="1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80000"/>
                        <a:buFont typeface="Wingdings"/>
                        <a:buNone/>
                        <a:defRPr/>
                      </a:pPr>
                      <a:r>
                        <a:rPr lang="en-US" sz="2000" b="1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</a:rPr>
                        <a:t>79</a:t>
                      </a:r>
                      <a:endParaRPr sz="700"/>
                    </a:p>
                  </a:txBody>
                  <a:tcPr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751">
                <a:tc>
                  <a:txBody>
                    <a:bodyPr/>
                    <a:lstStyle/>
                    <a:p>
                      <a:pPr marL="342900" marR="0" lvl="0" indent="-34290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1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ea typeface="PMingLiU"/>
                          <a:cs typeface="PMingLiU"/>
                        </a:rPr>
                        <a:t>Slovene</a:t>
                      </a:r>
                      <a:endParaRPr lang="en-US" sz="2000" b="1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1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ea typeface="PMingLiU"/>
                          <a:cs typeface="PMingLiU"/>
                        </a:rPr>
                        <a:t>88</a:t>
                      </a:r>
                      <a:endParaRPr lang="en-US" sz="2000" b="1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1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ea typeface="PMingLiU"/>
                          <a:cs typeface="PMingLiU"/>
                        </a:rPr>
                        <a:t>34</a:t>
                      </a:r>
                      <a:endParaRPr lang="en-US" sz="2000" b="1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1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ea typeface="PMingLiU"/>
                          <a:cs typeface="PMingLiU"/>
                        </a:rPr>
                        <a:t>21</a:t>
                      </a:r>
                      <a:endParaRPr lang="en-US" sz="2000" b="1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5984">
                <a:tc>
                  <a:txBody>
                    <a:bodyPr/>
                    <a:lstStyle/>
                    <a:p>
                      <a:pPr marL="342900" marR="0" lvl="0" indent="-34290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1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ea typeface="PMingLiU"/>
                          <a:cs typeface="PMingLiU"/>
                        </a:rPr>
                        <a:t>Portuguese</a:t>
                      </a:r>
                      <a:endParaRPr lang="en-US" sz="2000" b="1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1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ea typeface="PMingLiU"/>
                          <a:cs typeface="PMingLiU"/>
                        </a:rPr>
                        <a:t>54</a:t>
                      </a:r>
                      <a:endParaRPr lang="en-US" sz="2000" b="1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1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ea typeface="PMingLiU"/>
                          <a:cs typeface="PMingLiU"/>
                        </a:rPr>
                        <a:t>26</a:t>
                      </a:r>
                      <a:endParaRPr lang="en-US" sz="2000" b="1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1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ea typeface="PMingLiU"/>
                          <a:cs typeface="PMingLiU"/>
                        </a:rPr>
                        <a:t>24</a:t>
                      </a:r>
                      <a:endParaRPr lang="en-US" sz="2000" b="1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751">
                <a:tc>
                  <a:txBody>
                    <a:bodyPr/>
                    <a:lstStyle/>
                    <a:p>
                      <a:pPr marL="342900" marR="0" lvl="0" indent="-34290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1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ea typeface="PMingLiU"/>
                          <a:cs typeface="PMingLiU"/>
                        </a:rPr>
                        <a:t>Danish</a:t>
                      </a:r>
                      <a:endParaRPr lang="en-US" sz="2000" b="1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1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ea typeface="PMingLiU"/>
                          <a:cs typeface="PMingLiU"/>
                        </a:rPr>
                        <a:t>35</a:t>
                      </a:r>
                      <a:endParaRPr lang="en-US" sz="2000" b="1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1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ea typeface="PMingLiU"/>
                          <a:cs typeface="PMingLiU"/>
                        </a:rPr>
                        <a:t>10</a:t>
                      </a:r>
                      <a:endParaRPr lang="en-US" sz="2000" b="1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ea typeface="PMingLiU"/>
                          <a:cs typeface="PMingLiU"/>
                        </a:rPr>
                        <a:t>9</a:t>
                      </a:r>
                      <a:endParaRPr lang="en-US" sz="2000" b="1" i="0" u="none" strike="noStrike" cap="none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1192358" y="0"/>
            <a:ext cx="7269845" cy="584802"/>
          </a:xfrm>
        </p:spPr>
        <p:txBody>
          <a:bodyPr/>
          <a:lstStyle/>
          <a:p>
            <a:pPr>
              <a:defRPr/>
            </a:pPr>
            <a:r>
              <a:rPr lang="en-US" dirty="0"/>
              <a:t>Alternative: swap</a:t>
            </a:r>
            <a:endParaRPr lang="it-IT" dirty="0"/>
          </a:p>
        </p:txBody>
      </p:sp>
      <p:graphicFrame>
        <p:nvGraphicFramePr>
          <p:cNvPr id="5" name="Group 1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2887785"/>
              </p:ext>
            </p:extLst>
          </p:nvPr>
        </p:nvGraphicFramePr>
        <p:xfrm>
          <a:off x="1192359" y="702497"/>
          <a:ext cx="6651961" cy="4185610"/>
        </p:xfrm>
        <a:graphic>
          <a:graphicData uri="http://schemas.openxmlformats.org/drawingml/2006/table">
            <a:tbl>
              <a:tblPr/>
              <a:tblGrid>
                <a:gridCol w="1411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0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01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193">
                <a:tc rowSpan="2"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80000"/>
                        <a:buFont typeface="Wingdings"/>
                        <a:buNone/>
                        <a:defRPr/>
                      </a:pPr>
                      <a:r>
                        <a:rPr lang="en-US" sz="1600" b="1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</a:rPr>
                        <a:t>Shift</a:t>
                      </a:r>
                      <a:endParaRPr sz="1600"/>
                    </a:p>
                  </a:txBody>
                  <a:tcPr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80000"/>
                        <a:buFont typeface="Wingdings"/>
                        <a:buNone/>
                        <a:defRPr/>
                      </a:pPr>
                      <a:r>
                        <a:rPr lang="en-US" sz="16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ymbol" panose="05050102010706020507" pitchFamily="18" charset="2"/>
                        </a:rPr>
                        <a:t></a:t>
                      </a:r>
                      <a:r>
                        <a:rPr lang="en-US" sz="1600" b="1" i="1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S</a:t>
                      </a:r>
                      <a:r>
                        <a:rPr lang="en-US" sz="16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  <a:r>
                        <a:rPr lang="en-US" sz="1600" b="1" i="1" u="none" strike="noStrike" cap="none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n</a:t>
                      </a:r>
                      <a:r>
                        <a:rPr lang="en-US" sz="1600" b="1" i="0" u="none" strike="noStrike" cap="none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|</a:t>
                      </a:r>
                      <a:r>
                        <a:rPr lang="en-US" sz="1600" b="1" i="1" u="none" strike="noStrike" cap="none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r>
                        <a:rPr lang="en-US" sz="16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  <a:r>
                        <a:rPr lang="en-US" sz="1600" b="1" i="1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r>
                        <a:rPr lang="en-US" sz="16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ymbol" panose="05050102010706020507" pitchFamily="18" charset="2"/>
                        </a:rPr>
                        <a:t></a:t>
                      </a:r>
                      <a:endParaRPr sz="1600" b="1" i="0" u="sng" strike="noStrike" cap="none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ymbol" panose="05050102010706020507" pitchFamily="18" charset="2"/>
                      </a:endParaRPr>
                    </a:p>
                  </a:txBody>
                  <a:tcPr marT="0" marB="0" anchor="b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28575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80000"/>
                        <a:buFont typeface="Wingdings"/>
                        <a:buNone/>
                        <a:defRPr/>
                      </a:pPr>
                      <a:endParaRPr sz="1600" b="1" i="0" u="sng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T="0" marB="0" anchor="b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solidFill>
                        <a:schemeClr val="bg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045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80000"/>
                        <a:buFont typeface="Wingdings"/>
                        <a:buNone/>
                        <a:defRPr/>
                      </a:pPr>
                      <a:r>
                        <a:rPr lang="en-US" sz="16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ymbol" panose="05050102010706020507" pitchFamily="18" charset="2"/>
                        </a:rPr>
                        <a:t></a:t>
                      </a:r>
                      <a:r>
                        <a:rPr lang="en-US" sz="1600" b="1" i="1" u="none" strike="noStrike" cap="none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S</a:t>
                      </a:r>
                      <a:r>
                        <a:rPr lang="en-US" sz="1600" b="1" i="0" u="none" strike="noStrike" cap="none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|</a:t>
                      </a:r>
                      <a:r>
                        <a:rPr lang="en-US" sz="1600" b="1" i="1" u="none" strike="noStrike" cap="none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n</a:t>
                      </a:r>
                      <a:r>
                        <a:rPr lang="en-US" sz="16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  <a:r>
                        <a:rPr lang="en-US" sz="1600" b="1" i="1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r>
                        <a:rPr lang="en-US" sz="16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  <a:r>
                        <a:rPr lang="en-US" sz="1600" b="1" i="1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r>
                        <a:rPr lang="en-US" sz="16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ymbol" panose="05050102010706020507" pitchFamily="18" charset="2"/>
                        </a:rPr>
                        <a:t></a:t>
                      </a:r>
                      <a:endParaRPr sz="1600" dirty="0">
                        <a:latin typeface="Symbol" panose="05050102010706020507" pitchFamily="18" charset="2"/>
                      </a:endParaRPr>
                    </a:p>
                  </a:txBody>
                  <a:tcPr marT="0" marB="0">
                    <a:lnL w="12700" algn="ctr">
                      <a:noFill/>
                    </a:lnL>
                    <a:lnR w="12700" algn="ctr">
                      <a:noFill/>
                    </a:lnR>
                    <a:lnT w="28575" algn="ctr">
                      <a:solidFill>
                        <a:schemeClr val="tx1"/>
                      </a:solidFill>
                    </a:lnT>
                    <a:lnB w="12700" algn="ctr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80000"/>
                        <a:buFont typeface="Wingdings"/>
                        <a:buNone/>
                        <a:defRPr/>
                      </a:pPr>
                      <a:endParaRPr sz="1600" b="1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T="0" marB="0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solidFill>
                        <a:schemeClr val="bg1"/>
                      </a:solidFill>
                    </a:lnT>
                    <a:lnB w="12700" algn="ctr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302">
                <a:tc rowSpan="2"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80000"/>
                        <a:buFont typeface="Wingdings"/>
                        <a:buNone/>
                        <a:defRPr/>
                      </a:pPr>
                      <a:r>
                        <a:rPr lang="en-US" sz="1600" b="1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</a:rPr>
                        <a:t>Left-arc</a:t>
                      </a:r>
                      <a:r>
                        <a:rPr lang="en-US" sz="1600" b="1" i="0" u="none" strike="noStrike" cap="none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</a:rPr>
                        <a:t>r</a:t>
                      </a:r>
                      <a:endParaRPr sz="1600" b="1" i="0" u="none" strike="noStrike" cap="none" baseline="-2500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80000"/>
                        <a:buFont typeface="Wingdings"/>
                        <a:buNone/>
                        <a:defRPr/>
                      </a:pPr>
                      <a:r>
                        <a:rPr lang="en-US" sz="16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ymbol" panose="05050102010706020507" pitchFamily="18" charset="2"/>
                        </a:rPr>
                        <a:t></a:t>
                      </a:r>
                      <a:r>
                        <a:rPr lang="en-US" sz="1600" b="1" i="1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S</a:t>
                      </a:r>
                      <a:r>
                        <a:rPr lang="en-US" sz="16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|</a:t>
                      </a:r>
                      <a:r>
                        <a:rPr lang="en-US" sz="1600" b="1" i="1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s</a:t>
                      </a:r>
                      <a:r>
                        <a:rPr lang="en-US" sz="16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  <a:r>
                        <a:rPr lang="en-US" sz="1600" b="1" i="1" u="none" strike="noStrike" cap="none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n</a:t>
                      </a:r>
                      <a:r>
                        <a:rPr lang="en-US" sz="1600" b="1" i="0" u="none" strike="noStrike" cap="none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|</a:t>
                      </a:r>
                      <a:r>
                        <a:rPr lang="en-US" sz="1600" b="1" i="1" u="none" strike="noStrike" cap="none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r>
                        <a:rPr lang="en-US" sz="16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  <a:r>
                        <a:rPr lang="en-US" sz="1600" b="1" i="1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r>
                        <a:rPr lang="en-US" sz="16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ymbol" panose="05050102010706020507" pitchFamily="18" charset="2"/>
                        </a:rPr>
                        <a:t></a:t>
                      </a:r>
                      <a:endParaRPr sz="1600" dirty="0">
                        <a:latin typeface="Symbol" panose="05050102010706020507" pitchFamily="18" charset="2"/>
                      </a:endParaRPr>
                    </a:p>
                  </a:txBody>
                  <a:tcPr marT="0" marB="0" anchor="b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28575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80000"/>
                        <a:buFont typeface="Wingdings"/>
                        <a:buNone/>
                        <a:defRPr/>
                      </a:pPr>
                      <a:r>
                        <a:rPr lang="en-US" sz="1600" b="0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  <a:r>
                        <a:rPr lang="en-US" sz="1600" b="0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 (</a:t>
                      </a:r>
                      <a:r>
                        <a:rPr lang="en-US" sz="1600" b="0" i="1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k</a:t>
                      </a:r>
                      <a:r>
                        <a:rPr lang="en-US" sz="1600" b="0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  <a:r>
                        <a:rPr lang="en-US" sz="1600" b="0" i="1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s</a:t>
                      </a:r>
                      <a:r>
                        <a:rPr lang="en-US" sz="1600" b="0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  <a:r>
                        <a:rPr lang="en-US" sz="1600" b="0" i="1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l</a:t>
                      </a:r>
                      <a:r>
                        <a:rPr lang="en-US" sz="1600" b="0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)</a:t>
                      </a:r>
                      <a:r>
                        <a:rPr lang="en-US" sz="16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sz="1600" dirty="0">
                          <a:latin typeface="Symbol" panose="05050102010706020507" pitchFamily="18" charset="2"/>
                        </a:rPr>
                        <a:t></a:t>
                      </a:r>
                      <a:r>
                        <a:rPr lang="en-US" sz="1600" i="1" dirty="0">
                          <a:latin typeface="Times New Roman"/>
                        </a:rPr>
                        <a:t>A</a:t>
                      </a:r>
                      <a:r>
                        <a:rPr lang="en-US" sz="16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</a:rPr>
                        <a:t> </a:t>
                      </a:r>
                      <a:endParaRPr sz="1600" dirty="0"/>
                    </a:p>
                  </a:txBody>
                  <a:tcPr marT="0" marB="0" anchor="b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solidFill>
                        <a:schemeClr val="bg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140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80000"/>
                        <a:buFont typeface="Wingdings"/>
                        <a:buNone/>
                        <a:defRPr/>
                      </a:pPr>
                      <a:r>
                        <a:rPr lang="en-US" sz="16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ymbol" panose="05050102010706020507" pitchFamily="18" charset="2"/>
                        </a:rPr>
                        <a:t></a:t>
                      </a:r>
                      <a:r>
                        <a:rPr lang="en-US" sz="1600" b="1" i="1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S</a:t>
                      </a:r>
                      <a:r>
                        <a:rPr lang="en-US" sz="16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  <a:r>
                        <a:rPr lang="en-US" sz="1600" b="1" i="1" u="none" strike="noStrike" cap="none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n</a:t>
                      </a:r>
                      <a:r>
                        <a:rPr lang="en-US" sz="1600" b="1" i="0" u="none" strike="noStrike" cap="none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|</a:t>
                      </a:r>
                      <a:r>
                        <a:rPr lang="en-US" sz="1600" b="1" i="1" u="none" strike="noStrike" cap="none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r>
                        <a:rPr lang="en-US" sz="16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  <a:r>
                        <a:rPr lang="en-US" sz="1600" b="1" i="1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r>
                        <a:rPr lang="en-US" sz="16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ymbol" panose="05050102010706020507" pitchFamily="18" charset="2"/>
                        </a:rPr>
                        <a:t></a:t>
                      </a:r>
                      <a:r>
                        <a:rPr lang="en-US" sz="16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{(</a:t>
                      </a:r>
                      <a:r>
                        <a:rPr lang="en-US" sz="1600" b="1" i="1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n</a:t>
                      </a:r>
                      <a:r>
                        <a:rPr lang="en-US" sz="16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  <a:r>
                        <a:rPr lang="en-US" sz="1600" b="1" i="1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s</a:t>
                      </a:r>
                      <a:r>
                        <a:rPr lang="en-US" sz="16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  <a:r>
                        <a:rPr lang="en-US" sz="1600" b="1" i="1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r</a:t>
                      </a:r>
                      <a:r>
                        <a:rPr lang="en-US" sz="16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)}</a:t>
                      </a:r>
                      <a:r>
                        <a:rPr lang="en-US" sz="16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ymbol" panose="05050102010706020507" pitchFamily="18" charset="2"/>
                        </a:rPr>
                        <a:t></a:t>
                      </a:r>
                      <a:endParaRPr sz="1600" dirty="0">
                        <a:latin typeface="Symbol" panose="05050102010706020507" pitchFamily="18" charset="2"/>
                      </a:endParaRPr>
                    </a:p>
                  </a:txBody>
                  <a:tcPr marT="0" marB="0">
                    <a:lnL w="12700" algn="ctr">
                      <a:noFill/>
                    </a:lnL>
                    <a:lnR w="12700" algn="ctr">
                      <a:noFill/>
                    </a:lnR>
                    <a:lnT w="28575" algn="ctr">
                      <a:solidFill>
                        <a:schemeClr val="tx1"/>
                      </a:solidFill>
                    </a:lnT>
                    <a:lnB w="12700" algn="ctr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80000"/>
                        <a:buFont typeface="Wingdings"/>
                        <a:buNone/>
                        <a:defRPr/>
                      </a:pPr>
                      <a:endParaRPr sz="1600" b="1" i="0" u="none" strike="noStrike" cap="none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T="0" marB="0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solidFill>
                        <a:schemeClr val="bg1"/>
                      </a:solidFill>
                    </a:lnT>
                    <a:lnB w="12700" algn="ctr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027">
                <a:tc rowSpan="2"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80000"/>
                        <a:buFont typeface="Wingdings"/>
                        <a:buNone/>
                        <a:defRPr/>
                      </a:pPr>
                      <a:r>
                        <a:rPr lang="en-US" sz="1600" b="1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</a:rPr>
                        <a:t>Right-arc</a:t>
                      </a:r>
                      <a:r>
                        <a:rPr lang="en-US" sz="1600" b="1" i="0" u="none" strike="noStrike" cap="none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</a:rPr>
                        <a:t>r</a:t>
                      </a:r>
                      <a:endParaRPr sz="1600" b="1" i="0" u="none" strike="noStrike" cap="none" baseline="-2500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80000"/>
                        <a:buFont typeface="Wingdings"/>
                        <a:buNone/>
                        <a:defRPr/>
                      </a:pPr>
                      <a:r>
                        <a:rPr lang="en-US" sz="16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ymbol" panose="05050102010706020507" pitchFamily="18" charset="2"/>
                        </a:rPr>
                        <a:t></a:t>
                      </a:r>
                      <a:r>
                        <a:rPr lang="en-US" sz="1600" b="1" i="1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S</a:t>
                      </a:r>
                      <a:r>
                        <a:rPr lang="en-US" sz="16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|</a:t>
                      </a:r>
                      <a:r>
                        <a:rPr lang="en-US" sz="1600" b="1" i="1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s</a:t>
                      </a:r>
                      <a:r>
                        <a:rPr lang="en-US" sz="16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  <a:r>
                        <a:rPr lang="en-US" sz="1600" b="1" i="1" u="none" strike="noStrike" cap="none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n</a:t>
                      </a:r>
                      <a:r>
                        <a:rPr lang="en-US" sz="1600" b="1" i="0" u="none" strike="noStrike" cap="none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|</a:t>
                      </a:r>
                      <a:r>
                        <a:rPr lang="en-US" sz="1600" b="1" i="1" u="none" strike="noStrike" cap="none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r>
                        <a:rPr lang="en-US" sz="16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  <a:r>
                        <a:rPr lang="en-US" sz="1600" b="1" i="1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r>
                        <a:rPr lang="en-US" sz="16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ymbol" panose="05050102010706020507" pitchFamily="18" charset="2"/>
                        </a:rPr>
                        <a:t></a:t>
                      </a:r>
                      <a:endParaRPr sz="1600" dirty="0">
                        <a:latin typeface="Symbol" panose="05050102010706020507" pitchFamily="18" charset="2"/>
                      </a:endParaRPr>
                    </a:p>
                  </a:txBody>
                  <a:tcPr marT="0" marB="0" anchor="b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28575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80000"/>
                        <a:buFont typeface="Wingdings"/>
                        <a:buNone/>
                        <a:defRPr/>
                      </a:pPr>
                      <a:endParaRPr sz="1600" b="1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T="0" marB="0" anchor="b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solidFill>
                        <a:schemeClr val="bg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4077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80000"/>
                        <a:buFont typeface="Wingdings"/>
                        <a:buNone/>
                        <a:defRPr/>
                      </a:pPr>
                      <a:r>
                        <a:rPr lang="en-US" sz="16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ymbol" panose="05050102010706020507" pitchFamily="18" charset="2"/>
                        </a:rPr>
                        <a:t></a:t>
                      </a:r>
                      <a:r>
                        <a:rPr lang="en-US" sz="1600" b="1" i="1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S</a:t>
                      </a:r>
                      <a:r>
                        <a:rPr lang="en-US" sz="16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  <a:r>
                        <a:rPr lang="en-US" sz="1600" b="1" i="1" u="none" strike="noStrike" cap="none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s</a:t>
                      </a:r>
                      <a:r>
                        <a:rPr lang="en-US" sz="1600" b="1" i="0" u="none" strike="noStrike" cap="none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|</a:t>
                      </a:r>
                      <a:r>
                        <a:rPr lang="en-US" sz="1600" b="0" i="1" u="none" strike="noStrike" cap="none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I</a:t>
                      </a:r>
                      <a:r>
                        <a:rPr lang="en-US" sz="16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  <a:r>
                        <a:rPr lang="en-US" sz="1600" b="1" i="1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r>
                        <a:rPr lang="en-US" sz="16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ymbol" panose="05050102010706020507" pitchFamily="18" charset="2"/>
                        </a:rPr>
                        <a:t></a:t>
                      </a:r>
                      <a:r>
                        <a:rPr lang="en-US" sz="16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{(</a:t>
                      </a:r>
                      <a:r>
                        <a:rPr lang="en-US" sz="1600" b="1" i="1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s</a:t>
                      </a:r>
                      <a:r>
                        <a:rPr lang="en-US" sz="16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  <a:r>
                        <a:rPr lang="en-US" sz="1600" b="1" i="1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n</a:t>
                      </a:r>
                      <a:r>
                        <a:rPr lang="en-US" sz="16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  <a:r>
                        <a:rPr lang="en-US" sz="1600" b="1" i="1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r</a:t>
                      </a:r>
                      <a:r>
                        <a:rPr lang="en-US" sz="16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</a:rPr>
                        <a:t>)}</a:t>
                      </a:r>
                      <a:r>
                        <a:rPr lang="en-US" sz="16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ymbol" panose="05050102010706020507" pitchFamily="18" charset="2"/>
                        </a:rPr>
                        <a:t></a:t>
                      </a:r>
                      <a:endParaRPr sz="1600" dirty="0">
                        <a:latin typeface="Symbol" panose="05050102010706020507" pitchFamily="18" charset="2"/>
                      </a:endParaRPr>
                    </a:p>
                  </a:txBody>
                  <a:tcPr marT="0" marB="0">
                    <a:lnL w="12700" algn="ctr">
                      <a:noFill/>
                    </a:lnL>
                    <a:lnR w="12700" algn="ctr">
                      <a:noFill/>
                    </a:lnR>
                    <a:lnT w="28575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bg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80000"/>
                        <a:buFont typeface="Wingdings"/>
                        <a:buNone/>
                        <a:defRPr/>
                      </a:pPr>
                      <a:endParaRPr sz="1600" b="1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T="0" marB="0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solidFill>
                        <a:schemeClr val="bg1"/>
                      </a:solidFill>
                    </a:lnT>
                    <a:lnB w="12700" algn="ctr">
                      <a:solidFill>
                        <a:schemeClr val="bg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7413">
                <a:tc rowSpan="2"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80000"/>
                        <a:buFont typeface="Wingdings"/>
                        <a:buNone/>
                        <a:defRPr/>
                      </a:pPr>
                      <a:r>
                        <a:rPr lang="en-US" sz="1600" b="1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</a:rPr>
                        <a:t>Swap</a:t>
                      </a:r>
                      <a:endParaRPr sz="1600" b="1" i="0" u="none" strike="noStrike" cap="none" baseline="-2500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80000"/>
                        <a:buFont typeface="Wingdings"/>
                        <a:buNone/>
                        <a:defRPr/>
                      </a:pPr>
                      <a:r>
                        <a:rPr lang="en-US" sz="16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ymbol" panose="05050102010706020507" pitchFamily="18" charset="2"/>
                          <a:ea typeface="+mn-ea"/>
                          <a:cs typeface="+mn-cs"/>
                        </a:rPr>
                        <a:t></a:t>
                      </a:r>
                      <a:r>
                        <a:rPr lang="en-US" sz="1600" b="1" i="1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sz="16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|</a:t>
                      </a:r>
                      <a:r>
                        <a:rPr lang="en-US" sz="1600" b="1" i="1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sz="16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b="1" i="1" u="none" strike="noStrike" cap="none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1600" b="1" i="0" u="none" strike="noStrike" cap="none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|</a:t>
                      </a:r>
                      <a:r>
                        <a:rPr lang="en-US" sz="1600" b="1" i="1" u="none" strike="noStrike" cap="none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6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b="1" i="1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6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ymbol" panose="05050102010706020507" pitchFamily="18" charset="2"/>
                          <a:ea typeface="+mn-ea"/>
                          <a:cs typeface="+mn-cs"/>
                        </a:rPr>
                        <a:t></a:t>
                      </a:r>
                      <a:endParaRPr sz="1600" b="1" i="0" u="none" strike="noStrike" cap="none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ymbol" panose="05050102010706020507" pitchFamily="18" charset="2"/>
                      </a:endParaRPr>
                    </a:p>
                  </a:txBody>
                  <a:tcPr marT="0" marB="0" anchor="b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solidFill>
                        <a:schemeClr val="bg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80000"/>
                        <a:buFont typeface="Wingdings"/>
                        <a:buNone/>
                        <a:defRPr/>
                      </a:pPr>
                      <a:r>
                        <a:rPr lang="en-US" sz="1600" b="0" i="1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sz="1600" b="0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&lt; </a:t>
                      </a:r>
                      <a:r>
                        <a:rPr lang="en-US" sz="1600" b="0" i="1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n</a:t>
                      </a:r>
                      <a:endParaRPr sz="1600" b="1" i="1" u="none" strike="noStrike" cap="none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T="0" marB="0" anchor="b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solidFill>
                        <a:schemeClr val="bg1"/>
                      </a:solidFill>
                    </a:lnT>
                    <a:lnB w="12700" algn="ctr">
                      <a:solidFill>
                        <a:schemeClr val="bg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7413">
                <a:tc vMerge="1"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80000"/>
                        <a:buFont typeface="Wingdings"/>
                        <a:buNone/>
                        <a:defRPr/>
                      </a:pPr>
                      <a:endParaRPr lang="en-US" sz="2000" b="1" i="0" u="none" strike="noStrike" cap="none" baseline="-2500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T="0" marB="0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80000"/>
                        <a:buFont typeface="Wingdings"/>
                        <a:buNone/>
                        <a:defRPr/>
                      </a:pPr>
                      <a:r>
                        <a:rPr lang="en-US" sz="16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ymbol" panose="05050102010706020507" pitchFamily="18" charset="2"/>
                          <a:ea typeface="+mn-ea"/>
                          <a:cs typeface="+mn-cs"/>
                        </a:rPr>
                        <a:t></a:t>
                      </a:r>
                      <a:r>
                        <a:rPr lang="en-US" sz="1600" b="1" i="1" u="none" strike="noStrike" cap="none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S|n</a:t>
                      </a:r>
                      <a:r>
                        <a:rPr lang="en-US" sz="16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b="1" i="0" u="none" strike="noStrike" cap="none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s|</a:t>
                      </a:r>
                      <a:r>
                        <a:rPr lang="en-US" sz="1600" b="0" i="1" u="none" strike="noStrike" cap="none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6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b="1" i="1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600" b="1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ymbol" panose="05050102010706020507" pitchFamily="18" charset="2"/>
                          <a:ea typeface="+mn-ea"/>
                          <a:cs typeface="+mn-cs"/>
                        </a:rPr>
                        <a:t></a:t>
                      </a:r>
                      <a:endParaRPr sz="1600" b="1" i="0" u="none" strike="noStrike" cap="none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Symbol" panose="05050102010706020507" pitchFamily="18" charset="2"/>
                      </a:endParaRPr>
                    </a:p>
                  </a:txBody>
                  <a:tcPr marT="0" marB="0">
                    <a:lnL w="12700" algn="ctr">
                      <a:noFill/>
                    </a:lnL>
                    <a:lnR w="12700" algn="ctr">
                      <a:noFill/>
                    </a:lnR>
                    <a:lnT w="28575" algn="ctr">
                      <a:solidFill>
                        <a:schemeClr val="tx1"/>
                      </a:solidFill>
                    </a:lnT>
                    <a:lnB w="12700" algn="ctr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80000"/>
                        <a:buFont typeface="Wingdings"/>
                        <a:buNone/>
                        <a:defRPr/>
                      </a:pPr>
                      <a:endParaRPr sz="1600" b="1" i="0" u="none" strike="noStrike" cap="none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T="0" marB="0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solidFill>
                        <a:schemeClr val="bg1"/>
                      </a:solidFill>
                    </a:lnT>
                    <a:lnB w="12700" algn="ctr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000" dirty="0"/>
              <a:t>Arc Standard Swap Oracle</a:t>
            </a:r>
            <a:endParaRPr sz="40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>
          <a:xfrm>
            <a:off x="1115616" y="789945"/>
            <a:ext cx="7488907" cy="397414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  <a:defRPr/>
            </a:pPr>
            <a:r>
              <a:rPr lang="en-US" sz="2600" dirty="0"/>
              <a:t>Emulate the parser</a:t>
            </a:r>
            <a:endParaRPr sz="2600" dirty="0"/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z="2200" b="1" dirty="0"/>
              <a:t>Input Sentence: (</a:t>
            </a:r>
            <a:r>
              <a:rPr lang="en-US" sz="2200" b="1" i="1" dirty="0"/>
              <a:t>w</a:t>
            </a:r>
            <a:r>
              <a:rPr lang="en-US" sz="2200" b="1" baseline="-25000" dirty="0"/>
              <a:t>1</a:t>
            </a:r>
            <a:r>
              <a:rPr lang="en-US" sz="2200" b="1" dirty="0"/>
              <a:t>, </a:t>
            </a:r>
            <a:r>
              <a:rPr lang="en-US" sz="2200" b="1" i="1" dirty="0"/>
              <a:t>w</a:t>
            </a:r>
            <a:r>
              <a:rPr lang="en-US" sz="2200" b="1" baseline="-25000" dirty="0"/>
              <a:t>2</a:t>
            </a:r>
            <a:r>
              <a:rPr lang="en-US" sz="2200" b="1" dirty="0"/>
              <a:t>, … , </a:t>
            </a:r>
            <a:r>
              <a:rPr lang="en-US" sz="2200" b="1" i="1" dirty="0" err="1"/>
              <a:t>w</a:t>
            </a:r>
            <a:r>
              <a:rPr lang="en-US" sz="2200" b="1" i="1" baseline="-25000" dirty="0" err="1"/>
              <a:t>n</a:t>
            </a:r>
            <a:r>
              <a:rPr lang="en-US" sz="2200" b="1" dirty="0"/>
              <a:t>)</a:t>
            </a:r>
            <a:endParaRPr sz="2200" dirty="0"/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z="2200" b="1" dirty="0"/>
              <a:t>  </a:t>
            </a:r>
            <a:r>
              <a:rPr lang="en-US" sz="2200" b="1" i="1" dirty="0"/>
              <a:t>S</a:t>
            </a:r>
            <a:r>
              <a:rPr lang="en-US" sz="2200" b="1" dirty="0"/>
              <a:t> = &lt;&gt;</a:t>
            </a:r>
            <a:endParaRPr sz="2200" dirty="0"/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z="2200" b="1" dirty="0"/>
              <a:t>  </a:t>
            </a:r>
            <a:r>
              <a:rPr lang="en-US" sz="2200" b="1" i="1" dirty="0"/>
              <a:t>B</a:t>
            </a:r>
            <a:r>
              <a:rPr lang="en-US" sz="2200" b="1" dirty="0"/>
              <a:t> = &lt;</a:t>
            </a:r>
            <a:r>
              <a:rPr lang="en-US" sz="2200" b="1" i="1" dirty="0"/>
              <a:t>w</a:t>
            </a:r>
            <a:r>
              <a:rPr lang="en-US" sz="2200" b="1" baseline="-25000" dirty="0"/>
              <a:t>1</a:t>
            </a:r>
            <a:r>
              <a:rPr lang="en-US" sz="2200" b="1" dirty="0"/>
              <a:t>, </a:t>
            </a:r>
            <a:r>
              <a:rPr lang="en-US" sz="2200" b="1" i="1" dirty="0"/>
              <a:t>w</a:t>
            </a:r>
            <a:r>
              <a:rPr lang="en-US" sz="2200" b="1" baseline="-25000" dirty="0"/>
              <a:t>2</a:t>
            </a:r>
            <a:r>
              <a:rPr lang="en-US" sz="2200" b="1" dirty="0"/>
              <a:t>, … , </a:t>
            </a:r>
            <a:r>
              <a:rPr lang="en-US" sz="2200" b="1" i="1" dirty="0" err="1"/>
              <a:t>w</a:t>
            </a:r>
            <a:r>
              <a:rPr lang="en-US" sz="2200" b="1" i="1" baseline="-25000" dirty="0" err="1"/>
              <a:t>n</a:t>
            </a:r>
            <a:r>
              <a:rPr lang="en-US" sz="2200" b="1" dirty="0"/>
              <a:t>&gt;</a:t>
            </a:r>
            <a:endParaRPr sz="2200" dirty="0"/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z="2200" b="1" dirty="0"/>
              <a:t>  while </a:t>
            </a:r>
            <a:r>
              <a:rPr lang="en-US" sz="2200" b="1" i="1" dirty="0"/>
              <a:t>B</a:t>
            </a:r>
            <a:r>
              <a:rPr lang="en-US" sz="2200" b="1" dirty="0"/>
              <a:t> != &lt;&gt; do</a:t>
            </a:r>
            <a:endParaRPr sz="2200" dirty="0"/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z="2200" b="1" i="1" dirty="0"/>
              <a:t>	</a:t>
            </a:r>
            <a:r>
              <a:rPr lang="en-US" sz="2200" b="1" dirty="0"/>
              <a:t>if B[0] </a:t>
            </a:r>
            <a:r>
              <a:rPr lang="en-US" sz="2200" dirty="0"/>
              <a:t> −</a:t>
            </a:r>
            <a:r>
              <a:rPr lang="en-US" sz="2200" i="1" dirty="0"/>
              <a:t>r</a:t>
            </a:r>
            <a:r>
              <a:rPr lang="en-US" sz="2200" b="0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Arial"/>
              </a:rPr>
              <a:t>→</a:t>
            </a:r>
            <a:r>
              <a:rPr lang="en-US" sz="2200" dirty="0"/>
              <a:t> </a:t>
            </a:r>
            <a:r>
              <a:rPr lang="en-US" sz="2200" b="1" dirty="0"/>
              <a:t>S[0]</a:t>
            </a:r>
            <a:r>
              <a:rPr lang="en-US" sz="2200" dirty="0"/>
              <a:t> and all children of </a:t>
            </a:r>
            <a:r>
              <a:rPr lang="en-US" sz="2200" b="1" dirty="0"/>
              <a:t>S[0]</a:t>
            </a:r>
            <a:r>
              <a:rPr lang="en-US" sz="2200" dirty="0"/>
              <a:t> are attached</a:t>
            </a:r>
            <a:endParaRPr sz="2200" dirty="0"/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z="2200" dirty="0"/>
              <a:t>		perform </a:t>
            </a:r>
            <a:r>
              <a:rPr lang="en-US" sz="2200" b="1" dirty="0"/>
              <a:t>Left-</a:t>
            </a:r>
            <a:r>
              <a:rPr lang="en-US" sz="2200" b="1" dirty="0" err="1"/>
              <a:t>Arc</a:t>
            </a:r>
            <a:r>
              <a:rPr lang="en-US" sz="2200" b="1" i="1" baseline="-25000" dirty="0" err="1"/>
              <a:t>r</a:t>
            </a:r>
            <a:endParaRPr sz="2200" b="1" baseline="-25000" dirty="0"/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z="2200" dirty="0"/>
              <a:t>	</a:t>
            </a:r>
            <a:r>
              <a:rPr lang="en-US" sz="2200" b="1" dirty="0"/>
              <a:t>else if S[0] </a:t>
            </a:r>
            <a:r>
              <a:rPr lang="en-US" sz="2200" dirty="0"/>
              <a:t> −</a:t>
            </a:r>
            <a:r>
              <a:rPr lang="en-US" sz="2200" i="1" dirty="0"/>
              <a:t>r</a:t>
            </a:r>
            <a:r>
              <a:rPr lang="en-US" sz="2200" b="0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Arial"/>
              </a:rPr>
              <a:t>→</a:t>
            </a:r>
            <a:r>
              <a:rPr lang="en-US" sz="2200" dirty="0"/>
              <a:t> </a:t>
            </a:r>
            <a:r>
              <a:rPr lang="en-US" sz="2200" b="1" dirty="0"/>
              <a:t>B[0]</a:t>
            </a:r>
            <a:r>
              <a:rPr lang="en-US" sz="2200" dirty="0"/>
              <a:t> and all children of </a:t>
            </a:r>
            <a:r>
              <a:rPr lang="en-US" sz="2200" b="1" dirty="0"/>
              <a:t>B[0]</a:t>
            </a:r>
            <a:r>
              <a:rPr lang="en-US" sz="2200" dirty="0"/>
              <a:t> are attached</a:t>
            </a:r>
            <a:endParaRPr sz="2200" dirty="0"/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z="2200" dirty="0"/>
              <a:t>		perform </a:t>
            </a:r>
            <a:r>
              <a:rPr lang="en-US" sz="2200" b="1" dirty="0"/>
              <a:t>Right-</a:t>
            </a:r>
            <a:r>
              <a:rPr lang="en-US" sz="2200" b="1" dirty="0" err="1"/>
              <a:t>Arc</a:t>
            </a:r>
            <a:r>
              <a:rPr lang="en-US" sz="2200" b="1" i="1" baseline="-25000" dirty="0" err="1"/>
              <a:t>r</a:t>
            </a:r>
            <a:r>
              <a:rPr lang="en-US" sz="2200" dirty="0"/>
              <a:t> </a:t>
            </a:r>
            <a:endParaRPr sz="2200" dirty="0"/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z="2200" dirty="0"/>
              <a:t>	</a:t>
            </a:r>
            <a:r>
              <a:rPr lang="en-US" sz="2200" b="1" dirty="0"/>
              <a:t>else if S[0]</a:t>
            </a:r>
            <a:r>
              <a:rPr lang="en-US" sz="2200" dirty="0"/>
              <a:t> &lt; </a:t>
            </a:r>
            <a:r>
              <a:rPr lang="en-US" sz="2200" b="1" dirty="0"/>
              <a:t>B[0]</a:t>
            </a:r>
            <a:r>
              <a:rPr lang="en-US" sz="2200" dirty="0"/>
              <a:t> according to </a:t>
            </a:r>
            <a:r>
              <a:rPr lang="en-US" sz="2200" b="1" dirty="0" err="1">
                <a:solidFill>
                  <a:srgbClr val="C00000"/>
                </a:solidFill>
              </a:rPr>
              <a:t>inorder</a:t>
            </a:r>
            <a:r>
              <a:rPr lang="en-US" sz="2200" b="1" dirty="0">
                <a:solidFill>
                  <a:srgbClr val="C00000"/>
                </a:solidFill>
              </a:rPr>
              <a:t> traversal</a:t>
            </a:r>
            <a:endParaRPr sz="2200" b="1" dirty="0">
              <a:solidFill>
                <a:srgbClr val="C00000"/>
              </a:solidFill>
            </a:endParaRP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z="2200" dirty="0"/>
              <a:t>		perform </a:t>
            </a:r>
            <a:r>
              <a:rPr lang="en-US" sz="2200" b="1" dirty="0"/>
              <a:t>Swap</a:t>
            </a:r>
            <a:endParaRPr sz="2200" dirty="0"/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z="2200" dirty="0"/>
              <a:t>	</a:t>
            </a:r>
            <a:r>
              <a:rPr lang="en-US" sz="2200" b="1" dirty="0"/>
              <a:t>else</a:t>
            </a:r>
            <a:endParaRPr sz="2200" b="1" dirty="0"/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z="2200" dirty="0"/>
              <a:t>		perform </a:t>
            </a:r>
            <a:r>
              <a:rPr lang="en-US" sz="2200" b="1" dirty="0"/>
              <a:t>Shift</a:t>
            </a:r>
            <a:endParaRPr lang="it-IT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8223"/>
            <a:ext cx="7151688" cy="572000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Question Answering</a:t>
            </a:r>
            <a:endParaRPr sz="4000" dirty="0"/>
          </a:p>
        </p:txBody>
      </p:sp>
      <p:sp>
        <p:nvSpPr>
          <p:cNvPr id="5" name="Text Box 3"/>
          <p:cNvSpPr>
            <a:spLocks/>
          </p:cNvSpPr>
          <p:nvPr/>
        </p:nvSpPr>
        <p:spPr bwMode="auto">
          <a:xfrm>
            <a:off x="706783" y="4186325"/>
            <a:ext cx="8229600" cy="34677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ts val="0"/>
              </a:spcBef>
              <a:buClr>
                <a:schemeClr val="accent2"/>
              </a:buClr>
              <a:buSzPct val="80000"/>
              <a:buFont typeface="Wingdings"/>
              <a:buChar char="l"/>
              <a:defRPr sz="2800" b="1">
                <a:solidFill>
                  <a:schemeClr val="tx1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Font typeface="Wingdings"/>
              <a:buChar char="§"/>
              <a:defRPr sz="2400" b="1">
                <a:solidFill>
                  <a:schemeClr val="tx1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b="1">
                <a:solidFill>
                  <a:schemeClr val="tx1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400">
                <a:solidFill>
                  <a:srgbClr val="333399"/>
                </a:solidFill>
                <a:latin typeface="+mn-lt"/>
              </a:rPr>
              <a:t>Who was the first Russian astronaut to walk in space</a:t>
            </a:r>
            <a:endParaRPr lang="en-GB" sz="2400">
              <a:solidFill>
                <a:srgbClr val="333399"/>
              </a:solidFill>
              <a:latin typeface="+mn-lt"/>
            </a:endParaRPr>
          </a:p>
        </p:txBody>
      </p:sp>
      <p:sp>
        <p:nvSpPr>
          <p:cNvPr id="6" name="Text Box 4"/>
          <p:cNvSpPr>
            <a:spLocks/>
          </p:cNvSpPr>
          <p:nvPr/>
        </p:nvSpPr>
        <p:spPr bwMode="auto">
          <a:xfrm>
            <a:off x="914400" y="3775199"/>
            <a:ext cx="381000" cy="20615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spcBef>
                <a:spcPts val="0"/>
              </a:spcBef>
              <a:buClr>
                <a:schemeClr val="accent2"/>
              </a:buClr>
              <a:buSzPct val="80000"/>
              <a:buFont typeface="Wingdings"/>
              <a:buChar char="l"/>
              <a:defRPr sz="2800" b="1">
                <a:solidFill>
                  <a:schemeClr val="tx1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Font typeface="Wingdings"/>
              <a:buChar char="§"/>
              <a:defRPr sz="2400" b="1">
                <a:solidFill>
                  <a:schemeClr val="tx1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b="1">
                <a:solidFill>
                  <a:schemeClr val="tx1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800" b="0"/>
              <a:t>WP</a:t>
            </a:r>
            <a:endParaRPr lang="en-GB" sz="1800" b="0"/>
          </a:p>
        </p:txBody>
      </p:sp>
      <p:sp>
        <p:nvSpPr>
          <p:cNvPr id="7" name="Text Box 5"/>
          <p:cNvSpPr>
            <a:spLocks/>
          </p:cNvSpPr>
          <p:nvPr/>
        </p:nvSpPr>
        <p:spPr bwMode="auto">
          <a:xfrm>
            <a:off x="1600200" y="3775199"/>
            <a:ext cx="533400" cy="20615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spcBef>
                <a:spcPts val="0"/>
              </a:spcBef>
              <a:buClr>
                <a:schemeClr val="accent2"/>
              </a:buClr>
              <a:buSzPct val="80000"/>
              <a:buFont typeface="Wingdings"/>
              <a:buChar char="l"/>
              <a:defRPr sz="2800" b="1">
                <a:solidFill>
                  <a:schemeClr val="tx1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Font typeface="Wingdings"/>
              <a:buChar char="§"/>
              <a:defRPr sz="2400" b="1">
                <a:solidFill>
                  <a:schemeClr val="tx1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b="1">
                <a:solidFill>
                  <a:schemeClr val="tx1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800" b="0"/>
              <a:t>VBD</a:t>
            </a:r>
            <a:endParaRPr lang="en-GB" sz="1800" b="0"/>
          </a:p>
        </p:txBody>
      </p:sp>
      <p:sp>
        <p:nvSpPr>
          <p:cNvPr id="8" name="Text Box 6"/>
          <p:cNvSpPr>
            <a:spLocks/>
          </p:cNvSpPr>
          <p:nvPr/>
        </p:nvSpPr>
        <p:spPr bwMode="auto">
          <a:xfrm>
            <a:off x="2286000" y="3775199"/>
            <a:ext cx="381000" cy="20615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spcBef>
                <a:spcPts val="0"/>
              </a:spcBef>
              <a:buClr>
                <a:schemeClr val="accent2"/>
              </a:buClr>
              <a:buSzPct val="80000"/>
              <a:buFont typeface="Wingdings"/>
              <a:buChar char="l"/>
              <a:defRPr sz="2800" b="1">
                <a:solidFill>
                  <a:schemeClr val="tx1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Font typeface="Wingdings"/>
              <a:buChar char="§"/>
              <a:defRPr sz="2400" b="1">
                <a:solidFill>
                  <a:schemeClr val="tx1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b="1">
                <a:solidFill>
                  <a:schemeClr val="tx1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800" b="0"/>
              <a:t>DT</a:t>
            </a:r>
            <a:endParaRPr lang="en-GB" sz="1800" b="0"/>
          </a:p>
        </p:txBody>
      </p:sp>
      <p:sp>
        <p:nvSpPr>
          <p:cNvPr id="9" name="Text Box 7"/>
          <p:cNvSpPr>
            <a:spLocks/>
          </p:cNvSpPr>
          <p:nvPr/>
        </p:nvSpPr>
        <p:spPr bwMode="auto">
          <a:xfrm>
            <a:off x="2819400" y="3775199"/>
            <a:ext cx="381000" cy="20615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spcBef>
                <a:spcPts val="0"/>
              </a:spcBef>
              <a:buClr>
                <a:schemeClr val="accent2"/>
              </a:buClr>
              <a:buSzPct val="80000"/>
              <a:buFont typeface="Wingdings"/>
              <a:buChar char="l"/>
              <a:defRPr sz="2800" b="1">
                <a:solidFill>
                  <a:schemeClr val="tx1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Font typeface="Wingdings"/>
              <a:buChar char="§"/>
              <a:defRPr sz="2400" b="1">
                <a:solidFill>
                  <a:schemeClr val="tx1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b="1">
                <a:solidFill>
                  <a:schemeClr val="tx1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800" b="0"/>
              <a:t>JJ</a:t>
            </a:r>
            <a:endParaRPr lang="en-GB" sz="1800" b="0"/>
          </a:p>
        </p:txBody>
      </p:sp>
      <p:sp>
        <p:nvSpPr>
          <p:cNvPr id="10" name="Text Box 8"/>
          <p:cNvSpPr>
            <a:spLocks/>
          </p:cNvSpPr>
          <p:nvPr/>
        </p:nvSpPr>
        <p:spPr bwMode="auto">
          <a:xfrm>
            <a:off x="3581400" y="3775199"/>
            <a:ext cx="609600" cy="20615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spcBef>
                <a:spcPts val="0"/>
              </a:spcBef>
              <a:buClr>
                <a:schemeClr val="accent2"/>
              </a:buClr>
              <a:buSzPct val="80000"/>
              <a:buFont typeface="Wingdings"/>
              <a:buChar char="l"/>
              <a:defRPr sz="2800" b="1">
                <a:solidFill>
                  <a:schemeClr val="tx1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Font typeface="Wingdings"/>
              <a:buChar char="§"/>
              <a:defRPr sz="2400" b="1">
                <a:solidFill>
                  <a:schemeClr val="tx1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b="1">
                <a:solidFill>
                  <a:schemeClr val="tx1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800" b="0"/>
              <a:t>NNP</a:t>
            </a:r>
            <a:endParaRPr lang="en-GB" sz="1800" b="0"/>
          </a:p>
        </p:txBody>
      </p:sp>
      <p:sp>
        <p:nvSpPr>
          <p:cNvPr id="11" name="Text Box 9"/>
          <p:cNvSpPr>
            <a:spLocks/>
          </p:cNvSpPr>
          <p:nvPr/>
        </p:nvSpPr>
        <p:spPr bwMode="auto">
          <a:xfrm>
            <a:off x="5029200" y="3775199"/>
            <a:ext cx="381000" cy="20615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spcBef>
                <a:spcPts val="0"/>
              </a:spcBef>
              <a:buClr>
                <a:schemeClr val="accent2"/>
              </a:buClr>
              <a:buSzPct val="80000"/>
              <a:buFont typeface="Wingdings"/>
              <a:buChar char="l"/>
              <a:defRPr sz="2800" b="1">
                <a:solidFill>
                  <a:schemeClr val="tx1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Font typeface="Wingdings"/>
              <a:buChar char="§"/>
              <a:defRPr sz="2400" b="1">
                <a:solidFill>
                  <a:schemeClr val="tx1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b="1">
                <a:solidFill>
                  <a:schemeClr val="tx1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800" b="0"/>
              <a:t>NP</a:t>
            </a:r>
            <a:endParaRPr lang="en-GB" sz="1800" b="0"/>
          </a:p>
        </p:txBody>
      </p:sp>
      <p:sp>
        <p:nvSpPr>
          <p:cNvPr id="12" name="Text Box 10"/>
          <p:cNvSpPr>
            <a:spLocks/>
          </p:cNvSpPr>
          <p:nvPr/>
        </p:nvSpPr>
        <p:spPr bwMode="auto">
          <a:xfrm>
            <a:off x="6248400" y="3775199"/>
            <a:ext cx="381000" cy="20615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spcBef>
                <a:spcPts val="0"/>
              </a:spcBef>
              <a:buClr>
                <a:schemeClr val="accent2"/>
              </a:buClr>
              <a:buSzPct val="80000"/>
              <a:buFont typeface="Wingdings"/>
              <a:buChar char="l"/>
              <a:defRPr sz="2800" b="1">
                <a:solidFill>
                  <a:schemeClr val="tx1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Font typeface="Wingdings"/>
              <a:buChar char="§"/>
              <a:defRPr sz="2400" b="1">
                <a:solidFill>
                  <a:schemeClr val="tx1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b="1">
                <a:solidFill>
                  <a:schemeClr val="tx1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800" b="0"/>
              <a:t>TO</a:t>
            </a:r>
            <a:endParaRPr lang="en-GB" sz="1800" b="0"/>
          </a:p>
        </p:txBody>
      </p:sp>
      <p:sp>
        <p:nvSpPr>
          <p:cNvPr id="13" name="Text Box 11"/>
          <p:cNvSpPr>
            <a:spLocks/>
          </p:cNvSpPr>
          <p:nvPr/>
        </p:nvSpPr>
        <p:spPr bwMode="auto">
          <a:xfrm>
            <a:off x="6858000" y="3775199"/>
            <a:ext cx="381000" cy="20615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spcBef>
                <a:spcPts val="0"/>
              </a:spcBef>
              <a:buClr>
                <a:schemeClr val="accent2"/>
              </a:buClr>
              <a:buSzPct val="80000"/>
              <a:buFont typeface="Wingdings"/>
              <a:buChar char="l"/>
              <a:defRPr sz="2800" b="1">
                <a:solidFill>
                  <a:schemeClr val="tx1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Font typeface="Wingdings"/>
              <a:buChar char="§"/>
              <a:defRPr sz="2400" b="1">
                <a:solidFill>
                  <a:schemeClr val="tx1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b="1">
                <a:solidFill>
                  <a:schemeClr val="tx1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800" b="0"/>
              <a:t>VB</a:t>
            </a:r>
            <a:endParaRPr lang="en-GB" sz="1800" b="0"/>
          </a:p>
        </p:txBody>
      </p:sp>
      <p:sp>
        <p:nvSpPr>
          <p:cNvPr id="14" name="Text Box 12"/>
          <p:cNvSpPr>
            <a:spLocks/>
          </p:cNvSpPr>
          <p:nvPr/>
        </p:nvSpPr>
        <p:spPr bwMode="auto">
          <a:xfrm>
            <a:off x="7467600" y="3775199"/>
            <a:ext cx="381000" cy="20615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spcBef>
                <a:spcPts val="0"/>
              </a:spcBef>
              <a:buClr>
                <a:schemeClr val="accent2"/>
              </a:buClr>
              <a:buSzPct val="80000"/>
              <a:buFont typeface="Wingdings"/>
              <a:buChar char="l"/>
              <a:defRPr sz="2800" b="1">
                <a:solidFill>
                  <a:schemeClr val="tx1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Font typeface="Wingdings"/>
              <a:buChar char="§"/>
              <a:defRPr sz="2400" b="1">
                <a:solidFill>
                  <a:schemeClr val="tx1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b="1">
                <a:solidFill>
                  <a:schemeClr val="tx1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800" b="0"/>
              <a:t>IN</a:t>
            </a:r>
            <a:endParaRPr lang="en-GB" sz="1800" b="0"/>
          </a:p>
        </p:txBody>
      </p:sp>
      <p:sp>
        <p:nvSpPr>
          <p:cNvPr id="15" name="Text Box 13"/>
          <p:cNvSpPr>
            <a:spLocks/>
          </p:cNvSpPr>
          <p:nvPr/>
        </p:nvSpPr>
        <p:spPr bwMode="auto">
          <a:xfrm>
            <a:off x="8001000" y="3775199"/>
            <a:ext cx="381000" cy="20615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spcBef>
                <a:spcPts val="0"/>
              </a:spcBef>
              <a:buClr>
                <a:schemeClr val="accent2"/>
              </a:buClr>
              <a:buSzPct val="80000"/>
              <a:buFont typeface="Wingdings"/>
              <a:buChar char="l"/>
              <a:defRPr sz="2800" b="1">
                <a:solidFill>
                  <a:schemeClr val="tx1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Font typeface="Wingdings"/>
              <a:buChar char="§"/>
              <a:defRPr sz="2400" b="1">
                <a:solidFill>
                  <a:schemeClr val="tx1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b="1">
                <a:solidFill>
                  <a:schemeClr val="tx1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800" b="0"/>
              <a:t>NN</a:t>
            </a:r>
            <a:endParaRPr lang="en-GB" sz="1800" b="0"/>
          </a:p>
        </p:txBody>
      </p:sp>
      <p:sp>
        <p:nvSpPr>
          <p:cNvPr id="16" name="Text Box 14"/>
          <p:cNvSpPr>
            <a:spLocks/>
          </p:cNvSpPr>
          <p:nvPr/>
        </p:nvSpPr>
        <p:spPr bwMode="auto">
          <a:xfrm>
            <a:off x="3657600" y="3146000"/>
            <a:ext cx="381000" cy="20615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spcBef>
                <a:spcPts val="0"/>
              </a:spcBef>
              <a:buClr>
                <a:schemeClr val="accent2"/>
              </a:buClr>
              <a:buSzPct val="80000"/>
              <a:buFont typeface="Wingdings"/>
              <a:buChar char="l"/>
              <a:defRPr sz="2800" b="1">
                <a:solidFill>
                  <a:schemeClr val="tx1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Font typeface="Wingdings"/>
              <a:buChar char="§"/>
              <a:defRPr sz="2400" b="1">
                <a:solidFill>
                  <a:schemeClr val="tx1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b="1">
                <a:solidFill>
                  <a:schemeClr val="tx1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800" b="0"/>
              <a:t>NP</a:t>
            </a:r>
            <a:endParaRPr lang="en-GB" sz="1800" b="0"/>
          </a:p>
        </p:txBody>
      </p:sp>
      <p:sp>
        <p:nvSpPr>
          <p:cNvPr id="17" name="Text Box 15"/>
          <p:cNvSpPr>
            <a:spLocks/>
          </p:cNvSpPr>
          <p:nvPr/>
        </p:nvSpPr>
        <p:spPr bwMode="auto">
          <a:xfrm>
            <a:off x="7924800" y="3203200"/>
            <a:ext cx="381000" cy="20615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spcBef>
                <a:spcPts val="0"/>
              </a:spcBef>
              <a:buClr>
                <a:schemeClr val="accent2"/>
              </a:buClr>
              <a:buSzPct val="80000"/>
              <a:buFont typeface="Wingdings"/>
              <a:buChar char="l"/>
              <a:defRPr sz="2800" b="1">
                <a:solidFill>
                  <a:schemeClr val="tx1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Font typeface="Wingdings"/>
              <a:buChar char="§"/>
              <a:defRPr sz="2400" b="1">
                <a:solidFill>
                  <a:schemeClr val="tx1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b="1">
                <a:solidFill>
                  <a:schemeClr val="tx1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800" b="0"/>
              <a:t>NP</a:t>
            </a:r>
            <a:endParaRPr lang="en-GB" sz="1800" b="0"/>
          </a:p>
        </p:txBody>
      </p:sp>
      <p:sp>
        <p:nvSpPr>
          <p:cNvPr id="18" name="Text Box 16"/>
          <p:cNvSpPr>
            <a:spLocks/>
          </p:cNvSpPr>
          <p:nvPr/>
        </p:nvSpPr>
        <p:spPr bwMode="auto">
          <a:xfrm>
            <a:off x="7543800" y="2802800"/>
            <a:ext cx="381000" cy="20615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spcBef>
                <a:spcPts val="0"/>
              </a:spcBef>
              <a:buClr>
                <a:schemeClr val="accent2"/>
              </a:buClr>
              <a:buSzPct val="80000"/>
              <a:buFont typeface="Wingdings"/>
              <a:buChar char="l"/>
              <a:defRPr sz="2800" b="1">
                <a:solidFill>
                  <a:schemeClr val="tx1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Font typeface="Wingdings"/>
              <a:buChar char="§"/>
              <a:defRPr sz="2400" b="1">
                <a:solidFill>
                  <a:schemeClr val="tx1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b="1">
                <a:solidFill>
                  <a:schemeClr val="tx1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800" b="0"/>
              <a:t>PP</a:t>
            </a:r>
            <a:endParaRPr lang="en-GB" sz="1800" b="0"/>
          </a:p>
        </p:txBody>
      </p:sp>
      <p:sp>
        <p:nvSpPr>
          <p:cNvPr id="19" name="Text Box 17"/>
          <p:cNvSpPr>
            <a:spLocks/>
          </p:cNvSpPr>
          <p:nvPr/>
        </p:nvSpPr>
        <p:spPr bwMode="auto">
          <a:xfrm>
            <a:off x="7162800" y="2402400"/>
            <a:ext cx="381000" cy="20615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spcBef>
                <a:spcPts val="0"/>
              </a:spcBef>
              <a:buClr>
                <a:schemeClr val="accent2"/>
              </a:buClr>
              <a:buSzPct val="80000"/>
              <a:buFont typeface="Wingdings"/>
              <a:buChar char="l"/>
              <a:defRPr sz="2800" b="1">
                <a:solidFill>
                  <a:schemeClr val="tx1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Font typeface="Wingdings"/>
              <a:buChar char="§"/>
              <a:defRPr sz="2400" b="1">
                <a:solidFill>
                  <a:schemeClr val="tx1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b="1">
                <a:solidFill>
                  <a:schemeClr val="tx1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800" b="0"/>
              <a:t>VP</a:t>
            </a:r>
            <a:endParaRPr lang="en-GB" sz="1800" b="0"/>
          </a:p>
        </p:txBody>
      </p:sp>
      <p:sp>
        <p:nvSpPr>
          <p:cNvPr id="20" name="Text Box 18"/>
          <p:cNvSpPr>
            <a:spLocks/>
          </p:cNvSpPr>
          <p:nvPr/>
        </p:nvSpPr>
        <p:spPr bwMode="auto">
          <a:xfrm>
            <a:off x="6781800" y="1944799"/>
            <a:ext cx="381000" cy="20615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spcBef>
                <a:spcPts val="0"/>
              </a:spcBef>
              <a:buClr>
                <a:schemeClr val="accent2"/>
              </a:buClr>
              <a:buSzPct val="80000"/>
              <a:buFont typeface="Wingdings"/>
              <a:buChar char="l"/>
              <a:defRPr sz="2800" b="1">
                <a:solidFill>
                  <a:schemeClr val="tx1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Font typeface="Wingdings"/>
              <a:buChar char="§"/>
              <a:defRPr sz="2400" b="1">
                <a:solidFill>
                  <a:schemeClr val="tx1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b="1">
                <a:solidFill>
                  <a:schemeClr val="tx1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800" b="0"/>
              <a:t>S</a:t>
            </a:r>
            <a:endParaRPr lang="en-GB" sz="1800" b="0"/>
          </a:p>
        </p:txBody>
      </p:sp>
      <p:sp>
        <p:nvSpPr>
          <p:cNvPr id="21" name="Text Box 19"/>
          <p:cNvSpPr>
            <a:spLocks/>
          </p:cNvSpPr>
          <p:nvPr/>
        </p:nvSpPr>
        <p:spPr bwMode="auto">
          <a:xfrm>
            <a:off x="5029200" y="1658800"/>
            <a:ext cx="381000" cy="20615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spcBef>
                <a:spcPts val="0"/>
              </a:spcBef>
              <a:buClr>
                <a:schemeClr val="accent2"/>
              </a:buClr>
              <a:buSzPct val="80000"/>
              <a:buFont typeface="Wingdings"/>
              <a:buChar char="l"/>
              <a:defRPr sz="2800" b="1">
                <a:solidFill>
                  <a:schemeClr val="tx1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Font typeface="Wingdings"/>
              <a:buChar char="§"/>
              <a:defRPr sz="2400" b="1">
                <a:solidFill>
                  <a:schemeClr val="tx1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b="1">
                <a:solidFill>
                  <a:schemeClr val="tx1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800" b="0"/>
              <a:t>VP</a:t>
            </a:r>
            <a:endParaRPr lang="en-GB" sz="1800" b="0"/>
          </a:p>
        </p:txBody>
      </p:sp>
      <p:sp>
        <p:nvSpPr>
          <p:cNvPr id="22" name="Text Box 20"/>
          <p:cNvSpPr>
            <a:spLocks/>
          </p:cNvSpPr>
          <p:nvPr/>
        </p:nvSpPr>
        <p:spPr bwMode="auto">
          <a:xfrm>
            <a:off x="3200400" y="1258400"/>
            <a:ext cx="381000" cy="20615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spcBef>
                <a:spcPts val="0"/>
              </a:spcBef>
              <a:buClr>
                <a:schemeClr val="accent2"/>
              </a:buClr>
              <a:buSzPct val="80000"/>
              <a:buFont typeface="Wingdings"/>
              <a:buChar char="l"/>
              <a:defRPr sz="2800" b="1">
                <a:solidFill>
                  <a:schemeClr val="tx1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Font typeface="Wingdings"/>
              <a:buChar char="§"/>
              <a:defRPr sz="2400" b="1">
                <a:solidFill>
                  <a:schemeClr val="tx1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b="1">
                <a:solidFill>
                  <a:schemeClr val="tx1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800" b="0"/>
              <a:t>S</a:t>
            </a:r>
            <a:endParaRPr lang="en-GB" sz="1800" b="0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1066800" y="4003999"/>
            <a:ext cx="0" cy="22880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1828800" y="4003999"/>
            <a:ext cx="0" cy="22880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>
            <a:off x="2438400" y="4003999"/>
            <a:ext cx="0" cy="22880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>
            <a:off x="3048000" y="4003999"/>
            <a:ext cx="0" cy="22880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>
            <a:off x="3810000" y="4003999"/>
            <a:ext cx="0" cy="22880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>
            <a:off x="5181600" y="4003999"/>
            <a:ext cx="0" cy="22880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>
            <a:off x="6477000" y="4003999"/>
            <a:ext cx="0" cy="22880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>
            <a:off x="7010399" y="4003999"/>
            <a:ext cx="0" cy="22880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>
            <a:off x="7620000" y="4003999"/>
            <a:ext cx="0" cy="22880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32" name="Line 30"/>
          <p:cNvSpPr>
            <a:spLocks noChangeShapeType="1"/>
          </p:cNvSpPr>
          <p:nvPr/>
        </p:nvSpPr>
        <p:spPr bwMode="auto">
          <a:xfrm>
            <a:off x="8153399" y="4003999"/>
            <a:ext cx="0" cy="22880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>
            <a:off x="8153399" y="3489200"/>
            <a:ext cx="0" cy="22880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34" name="Line 32"/>
          <p:cNvSpPr>
            <a:spLocks noChangeShapeType="1"/>
          </p:cNvSpPr>
          <p:nvPr/>
        </p:nvSpPr>
        <p:spPr bwMode="auto">
          <a:xfrm flipH="1">
            <a:off x="2438400" y="3374800"/>
            <a:ext cx="1371600" cy="40040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35" name="Line 33"/>
          <p:cNvSpPr>
            <a:spLocks noChangeShapeType="1"/>
          </p:cNvSpPr>
          <p:nvPr/>
        </p:nvSpPr>
        <p:spPr bwMode="auto">
          <a:xfrm flipH="1">
            <a:off x="3048000" y="3374800"/>
            <a:ext cx="762000" cy="40040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36" name="Line 34"/>
          <p:cNvSpPr>
            <a:spLocks noChangeShapeType="1"/>
          </p:cNvSpPr>
          <p:nvPr/>
        </p:nvSpPr>
        <p:spPr bwMode="auto">
          <a:xfrm>
            <a:off x="3810000" y="3374800"/>
            <a:ext cx="0" cy="343199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>
            <a:off x="3810000" y="3374800"/>
            <a:ext cx="1371600" cy="40040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38" name="Line 36"/>
          <p:cNvSpPr>
            <a:spLocks noChangeShapeType="1"/>
          </p:cNvSpPr>
          <p:nvPr/>
        </p:nvSpPr>
        <p:spPr bwMode="auto">
          <a:xfrm>
            <a:off x="7620000" y="3031600"/>
            <a:ext cx="0" cy="686399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39" name="Line 37"/>
          <p:cNvSpPr>
            <a:spLocks noChangeShapeType="1"/>
          </p:cNvSpPr>
          <p:nvPr/>
        </p:nvSpPr>
        <p:spPr bwMode="auto">
          <a:xfrm flipH="1">
            <a:off x="1143000" y="1487200"/>
            <a:ext cx="2209800" cy="228800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>
            <a:off x="7696200" y="3031600"/>
            <a:ext cx="381000" cy="171599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41" name="Line 39"/>
          <p:cNvSpPr>
            <a:spLocks noChangeShapeType="1"/>
          </p:cNvSpPr>
          <p:nvPr/>
        </p:nvSpPr>
        <p:spPr bwMode="auto">
          <a:xfrm flipH="1">
            <a:off x="3810000" y="1887599"/>
            <a:ext cx="1371600" cy="125840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 flipH="1">
            <a:off x="1905000" y="1887599"/>
            <a:ext cx="3276600" cy="1887599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43" name="Line 41"/>
          <p:cNvSpPr>
            <a:spLocks noChangeShapeType="1"/>
          </p:cNvSpPr>
          <p:nvPr/>
        </p:nvSpPr>
        <p:spPr bwMode="auto">
          <a:xfrm>
            <a:off x="5181600" y="1887599"/>
            <a:ext cx="1600200" cy="11440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44" name="Line 42"/>
          <p:cNvSpPr>
            <a:spLocks noChangeShapeType="1"/>
          </p:cNvSpPr>
          <p:nvPr/>
        </p:nvSpPr>
        <p:spPr bwMode="auto">
          <a:xfrm>
            <a:off x="7010399" y="2173600"/>
            <a:ext cx="304800" cy="28600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45" name="Line 43"/>
          <p:cNvSpPr>
            <a:spLocks noChangeShapeType="1"/>
          </p:cNvSpPr>
          <p:nvPr/>
        </p:nvSpPr>
        <p:spPr bwMode="auto">
          <a:xfrm flipH="1">
            <a:off x="7010399" y="2631199"/>
            <a:ext cx="304800" cy="114400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46" name="Line 44"/>
          <p:cNvSpPr>
            <a:spLocks noChangeShapeType="1"/>
          </p:cNvSpPr>
          <p:nvPr/>
        </p:nvSpPr>
        <p:spPr bwMode="auto">
          <a:xfrm>
            <a:off x="7315200" y="2631199"/>
            <a:ext cx="381000" cy="171599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47" name="Line 45"/>
          <p:cNvSpPr>
            <a:spLocks noChangeShapeType="1"/>
          </p:cNvSpPr>
          <p:nvPr/>
        </p:nvSpPr>
        <p:spPr bwMode="auto">
          <a:xfrm flipH="1">
            <a:off x="6477000" y="2173600"/>
            <a:ext cx="533400" cy="154440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48" name="Line 46"/>
          <p:cNvSpPr>
            <a:spLocks noChangeShapeType="1"/>
          </p:cNvSpPr>
          <p:nvPr/>
        </p:nvSpPr>
        <p:spPr bwMode="auto">
          <a:xfrm>
            <a:off x="3352800" y="1487200"/>
            <a:ext cx="1676400" cy="22880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Example</a:t>
            </a:r>
            <a:endParaRPr lang="it-IT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>
          <a:xfrm>
            <a:off x="1144391" y="3582243"/>
            <a:ext cx="7523037" cy="1120084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dirty="0" err="1">
                <a:solidFill>
                  <a:srgbClr val="C00000"/>
                </a:solidFill>
              </a:rPr>
              <a:t>Inorder</a:t>
            </a:r>
            <a:r>
              <a:rPr lang="en-US" dirty="0">
                <a:solidFill>
                  <a:srgbClr val="C00000"/>
                </a:solidFill>
              </a:rPr>
              <a:t> traversal</a:t>
            </a:r>
            <a:r>
              <a:rPr lang="en-US" dirty="0"/>
              <a:t>:</a:t>
            </a:r>
            <a:endParaRPr dirty="0"/>
          </a:p>
          <a:p>
            <a:pPr marL="457200" lvl="1" indent="0">
              <a:buNone/>
              <a:defRPr/>
            </a:pPr>
            <a:r>
              <a:rPr lang="en-US" dirty="0"/>
              <a:t>A hearing </a:t>
            </a:r>
            <a:r>
              <a:rPr lang="en-US" b="1" dirty="0">
                <a:solidFill>
                  <a:srgbClr val="FF0000"/>
                </a:solidFill>
              </a:rPr>
              <a:t>on the issue</a:t>
            </a:r>
            <a:r>
              <a:rPr lang="en-US" dirty="0"/>
              <a:t> is scheduled today</a:t>
            </a:r>
            <a:endParaRPr dirty="0"/>
          </a:p>
          <a:p>
            <a:pPr marL="457200" lvl="1" indent="0">
              <a:buNone/>
              <a:defRPr/>
            </a:pPr>
            <a:r>
              <a:rPr lang="en-US" dirty="0"/>
              <a:t>1     2          5    6      7      3         4            8</a:t>
            </a:r>
            <a:endParaRPr lang="it-IT" dirty="0"/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153954" y="1230325"/>
            <a:ext cx="7523037" cy="2002805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/>
              <a:t>Parsing with Swap</a:t>
            </a:r>
            <a:endParaRPr lang="it-IT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512056132"/>
              </p:ext>
            </p:extLst>
          </p:nvPr>
        </p:nvGraphicFramePr>
        <p:xfrm>
          <a:off x="1043608" y="773931"/>
          <a:ext cx="7773502" cy="4191000"/>
        </p:xfrm>
        <a:graphic>
          <a:graphicData uri="http://schemas.openxmlformats.org/drawingml/2006/table">
            <a:tbl>
              <a:tblPr firstRow="1" bandRow="1">
                <a:tableStyleId>{E604180A-D7BF-239C-F8B8-93A1582A8E54}</a:tableStyleId>
              </a:tblPr>
              <a:tblGrid>
                <a:gridCol w="1082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5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56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400" dirty="0"/>
                        <a:t>Action</a:t>
                      </a:r>
                      <a:endParaRPr sz="1400" dirty="0"/>
                    </a:p>
                  </a:txBody>
                  <a:tcPr marL="96777" marR="96777" marT="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400" dirty="0"/>
                        <a:t>Stack</a:t>
                      </a:r>
                      <a:endParaRPr sz="1400" dirty="0"/>
                    </a:p>
                  </a:txBody>
                  <a:tcPr marL="96777" marR="96777" marT="0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400" dirty="0"/>
                        <a:t>Buffer</a:t>
                      </a:r>
                      <a:endParaRPr sz="1400" dirty="0"/>
                    </a:p>
                  </a:txBody>
                  <a:tcPr marL="96777" marR="96777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400"/>
                    </a:p>
                  </a:txBody>
                  <a:tcPr marL="96777" marR="96777" marT="0" marB="0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400"/>
                        <a:t>[]</a:t>
                      </a:r>
                      <a:endParaRPr sz="1400"/>
                    </a:p>
                  </a:txBody>
                  <a:tcPr marL="96777" marR="96777" marT="0" marB="0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400"/>
                        <a:t>A hearing is scheduled on the issue today</a:t>
                      </a:r>
                      <a:endParaRPr sz="1400"/>
                    </a:p>
                  </a:txBody>
                  <a:tcPr marL="96777" marR="96777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400"/>
                        <a:t>Shift</a:t>
                      </a:r>
                      <a:endParaRPr sz="1400"/>
                    </a:p>
                  </a:txBody>
                  <a:tcPr marL="96777" marR="96777" marT="0" marB="0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400"/>
                        <a:t>A</a:t>
                      </a:r>
                      <a:endParaRPr sz="1400"/>
                    </a:p>
                  </a:txBody>
                  <a:tcPr marL="96777" marR="96777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/>
                        <a:t>hearing is scheduled on the issue today</a:t>
                      </a:r>
                      <a:endParaRPr sz="1400"/>
                    </a:p>
                  </a:txBody>
                  <a:tcPr marL="96777" marR="96777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400"/>
                        <a:t>Shift</a:t>
                      </a:r>
                      <a:endParaRPr sz="1400"/>
                    </a:p>
                  </a:txBody>
                  <a:tcPr marL="96777" marR="96777" marT="0" marB="0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400"/>
                        <a:t>A hearing</a:t>
                      </a:r>
                      <a:endParaRPr sz="1400"/>
                    </a:p>
                  </a:txBody>
                  <a:tcPr marL="96777" marR="96777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/>
                        <a:t>is scheduled on the issue today</a:t>
                      </a:r>
                      <a:endParaRPr sz="1400"/>
                    </a:p>
                  </a:txBody>
                  <a:tcPr marL="96777" marR="96777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400" dirty="0"/>
                        <a:t>LA-ATT</a:t>
                      </a:r>
                      <a:endParaRPr sz="1400" dirty="0"/>
                    </a:p>
                  </a:txBody>
                  <a:tcPr marL="96777" marR="96777" marT="0" marB="0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400"/>
                        <a:t>hearing</a:t>
                      </a:r>
                      <a:endParaRPr sz="1400"/>
                    </a:p>
                  </a:txBody>
                  <a:tcPr marL="96777" marR="96777" marT="0" marB="0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400"/>
                        <a:t>Is scheduled on the issue today</a:t>
                      </a:r>
                      <a:endParaRPr sz="1400"/>
                    </a:p>
                  </a:txBody>
                  <a:tcPr marL="96777" marR="96777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400"/>
                        <a:t>Shift</a:t>
                      </a:r>
                      <a:endParaRPr sz="1400"/>
                    </a:p>
                  </a:txBody>
                  <a:tcPr marL="96777" marR="96777" marT="0" marB="0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400"/>
                        <a:t>hearing is</a:t>
                      </a:r>
                      <a:endParaRPr sz="1400"/>
                    </a:p>
                  </a:txBody>
                  <a:tcPr marL="96777" marR="96777" marT="0" marB="0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400"/>
                        <a:t>scheduled on the issue today</a:t>
                      </a:r>
                      <a:endParaRPr sz="1400"/>
                    </a:p>
                  </a:txBody>
                  <a:tcPr marL="96777" marR="96777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400"/>
                        <a:t>Shift</a:t>
                      </a:r>
                      <a:endParaRPr sz="1400"/>
                    </a:p>
                  </a:txBody>
                  <a:tcPr marL="96777" marR="96777" marT="0" marB="0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400"/>
                        <a:t>hearing is scheduled</a:t>
                      </a:r>
                      <a:endParaRPr sz="1400"/>
                    </a:p>
                  </a:txBody>
                  <a:tcPr marL="96777" marR="96777" marT="0" marB="0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400"/>
                        <a:t>on the issue today</a:t>
                      </a:r>
                      <a:endParaRPr sz="1400"/>
                    </a:p>
                  </a:txBody>
                  <a:tcPr marL="96777" marR="96777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400"/>
                        <a:t>Shift</a:t>
                      </a:r>
                      <a:endParaRPr sz="1400"/>
                    </a:p>
                  </a:txBody>
                  <a:tcPr marL="96777" marR="96777" marT="0" marB="0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400"/>
                        <a:t>hearing is scheduled on</a:t>
                      </a:r>
                      <a:endParaRPr sz="1400"/>
                    </a:p>
                  </a:txBody>
                  <a:tcPr marL="96777" marR="96777" marT="0" marB="0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400"/>
                        <a:t>the issue today</a:t>
                      </a:r>
                      <a:endParaRPr sz="1400"/>
                    </a:p>
                  </a:txBody>
                  <a:tcPr marL="96777" marR="96777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400" dirty="0"/>
                        <a:t>Swap</a:t>
                      </a:r>
                      <a:endParaRPr sz="1400" dirty="0"/>
                    </a:p>
                  </a:txBody>
                  <a:tcPr marL="96777" marR="96777" marT="0" marB="0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400"/>
                        <a:t>hearing is on</a:t>
                      </a:r>
                      <a:endParaRPr sz="1400"/>
                    </a:p>
                  </a:txBody>
                  <a:tcPr marL="96777" marR="96777" marT="0" marB="0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400"/>
                        <a:t>scheduled the issue today</a:t>
                      </a:r>
                      <a:endParaRPr sz="1400"/>
                    </a:p>
                  </a:txBody>
                  <a:tcPr marL="96777" marR="96777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400" dirty="0"/>
                        <a:t>Swap</a:t>
                      </a:r>
                      <a:endParaRPr sz="1400" dirty="0"/>
                    </a:p>
                  </a:txBody>
                  <a:tcPr marL="96777" marR="96777" marT="0" marB="0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400"/>
                        <a:t>hearing on</a:t>
                      </a:r>
                      <a:endParaRPr sz="1400"/>
                    </a:p>
                  </a:txBody>
                  <a:tcPr marL="96777" marR="96777" marT="0" marB="0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400"/>
                        <a:t>Is scheduled the issue today</a:t>
                      </a:r>
                      <a:endParaRPr sz="1400"/>
                    </a:p>
                  </a:txBody>
                  <a:tcPr marL="96777" marR="96777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400"/>
                        <a:t>Shift</a:t>
                      </a:r>
                      <a:endParaRPr sz="1400"/>
                    </a:p>
                  </a:txBody>
                  <a:tcPr marL="96777" marR="96777" marT="0" marB="0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400"/>
                        <a:t>hearing on is</a:t>
                      </a:r>
                      <a:endParaRPr sz="1400"/>
                    </a:p>
                  </a:txBody>
                  <a:tcPr marL="96777" marR="96777" marT="0" marB="0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400"/>
                        <a:t>scheduled the issue today</a:t>
                      </a:r>
                      <a:endParaRPr sz="1400"/>
                    </a:p>
                  </a:txBody>
                  <a:tcPr marL="96777" marR="96777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400"/>
                        <a:t>Shift</a:t>
                      </a:r>
                      <a:endParaRPr sz="1400"/>
                    </a:p>
                  </a:txBody>
                  <a:tcPr marL="96777" marR="96777" marT="0" marB="0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400"/>
                        <a:t>hearing on is scheduled</a:t>
                      </a:r>
                      <a:endParaRPr sz="1400"/>
                    </a:p>
                  </a:txBody>
                  <a:tcPr marL="96777" marR="96777" marT="0" marB="0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400"/>
                        <a:t>the issue today</a:t>
                      </a:r>
                      <a:endParaRPr sz="1400"/>
                    </a:p>
                  </a:txBody>
                  <a:tcPr marL="96777" marR="96777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400"/>
                        <a:t>Shift</a:t>
                      </a:r>
                      <a:endParaRPr sz="1400"/>
                    </a:p>
                  </a:txBody>
                  <a:tcPr marL="96777" marR="96777" marT="0" marB="0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400"/>
                        <a:t>hearing on is scheduled the</a:t>
                      </a:r>
                      <a:endParaRPr sz="1400"/>
                    </a:p>
                  </a:txBody>
                  <a:tcPr marL="96777" marR="96777" marT="0" marB="0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400"/>
                        <a:t>Issue today</a:t>
                      </a:r>
                      <a:endParaRPr sz="1400"/>
                    </a:p>
                  </a:txBody>
                  <a:tcPr marL="96777" marR="96777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400" dirty="0"/>
                        <a:t>Swap</a:t>
                      </a:r>
                      <a:endParaRPr sz="1400" dirty="0"/>
                    </a:p>
                  </a:txBody>
                  <a:tcPr marL="96777" marR="96777" marT="0" marB="0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400"/>
                        <a:t>hearing on is the</a:t>
                      </a:r>
                      <a:endParaRPr sz="1400"/>
                    </a:p>
                  </a:txBody>
                  <a:tcPr marL="96777" marR="96777" marT="0" marB="0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400"/>
                        <a:t>scheduled issue today</a:t>
                      </a:r>
                      <a:endParaRPr sz="1400"/>
                    </a:p>
                  </a:txBody>
                  <a:tcPr marL="96777" marR="96777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400" dirty="0"/>
                        <a:t>Swap</a:t>
                      </a:r>
                      <a:endParaRPr sz="1400" dirty="0"/>
                    </a:p>
                  </a:txBody>
                  <a:tcPr marL="96777" marR="96777" marT="0" marB="0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400" dirty="0"/>
                        <a:t>hearing on the</a:t>
                      </a:r>
                      <a:endParaRPr sz="1400" dirty="0"/>
                    </a:p>
                  </a:txBody>
                  <a:tcPr marL="96777" marR="96777" marT="0" marB="0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400" dirty="0"/>
                        <a:t>Is scheduled issue today</a:t>
                      </a:r>
                      <a:endParaRPr sz="1400" dirty="0"/>
                    </a:p>
                  </a:txBody>
                  <a:tcPr marL="96777" marR="96777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 sz="quarter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Learning Phase</a:t>
            </a:r>
            <a:endParaRPr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ubTitle" sz="quarter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F2E10-CFE5-814F-8E80-D96C55817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Learning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A1FC8-AD17-3C4F-9899-3CE20A1BA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Go through each sentence in the treebank and extract the sequence of actions suggested by the oracle</a:t>
            </a:r>
          </a:p>
          <a:p>
            <a:r>
              <a:rPr lang="en-IT" dirty="0"/>
              <a:t>Emulate the parser, and at each parser state, extract a context representation of the state, in terms of features</a:t>
            </a:r>
          </a:p>
          <a:p>
            <a:r>
              <a:rPr lang="en-GB" dirty="0"/>
              <a:t>P</a:t>
            </a:r>
            <a:r>
              <a:rPr lang="en-IT" dirty="0"/>
              <a:t>rovide thevfeatures as input and the suggested action as output to the classifier </a:t>
            </a:r>
          </a:p>
        </p:txBody>
      </p:sp>
    </p:spTree>
    <p:extLst>
      <p:ext uri="{BB962C8B-B14F-4D97-AF65-F5344CB8AC3E}">
        <p14:creationId xmlns:p14="http://schemas.microsoft.com/office/powerpoint/2010/main" val="21928787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59632" y="8223"/>
            <a:ext cx="7244606" cy="549684"/>
          </a:xfrm>
        </p:spPr>
        <p:txBody>
          <a:bodyPr/>
          <a:lstStyle/>
          <a:p>
            <a:pPr>
              <a:defRPr/>
            </a:pPr>
            <a:r>
              <a:rPr lang="en-US"/>
              <a:t>Features</a:t>
            </a:r>
            <a:endParaRPr/>
          </a:p>
        </p:txBody>
      </p:sp>
      <p:graphicFrame>
        <p:nvGraphicFramePr>
          <p:cNvPr id="5" name="Group 153"/>
          <p:cNvGraphicFramePr>
            <a:graphicFrameLocks noGrp="1"/>
          </p:cNvGraphicFramePr>
          <p:nvPr>
            <p:ph type="tbl" idx="1"/>
          </p:nvPr>
        </p:nvGraphicFramePr>
        <p:xfrm>
          <a:off x="1460499" y="673027"/>
          <a:ext cx="6683375" cy="4155801"/>
        </p:xfrm>
        <a:graphic>
          <a:graphicData uri="http://schemas.openxmlformats.org/drawingml/2006/table">
            <a:tbl>
              <a:tblPr/>
              <a:tblGrid>
                <a:gridCol w="1261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1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9677">
                <a:tc>
                  <a:txBody>
                    <a:bodyPr/>
                    <a:lstStyle/>
                    <a:p>
                      <a:pPr marL="342900" marR="0" lvl="0" indent="-34290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1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Feature ID</a:t>
                      </a:r>
                      <a:endParaRPr sz="1400" b="0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91450" marR="91450" marT="45710" marB="4571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1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Value</a:t>
                      </a:r>
                      <a:endParaRPr sz="1400" b="0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91450" marR="91450" marT="45710" marB="4571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677">
                <a:tc>
                  <a:txBody>
                    <a:bodyPr/>
                    <a:lstStyle/>
                    <a:p>
                      <a:pPr marL="342900" marR="0" lvl="0" indent="-34290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endParaRPr sz="1400" b="0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91450" marR="91450" marT="45710" marB="4571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form of token</a:t>
                      </a:r>
                      <a:endParaRPr sz="1400" b="0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91450" marR="91450" marT="45710" marB="4571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677">
                <a:tc>
                  <a:txBody>
                    <a:bodyPr/>
                    <a:lstStyle/>
                    <a:p>
                      <a:pPr marL="342900" marR="0" lvl="0" indent="-34290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endParaRPr sz="1400" b="0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91450" marR="91450" marT="45710" marB="4571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lemma of token</a:t>
                      </a:r>
                      <a:endParaRPr sz="1400" b="0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91450" marR="91450" marT="45710" marB="4571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677">
                <a:tc>
                  <a:txBody>
                    <a:bodyPr/>
                    <a:lstStyle/>
                    <a:p>
                      <a:pPr marL="342900" marR="0" lvl="0" indent="-34290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endParaRPr sz="1400" b="0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91450" marR="91450" marT="45710" marB="4571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part of speech (POS) tag </a:t>
                      </a:r>
                      <a:endParaRPr sz="1400" b="0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91450" marR="91450" marT="45710" marB="4571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677">
                <a:tc>
                  <a:txBody>
                    <a:bodyPr/>
                    <a:lstStyle/>
                    <a:p>
                      <a:pPr marL="342900" marR="0" lvl="0" indent="-34290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endParaRPr sz="1400" b="0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91450" marR="91450" marT="45710" marB="4571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morphology</a:t>
                      </a:r>
                      <a:endParaRPr sz="1400" b="0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91450" marR="91450" marT="45710" marB="4571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677">
                <a:tc>
                  <a:txBody>
                    <a:bodyPr/>
                    <a:lstStyle/>
                    <a:p>
                      <a:pPr marL="342900" marR="0" lvl="0" indent="-34290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/F</a:t>
                      </a:r>
                      <a:endParaRPr sz="1400" b="0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91450" marR="91450" marT="45710" marB="4571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form of the leftmost child node</a:t>
                      </a:r>
                      <a:endParaRPr sz="1400" b="0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91450" marR="91450" marT="45710" marB="4571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677">
                <a:tc>
                  <a:txBody>
                    <a:bodyPr/>
                    <a:lstStyle/>
                    <a:p>
                      <a:pPr marL="342900" marR="0" lvl="0" indent="-34290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/L</a:t>
                      </a:r>
                      <a:endParaRPr sz="1400" b="0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91450" marR="91450" marT="45710" marB="4571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lemma of the leftmost child node</a:t>
                      </a:r>
                      <a:endParaRPr sz="1400" b="0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91450" marR="91450" marT="45710" marB="4571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677">
                <a:tc>
                  <a:txBody>
                    <a:bodyPr/>
                    <a:lstStyle/>
                    <a:p>
                      <a:pPr marL="342900" marR="0" lvl="0" indent="-34290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/P</a:t>
                      </a:r>
                      <a:endParaRPr sz="1400" b="0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91450" marR="91450" marT="45710" marB="4571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POS tag of the leftmost child node, if present</a:t>
                      </a:r>
                      <a:endParaRPr sz="1400" b="0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91450" marR="91450" marT="45710" marB="4571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9677">
                <a:tc>
                  <a:txBody>
                    <a:bodyPr/>
                    <a:lstStyle/>
                    <a:p>
                      <a:pPr marL="342900" marR="0" lvl="0" indent="-34290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M\</a:t>
                      </a:r>
                      <a:endParaRPr sz="1400" b="0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91450" marR="91450" marT="45710" marB="4571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Morphology of the rightmost child node </a:t>
                      </a:r>
                      <a:endParaRPr sz="1400" b="0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91450" marR="91450" marT="45710" marB="4571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9677">
                <a:tc>
                  <a:txBody>
                    <a:bodyPr/>
                    <a:lstStyle/>
                    <a:p>
                      <a:pPr marL="342900" marR="0" lvl="0" indent="-34290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F\</a:t>
                      </a:r>
                      <a:endParaRPr sz="1400" b="0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91450" marR="91450" marT="45710" marB="4571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form of the rightmost child node</a:t>
                      </a:r>
                      <a:endParaRPr sz="1400" b="0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91450" marR="91450" marT="45710" marB="4571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9677">
                <a:tc>
                  <a:txBody>
                    <a:bodyPr/>
                    <a:lstStyle/>
                    <a:p>
                      <a:pPr marL="342900" marR="0" lvl="0" indent="-34290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L\</a:t>
                      </a:r>
                      <a:endParaRPr sz="1400" b="0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91450" marR="91450" marT="45710" marB="4571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lemma of the rightmost child node</a:t>
                      </a:r>
                      <a:endParaRPr sz="1400" b="0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91450" marR="91450" marT="45710" marB="4571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9677">
                <a:tc>
                  <a:txBody>
                    <a:bodyPr/>
                    <a:lstStyle/>
                    <a:p>
                      <a:pPr marL="342900" marR="0" lvl="0" indent="-34290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P\</a:t>
                      </a:r>
                      <a:endParaRPr sz="1400" b="0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91450" marR="91450" marT="45710" marB="4571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POS tag of the rightmost child node, if present</a:t>
                      </a:r>
                      <a:endParaRPr sz="1400" b="0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91450" marR="91450" marT="45710" marB="4571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9677">
                <a:tc>
                  <a:txBody>
                    <a:bodyPr/>
                    <a:lstStyle/>
                    <a:p>
                      <a:pPr marL="342900" marR="0" lvl="0" indent="-34290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M\</a:t>
                      </a:r>
                      <a:endParaRPr sz="1400" b="0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91450" marR="91450" marT="45710" marB="4571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0" i="0" u="none" strike="noStrike" cap="non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Morphology of the rightmost child node </a:t>
                      </a:r>
                      <a:endParaRPr sz="1400" b="0" i="0" u="none" strike="noStrike" cap="none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91450" marR="91450" marT="45710" marB="4571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/>
              <a:t>Training Example</a:t>
            </a:r>
            <a:endParaRPr dirty="0"/>
          </a:p>
        </p:txBody>
      </p:sp>
      <p:sp>
        <p:nvSpPr>
          <p:cNvPr id="5" name="AutoShape 6"/>
          <p:cNvSpPr>
            <a:spLocks noChangeAspect="1" noChangeArrowheads="1"/>
          </p:cNvSpPr>
          <p:nvPr/>
        </p:nvSpPr>
        <p:spPr bwMode="auto">
          <a:xfrm>
            <a:off x="1192212" y="1345961"/>
            <a:ext cx="7258050" cy="243695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ts val="0"/>
              </a:spcBef>
              <a:buClr>
                <a:schemeClr val="accent2"/>
              </a:buClr>
              <a:buSzPct val="80000"/>
              <a:buFont typeface="Wingdings"/>
              <a:buChar char="l"/>
              <a:defRPr sz="2800" b="1">
                <a:solidFill>
                  <a:schemeClr val="tx1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Font typeface="Wingdings"/>
              <a:buChar char="§"/>
              <a:defRPr sz="2400" b="1">
                <a:solidFill>
                  <a:schemeClr val="tx1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b="1">
                <a:solidFill>
                  <a:schemeClr val="tx1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endParaRPr lang="en-US" sz="4000" b="0">
              <a:latin typeface="Times New Roman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412999" y="1368602"/>
            <a:ext cx="5657850" cy="1217883"/>
          </a:xfrm>
          <a:prstGeom prst="rect">
            <a:avLst/>
          </a:prstGeom>
          <a:solidFill>
            <a:srgbClr val="FFFF99"/>
          </a:solidFill>
          <a:ln w="1270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anchor="ctr"/>
          <a:lstStyle>
            <a:lvl1pPr>
              <a:spcBef>
                <a:spcPts val="0"/>
              </a:spcBef>
              <a:buClr>
                <a:schemeClr val="accent2"/>
              </a:buClr>
              <a:buSzPct val="80000"/>
              <a:buFont typeface="Wingdings"/>
              <a:buChar char="l"/>
              <a:defRPr sz="2800" b="1">
                <a:solidFill>
                  <a:schemeClr val="tx1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Font typeface="Wingdings"/>
              <a:buChar char="§"/>
              <a:defRPr sz="2400" b="1">
                <a:solidFill>
                  <a:schemeClr val="tx1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b="1">
                <a:solidFill>
                  <a:schemeClr val="tx1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endParaRPr lang="en-US" sz="2400" b="0">
              <a:latin typeface="Times New Roman"/>
            </a:endParaRPr>
          </a:p>
        </p:txBody>
      </p:sp>
      <p:sp>
        <p:nvSpPr>
          <p:cNvPr id="7" name="Text Box 8"/>
          <p:cNvSpPr>
            <a:spLocks/>
          </p:cNvSpPr>
          <p:nvPr/>
        </p:nvSpPr>
        <p:spPr bwMode="auto">
          <a:xfrm>
            <a:off x="3500437" y="1431761"/>
            <a:ext cx="963612" cy="457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25400" tIns="25400" rIns="25400" bIns="25400" anchor="ctr"/>
          <a:lstStyle>
            <a:lvl1pPr>
              <a:spcBef>
                <a:spcPts val="0"/>
              </a:spcBef>
              <a:buClr>
                <a:schemeClr val="accent2"/>
              </a:buClr>
              <a:buSzPct val="80000"/>
              <a:buFont typeface="Wingdings"/>
              <a:buChar char="l"/>
              <a:defRPr sz="2800" b="1">
                <a:solidFill>
                  <a:schemeClr val="tx1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Font typeface="Wingdings"/>
              <a:buChar char="§"/>
              <a:defRPr sz="2400" b="1">
                <a:solidFill>
                  <a:schemeClr val="tx1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b="1">
                <a:solidFill>
                  <a:schemeClr val="tx1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600">
                <a:latin typeface="Times New Roman"/>
              </a:rPr>
              <a:t>leggi</a:t>
            </a:r>
            <a:endParaRPr/>
          </a:p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600">
                <a:latin typeface="Times New Roman"/>
              </a:rPr>
              <a:t>NOM</a:t>
            </a:r>
            <a:endParaRPr lang="en-US" sz="4000">
              <a:latin typeface="Times New Roman"/>
            </a:endParaRPr>
          </a:p>
        </p:txBody>
      </p:sp>
      <p:sp>
        <p:nvSpPr>
          <p:cNvPr id="8" name="Text Box 9"/>
          <p:cNvSpPr>
            <a:spLocks/>
          </p:cNvSpPr>
          <p:nvPr/>
        </p:nvSpPr>
        <p:spPr bwMode="auto">
          <a:xfrm>
            <a:off x="3503612" y="2040702"/>
            <a:ext cx="898525" cy="457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25400" tIns="25400" rIns="25400" bIns="25400" anchor="ctr"/>
          <a:lstStyle>
            <a:lvl1pPr>
              <a:spcBef>
                <a:spcPts val="0"/>
              </a:spcBef>
              <a:buClr>
                <a:schemeClr val="accent2"/>
              </a:buClr>
              <a:buSzPct val="80000"/>
              <a:buFont typeface="Wingdings"/>
              <a:buChar char="l"/>
              <a:defRPr sz="2800" b="1">
                <a:solidFill>
                  <a:schemeClr val="tx1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Font typeface="Wingdings"/>
              <a:buChar char="§"/>
              <a:defRPr sz="2400" b="1">
                <a:solidFill>
                  <a:schemeClr val="tx1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b="1">
                <a:solidFill>
                  <a:schemeClr val="tx1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600">
                <a:latin typeface="Times New Roman"/>
              </a:rPr>
              <a:t>le</a:t>
            </a:r>
            <a:endParaRPr/>
          </a:p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600">
                <a:latin typeface="Times New Roman"/>
              </a:rPr>
              <a:t>DET</a:t>
            </a:r>
            <a:endParaRPr lang="en-US" sz="4000">
              <a:latin typeface="Times New Roman"/>
            </a:endParaRPr>
          </a:p>
        </p:txBody>
      </p:sp>
      <p:sp>
        <p:nvSpPr>
          <p:cNvPr id="9" name="Text Box 10"/>
          <p:cNvSpPr>
            <a:spLocks/>
          </p:cNvSpPr>
          <p:nvPr/>
        </p:nvSpPr>
        <p:spPr bwMode="auto">
          <a:xfrm>
            <a:off x="4592637" y="1431761"/>
            <a:ext cx="644525" cy="457600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25400" tIns="25400" rIns="25400" bIns="25400" anchor="ctr"/>
          <a:lstStyle>
            <a:lvl1pPr>
              <a:spcBef>
                <a:spcPts val="0"/>
              </a:spcBef>
              <a:buClr>
                <a:schemeClr val="accent2"/>
              </a:buClr>
              <a:buSzPct val="80000"/>
              <a:buFont typeface="Wingdings"/>
              <a:buChar char="l"/>
              <a:defRPr sz="2800" b="1">
                <a:solidFill>
                  <a:schemeClr val="tx1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Font typeface="Wingdings"/>
              <a:buChar char="§"/>
              <a:defRPr sz="2400" b="1">
                <a:solidFill>
                  <a:schemeClr val="tx1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b="1">
                <a:solidFill>
                  <a:schemeClr val="tx1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600">
                <a:latin typeface="Times New Roman"/>
              </a:rPr>
              <a:t>anti</a:t>
            </a:r>
            <a:endParaRPr/>
          </a:p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600">
                <a:latin typeface="Times New Roman"/>
              </a:rPr>
              <a:t>ADV</a:t>
            </a:r>
            <a:endParaRPr lang="en-US" sz="4000">
              <a:latin typeface="Times New Roman"/>
            </a:endParaRPr>
          </a:p>
        </p:txBody>
      </p:sp>
      <p:sp>
        <p:nvSpPr>
          <p:cNvPr id="10" name="Text Box 11"/>
          <p:cNvSpPr>
            <a:spLocks/>
          </p:cNvSpPr>
          <p:nvPr/>
        </p:nvSpPr>
        <p:spPr bwMode="auto">
          <a:xfrm>
            <a:off x="6140449" y="1431761"/>
            <a:ext cx="642938" cy="457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25400" tIns="25400" rIns="25400" bIns="25400" anchor="ctr"/>
          <a:lstStyle>
            <a:lvl1pPr>
              <a:spcBef>
                <a:spcPts val="0"/>
              </a:spcBef>
              <a:buClr>
                <a:schemeClr val="accent2"/>
              </a:buClr>
              <a:buSzPct val="80000"/>
              <a:buFont typeface="Wingdings"/>
              <a:buChar char="l"/>
              <a:defRPr sz="2800" b="1">
                <a:solidFill>
                  <a:schemeClr val="tx1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Font typeface="Wingdings"/>
              <a:buChar char="§"/>
              <a:defRPr sz="2400" b="1">
                <a:solidFill>
                  <a:schemeClr val="tx1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b="1">
                <a:solidFill>
                  <a:schemeClr val="tx1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600">
                <a:latin typeface="Times New Roman"/>
              </a:rPr>
              <a:t>che</a:t>
            </a:r>
            <a:endParaRPr/>
          </a:p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600">
                <a:latin typeface="Times New Roman"/>
              </a:rPr>
              <a:t>PRO</a:t>
            </a:r>
            <a:endParaRPr lang="en-US" sz="4000">
              <a:latin typeface="Times New Roman"/>
            </a:endParaRPr>
          </a:p>
        </p:txBody>
      </p:sp>
      <p:sp>
        <p:nvSpPr>
          <p:cNvPr id="11" name="Text Box 12"/>
          <p:cNvSpPr>
            <a:spLocks/>
          </p:cNvSpPr>
          <p:nvPr/>
        </p:nvSpPr>
        <p:spPr bwMode="auto">
          <a:xfrm>
            <a:off x="6972300" y="1431761"/>
            <a:ext cx="901700" cy="457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25400" tIns="25400" rIns="25400" bIns="25400" anchor="ctr"/>
          <a:lstStyle>
            <a:lvl1pPr>
              <a:spcBef>
                <a:spcPts val="0"/>
              </a:spcBef>
              <a:buClr>
                <a:schemeClr val="accent2"/>
              </a:buClr>
              <a:buSzPct val="80000"/>
              <a:buFont typeface="Wingdings"/>
              <a:buChar char="l"/>
              <a:defRPr sz="2800" b="1">
                <a:solidFill>
                  <a:schemeClr val="tx1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Font typeface="Wingdings"/>
              <a:buChar char="§"/>
              <a:defRPr sz="2400" b="1">
                <a:solidFill>
                  <a:schemeClr val="tx1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b="1">
                <a:solidFill>
                  <a:schemeClr val="tx1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600" dirty="0">
                <a:latin typeface="Times New Roman"/>
              </a:rPr>
              <a:t>,</a:t>
            </a:r>
            <a:endParaRPr dirty="0"/>
          </a:p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600" dirty="0">
                <a:latin typeface="Times New Roman"/>
              </a:rPr>
              <a:t>PUN</a:t>
            </a:r>
            <a:endParaRPr lang="en-US" sz="4000" dirty="0">
              <a:latin typeface="Times New Roman"/>
            </a:endParaRPr>
          </a:p>
        </p:txBody>
      </p:sp>
      <p:sp>
        <p:nvSpPr>
          <p:cNvPr id="12" name="Text Box 13"/>
          <p:cNvSpPr>
            <a:spLocks/>
          </p:cNvSpPr>
          <p:nvPr/>
        </p:nvSpPr>
        <p:spPr bwMode="auto">
          <a:xfrm>
            <a:off x="5367337" y="1431761"/>
            <a:ext cx="641350" cy="457600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25400" tIns="25400" rIns="25400" bIns="25400" anchor="ctr"/>
          <a:lstStyle>
            <a:lvl1pPr>
              <a:spcBef>
                <a:spcPts val="0"/>
              </a:spcBef>
              <a:buClr>
                <a:schemeClr val="accent2"/>
              </a:buClr>
              <a:buSzPct val="80000"/>
              <a:buFont typeface="Wingdings"/>
              <a:buChar char="l"/>
              <a:defRPr sz="2800" b="1">
                <a:solidFill>
                  <a:schemeClr val="tx1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Font typeface="Wingdings"/>
              <a:buChar char="§"/>
              <a:defRPr sz="2400" b="1">
                <a:solidFill>
                  <a:schemeClr val="tx1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b="1">
                <a:solidFill>
                  <a:schemeClr val="tx1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600">
                <a:latin typeface="Times New Roman"/>
              </a:rPr>
              <a:t>Serbia</a:t>
            </a:r>
            <a:endParaRPr/>
          </a:p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600">
                <a:latin typeface="Times New Roman"/>
              </a:rPr>
              <a:t>NOM</a:t>
            </a:r>
            <a:endParaRPr lang="en-US" sz="4000">
              <a:latin typeface="Times New Roman"/>
            </a:endParaRPr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3951288" y="1889361"/>
            <a:ext cx="3175" cy="151341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>
              <a:defRPr/>
            </a:pPr>
            <a:endParaRPr lang="it-IT"/>
          </a:p>
        </p:txBody>
      </p:sp>
      <p:sp>
        <p:nvSpPr>
          <p:cNvPr id="14" name="Text Box 15"/>
          <p:cNvSpPr>
            <a:spLocks/>
          </p:cNvSpPr>
          <p:nvPr/>
        </p:nvSpPr>
        <p:spPr bwMode="auto">
          <a:xfrm>
            <a:off x="6010274" y="2040702"/>
            <a:ext cx="898525" cy="457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25400" tIns="25400" rIns="25400" bIns="25400" anchor="ctr"/>
          <a:lstStyle>
            <a:lvl1pPr>
              <a:spcBef>
                <a:spcPts val="0"/>
              </a:spcBef>
              <a:buClr>
                <a:schemeClr val="accent2"/>
              </a:buClr>
              <a:buSzPct val="80000"/>
              <a:buFont typeface="Wingdings"/>
              <a:buChar char="l"/>
              <a:defRPr sz="2800" b="1">
                <a:solidFill>
                  <a:schemeClr val="tx1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Font typeface="Wingdings"/>
              <a:buChar char="§"/>
              <a:defRPr sz="2400" b="1">
                <a:solidFill>
                  <a:schemeClr val="tx1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b="1">
                <a:solidFill>
                  <a:schemeClr val="tx1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600">
                <a:latin typeface="Times New Roman"/>
              </a:rPr>
              <a:t>erano</a:t>
            </a:r>
            <a:endParaRPr/>
          </a:p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600">
                <a:latin typeface="Times New Roman"/>
              </a:rPr>
              <a:t>VER</a:t>
            </a:r>
            <a:endParaRPr lang="en-US" sz="4000">
              <a:latin typeface="Times New Roman"/>
            </a:endParaRPr>
          </a:p>
        </p:txBody>
      </p:sp>
      <p:sp>
        <p:nvSpPr>
          <p:cNvPr id="15" name="Text Box 16"/>
          <p:cNvSpPr>
            <a:spLocks/>
          </p:cNvSpPr>
          <p:nvPr/>
        </p:nvSpPr>
        <p:spPr bwMode="auto">
          <a:xfrm>
            <a:off x="6010274" y="2650835"/>
            <a:ext cx="900113" cy="4564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25400" tIns="25400" rIns="25400" bIns="25400" anchor="ctr"/>
          <a:lstStyle>
            <a:lvl1pPr>
              <a:spcBef>
                <a:spcPts val="0"/>
              </a:spcBef>
              <a:buClr>
                <a:schemeClr val="accent2"/>
              </a:buClr>
              <a:buSzPct val="80000"/>
              <a:buFont typeface="Wingdings"/>
              <a:buChar char="l"/>
              <a:defRPr sz="2800" b="1">
                <a:solidFill>
                  <a:schemeClr val="tx1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Font typeface="Wingdings"/>
              <a:buChar char="§"/>
              <a:defRPr sz="2400" b="1">
                <a:solidFill>
                  <a:schemeClr val="tx1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b="1">
                <a:solidFill>
                  <a:schemeClr val="tx1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600">
                <a:latin typeface="Times New Roman"/>
              </a:rPr>
              <a:t>discusse</a:t>
            </a:r>
            <a:endParaRPr/>
          </a:p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600">
                <a:latin typeface="Times New Roman"/>
              </a:rPr>
              <a:t>ADJ</a:t>
            </a:r>
            <a:endParaRPr lang="en-US" sz="4000">
              <a:latin typeface="Times New Roman"/>
            </a:endParaRPr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6392862" y="1889361"/>
            <a:ext cx="1587" cy="151341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>
              <a:defRPr/>
            </a:pPr>
            <a:endParaRPr lang="it-IT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6394449" y="2498302"/>
            <a:ext cx="3175" cy="15253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pPr>
              <a:defRPr/>
            </a:pPr>
            <a:endParaRPr lang="it-IT"/>
          </a:p>
        </p:txBody>
      </p:sp>
      <p:sp>
        <p:nvSpPr>
          <p:cNvPr id="18" name="Text Box 19"/>
          <p:cNvSpPr>
            <a:spLocks/>
          </p:cNvSpPr>
          <p:nvPr/>
        </p:nvSpPr>
        <p:spPr bwMode="auto">
          <a:xfrm>
            <a:off x="2476499" y="1431761"/>
            <a:ext cx="900113" cy="457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25400" tIns="25400" rIns="25400" bIns="25400" anchor="ctr"/>
          <a:lstStyle>
            <a:lvl1pPr>
              <a:spcBef>
                <a:spcPts val="0"/>
              </a:spcBef>
              <a:buClr>
                <a:schemeClr val="accent2"/>
              </a:buClr>
              <a:buSzPct val="80000"/>
              <a:buFont typeface="Wingdings"/>
              <a:buChar char="l"/>
              <a:defRPr sz="2800" b="1">
                <a:solidFill>
                  <a:schemeClr val="tx1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Font typeface="Wingdings"/>
              <a:buChar char="§"/>
              <a:defRPr sz="2400" b="1">
                <a:solidFill>
                  <a:schemeClr val="tx1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b="1">
                <a:solidFill>
                  <a:schemeClr val="tx1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600">
                <a:latin typeface="Times New Roman"/>
              </a:rPr>
              <a:t>che</a:t>
            </a:r>
            <a:endParaRPr/>
          </a:p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600">
                <a:latin typeface="Times New Roman"/>
              </a:rPr>
              <a:t>PRO</a:t>
            </a:r>
            <a:endParaRPr lang="en-US" sz="4000">
              <a:latin typeface="Times New Roman"/>
            </a:endParaRPr>
          </a:p>
        </p:txBody>
      </p:sp>
      <p:sp>
        <p:nvSpPr>
          <p:cNvPr id="19" name="Text Box 20"/>
          <p:cNvSpPr>
            <a:spLocks/>
          </p:cNvSpPr>
          <p:nvPr/>
        </p:nvSpPr>
        <p:spPr bwMode="auto">
          <a:xfrm>
            <a:off x="1320799" y="1431761"/>
            <a:ext cx="1027113" cy="457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25400" tIns="25400" rIns="25400" bIns="25400" anchor="ctr"/>
          <a:lstStyle>
            <a:lvl1pPr>
              <a:spcBef>
                <a:spcPts val="0"/>
              </a:spcBef>
              <a:buClr>
                <a:schemeClr val="accent2"/>
              </a:buClr>
              <a:buSzPct val="80000"/>
              <a:buFont typeface="Wingdings"/>
              <a:buChar char="l"/>
              <a:defRPr sz="2800" b="1">
                <a:solidFill>
                  <a:schemeClr val="tx1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Font typeface="Wingdings"/>
              <a:buChar char="§"/>
              <a:defRPr sz="2400" b="1">
                <a:solidFill>
                  <a:schemeClr val="tx1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b="1">
                <a:solidFill>
                  <a:schemeClr val="tx1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600">
                <a:latin typeface="Times New Roman"/>
              </a:rPr>
              <a:t>Sosteneva</a:t>
            </a:r>
            <a:endParaRPr/>
          </a:p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600">
                <a:latin typeface="Times New Roman"/>
              </a:rPr>
              <a:t>VER</a:t>
            </a:r>
            <a:endParaRPr lang="en-US" sz="4000">
              <a:latin typeface="Times New Roman"/>
            </a:endParaRPr>
          </a:p>
        </p:txBody>
      </p:sp>
      <p:sp>
        <p:nvSpPr>
          <p:cNvPr id="20" name="AutoShape 21"/>
          <p:cNvSpPr>
            <a:spLocks noChangeArrowheads="1"/>
          </p:cNvSpPr>
          <p:nvPr/>
        </p:nvSpPr>
        <p:spPr bwMode="auto">
          <a:xfrm>
            <a:off x="1882774" y="2771194"/>
            <a:ext cx="862013" cy="253824"/>
          </a:xfrm>
          <a:prstGeom prst="wedgeRoundRectCallout">
            <a:avLst>
              <a:gd name="adj1" fmla="val 64551"/>
              <a:gd name="adj2" fmla="val -129343"/>
              <a:gd name="adj3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spcBef>
                <a:spcPts val="0"/>
              </a:spcBef>
              <a:buClr>
                <a:schemeClr val="accent2"/>
              </a:buClr>
              <a:buSzPct val="80000"/>
              <a:buFont typeface="Wingdings"/>
              <a:buChar char="l"/>
              <a:defRPr sz="2800" b="1">
                <a:solidFill>
                  <a:schemeClr val="tx1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Font typeface="Wingdings"/>
              <a:buChar char="§"/>
              <a:defRPr sz="2400" b="1">
                <a:solidFill>
                  <a:schemeClr val="tx1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b="1">
                <a:solidFill>
                  <a:schemeClr val="tx1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400"/>
              <a:t>context</a:t>
            </a:r>
            <a:endParaRPr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2405062" y="1121928"/>
            <a:ext cx="5629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22" name="Text Box 23"/>
          <p:cNvSpPr>
            <a:spLocks/>
          </p:cNvSpPr>
          <p:nvPr/>
        </p:nvSpPr>
        <p:spPr bwMode="auto">
          <a:xfrm>
            <a:off x="2679699" y="949136"/>
            <a:ext cx="1217613" cy="2037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>
              <a:spcBef>
                <a:spcPts val="0"/>
              </a:spcBef>
              <a:buClr>
                <a:schemeClr val="accent2"/>
              </a:buClr>
              <a:buSzPct val="80000"/>
              <a:buFont typeface="Wingdings"/>
              <a:buChar char="l"/>
              <a:defRPr sz="2800" b="1">
                <a:solidFill>
                  <a:schemeClr val="tx1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Font typeface="Wingdings"/>
              <a:buChar char="§"/>
              <a:defRPr sz="2400" b="1">
                <a:solidFill>
                  <a:schemeClr val="tx1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b="1">
                <a:solidFill>
                  <a:schemeClr val="tx1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400"/>
              <a:t>left context</a:t>
            </a:r>
            <a:endParaRPr lang="en-US" sz="4000" b="0">
              <a:latin typeface="Times New Roman"/>
            </a:endParaRPr>
          </a:p>
        </p:txBody>
      </p:sp>
      <p:sp>
        <p:nvSpPr>
          <p:cNvPr id="23" name="Text Box 24"/>
          <p:cNvSpPr>
            <a:spLocks/>
          </p:cNvSpPr>
          <p:nvPr/>
        </p:nvSpPr>
        <p:spPr bwMode="auto">
          <a:xfrm>
            <a:off x="4708524" y="949136"/>
            <a:ext cx="1216025" cy="2037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>
              <a:spcBef>
                <a:spcPts val="0"/>
              </a:spcBef>
              <a:buClr>
                <a:schemeClr val="accent2"/>
              </a:buClr>
              <a:buSzPct val="80000"/>
              <a:buFont typeface="Wingdings"/>
              <a:buChar char="l"/>
              <a:defRPr sz="2800" b="1">
                <a:solidFill>
                  <a:schemeClr val="tx1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Font typeface="Wingdings"/>
              <a:buChar char="§"/>
              <a:defRPr sz="2400" b="1">
                <a:solidFill>
                  <a:schemeClr val="tx1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b="1">
                <a:solidFill>
                  <a:schemeClr val="tx1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400"/>
              <a:t>target nodes</a:t>
            </a:r>
            <a:endParaRPr lang="en-US" sz="4000" b="0">
              <a:latin typeface="Times New Roman"/>
            </a:endParaRPr>
          </a:p>
        </p:txBody>
      </p:sp>
      <p:sp>
        <p:nvSpPr>
          <p:cNvPr id="24" name="Text Box 25"/>
          <p:cNvSpPr>
            <a:spLocks/>
          </p:cNvSpPr>
          <p:nvPr/>
        </p:nvSpPr>
        <p:spPr bwMode="auto">
          <a:xfrm>
            <a:off x="6534149" y="949136"/>
            <a:ext cx="1216025" cy="2037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>
              <a:spcBef>
                <a:spcPts val="0"/>
              </a:spcBef>
              <a:buClr>
                <a:schemeClr val="accent2"/>
              </a:buClr>
              <a:buSzPct val="80000"/>
              <a:buFont typeface="Wingdings"/>
              <a:buChar char="l"/>
              <a:defRPr sz="2800" b="1">
                <a:solidFill>
                  <a:schemeClr val="tx1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Font typeface="Wingdings"/>
              <a:buChar char="§"/>
              <a:defRPr sz="2400" b="1">
                <a:solidFill>
                  <a:schemeClr val="tx1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b="1">
                <a:solidFill>
                  <a:schemeClr val="tx1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400"/>
              <a:t>right context</a:t>
            </a:r>
            <a:endParaRPr lang="en-US" sz="4000" b="0">
              <a:latin typeface="Times New Roman"/>
            </a:endParaRPr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>
            <a:off x="4505324" y="949136"/>
            <a:ext cx="1587" cy="30506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6059487" y="949136"/>
            <a:ext cx="1587" cy="30506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27" name="Text Box 28"/>
          <p:cNvSpPr>
            <a:spLocks/>
          </p:cNvSpPr>
          <p:nvPr/>
        </p:nvSpPr>
        <p:spPr bwMode="auto">
          <a:xfrm>
            <a:off x="1320799" y="3255011"/>
            <a:ext cx="7129463" cy="121669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ts val="0"/>
              </a:spcBef>
              <a:buClr>
                <a:schemeClr val="accent2"/>
              </a:buClr>
              <a:buSzPct val="80000"/>
              <a:buFont typeface="Wingdings"/>
              <a:buChar char="l"/>
              <a:defRPr sz="2800" b="1">
                <a:solidFill>
                  <a:schemeClr val="tx1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Font typeface="Wingdings"/>
              <a:buChar char="§"/>
              <a:defRPr sz="2400" b="1">
                <a:solidFill>
                  <a:schemeClr val="tx1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b="1">
                <a:solidFill>
                  <a:schemeClr val="tx1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fr-FR" sz="1600" dirty="0">
                <a:latin typeface="Times New Roman"/>
              </a:rPr>
              <a:t>(-3, F, </a:t>
            </a:r>
            <a:r>
              <a:rPr lang="fr-FR" sz="1600" dirty="0" err="1">
                <a:latin typeface="Times New Roman"/>
              </a:rPr>
              <a:t>che</a:t>
            </a:r>
            <a:r>
              <a:rPr lang="fr-FR" sz="1600" dirty="0">
                <a:latin typeface="Times New Roman"/>
              </a:rPr>
              <a:t>), (-3, P, PRO),</a:t>
            </a:r>
            <a:endParaRPr dirty="0"/>
          </a:p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fr-FR" sz="1600" dirty="0">
                <a:latin typeface="Times New Roman"/>
              </a:rPr>
              <a:t>(-2, F, </a:t>
            </a:r>
            <a:r>
              <a:rPr lang="fr-FR" sz="1600" dirty="0" err="1">
                <a:latin typeface="Times New Roman"/>
              </a:rPr>
              <a:t>leggi</a:t>
            </a:r>
            <a:r>
              <a:rPr lang="fr-FR" sz="1600" dirty="0">
                <a:latin typeface="Times New Roman"/>
              </a:rPr>
              <a:t>), (-2, P, NOM), (-2, M, P), (-2, /F, le), (-2, /P, DET), (-2, /M, P),</a:t>
            </a:r>
            <a:endParaRPr lang="en-US" sz="1600" dirty="0">
              <a:latin typeface="Times New Roman"/>
            </a:endParaRPr>
          </a:p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600" dirty="0">
                <a:latin typeface="Times New Roman"/>
              </a:rPr>
              <a:t>(-1, F, anti), (-1, P, ADV),</a:t>
            </a:r>
            <a:endParaRPr dirty="0"/>
          </a:p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600" dirty="0">
                <a:latin typeface="Times New Roman"/>
              </a:rPr>
              <a:t>(0, F, Serbia), (0, P, NOM), (0, M, S),</a:t>
            </a:r>
            <a:endParaRPr lang="it-IT" sz="1600" dirty="0">
              <a:latin typeface="Times New Roman"/>
            </a:endParaRPr>
          </a:p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it-IT" sz="1600" dirty="0">
                <a:latin typeface="Times New Roman"/>
              </a:rPr>
              <a:t>(+1, F, che), ( +1, P, PRO), (+1, F\, erano), (+1, P\, VER), (+1, M\, P),</a:t>
            </a:r>
            <a:endParaRPr lang="fr-FR" sz="1600" dirty="0">
              <a:latin typeface="Times New Roman"/>
            </a:endParaRPr>
          </a:p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fr-FR" sz="1600" dirty="0">
                <a:latin typeface="Times New Roman"/>
              </a:rPr>
              <a:t>(+2, F, ,), (+2, P, PUN)</a:t>
            </a:r>
            <a:endParaRPr lang="en-US" sz="1600" dirty="0">
              <a:latin typeface="Times New Roman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1110854" y="8223"/>
            <a:ext cx="7758509" cy="549684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DeSR</a:t>
            </a:r>
            <a:r>
              <a:rPr lang="en-US" dirty="0"/>
              <a:t> (Dependency Shift Reduce)</a:t>
            </a:r>
            <a:endParaRPr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>
          <a:xfrm>
            <a:off x="1115615" y="989955"/>
            <a:ext cx="7758509" cy="3889920"/>
          </a:xfrm>
        </p:spPr>
        <p:txBody>
          <a:bodyPr/>
          <a:lstStyle/>
          <a:p>
            <a:pPr>
              <a:defRPr/>
            </a:pPr>
            <a:r>
              <a:rPr lang="en-US" dirty="0"/>
              <a:t>Multilanguage statistical transition based dependency parser</a:t>
            </a:r>
            <a:endParaRPr dirty="0"/>
          </a:p>
          <a:p>
            <a:pPr>
              <a:defRPr/>
            </a:pPr>
            <a:r>
              <a:rPr lang="en-US" dirty="0"/>
              <a:t>Linear algorithm</a:t>
            </a:r>
            <a:endParaRPr dirty="0"/>
          </a:p>
          <a:p>
            <a:pPr>
              <a:defRPr/>
            </a:pPr>
            <a:r>
              <a:rPr lang="en-US" dirty="0"/>
              <a:t>Capable of handling non-projectivity</a:t>
            </a:r>
          </a:p>
          <a:p>
            <a:pPr>
              <a:defRPr/>
            </a:pPr>
            <a:r>
              <a:rPr lang="en-US" dirty="0"/>
              <a:t>Trained on 28 languages</a:t>
            </a:r>
            <a:endParaRPr dirty="0"/>
          </a:p>
          <a:p>
            <a:pPr>
              <a:defRPr/>
            </a:pPr>
            <a:r>
              <a:rPr lang="en-US" dirty="0"/>
              <a:t>Available from:</a:t>
            </a:r>
            <a:br>
              <a:rPr lang="en-US" dirty="0"/>
            </a:br>
            <a:r>
              <a:rPr lang="en-US" dirty="0"/>
              <a:t>	http://desr.sourceforge.net/</a:t>
            </a:r>
            <a:endParaRPr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Parser Architecture</a:t>
            </a:r>
            <a:endParaRPr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Modular learners architecture:</a:t>
            </a:r>
            <a:endParaRPr/>
          </a:p>
          <a:p>
            <a:pPr lvl="1">
              <a:defRPr/>
            </a:pPr>
            <a:r>
              <a:rPr lang="en-US"/>
              <a:t>MLP, MaxEntropy, SVM, Perceptron</a:t>
            </a:r>
          </a:p>
          <a:p>
            <a:pPr>
              <a:defRPr/>
            </a:pPr>
            <a:r>
              <a:rPr lang="en-US"/>
              <a:t>Features can be configured</a:t>
            </a:r>
            <a:endParaRPr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936096" y="0"/>
            <a:ext cx="8183562" cy="576875"/>
          </a:xfrm>
        </p:spPr>
        <p:txBody>
          <a:bodyPr/>
          <a:lstStyle/>
          <a:p>
            <a:pPr>
              <a:defRPr/>
            </a:pPr>
            <a:r>
              <a:rPr lang="en-US" sz="4000"/>
              <a:t>Available Classifiers</a:t>
            </a:r>
            <a:endParaRPr sz="400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>
          <a:xfrm>
            <a:off x="982738" y="1017235"/>
            <a:ext cx="7477694" cy="3539250"/>
          </a:xfrm>
        </p:spPr>
        <p:txBody>
          <a:bodyPr/>
          <a:lstStyle/>
          <a:p>
            <a:pPr>
              <a:defRPr/>
            </a:pPr>
            <a:r>
              <a:rPr lang="en-US" sz="2400"/>
              <a:t>Maximum Entropy</a:t>
            </a:r>
            <a:endParaRPr sz="2400"/>
          </a:p>
          <a:p>
            <a:pPr lvl="1">
              <a:defRPr/>
            </a:pPr>
            <a:r>
              <a:rPr lang="en-US" sz="2200"/>
              <a:t>Fast, not very accurate</a:t>
            </a:r>
            <a:endParaRPr sz="2400"/>
          </a:p>
          <a:p>
            <a:pPr>
              <a:defRPr/>
            </a:pPr>
            <a:r>
              <a:rPr lang="en-US" sz="2400"/>
              <a:t>SVM</a:t>
            </a:r>
            <a:endParaRPr sz="2400"/>
          </a:p>
          <a:p>
            <a:pPr lvl="1">
              <a:defRPr/>
            </a:pPr>
            <a:r>
              <a:rPr lang="en-US" sz="2200"/>
              <a:t>Slow, very accurate</a:t>
            </a:r>
            <a:endParaRPr sz="2200"/>
          </a:p>
          <a:p>
            <a:pPr>
              <a:defRPr/>
            </a:pPr>
            <a:r>
              <a:rPr lang="en-US" sz="2400"/>
              <a:t>Multilayer Perceptron</a:t>
            </a:r>
            <a:endParaRPr sz="2400"/>
          </a:p>
          <a:p>
            <a:pPr lvl="1">
              <a:defRPr/>
            </a:pPr>
            <a:r>
              <a:rPr lang="en-US" sz="2200"/>
              <a:t>Fast, very accurate</a:t>
            </a:r>
            <a:endParaRPr sz="2200"/>
          </a:p>
          <a:p>
            <a:pPr>
              <a:defRPr/>
            </a:pPr>
            <a:r>
              <a:rPr lang="en-US" sz="2400"/>
              <a:t>Deep Learning</a:t>
            </a:r>
            <a:endParaRPr sz="2400"/>
          </a:p>
          <a:p>
            <a:pPr lvl="1">
              <a:defRPr/>
            </a:pPr>
            <a:r>
              <a:rPr lang="en-US" sz="2200"/>
              <a:t>Word embeddings as features</a:t>
            </a:r>
            <a:endParaRPr sz="24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1115616" y="0"/>
            <a:ext cx="7718822" cy="548505"/>
          </a:xfrm>
        </p:spPr>
        <p:txBody>
          <a:bodyPr/>
          <a:lstStyle/>
          <a:p>
            <a:pPr>
              <a:defRPr/>
            </a:pPr>
            <a:r>
              <a:rPr lang="en-US" dirty="0"/>
              <a:t>Feature Model</a:t>
            </a:r>
            <a:endParaRPr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2275365"/>
              </p:ext>
            </p:extLst>
          </p:nvPr>
        </p:nvGraphicFramePr>
        <p:xfrm>
          <a:off x="1115615" y="1422003"/>
          <a:ext cx="7834709" cy="2574926"/>
        </p:xfrm>
        <a:graphic>
          <a:graphicData uri="http://schemas.openxmlformats.org/drawingml/2006/table">
            <a:tbl>
              <a:tblPr firstRow="1" bandRow="1"/>
              <a:tblGrid>
                <a:gridCol w="1775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9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15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</a:rPr>
                        <a:t>LEMMA</a:t>
                      </a:r>
                      <a:endParaRPr lang="en-US" sz="2400" b="0">
                        <a:solidFill>
                          <a:schemeClr val="tx1"/>
                        </a:solidFill>
                        <a:latin typeface="Lucida Sans Typewriter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</a:rPr>
                        <a:t>-2 -1 0 1 2 3 prev(0) leftChild(-1) leftChild(0)</a:t>
                      </a:r>
                      <a:endParaRPr lang="en-US" sz="2400" b="0">
                        <a:solidFill>
                          <a:schemeClr val="tx1"/>
                        </a:solidFill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</a:rPr>
                        <a:t>rightChild(-1) rightChild(0)</a:t>
                      </a:r>
                      <a:endParaRPr lang="en-US" sz="2400" b="0">
                        <a:solidFill>
                          <a:schemeClr val="tx1"/>
                        </a:solidFill>
                        <a:latin typeface="Lucida Sans Typewriter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0"/>
                        <a:t>POSTAG</a:t>
                      </a:r>
                      <a:endParaRPr lang="en-US" sz="2400" b="0">
                        <a:latin typeface="Lucida Sans Typewriter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0"/>
                        <a:t>-2 -1 0 1 2 3 next(-1) leftChild(-1) leftChild(0) rightChild(-1) rightChild(0)</a:t>
                      </a:r>
                      <a:endParaRPr lang="en-US" sz="2400" b="0">
                        <a:latin typeface="Lucida Sans Typewriter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3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0"/>
                        <a:t>CPOSTAG</a:t>
                      </a:r>
                      <a:endParaRPr lang="en-US" sz="2400" b="0">
                        <a:latin typeface="Lucida Sans Typewriter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0"/>
                        <a:t>-1 0 1</a:t>
                      </a:r>
                      <a:endParaRPr lang="en-US" sz="2400" b="0">
                        <a:latin typeface="Lucida Sans Typewriter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3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0"/>
                        <a:t>FEATS</a:t>
                      </a:r>
                      <a:endParaRPr lang="en-US" sz="2400" b="0">
                        <a:latin typeface="Lucida Sans Typewriter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0"/>
                        <a:t>-1 0 1</a:t>
                      </a:r>
                      <a:endParaRPr lang="en-US" sz="2400" b="0">
                        <a:latin typeface="Lucida Sans Typewriter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63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0"/>
                        <a:t>DEPREL</a:t>
                      </a:r>
                      <a:endParaRPr lang="en-US" sz="2400" b="0">
                        <a:latin typeface="Lucida Sans Typewriter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0" dirty="0" err="1"/>
                        <a:t>leftChild</a:t>
                      </a:r>
                      <a:r>
                        <a:rPr lang="en-US" sz="2000" b="0" dirty="0"/>
                        <a:t>(-1) </a:t>
                      </a:r>
                      <a:r>
                        <a:rPr lang="en-US" sz="2000" b="0" dirty="0" err="1"/>
                        <a:t>leftChild</a:t>
                      </a:r>
                      <a:r>
                        <a:rPr lang="en-US" sz="2000" b="0" dirty="0"/>
                        <a:t>(0) </a:t>
                      </a:r>
                      <a:r>
                        <a:rPr lang="en-US" sz="2000" b="0" dirty="0" err="1"/>
                        <a:t>rightChild</a:t>
                      </a:r>
                      <a:r>
                        <a:rPr lang="en-US" sz="2000" b="0" dirty="0"/>
                        <a:t>(-1)</a:t>
                      </a:r>
                      <a:endParaRPr lang="en-US" sz="2400" b="0" dirty="0">
                        <a:latin typeface="Lucida Sans Typewriter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4A59DA8-C6D5-49F7-A1E8-4CD45DC8B280}"/>
              </a:ext>
            </a:extLst>
          </p:cNvPr>
          <p:cNvSpPr txBox="1"/>
          <p:nvPr/>
        </p:nvSpPr>
        <p:spPr>
          <a:xfrm>
            <a:off x="1115615" y="815977"/>
            <a:ext cx="4608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Notation used in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DeSR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configuration files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Question semantic form</a:t>
            </a:r>
            <a:endParaRPr lang="en-GB"/>
          </a:p>
        </p:txBody>
      </p:sp>
      <p:sp>
        <p:nvSpPr>
          <p:cNvPr id="5" name="Text Box 3"/>
          <p:cNvSpPr>
            <a:spLocks/>
          </p:cNvSpPr>
          <p:nvPr/>
        </p:nvSpPr>
        <p:spPr bwMode="auto">
          <a:xfrm>
            <a:off x="3733800" y="2173600"/>
            <a:ext cx="1066800" cy="20615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spcBef>
                <a:spcPts val="0"/>
              </a:spcBef>
              <a:buClr>
                <a:schemeClr val="accent2"/>
              </a:buClr>
              <a:buSzPct val="80000"/>
              <a:buFont typeface="Wingdings"/>
              <a:buChar char="l"/>
              <a:defRPr sz="2800" b="1">
                <a:solidFill>
                  <a:schemeClr val="tx1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Font typeface="Wingdings"/>
              <a:buChar char="§"/>
              <a:defRPr sz="2400" b="1">
                <a:solidFill>
                  <a:schemeClr val="tx1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b="1">
                <a:solidFill>
                  <a:schemeClr val="tx1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800"/>
              <a:t>astronaut</a:t>
            </a:r>
            <a:endParaRPr lang="en-GB" sz="1800"/>
          </a:p>
        </p:txBody>
      </p:sp>
      <p:sp>
        <p:nvSpPr>
          <p:cNvPr id="6" name="Text Box 4"/>
          <p:cNvSpPr>
            <a:spLocks/>
          </p:cNvSpPr>
          <p:nvPr/>
        </p:nvSpPr>
        <p:spPr bwMode="auto">
          <a:xfrm>
            <a:off x="5105400" y="2860000"/>
            <a:ext cx="609600" cy="20615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spcBef>
                <a:spcPts val="0"/>
              </a:spcBef>
              <a:buClr>
                <a:schemeClr val="accent2"/>
              </a:buClr>
              <a:buSzPct val="80000"/>
              <a:buFont typeface="Wingdings"/>
              <a:buChar char="l"/>
              <a:defRPr sz="2800" b="1">
                <a:solidFill>
                  <a:schemeClr val="tx1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Font typeface="Wingdings"/>
              <a:buChar char="§"/>
              <a:defRPr sz="2400" b="1">
                <a:solidFill>
                  <a:schemeClr val="tx1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b="1">
                <a:solidFill>
                  <a:schemeClr val="tx1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800"/>
              <a:t>walk</a:t>
            </a:r>
            <a:endParaRPr lang="en-GB" sz="1800"/>
          </a:p>
        </p:txBody>
      </p:sp>
      <p:sp>
        <p:nvSpPr>
          <p:cNvPr id="7" name="Text Box 5"/>
          <p:cNvSpPr>
            <a:spLocks/>
          </p:cNvSpPr>
          <p:nvPr/>
        </p:nvSpPr>
        <p:spPr bwMode="auto">
          <a:xfrm>
            <a:off x="6629400" y="2860000"/>
            <a:ext cx="762000" cy="20615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spcBef>
                <a:spcPts val="0"/>
              </a:spcBef>
              <a:buClr>
                <a:schemeClr val="accent2"/>
              </a:buClr>
              <a:buSzPct val="80000"/>
              <a:buFont typeface="Wingdings"/>
              <a:buChar char="l"/>
              <a:defRPr sz="2800" b="1">
                <a:solidFill>
                  <a:schemeClr val="tx1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Font typeface="Wingdings"/>
              <a:buChar char="§"/>
              <a:defRPr sz="2400" b="1">
                <a:solidFill>
                  <a:schemeClr val="tx1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b="1">
                <a:solidFill>
                  <a:schemeClr val="tx1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800"/>
              <a:t>space</a:t>
            </a:r>
            <a:endParaRPr lang="en-GB" sz="1800"/>
          </a:p>
        </p:txBody>
      </p:sp>
      <p:sp>
        <p:nvSpPr>
          <p:cNvPr id="8" name="Text Box 6"/>
          <p:cNvSpPr>
            <a:spLocks/>
          </p:cNvSpPr>
          <p:nvPr/>
        </p:nvSpPr>
        <p:spPr bwMode="auto">
          <a:xfrm>
            <a:off x="5181600" y="1658800"/>
            <a:ext cx="990600" cy="20615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spcBef>
                <a:spcPts val="0"/>
              </a:spcBef>
              <a:buClr>
                <a:schemeClr val="accent2"/>
              </a:buClr>
              <a:buSzPct val="80000"/>
              <a:buFont typeface="Wingdings"/>
              <a:buChar char="l"/>
              <a:defRPr sz="2800" b="1">
                <a:solidFill>
                  <a:schemeClr val="tx1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Font typeface="Wingdings"/>
              <a:buChar char="§"/>
              <a:defRPr sz="2400" b="1">
                <a:solidFill>
                  <a:schemeClr val="tx1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b="1">
                <a:solidFill>
                  <a:schemeClr val="tx1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800"/>
              <a:t>Russian</a:t>
            </a:r>
            <a:endParaRPr lang="en-GB" sz="1800"/>
          </a:p>
        </p:txBody>
      </p:sp>
      <p:sp>
        <p:nvSpPr>
          <p:cNvPr id="9" name="Text Box 7"/>
          <p:cNvSpPr>
            <a:spLocks/>
          </p:cNvSpPr>
          <p:nvPr/>
        </p:nvSpPr>
        <p:spPr bwMode="auto">
          <a:xfrm>
            <a:off x="2362199" y="1601600"/>
            <a:ext cx="609600" cy="20615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spcBef>
                <a:spcPts val="0"/>
              </a:spcBef>
              <a:buClr>
                <a:schemeClr val="accent2"/>
              </a:buClr>
              <a:buSzPct val="80000"/>
              <a:buFont typeface="Wingdings"/>
              <a:buChar char="l"/>
              <a:defRPr sz="2800" b="1">
                <a:solidFill>
                  <a:schemeClr val="tx1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Font typeface="Wingdings"/>
              <a:buChar char="§"/>
              <a:defRPr sz="2400" b="1">
                <a:solidFill>
                  <a:schemeClr val="tx1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b="1">
                <a:solidFill>
                  <a:schemeClr val="tx1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800"/>
              <a:t>first</a:t>
            </a:r>
            <a:endParaRPr lang="en-GB" sz="1800"/>
          </a:p>
        </p:txBody>
      </p:sp>
      <p:sp>
        <p:nvSpPr>
          <p:cNvPr id="10" name="Text Box 8"/>
          <p:cNvSpPr>
            <a:spLocks/>
          </p:cNvSpPr>
          <p:nvPr/>
        </p:nvSpPr>
        <p:spPr bwMode="auto">
          <a:xfrm>
            <a:off x="2133600" y="2974400"/>
            <a:ext cx="1143000" cy="20615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spcBef>
                <a:spcPts val="0"/>
              </a:spcBef>
              <a:buClr>
                <a:schemeClr val="accent2"/>
              </a:buClr>
              <a:buSzPct val="80000"/>
              <a:buFont typeface="Wingdings"/>
              <a:buChar char="l"/>
              <a:defRPr sz="2800" b="1">
                <a:solidFill>
                  <a:schemeClr val="tx1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Font typeface="Wingdings"/>
              <a:buChar char="§"/>
              <a:defRPr sz="2400" b="1">
                <a:solidFill>
                  <a:schemeClr val="tx1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b="1">
                <a:solidFill>
                  <a:schemeClr val="tx1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800">
                <a:solidFill>
                  <a:schemeClr val="hlink"/>
                </a:solidFill>
              </a:rPr>
              <a:t>PERSON</a:t>
            </a:r>
            <a:endParaRPr lang="en-GB" sz="1800">
              <a:solidFill>
                <a:schemeClr val="hlink"/>
              </a:solidFill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V="1">
            <a:off x="2895600" y="2402400"/>
            <a:ext cx="1143000" cy="514799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V="1">
            <a:off x="4572000" y="1887599"/>
            <a:ext cx="838200" cy="28600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V="1">
            <a:off x="5791200" y="2974400"/>
            <a:ext cx="6858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H="1" flipV="1">
            <a:off x="4267200" y="2402400"/>
            <a:ext cx="990600" cy="45760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2895600" y="1830400"/>
            <a:ext cx="1219200" cy="343199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6" name="Text Box 14"/>
          <p:cNvSpPr>
            <a:spLocks/>
          </p:cNvSpPr>
          <p:nvPr/>
        </p:nvSpPr>
        <p:spPr bwMode="auto">
          <a:xfrm>
            <a:off x="838200" y="4086299"/>
            <a:ext cx="7772400" cy="707886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ts val="0"/>
              </a:spcBef>
              <a:buClr>
                <a:schemeClr val="accent2"/>
              </a:buClr>
              <a:buSzPct val="80000"/>
              <a:buFont typeface="Wingdings"/>
              <a:buChar char="l"/>
              <a:defRPr sz="2800" b="1">
                <a:solidFill>
                  <a:schemeClr val="tx1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Font typeface="Wingdings"/>
              <a:buChar char="§"/>
              <a:defRPr sz="2400" b="1">
                <a:solidFill>
                  <a:schemeClr val="tx1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b="1">
                <a:solidFill>
                  <a:schemeClr val="tx1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 dirty="0">
                <a:solidFill>
                  <a:srgbClr val="333399"/>
                </a:solidFill>
              </a:rPr>
              <a:t>first(x) </a:t>
            </a:r>
            <a:r>
              <a:rPr lang="en-US" sz="2000" dirty="0">
                <a:solidFill>
                  <a:srgbClr val="333399"/>
                </a:solidFill>
                <a:latin typeface="Symbol" pitchFamily="2" charset="2"/>
              </a:rPr>
              <a:t></a:t>
            </a:r>
            <a:r>
              <a:rPr lang="en-US" sz="2000" dirty="0">
                <a:solidFill>
                  <a:srgbClr val="333399"/>
                </a:solidFill>
              </a:rPr>
              <a:t> astronaut(x) </a:t>
            </a:r>
            <a:r>
              <a:rPr lang="en-US" sz="2000" dirty="0">
                <a:solidFill>
                  <a:srgbClr val="333399"/>
                </a:solidFill>
                <a:latin typeface="Symbol" pitchFamily="2" charset="2"/>
              </a:rPr>
              <a:t></a:t>
            </a:r>
            <a:r>
              <a:rPr lang="en-US" sz="2000" dirty="0">
                <a:solidFill>
                  <a:srgbClr val="333399"/>
                </a:solidFill>
              </a:rPr>
              <a:t> Russian(x) </a:t>
            </a:r>
            <a:r>
              <a:rPr lang="en-US" sz="2000" dirty="0">
                <a:solidFill>
                  <a:srgbClr val="333399"/>
                </a:solidFill>
                <a:latin typeface="Symbol" pitchFamily="2" charset="2"/>
              </a:rPr>
              <a:t></a:t>
            </a:r>
            <a:r>
              <a:rPr lang="en-US" sz="2000" dirty="0">
                <a:solidFill>
                  <a:srgbClr val="333399"/>
                </a:solidFill>
              </a:rPr>
              <a:t> space(z) </a:t>
            </a:r>
            <a:r>
              <a:rPr lang="en-US" sz="2000" dirty="0">
                <a:solidFill>
                  <a:srgbClr val="333399"/>
                </a:solidFill>
                <a:latin typeface="Symbol" pitchFamily="2" charset="2"/>
              </a:rPr>
              <a:t></a:t>
            </a:r>
            <a:r>
              <a:rPr lang="en-US" sz="2000" dirty="0">
                <a:solidFill>
                  <a:srgbClr val="333399"/>
                </a:solidFill>
              </a:rPr>
              <a:t> walk(y, z, x) </a:t>
            </a:r>
            <a:r>
              <a:rPr lang="en-US" sz="2000" dirty="0">
                <a:solidFill>
                  <a:srgbClr val="333399"/>
                </a:solidFill>
                <a:latin typeface="Symbol" pitchFamily="2" charset="2"/>
              </a:rPr>
              <a:t></a:t>
            </a:r>
            <a:r>
              <a:rPr lang="en-US" sz="2000" dirty="0">
                <a:solidFill>
                  <a:srgbClr val="333399"/>
                </a:solidFill>
              </a:rPr>
              <a:t> PERSON(x)</a:t>
            </a:r>
            <a:endParaRPr lang="en-GB" sz="2000" dirty="0">
              <a:solidFill>
                <a:srgbClr val="333399"/>
              </a:solidFill>
            </a:endParaRPr>
          </a:p>
        </p:txBody>
      </p:sp>
      <p:sp>
        <p:nvSpPr>
          <p:cNvPr id="17" name="Text Box 15"/>
          <p:cNvSpPr>
            <a:spLocks/>
          </p:cNvSpPr>
          <p:nvPr/>
        </p:nvSpPr>
        <p:spPr bwMode="auto">
          <a:xfrm>
            <a:off x="762000" y="3660800"/>
            <a:ext cx="5486400" cy="34319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US" b="1"/>
              <a:t>Question logic form:</a:t>
            </a:r>
            <a:endParaRPr lang="en-GB" b="1"/>
          </a:p>
        </p:txBody>
      </p:sp>
      <p:sp>
        <p:nvSpPr>
          <p:cNvPr id="18" name="Freeform 16"/>
          <p:cNvSpPr/>
          <p:nvPr/>
        </p:nvSpPr>
        <p:spPr bwMode="auto">
          <a:xfrm>
            <a:off x="3403600" y="1934075"/>
            <a:ext cx="1720850" cy="638733"/>
          </a:xfrm>
          <a:custGeom>
            <a:avLst/>
            <a:gdLst>
              <a:gd name="T0" fmla="*/ 2147483646 w 1084"/>
              <a:gd name="T1" fmla="*/ 2147483646 h 536"/>
              <a:gd name="T2" fmla="*/ 2147483646 w 1084"/>
              <a:gd name="T3" fmla="*/ 2147483646 h 536"/>
              <a:gd name="T4" fmla="*/ 0 w 1084"/>
              <a:gd name="T5" fmla="*/ 2147483646 h 536"/>
              <a:gd name="T6" fmla="*/ 2147483646 w 1084"/>
              <a:gd name="T7" fmla="*/ 2147483646 h 536"/>
              <a:gd name="T8" fmla="*/ 2147483646 w 1084"/>
              <a:gd name="T9" fmla="*/ 2147483646 h 536"/>
              <a:gd name="T10" fmla="*/ 2147483646 w 1084"/>
              <a:gd name="T11" fmla="*/ 2147483646 h 536"/>
              <a:gd name="T12" fmla="*/ 2147483646 w 1084"/>
              <a:gd name="T13" fmla="*/ 2147483646 h 536"/>
              <a:gd name="T14" fmla="*/ 2147483646 w 1084"/>
              <a:gd name="T15" fmla="*/ 2147483646 h 536"/>
              <a:gd name="T16" fmla="*/ 2147483646 w 1084"/>
              <a:gd name="T17" fmla="*/ 2147483646 h 536"/>
              <a:gd name="T18" fmla="*/ 2147483646 w 1084"/>
              <a:gd name="T19" fmla="*/ 2147483646 h 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084"/>
              <a:gd name="T31" fmla="*/ 0 h 536"/>
              <a:gd name="T32" fmla="*/ 1084 w 1084"/>
              <a:gd name="T33" fmla="*/ 536 h 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084" h="536" extrusionOk="0">
                <a:moveTo>
                  <a:pt x="240" y="57"/>
                </a:moveTo>
                <a:cubicBezTo>
                  <a:pt x="195" y="68"/>
                  <a:pt x="141" y="60"/>
                  <a:pt x="104" y="89"/>
                </a:cubicBezTo>
                <a:cubicBezTo>
                  <a:pt x="64" y="129"/>
                  <a:pt x="0" y="232"/>
                  <a:pt x="0" y="297"/>
                </a:cubicBezTo>
                <a:cubicBezTo>
                  <a:pt x="3" y="362"/>
                  <a:pt x="23" y="462"/>
                  <a:pt x="104" y="481"/>
                </a:cubicBezTo>
                <a:cubicBezTo>
                  <a:pt x="146" y="490"/>
                  <a:pt x="189" y="486"/>
                  <a:pt x="232" y="489"/>
                </a:cubicBezTo>
                <a:cubicBezTo>
                  <a:pt x="862" y="459"/>
                  <a:pt x="603" y="536"/>
                  <a:pt x="888" y="465"/>
                </a:cubicBezTo>
                <a:cubicBezTo>
                  <a:pt x="1031" y="414"/>
                  <a:pt x="1080" y="393"/>
                  <a:pt x="1080" y="281"/>
                </a:cubicBezTo>
                <a:cubicBezTo>
                  <a:pt x="1072" y="193"/>
                  <a:pt x="1084" y="144"/>
                  <a:pt x="912" y="97"/>
                </a:cubicBezTo>
                <a:cubicBezTo>
                  <a:pt x="747" y="52"/>
                  <a:pt x="587" y="20"/>
                  <a:pt x="416" y="9"/>
                </a:cubicBezTo>
                <a:cubicBezTo>
                  <a:pt x="381" y="0"/>
                  <a:pt x="315" y="9"/>
                  <a:pt x="296" y="9"/>
                </a:cubicBezTo>
              </a:path>
            </a:pathLst>
          </a:custGeom>
          <a:noFill/>
          <a:ln w="57150" cap="sq" cmpd="sng">
            <a:solidFill>
              <a:schemeClr val="hlink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9" name="AutoShape 17"/>
          <p:cNvSpPr>
            <a:spLocks noChangeArrowheads="1"/>
          </p:cNvSpPr>
          <p:nvPr/>
        </p:nvSpPr>
        <p:spPr bwMode="auto">
          <a:xfrm>
            <a:off x="1024116" y="2427800"/>
            <a:ext cx="1181672" cy="432199"/>
          </a:xfrm>
          <a:prstGeom prst="wedgeRoundRectCallout">
            <a:avLst>
              <a:gd name="adj1" fmla="val 55287"/>
              <a:gd name="adj2" fmla="val 84634"/>
              <a:gd name="adj3" fmla="val 16667"/>
            </a:avLst>
          </a:prstGeom>
          <a:solidFill>
            <a:schemeClr val="fol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/>
          <a:lstStyle>
            <a:lvl1pPr>
              <a:spcBef>
                <a:spcPts val="0"/>
              </a:spcBef>
              <a:buClr>
                <a:schemeClr val="accent2"/>
              </a:buClr>
              <a:buSzPct val="80000"/>
              <a:buFont typeface="Wingdings"/>
              <a:buChar char="l"/>
              <a:defRPr sz="2800" b="1">
                <a:solidFill>
                  <a:schemeClr val="tx1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Font typeface="Wingdings"/>
              <a:buChar char="§"/>
              <a:defRPr sz="2400" b="1">
                <a:solidFill>
                  <a:schemeClr val="tx1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b="1">
                <a:solidFill>
                  <a:schemeClr val="tx1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600" i="1">
                <a:latin typeface="Times New Roman"/>
              </a:rPr>
              <a:t>Answer type</a:t>
            </a:r>
            <a:endParaRPr sz="160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1259632" y="0"/>
            <a:ext cx="7501780" cy="557907"/>
          </a:xfrm>
        </p:spPr>
        <p:txBody>
          <a:bodyPr/>
          <a:lstStyle/>
          <a:p>
            <a:pPr>
              <a:defRPr/>
            </a:pPr>
            <a:r>
              <a:rPr lang="en-US"/>
              <a:t>2nd, 3rd Order Features</a:t>
            </a:r>
            <a:endParaRPr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3829001"/>
              </p:ext>
            </p:extLst>
          </p:nvPr>
        </p:nvGraphicFramePr>
        <p:xfrm>
          <a:off x="1259632" y="1680249"/>
          <a:ext cx="7200800" cy="2062163"/>
        </p:xfrm>
        <a:graphic>
          <a:graphicData uri="http://schemas.openxmlformats.org/drawingml/2006/table">
            <a:tbl>
              <a:tblPr firstRow="1" bandRow="1"/>
              <a:tblGrid>
                <a:gridCol w="1631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9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85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</a:rPr>
                        <a:t>2nd</a:t>
                      </a:r>
                      <a:endParaRPr lang="en-US" sz="2400" b="0">
                        <a:solidFill>
                          <a:schemeClr val="tx1"/>
                        </a:solidFill>
                        <a:latin typeface="Lucida Sans Typewriter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</a:rPr>
                        <a:t>CPOSTAG(-1) CPOSTAG(0)</a:t>
                      </a:r>
                      <a:endParaRPr lang="en-US" sz="2400" b="0">
                        <a:solidFill>
                          <a:schemeClr val="tx1"/>
                        </a:solidFill>
                        <a:latin typeface="Lucida Sans Typewriter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1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</a:rPr>
                        <a:t>2nd</a:t>
                      </a:r>
                      <a:endParaRPr lang="en-US" sz="2400" b="0">
                        <a:latin typeface="Lucida Sans Typewriter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0"/>
                        <a:t>CPOSTAG(0) CPOSTAG(1)</a:t>
                      </a:r>
                      <a:endParaRPr lang="en-US" sz="2400" b="0">
                        <a:latin typeface="Lucida Sans Typewriter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</a:rPr>
                        <a:t>2nd</a:t>
                      </a:r>
                      <a:endParaRPr lang="en-US" sz="2400" b="0">
                        <a:latin typeface="Lucida Sans Typewriter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0"/>
                        <a:t>LEMMA(0) POSTAG(leftChild(0))</a:t>
                      </a:r>
                      <a:endParaRPr lang="en-US" sz="2400" b="0">
                        <a:latin typeface="Lucida Sans Typewriter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5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</a:rPr>
                        <a:t>3rd</a:t>
                      </a:r>
                      <a:endParaRPr lang="en-US" sz="2400" b="0">
                        <a:latin typeface="Lucida Sans Typewriter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2000" b="0" dirty="0"/>
                        <a:t>POSTAG(</a:t>
                      </a:r>
                      <a:r>
                        <a:rPr lang="en-US" sz="2000" b="0" dirty="0" err="1"/>
                        <a:t>leftChild</a:t>
                      </a:r>
                      <a:r>
                        <a:rPr lang="en-US" sz="2000" b="0" dirty="0"/>
                        <a:t>(0)) LEMMA(0) POSTAG(</a:t>
                      </a:r>
                      <a:r>
                        <a:rPr lang="en-US" sz="2000" b="0" dirty="0" err="1"/>
                        <a:t>rightChild</a:t>
                      </a:r>
                      <a:r>
                        <a:rPr lang="en-US" sz="2000" b="0" dirty="0"/>
                        <a:t>(0))</a:t>
                      </a:r>
                      <a:endParaRPr lang="en-US" sz="2400" b="0" dirty="0">
                        <a:latin typeface="Lucida Sans Typewriter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CoNLL-X Shared Task</a:t>
            </a:r>
            <a:endParaRPr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187624" y="930802"/>
            <a:ext cx="7200900" cy="3974353"/>
          </a:xfrm>
        </p:spPr>
        <p:txBody>
          <a:bodyPr/>
          <a:lstStyle/>
          <a:p>
            <a:pPr>
              <a:defRPr/>
            </a:pPr>
            <a:r>
              <a:rPr lang="en-US" sz="2400"/>
              <a:t>To assign labeled dependency structures for a range of languages by means of a fully automatic dependency parser</a:t>
            </a:r>
            <a:endParaRPr sz="2400"/>
          </a:p>
          <a:p>
            <a:pPr>
              <a:defRPr/>
            </a:pPr>
            <a:r>
              <a:rPr lang="en-US" sz="2400"/>
              <a:t>Input: tokenized and tagged sentences</a:t>
            </a:r>
            <a:endParaRPr sz="2400"/>
          </a:p>
          <a:p>
            <a:pPr>
              <a:defRPr/>
            </a:pPr>
            <a:r>
              <a:rPr lang="en-US" sz="2400"/>
              <a:t>Tags: token, lemma, POS, morpho features, ref. to head, dependency label</a:t>
            </a:r>
            <a:endParaRPr sz="2400"/>
          </a:p>
          <a:p>
            <a:pPr>
              <a:defRPr/>
            </a:pPr>
            <a:r>
              <a:rPr lang="en-US" sz="2400"/>
              <a:t>For each token, the parser must output its head and the corresponding dependency relation</a:t>
            </a:r>
            <a:endParaRPr sz="240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CoNLL-X: Data Format</a:t>
            </a:r>
            <a:endParaRPr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971600" y="773931"/>
            <a:ext cx="7892256" cy="4132646"/>
          </a:xfrm>
          <a:prstGeom prst="rect">
            <a:avLst/>
          </a:prstGeom>
          <a:solidFill>
            <a:srgbClr val="EAEAEA"/>
          </a:solidFill>
        </p:spPr>
        <p:txBody>
          <a:bodyPr/>
          <a:lstStyle/>
          <a:p>
            <a:pPr marL="0" indent="0">
              <a:lnSpc>
                <a:spcPct val="80000"/>
              </a:lnSpc>
              <a:buFont typeface="Wingdings"/>
              <a:buNone/>
              <a:tabLst>
                <a:tab pos="268288" algn="l"/>
                <a:tab pos="1258888" algn="l"/>
                <a:tab pos="2333625" algn="l"/>
                <a:tab pos="2774950" algn="l"/>
                <a:tab pos="3592513" algn="l"/>
                <a:tab pos="5207000" algn="l"/>
                <a:tab pos="5745163" algn="l"/>
                <a:tab pos="6369050" algn="l"/>
                <a:tab pos="6905625" algn="l"/>
              </a:tabLst>
              <a:defRPr/>
            </a:pPr>
            <a:r>
              <a:rPr lang="en-US" sz="1400" u="sng" dirty="0"/>
              <a:t>N	WORD	LEMMA	CPOS	POS	FEATS	HEAD	DEPREL	PHEAD	PDEPREL</a:t>
            </a:r>
            <a:endParaRPr dirty="0"/>
          </a:p>
          <a:p>
            <a:pPr marL="0" indent="0">
              <a:lnSpc>
                <a:spcPct val="80000"/>
              </a:lnSpc>
              <a:buFont typeface="Wingdings"/>
              <a:buNone/>
              <a:tabLst>
                <a:tab pos="268288" algn="l"/>
                <a:tab pos="1258888" algn="l"/>
                <a:tab pos="2333625" algn="l"/>
                <a:tab pos="2774950" algn="l"/>
                <a:tab pos="3592513" algn="l"/>
                <a:tab pos="5207000" algn="l"/>
                <a:tab pos="5745163" algn="l"/>
                <a:tab pos="6369050" algn="l"/>
                <a:tab pos="6905625" algn="l"/>
              </a:tabLst>
              <a:defRPr/>
            </a:pPr>
            <a:endParaRPr lang="en-US" sz="1400" u="sng" dirty="0"/>
          </a:p>
          <a:p>
            <a:pPr marL="0" indent="0">
              <a:lnSpc>
                <a:spcPct val="80000"/>
              </a:lnSpc>
              <a:buFont typeface="Wingdings"/>
              <a:buNone/>
              <a:tabLst>
                <a:tab pos="268288" algn="l"/>
                <a:tab pos="1258888" algn="l"/>
                <a:tab pos="2333625" algn="l"/>
                <a:tab pos="2774950" algn="l"/>
                <a:tab pos="3592513" algn="l"/>
                <a:tab pos="5207000" algn="l"/>
                <a:tab pos="5745163" algn="l"/>
                <a:tab pos="6369050" algn="l"/>
                <a:tab pos="6905625" algn="l"/>
              </a:tabLst>
              <a:defRPr/>
            </a:pPr>
            <a:r>
              <a:rPr lang="en-US" sz="1400" dirty="0"/>
              <a:t>1	A	o	art	art	&lt;</a:t>
            </a:r>
            <a:r>
              <a:rPr lang="en-US" sz="1400" dirty="0" err="1"/>
              <a:t>artd</a:t>
            </a:r>
            <a:r>
              <a:rPr lang="en-US" sz="1400" dirty="0"/>
              <a:t>&gt;|F|S	2	&gt;N	_	_</a:t>
            </a:r>
            <a:endParaRPr dirty="0"/>
          </a:p>
          <a:p>
            <a:pPr marL="0" indent="0">
              <a:lnSpc>
                <a:spcPct val="80000"/>
              </a:lnSpc>
              <a:buFont typeface="Wingdings"/>
              <a:buNone/>
              <a:tabLst>
                <a:tab pos="268288" algn="l"/>
                <a:tab pos="1258888" algn="l"/>
                <a:tab pos="2333625" algn="l"/>
                <a:tab pos="2774950" algn="l"/>
                <a:tab pos="3592513" algn="l"/>
                <a:tab pos="5207000" algn="l"/>
                <a:tab pos="5745163" algn="l"/>
                <a:tab pos="6369050" algn="l"/>
                <a:tab pos="6905625" algn="l"/>
              </a:tabLst>
              <a:defRPr/>
            </a:pPr>
            <a:r>
              <a:rPr lang="en-US" sz="1400" dirty="0"/>
              <a:t>2	</a:t>
            </a:r>
            <a:r>
              <a:rPr lang="en-US" sz="1400" dirty="0" err="1"/>
              <a:t>direcção</a:t>
            </a:r>
            <a:r>
              <a:rPr lang="en-US" sz="1400" dirty="0"/>
              <a:t>	</a:t>
            </a:r>
            <a:r>
              <a:rPr lang="en-US" sz="1400" dirty="0" err="1"/>
              <a:t>direcção</a:t>
            </a:r>
            <a:r>
              <a:rPr lang="en-US" sz="1400" dirty="0"/>
              <a:t>	n	n	F|S	4	SUBJ	_	_</a:t>
            </a:r>
            <a:endParaRPr dirty="0"/>
          </a:p>
          <a:p>
            <a:pPr marL="0" indent="0">
              <a:lnSpc>
                <a:spcPct val="80000"/>
              </a:lnSpc>
              <a:buFont typeface="Wingdings"/>
              <a:buNone/>
              <a:tabLst>
                <a:tab pos="268288" algn="l"/>
                <a:tab pos="1258888" algn="l"/>
                <a:tab pos="2333625" algn="l"/>
                <a:tab pos="2774950" algn="l"/>
                <a:tab pos="3592513" algn="l"/>
                <a:tab pos="5207000" algn="l"/>
                <a:tab pos="5745163" algn="l"/>
                <a:tab pos="6369050" algn="l"/>
                <a:tab pos="6905625" algn="l"/>
              </a:tabLst>
              <a:defRPr/>
            </a:pPr>
            <a:r>
              <a:rPr lang="en-US" sz="1400" dirty="0"/>
              <a:t>3	</a:t>
            </a:r>
            <a:r>
              <a:rPr lang="en-US" sz="1400" dirty="0" err="1"/>
              <a:t>já</a:t>
            </a:r>
            <a:r>
              <a:rPr lang="en-US" sz="1400" dirty="0"/>
              <a:t>	</a:t>
            </a:r>
            <a:r>
              <a:rPr lang="en-US" sz="1400" dirty="0" err="1"/>
              <a:t>já</a:t>
            </a:r>
            <a:r>
              <a:rPr lang="en-US" sz="1400" dirty="0"/>
              <a:t>	adv	adv	_	4	ADVL	_	_</a:t>
            </a:r>
            <a:endParaRPr dirty="0"/>
          </a:p>
          <a:p>
            <a:pPr marL="0" indent="0">
              <a:lnSpc>
                <a:spcPct val="80000"/>
              </a:lnSpc>
              <a:buFont typeface="Wingdings"/>
              <a:buNone/>
              <a:tabLst>
                <a:tab pos="268288" algn="l"/>
                <a:tab pos="1258888" algn="l"/>
                <a:tab pos="2333625" algn="l"/>
                <a:tab pos="2774950" algn="l"/>
                <a:tab pos="3592513" algn="l"/>
                <a:tab pos="5207000" algn="l"/>
                <a:tab pos="5745163" algn="l"/>
                <a:tab pos="6369050" algn="l"/>
                <a:tab pos="6905625" algn="l"/>
              </a:tabLst>
              <a:defRPr/>
            </a:pPr>
            <a:r>
              <a:rPr lang="en-US" sz="1400" dirty="0"/>
              <a:t>4	</a:t>
            </a:r>
            <a:r>
              <a:rPr lang="en-US" sz="1400" dirty="0" err="1"/>
              <a:t>mostrou</a:t>
            </a:r>
            <a:r>
              <a:rPr lang="en-US" sz="1400" dirty="0"/>
              <a:t>	</a:t>
            </a:r>
            <a:r>
              <a:rPr lang="en-US" sz="1400" dirty="0" err="1"/>
              <a:t>mostrar</a:t>
            </a:r>
            <a:r>
              <a:rPr lang="en-US" sz="1400" dirty="0"/>
              <a:t>	v	v-fin	PS|3S|IND	0	STA	_	_</a:t>
            </a:r>
            <a:endParaRPr dirty="0"/>
          </a:p>
          <a:p>
            <a:pPr marL="0" indent="0">
              <a:lnSpc>
                <a:spcPct val="80000"/>
              </a:lnSpc>
              <a:buFont typeface="Wingdings"/>
              <a:buNone/>
              <a:tabLst>
                <a:tab pos="268288" algn="l"/>
                <a:tab pos="1258888" algn="l"/>
                <a:tab pos="2333625" algn="l"/>
                <a:tab pos="2774950" algn="l"/>
                <a:tab pos="3592513" algn="l"/>
                <a:tab pos="5207000" algn="l"/>
                <a:tab pos="5745163" algn="l"/>
                <a:tab pos="6369050" algn="l"/>
                <a:tab pos="6905625" algn="l"/>
              </a:tabLst>
              <a:defRPr/>
            </a:pPr>
            <a:r>
              <a:rPr lang="en-US" sz="1400" dirty="0"/>
              <a:t>5	</a:t>
            </a:r>
            <a:r>
              <a:rPr lang="en-US" sz="1400" dirty="0" err="1"/>
              <a:t>boa_vontade</a:t>
            </a:r>
            <a:r>
              <a:rPr lang="en-US" sz="1400" dirty="0"/>
              <a:t>	</a:t>
            </a:r>
            <a:r>
              <a:rPr lang="en-US" sz="1400" dirty="0" err="1"/>
              <a:t>boa_vontade</a:t>
            </a:r>
            <a:r>
              <a:rPr lang="en-US" sz="1400" dirty="0"/>
              <a:t>	n	n	F|S	4	ACC	_	_</a:t>
            </a:r>
            <a:endParaRPr dirty="0"/>
          </a:p>
          <a:p>
            <a:pPr marL="0" indent="0">
              <a:lnSpc>
                <a:spcPct val="80000"/>
              </a:lnSpc>
              <a:buFont typeface="Wingdings"/>
              <a:buNone/>
              <a:tabLst>
                <a:tab pos="268288" algn="l"/>
                <a:tab pos="1258888" algn="l"/>
                <a:tab pos="2333625" algn="l"/>
                <a:tab pos="2774950" algn="l"/>
                <a:tab pos="3592513" algn="l"/>
                <a:tab pos="5207000" algn="l"/>
                <a:tab pos="5745163" algn="l"/>
                <a:tab pos="6369050" algn="l"/>
                <a:tab pos="6905625" algn="l"/>
              </a:tabLst>
              <a:defRPr/>
            </a:pPr>
            <a:r>
              <a:rPr lang="en-US" sz="1400" dirty="0"/>
              <a:t>6	,	,	</a:t>
            </a:r>
            <a:r>
              <a:rPr lang="en-US" sz="1400" dirty="0" err="1"/>
              <a:t>punc</a:t>
            </a:r>
            <a:r>
              <a:rPr lang="en-US" sz="1400" dirty="0"/>
              <a:t>	</a:t>
            </a:r>
            <a:r>
              <a:rPr lang="en-US" sz="1400" dirty="0" err="1"/>
              <a:t>punc</a:t>
            </a:r>
            <a:r>
              <a:rPr lang="en-US" sz="1400" dirty="0"/>
              <a:t>	_	4	PUNC	_	_</a:t>
            </a:r>
            <a:endParaRPr dirty="0"/>
          </a:p>
          <a:p>
            <a:pPr marL="0" indent="0">
              <a:lnSpc>
                <a:spcPct val="80000"/>
              </a:lnSpc>
              <a:buFont typeface="Wingdings"/>
              <a:buNone/>
              <a:tabLst>
                <a:tab pos="268288" algn="l"/>
                <a:tab pos="1258888" algn="l"/>
                <a:tab pos="2333625" algn="l"/>
                <a:tab pos="2774950" algn="l"/>
                <a:tab pos="3592513" algn="l"/>
                <a:tab pos="5207000" algn="l"/>
                <a:tab pos="5745163" algn="l"/>
                <a:tab pos="6369050" algn="l"/>
                <a:tab pos="6905625" algn="l"/>
              </a:tabLst>
              <a:defRPr/>
            </a:pPr>
            <a:r>
              <a:rPr lang="en-US" sz="1400" dirty="0"/>
              <a:t>7	mas	mas	</a:t>
            </a:r>
            <a:r>
              <a:rPr lang="en-US" sz="1400" dirty="0" err="1"/>
              <a:t>conj</a:t>
            </a:r>
            <a:r>
              <a:rPr lang="en-US" sz="1400" dirty="0"/>
              <a:t>	</a:t>
            </a:r>
            <a:r>
              <a:rPr lang="en-US" sz="1400" dirty="0" err="1"/>
              <a:t>conj</a:t>
            </a:r>
            <a:r>
              <a:rPr lang="en-US" sz="1400" dirty="0"/>
              <a:t>-c	&lt;co-</a:t>
            </a:r>
            <a:r>
              <a:rPr lang="en-US" sz="1400" dirty="0" err="1"/>
              <a:t>vfin</a:t>
            </a:r>
            <a:r>
              <a:rPr lang="en-US" sz="1400" dirty="0"/>
              <a:t>&gt;|&lt;co-</a:t>
            </a:r>
            <a:r>
              <a:rPr lang="en-US" sz="1400" dirty="0" err="1"/>
              <a:t>fmc</a:t>
            </a:r>
            <a:r>
              <a:rPr lang="en-US" sz="1400" dirty="0"/>
              <a:t>&gt;	4	CO	_	_</a:t>
            </a:r>
            <a:endParaRPr dirty="0"/>
          </a:p>
          <a:p>
            <a:pPr marL="0" indent="0">
              <a:lnSpc>
                <a:spcPct val="80000"/>
              </a:lnSpc>
              <a:buFont typeface="Wingdings"/>
              <a:buNone/>
              <a:tabLst>
                <a:tab pos="268288" algn="l"/>
                <a:tab pos="1258888" algn="l"/>
                <a:tab pos="2333625" algn="l"/>
                <a:tab pos="2774950" algn="l"/>
                <a:tab pos="3592513" algn="l"/>
                <a:tab pos="5207000" algn="l"/>
                <a:tab pos="5745163" algn="l"/>
                <a:tab pos="6369050" algn="l"/>
                <a:tab pos="6905625" algn="l"/>
              </a:tabLst>
              <a:defRPr/>
            </a:pPr>
            <a:r>
              <a:rPr lang="en-US" sz="1400" dirty="0"/>
              <a:t>8	a	o	art	art	&lt;</a:t>
            </a:r>
            <a:r>
              <a:rPr lang="en-US" sz="1400" dirty="0" err="1"/>
              <a:t>artd</a:t>
            </a:r>
            <a:r>
              <a:rPr lang="en-US" sz="1400" dirty="0"/>
              <a:t>&gt;|F|S	9	&gt;N	_	_</a:t>
            </a:r>
            <a:endParaRPr dirty="0"/>
          </a:p>
          <a:p>
            <a:pPr marL="0" indent="0">
              <a:lnSpc>
                <a:spcPct val="80000"/>
              </a:lnSpc>
              <a:buFont typeface="Wingdings"/>
              <a:buNone/>
              <a:tabLst>
                <a:tab pos="268288" algn="l"/>
                <a:tab pos="1258888" algn="l"/>
                <a:tab pos="2333625" algn="l"/>
                <a:tab pos="2774950" algn="l"/>
                <a:tab pos="3592513" algn="l"/>
                <a:tab pos="5207000" algn="l"/>
                <a:tab pos="5745163" algn="l"/>
                <a:tab pos="6369050" algn="l"/>
                <a:tab pos="6905625" algn="l"/>
              </a:tabLst>
              <a:defRPr/>
            </a:pPr>
            <a:r>
              <a:rPr lang="en-US" sz="1400" dirty="0"/>
              <a:t>9	</a:t>
            </a:r>
            <a:r>
              <a:rPr lang="en-US" sz="1400" dirty="0" err="1"/>
              <a:t>greve</a:t>
            </a:r>
            <a:r>
              <a:rPr lang="en-US" sz="1400" dirty="0"/>
              <a:t>	</a:t>
            </a:r>
            <a:r>
              <a:rPr lang="en-US" sz="1400" dirty="0" err="1"/>
              <a:t>greve</a:t>
            </a:r>
            <a:r>
              <a:rPr lang="en-US" sz="1400" dirty="0"/>
              <a:t>	n	n	F|S	10	SUBJ	_	_</a:t>
            </a:r>
            <a:endParaRPr dirty="0"/>
          </a:p>
          <a:p>
            <a:pPr marL="0" indent="0">
              <a:lnSpc>
                <a:spcPct val="80000"/>
              </a:lnSpc>
              <a:buFont typeface="Wingdings"/>
              <a:buNone/>
              <a:tabLst>
                <a:tab pos="268288" algn="l"/>
                <a:tab pos="1258888" algn="l"/>
                <a:tab pos="2333625" algn="l"/>
                <a:tab pos="2774950" algn="l"/>
                <a:tab pos="3592513" algn="l"/>
                <a:tab pos="5207000" algn="l"/>
                <a:tab pos="5745163" algn="l"/>
                <a:tab pos="6369050" algn="l"/>
                <a:tab pos="6905625" algn="l"/>
              </a:tabLst>
              <a:defRPr/>
            </a:pPr>
            <a:r>
              <a:rPr lang="en-US" sz="1400" dirty="0"/>
              <a:t>10	</a:t>
            </a:r>
            <a:r>
              <a:rPr lang="en-US" sz="1400" dirty="0" err="1"/>
              <a:t>prossegue</a:t>
            </a:r>
            <a:r>
              <a:rPr lang="en-US" sz="1400" dirty="0"/>
              <a:t>	</a:t>
            </a:r>
            <a:r>
              <a:rPr lang="en-US" sz="1400" dirty="0" err="1"/>
              <a:t>prosseguir</a:t>
            </a:r>
            <a:r>
              <a:rPr lang="en-US" sz="1400" dirty="0"/>
              <a:t>	v	v-fin	PR|3S|IND	4	CJT	_	_</a:t>
            </a:r>
            <a:endParaRPr dirty="0"/>
          </a:p>
          <a:p>
            <a:pPr marL="0" indent="0">
              <a:lnSpc>
                <a:spcPct val="80000"/>
              </a:lnSpc>
              <a:buFont typeface="Wingdings"/>
              <a:buNone/>
              <a:tabLst>
                <a:tab pos="268288" algn="l"/>
                <a:tab pos="1258888" algn="l"/>
                <a:tab pos="2333625" algn="l"/>
                <a:tab pos="2774950" algn="l"/>
                <a:tab pos="3592513" algn="l"/>
                <a:tab pos="5207000" algn="l"/>
                <a:tab pos="5745163" algn="l"/>
                <a:tab pos="6369050" algn="l"/>
                <a:tab pos="6905625" algn="l"/>
              </a:tabLst>
              <a:defRPr/>
            </a:pPr>
            <a:r>
              <a:rPr lang="en-US" sz="1400" dirty="0"/>
              <a:t>11	</a:t>
            </a:r>
            <a:r>
              <a:rPr lang="en-US" sz="1400" dirty="0" err="1"/>
              <a:t>em</a:t>
            </a:r>
            <a:r>
              <a:rPr lang="en-US" sz="1400" dirty="0"/>
              <a:t>	</a:t>
            </a:r>
            <a:r>
              <a:rPr lang="en-US" sz="1400" dirty="0" err="1"/>
              <a:t>em</a:t>
            </a:r>
            <a:r>
              <a:rPr lang="en-US" sz="1400" dirty="0"/>
              <a:t>	</a:t>
            </a:r>
            <a:r>
              <a:rPr lang="en-US" sz="1400" dirty="0" err="1"/>
              <a:t>prp</a:t>
            </a:r>
            <a:r>
              <a:rPr lang="en-US" sz="1400" dirty="0"/>
              <a:t>	</a:t>
            </a:r>
            <a:r>
              <a:rPr lang="en-US" sz="1400" dirty="0" err="1"/>
              <a:t>prp</a:t>
            </a:r>
            <a:r>
              <a:rPr lang="en-US" sz="1400" dirty="0"/>
              <a:t>	_	10	ADVL	_	_</a:t>
            </a:r>
            <a:endParaRPr dirty="0"/>
          </a:p>
          <a:p>
            <a:pPr marL="0" indent="0">
              <a:lnSpc>
                <a:spcPct val="80000"/>
              </a:lnSpc>
              <a:buFont typeface="Wingdings"/>
              <a:buNone/>
              <a:tabLst>
                <a:tab pos="268288" algn="l"/>
                <a:tab pos="1258888" algn="l"/>
                <a:tab pos="2333625" algn="l"/>
                <a:tab pos="2774950" algn="l"/>
                <a:tab pos="3592513" algn="l"/>
                <a:tab pos="5207000" algn="l"/>
                <a:tab pos="5745163" algn="l"/>
                <a:tab pos="6369050" algn="l"/>
                <a:tab pos="6905625" algn="l"/>
              </a:tabLst>
              <a:defRPr/>
            </a:pPr>
            <a:r>
              <a:rPr lang="en-US" sz="1400" dirty="0"/>
              <a:t>12	</a:t>
            </a:r>
            <a:r>
              <a:rPr lang="en-US" sz="1400" dirty="0" err="1"/>
              <a:t>todas_as</a:t>
            </a:r>
            <a:r>
              <a:rPr lang="en-US" sz="1400" dirty="0"/>
              <a:t>	</a:t>
            </a:r>
            <a:r>
              <a:rPr lang="en-US" sz="1400" dirty="0" err="1"/>
              <a:t>todo_o</a:t>
            </a:r>
            <a:r>
              <a:rPr lang="en-US" sz="1400" dirty="0"/>
              <a:t>	</a:t>
            </a:r>
            <a:r>
              <a:rPr lang="en-US" sz="1400" dirty="0" err="1"/>
              <a:t>pron</a:t>
            </a:r>
            <a:r>
              <a:rPr lang="en-US" sz="1400" dirty="0"/>
              <a:t>	</a:t>
            </a:r>
            <a:r>
              <a:rPr lang="en-US" sz="1400" dirty="0" err="1"/>
              <a:t>pron</a:t>
            </a:r>
            <a:r>
              <a:rPr lang="en-US" sz="1400" dirty="0"/>
              <a:t>-det	&lt;quant&gt;|F|P	13	&gt;N	_	_</a:t>
            </a:r>
            <a:endParaRPr dirty="0"/>
          </a:p>
          <a:p>
            <a:pPr marL="0" indent="0">
              <a:lnSpc>
                <a:spcPct val="80000"/>
              </a:lnSpc>
              <a:buFont typeface="Wingdings"/>
              <a:buNone/>
              <a:tabLst>
                <a:tab pos="268288" algn="l"/>
                <a:tab pos="1258888" algn="l"/>
                <a:tab pos="2333625" algn="l"/>
                <a:tab pos="2774950" algn="l"/>
                <a:tab pos="3592513" algn="l"/>
                <a:tab pos="5207000" algn="l"/>
                <a:tab pos="5745163" algn="l"/>
                <a:tab pos="6369050" algn="l"/>
                <a:tab pos="6905625" algn="l"/>
              </a:tabLst>
              <a:defRPr/>
            </a:pPr>
            <a:r>
              <a:rPr lang="en-US" sz="1400" dirty="0"/>
              <a:t>13	</a:t>
            </a:r>
            <a:r>
              <a:rPr lang="en-US" sz="1400" dirty="0" err="1"/>
              <a:t>delegações</a:t>
            </a:r>
            <a:r>
              <a:rPr lang="en-US" sz="1400" dirty="0"/>
              <a:t>	</a:t>
            </a:r>
            <a:r>
              <a:rPr lang="en-US" sz="1400" dirty="0" err="1"/>
              <a:t>delegaçõo</a:t>
            </a:r>
            <a:r>
              <a:rPr lang="en-US" sz="1400" dirty="0"/>
              <a:t>	n	n	F|P	11	P&lt;	_	_</a:t>
            </a:r>
            <a:endParaRPr dirty="0"/>
          </a:p>
          <a:p>
            <a:pPr marL="0" indent="0">
              <a:lnSpc>
                <a:spcPct val="80000"/>
              </a:lnSpc>
              <a:buFont typeface="Wingdings"/>
              <a:buNone/>
              <a:tabLst>
                <a:tab pos="268288" algn="l"/>
                <a:tab pos="1258888" algn="l"/>
                <a:tab pos="2333625" algn="l"/>
                <a:tab pos="2774950" algn="l"/>
                <a:tab pos="3592513" algn="l"/>
                <a:tab pos="5207000" algn="l"/>
                <a:tab pos="5745163" algn="l"/>
                <a:tab pos="6369050" algn="l"/>
                <a:tab pos="6905625" algn="l"/>
              </a:tabLst>
              <a:defRPr/>
            </a:pPr>
            <a:r>
              <a:rPr lang="en-US" sz="1400" dirty="0"/>
              <a:t>14	de	de	</a:t>
            </a:r>
            <a:r>
              <a:rPr lang="en-US" sz="1400" dirty="0" err="1"/>
              <a:t>prp</a:t>
            </a:r>
            <a:r>
              <a:rPr lang="en-US" sz="1400" dirty="0"/>
              <a:t>	</a:t>
            </a:r>
            <a:r>
              <a:rPr lang="en-US" sz="1400" dirty="0" err="1"/>
              <a:t>prp</a:t>
            </a:r>
            <a:r>
              <a:rPr lang="en-US" sz="1400" dirty="0"/>
              <a:t>	&lt;</a:t>
            </a:r>
            <a:r>
              <a:rPr lang="en-US" sz="1400" dirty="0" err="1"/>
              <a:t>sam</a:t>
            </a:r>
            <a:r>
              <a:rPr lang="en-US" sz="1400" dirty="0"/>
              <a:t>-&gt;	13	N&lt;	_	_</a:t>
            </a:r>
            <a:endParaRPr dirty="0"/>
          </a:p>
          <a:p>
            <a:pPr marL="0" indent="0">
              <a:lnSpc>
                <a:spcPct val="80000"/>
              </a:lnSpc>
              <a:buFont typeface="Wingdings"/>
              <a:buNone/>
              <a:tabLst>
                <a:tab pos="268288" algn="l"/>
                <a:tab pos="1258888" algn="l"/>
                <a:tab pos="2333625" algn="l"/>
                <a:tab pos="2774950" algn="l"/>
                <a:tab pos="3592513" algn="l"/>
                <a:tab pos="5207000" algn="l"/>
                <a:tab pos="5745163" algn="l"/>
                <a:tab pos="6369050" algn="l"/>
                <a:tab pos="6905625" algn="l"/>
              </a:tabLst>
              <a:defRPr/>
            </a:pPr>
            <a:r>
              <a:rPr lang="en-US" sz="1400" dirty="0"/>
              <a:t>15	o	o	art	art	&lt;-</a:t>
            </a:r>
            <a:r>
              <a:rPr lang="en-US" sz="1400" dirty="0" err="1"/>
              <a:t>sam</a:t>
            </a:r>
            <a:r>
              <a:rPr lang="en-US" sz="1400" dirty="0"/>
              <a:t>&gt;|&lt;</a:t>
            </a:r>
            <a:r>
              <a:rPr lang="en-US" sz="1400" dirty="0" err="1"/>
              <a:t>artd</a:t>
            </a:r>
            <a:r>
              <a:rPr lang="en-US" sz="1400" dirty="0"/>
              <a:t>&gt;|M|S	16	&gt;N	_	_</a:t>
            </a:r>
            <a:endParaRPr dirty="0"/>
          </a:p>
          <a:p>
            <a:pPr marL="0" indent="0">
              <a:lnSpc>
                <a:spcPct val="80000"/>
              </a:lnSpc>
              <a:buFont typeface="Wingdings"/>
              <a:buNone/>
              <a:tabLst>
                <a:tab pos="268288" algn="l"/>
                <a:tab pos="1258888" algn="l"/>
                <a:tab pos="2333625" algn="l"/>
                <a:tab pos="2774950" algn="l"/>
                <a:tab pos="3592513" algn="l"/>
                <a:tab pos="5207000" algn="l"/>
                <a:tab pos="5745163" algn="l"/>
                <a:tab pos="6369050" algn="l"/>
                <a:tab pos="6905625" algn="l"/>
              </a:tabLst>
              <a:defRPr/>
            </a:pPr>
            <a:r>
              <a:rPr lang="en-US" sz="1400" dirty="0"/>
              <a:t>16	</a:t>
            </a:r>
            <a:r>
              <a:rPr lang="en-US" sz="1400" dirty="0" err="1"/>
              <a:t>país</a:t>
            </a:r>
            <a:r>
              <a:rPr lang="en-US" sz="1400" dirty="0"/>
              <a:t>	</a:t>
            </a:r>
            <a:r>
              <a:rPr lang="en-US" sz="1400" dirty="0" err="1"/>
              <a:t>país</a:t>
            </a:r>
            <a:r>
              <a:rPr lang="en-US" sz="1400" dirty="0"/>
              <a:t>	n	n	M|S	14	P&lt;	_	_</a:t>
            </a:r>
            <a:endParaRPr dirty="0"/>
          </a:p>
          <a:p>
            <a:pPr marL="0" indent="0">
              <a:lnSpc>
                <a:spcPct val="80000"/>
              </a:lnSpc>
              <a:buFont typeface="Wingdings"/>
              <a:buNone/>
              <a:tabLst>
                <a:tab pos="268288" algn="l"/>
                <a:tab pos="1258888" algn="l"/>
                <a:tab pos="2333625" algn="l"/>
                <a:tab pos="2774950" algn="l"/>
                <a:tab pos="3592513" algn="l"/>
                <a:tab pos="5207000" algn="l"/>
                <a:tab pos="5745163" algn="l"/>
                <a:tab pos="6369050" algn="l"/>
                <a:tab pos="6905625" algn="l"/>
              </a:tabLst>
              <a:defRPr/>
            </a:pPr>
            <a:r>
              <a:rPr lang="en-US" sz="1400" dirty="0"/>
              <a:t>17	.	.	</a:t>
            </a:r>
            <a:r>
              <a:rPr lang="en-US" sz="1400" dirty="0" err="1"/>
              <a:t>punc</a:t>
            </a:r>
            <a:r>
              <a:rPr lang="en-US" sz="1400" dirty="0"/>
              <a:t>	</a:t>
            </a:r>
            <a:r>
              <a:rPr lang="en-US" sz="1400" dirty="0" err="1"/>
              <a:t>punc</a:t>
            </a:r>
            <a:r>
              <a:rPr lang="en-US" sz="1400" dirty="0"/>
              <a:t>	_	4	PUNC	_	_</a:t>
            </a:r>
            <a:endParaRPr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 err="1"/>
              <a:t>CoNLL</a:t>
            </a:r>
            <a:r>
              <a:rPr lang="en-US" dirty="0"/>
              <a:t>: Evaluation Metrics</a:t>
            </a:r>
            <a:endParaRPr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257301" y="917947"/>
            <a:ext cx="7200900" cy="3974353"/>
          </a:xfrm>
        </p:spPr>
        <p:txBody>
          <a:bodyPr/>
          <a:lstStyle/>
          <a:p>
            <a:pPr>
              <a:defRPr/>
            </a:pPr>
            <a:r>
              <a:rPr lang="en-US" sz="2000" dirty="0"/>
              <a:t>Unlabeled Attachment Score (</a:t>
            </a:r>
            <a:r>
              <a:rPr lang="en-US" sz="2000" dirty="0">
                <a:solidFill>
                  <a:srgbClr val="C00000"/>
                </a:solidFill>
              </a:rPr>
              <a:t>UAS</a:t>
            </a:r>
            <a:r>
              <a:rPr lang="en-US" sz="2000" dirty="0"/>
              <a:t>)</a:t>
            </a:r>
          </a:p>
          <a:p>
            <a:pPr marL="267891" lvl="1" indent="0">
              <a:buNone/>
              <a:defRPr/>
            </a:pPr>
            <a:r>
              <a:rPr lang="en-US" sz="2000" dirty="0"/>
              <a:t>proportion of tokens that are assigned the </a:t>
            </a:r>
            <a:r>
              <a:rPr lang="en-US" sz="2000" b="1" dirty="0">
                <a:solidFill>
                  <a:srgbClr val="C00000"/>
                </a:solidFill>
              </a:rPr>
              <a:t>correct head</a:t>
            </a:r>
          </a:p>
          <a:p>
            <a:pPr>
              <a:defRPr/>
            </a:pPr>
            <a:r>
              <a:rPr lang="en-US" sz="2000" dirty="0"/>
              <a:t>Labeled Attachment Score (</a:t>
            </a:r>
            <a:r>
              <a:rPr lang="en-US" sz="2000" dirty="0">
                <a:solidFill>
                  <a:srgbClr val="C00000"/>
                </a:solidFill>
              </a:rPr>
              <a:t>LAS</a:t>
            </a:r>
            <a:r>
              <a:rPr lang="en-US" sz="2000" dirty="0"/>
              <a:t>)</a:t>
            </a:r>
          </a:p>
          <a:p>
            <a:pPr marL="203597" lvl="1" indent="0">
              <a:buNone/>
              <a:defRPr/>
            </a:pPr>
            <a:r>
              <a:rPr lang="en-US" sz="1850" dirty="0"/>
              <a:t>proportion of tokens that are assigned </a:t>
            </a:r>
            <a:r>
              <a:rPr lang="en-US" sz="1850" b="1" dirty="0">
                <a:solidFill>
                  <a:srgbClr val="C00000"/>
                </a:solidFill>
              </a:rPr>
              <a:t>both</a:t>
            </a:r>
            <a:r>
              <a:rPr lang="en-US" sz="1850" dirty="0"/>
              <a:t> the </a:t>
            </a:r>
            <a:r>
              <a:rPr lang="en-US" sz="1850" b="1" dirty="0">
                <a:solidFill>
                  <a:srgbClr val="C00000"/>
                </a:solidFill>
              </a:rPr>
              <a:t>correct head</a:t>
            </a:r>
            <a:r>
              <a:rPr lang="en-US" sz="1850" dirty="0"/>
              <a:t> and the correct dependency relation </a:t>
            </a:r>
            <a:r>
              <a:rPr lang="en-US" sz="1850" b="1" dirty="0">
                <a:solidFill>
                  <a:srgbClr val="C00000"/>
                </a:solidFill>
              </a:rPr>
              <a:t>label</a:t>
            </a:r>
          </a:p>
          <a:p>
            <a:pPr>
              <a:defRPr/>
            </a:pPr>
            <a:r>
              <a:rPr lang="en-US" sz="2000" dirty="0"/>
              <a:t>Context Word Labeled Attachment Score (</a:t>
            </a:r>
            <a:r>
              <a:rPr lang="en-US" sz="2000" dirty="0">
                <a:solidFill>
                  <a:srgbClr val="C00000"/>
                </a:solidFill>
              </a:rPr>
              <a:t>CLAS</a:t>
            </a:r>
            <a:r>
              <a:rPr lang="en-US" sz="2000" dirty="0"/>
              <a:t>)</a:t>
            </a:r>
          </a:p>
          <a:p>
            <a:pPr marL="267891" lvl="1" indent="0">
              <a:buFont typeface="Wingdings" pitchFamily="2" charset="2"/>
              <a:buNone/>
              <a:defRPr/>
            </a:pP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  <a:cs typeface="+mn-cs"/>
              </a:rPr>
              <a:t>Like LAS but disregards attachments of punctuations and function words, i.e. </a:t>
            </a:r>
            <a:r>
              <a:rPr lang="fr-FR" sz="2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  <a:cs typeface="+mn-cs"/>
              </a:rPr>
              <a:t>determiners</a:t>
            </a:r>
            <a:r>
              <a:rPr lang="fr-FR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  <a:cs typeface="+mn-cs"/>
              </a:rPr>
              <a:t> (</a:t>
            </a:r>
            <a:r>
              <a:rPr lang="fr-FR" sz="2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  <a:cs typeface="+mn-cs"/>
              </a:rPr>
              <a:t>det</a:t>
            </a:r>
            <a:r>
              <a:rPr lang="fr-FR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  <a:cs typeface="+mn-cs"/>
              </a:rPr>
              <a:t>), </a:t>
            </a:r>
            <a:r>
              <a:rPr lang="fr-FR" sz="2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  <a:cs typeface="+mn-cs"/>
              </a:rPr>
              <a:t>classifiers</a:t>
            </a:r>
            <a:r>
              <a:rPr lang="fr-FR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  <a:cs typeface="+mn-cs"/>
              </a:rPr>
              <a:t> (</a:t>
            </a:r>
            <a:r>
              <a:rPr lang="fr-FR" sz="2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  <a:cs typeface="+mn-cs"/>
              </a:rPr>
              <a:t>clf</a:t>
            </a:r>
            <a:r>
              <a:rPr lang="fr-FR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  <a:cs typeface="+mn-cs"/>
              </a:rPr>
              <a:t>), adpositions (case), </a:t>
            </a:r>
            <a:r>
              <a:rPr lang="fr-FR" sz="2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  <a:cs typeface="+mn-cs"/>
              </a:rPr>
              <a:t>auxiliaries</a:t>
            </a:r>
            <a:r>
              <a:rPr lang="fr-FR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  <a:cs typeface="+mn-cs"/>
              </a:rPr>
              <a:t> (aux, cop), and </a:t>
            </a:r>
            <a:r>
              <a:rPr lang="fr-FR" sz="2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  <a:cs typeface="+mn-cs"/>
              </a:rPr>
              <a:t>conjunctions</a:t>
            </a:r>
            <a:r>
              <a:rPr lang="fr-FR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+mn-ea"/>
                <a:cs typeface="+mn-cs"/>
              </a:rPr>
              <a:t> (cc, mark)</a:t>
            </a:r>
            <a:endParaRPr sz="2000" dirty="0">
              <a:effectLst>
                <a:outerShdw blurRad="38100" dist="38100" dir="2700000" algn="tl">
                  <a:srgbClr val="C0C0C0"/>
                </a:outerShdw>
              </a:effectLst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/>
              <a:t>Annotation Issues</a:t>
            </a:r>
            <a:endParaRPr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/>
        <p:txBody>
          <a:bodyPr/>
          <a:lstStyle/>
          <a:p>
            <a:pPr>
              <a:buFont typeface="Wingdings"/>
              <a:buNone/>
              <a:defRPr/>
            </a:pPr>
            <a:r>
              <a:rPr lang="en-US" sz="2000" dirty="0"/>
              <a:t>A dependency graph </a:t>
            </a:r>
            <a:r>
              <a:rPr lang="en-US" sz="2000" i="1" dirty="0">
                <a:latin typeface="Times New Roman"/>
              </a:rPr>
              <a:t>D</a:t>
            </a:r>
            <a:r>
              <a:rPr lang="en-US" sz="2000" dirty="0">
                <a:latin typeface="Times New Roman"/>
              </a:rPr>
              <a:t> = (</a:t>
            </a:r>
            <a:r>
              <a:rPr lang="en-US" sz="2000" i="1" dirty="0">
                <a:latin typeface="Times New Roman"/>
              </a:rPr>
              <a:t>W</a:t>
            </a:r>
            <a:r>
              <a:rPr lang="en-US" sz="2000" dirty="0">
                <a:latin typeface="Times New Roman"/>
              </a:rPr>
              <a:t>, </a:t>
            </a:r>
            <a:r>
              <a:rPr lang="en-US" sz="2000" i="1" dirty="0">
                <a:latin typeface="Times New Roman"/>
              </a:rPr>
              <a:t>A</a:t>
            </a:r>
            <a:r>
              <a:rPr lang="en-US" sz="2000" dirty="0">
                <a:latin typeface="Times New Roman"/>
              </a:rPr>
              <a:t>)</a:t>
            </a:r>
            <a:r>
              <a:rPr lang="en-US" sz="2000" dirty="0"/>
              <a:t> is a</a:t>
            </a:r>
            <a:r>
              <a:rPr lang="en-US" sz="2000" b="1" dirty="0">
                <a:solidFill>
                  <a:srgbClr val="C00000"/>
                </a:solidFill>
              </a:rPr>
              <a:t> directed rooted tree</a:t>
            </a:r>
            <a:endParaRPr lang="en-US" sz="2000" dirty="0"/>
          </a:p>
          <a:p>
            <a:r>
              <a:rPr lang="en-US" i="1" dirty="0"/>
              <a:t>D</a:t>
            </a:r>
            <a:r>
              <a:rPr lang="en-US" dirty="0"/>
              <a:t> is (weakly) </a:t>
            </a:r>
            <a:r>
              <a:rPr lang="en-US" dirty="0">
                <a:solidFill>
                  <a:srgbClr val="C00000"/>
                </a:solidFill>
              </a:rPr>
              <a:t>connected</a:t>
            </a:r>
            <a:r>
              <a:rPr lang="en-US" dirty="0"/>
              <a:t>:</a:t>
            </a:r>
          </a:p>
          <a:p>
            <a:pPr marL="267891" lvl="1" indent="0">
              <a:buNone/>
            </a:pPr>
            <a:r>
              <a:rPr lang="en-US" dirty="0"/>
              <a:t>If </a:t>
            </a:r>
            <a:r>
              <a:rPr lang="en-US" dirty="0" err="1"/>
              <a:t>i</a:t>
            </a:r>
            <a:r>
              <a:rPr lang="en-US" dirty="0"/>
              <a:t> , j ∈ V, </a:t>
            </a:r>
            <a:r>
              <a:rPr lang="en-US" dirty="0" err="1"/>
              <a:t>i</a:t>
            </a:r>
            <a:r>
              <a:rPr lang="en-US" dirty="0"/>
              <a:t> ↔</a:t>
            </a:r>
            <a:r>
              <a:rPr lang="en-US" baseline="30000" dirty="0"/>
              <a:t>∗</a:t>
            </a:r>
            <a:r>
              <a:rPr lang="en-US" dirty="0"/>
              <a:t> j</a:t>
            </a:r>
          </a:p>
          <a:p>
            <a:r>
              <a:rPr lang="en-US" i="1" dirty="0"/>
              <a:t>D</a:t>
            </a:r>
            <a:r>
              <a:rPr lang="en-US" dirty="0"/>
              <a:t> is </a:t>
            </a:r>
            <a:r>
              <a:rPr lang="en-US" dirty="0">
                <a:solidFill>
                  <a:srgbClr val="C00000"/>
                </a:solidFill>
              </a:rPr>
              <a:t>acyclic</a:t>
            </a:r>
            <a:r>
              <a:rPr lang="en-US" dirty="0"/>
              <a:t>:</a:t>
            </a:r>
          </a:p>
          <a:p>
            <a:pPr marL="267891" lvl="1" indent="0">
              <a:buNone/>
            </a:pPr>
            <a:r>
              <a:rPr lang="en-US" dirty="0"/>
              <a:t>If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dirty="0"/>
              <a:t> j, then not j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baseline="30000" dirty="0"/>
              <a:t>∗</a:t>
            </a:r>
            <a:r>
              <a:rPr lang="en-US" dirty="0"/>
              <a:t>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i="1" dirty="0"/>
              <a:t>D</a:t>
            </a:r>
            <a:r>
              <a:rPr lang="en-US" dirty="0"/>
              <a:t> obeys the </a:t>
            </a:r>
            <a:r>
              <a:rPr lang="en-US" dirty="0">
                <a:solidFill>
                  <a:srgbClr val="C00000"/>
                </a:solidFill>
              </a:rPr>
              <a:t>single-head</a:t>
            </a:r>
            <a:r>
              <a:rPr lang="en-US" dirty="0"/>
              <a:t> constraint:</a:t>
            </a:r>
          </a:p>
          <a:p>
            <a:pPr marL="267891" lvl="1" indent="0">
              <a:buNone/>
            </a:pPr>
            <a:r>
              <a:rPr lang="en-US" dirty="0"/>
              <a:t>If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dirty="0"/>
              <a:t> j, then not </a:t>
            </a:r>
            <a:r>
              <a:rPr lang="en-US" dirty="0" err="1"/>
              <a:t>i</a:t>
            </a:r>
            <a:r>
              <a:rPr lang="en-US" dirty="0"/>
              <a:t>′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dirty="0"/>
              <a:t> j, for any </a:t>
            </a:r>
            <a:r>
              <a:rPr lang="en-US" dirty="0" err="1"/>
              <a:t>i</a:t>
            </a:r>
            <a:r>
              <a:rPr lang="en-US" dirty="0"/>
              <a:t>′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≠</a:t>
            </a:r>
            <a:r>
              <a:rPr lang="en-US" dirty="0"/>
              <a:t> </a:t>
            </a:r>
            <a:r>
              <a:rPr lang="en-US" dirty="0" err="1"/>
              <a:t>i</a:t>
            </a:r>
            <a:endParaRPr lang="en-US" sz="1850" dirty="0"/>
          </a:p>
          <a:p>
            <a:pPr>
              <a:buFont typeface="Wingdings"/>
              <a:buNone/>
              <a:defRPr/>
            </a:pPr>
            <a:endParaRPr lang="en-US" sz="2000" dirty="0"/>
          </a:p>
          <a:p>
            <a:pPr>
              <a:buFont typeface="Wingdings"/>
              <a:buNone/>
              <a:defRPr/>
            </a:pPr>
            <a:r>
              <a:rPr lang="en-US" sz="2000" dirty="0"/>
              <a:t>The single-head constraint causes problems in handling certain linguistic phenomena</a:t>
            </a:r>
            <a:endParaRPr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Anomalous Cases</a:t>
            </a:r>
            <a:endParaRPr/>
          </a:p>
        </p:txBody>
      </p:sp>
      <p:sp>
        <p:nvSpPr>
          <p:cNvPr id="5" name="Freeform 5"/>
          <p:cNvSpPr/>
          <p:nvPr/>
        </p:nvSpPr>
        <p:spPr bwMode="auto">
          <a:xfrm>
            <a:off x="2252663" y="3380758"/>
            <a:ext cx="919162" cy="284807"/>
          </a:xfrm>
          <a:custGeom>
            <a:avLst/>
            <a:gdLst>
              <a:gd name="T0" fmla="*/ 2147483646 w 600"/>
              <a:gd name="T1" fmla="*/ 2147483646 h 360"/>
              <a:gd name="T2" fmla="*/ 2147483646 w 600"/>
              <a:gd name="T3" fmla="*/ 0 h 360"/>
              <a:gd name="T4" fmla="*/ 0 w 600"/>
              <a:gd name="T5" fmla="*/ 0 h 360"/>
              <a:gd name="T6" fmla="*/ 0 w 600"/>
              <a:gd name="T7" fmla="*/ 2147483646 h 360"/>
              <a:gd name="T8" fmla="*/ 0 60000 65536"/>
              <a:gd name="T9" fmla="*/ 0 60000 65536"/>
              <a:gd name="T10" fmla="*/ 0 60000 65536"/>
              <a:gd name="T11" fmla="*/ 0 60000 65536"/>
              <a:gd name="T12" fmla="*/ 0 w 600"/>
              <a:gd name="T13" fmla="*/ 0 h 360"/>
              <a:gd name="T14" fmla="*/ 600 w 600"/>
              <a:gd name="T15" fmla="*/ 360 h 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0" h="360" extrusionOk="0">
                <a:moveTo>
                  <a:pt x="600" y="360"/>
                </a:moveTo>
                <a:lnTo>
                  <a:pt x="600" y="0"/>
                </a:lnTo>
                <a:lnTo>
                  <a:pt x="0" y="0"/>
                </a:lnTo>
                <a:lnTo>
                  <a:pt x="0" y="360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6" name="Freeform 7"/>
          <p:cNvSpPr/>
          <p:nvPr/>
        </p:nvSpPr>
        <p:spPr bwMode="auto">
          <a:xfrm flipH="1">
            <a:off x="3327400" y="3366458"/>
            <a:ext cx="630238" cy="302683"/>
          </a:xfrm>
          <a:custGeom>
            <a:avLst/>
            <a:gdLst>
              <a:gd name="T0" fmla="*/ 2147483646 w 600"/>
              <a:gd name="T1" fmla="*/ 2147483646 h 360"/>
              <a:gd name="T2" fmla="*/ 2147483646 w 600"/>
              <a:gd name="T3" fmla="*/ 0 h 360"/>
              <a:gd name="T4" fmla="*/ 0 w 600"/>
              <a:gd name="T5" fmla="*/ 0 h 360"/>
              <a:gd name="T6" fmla="*/ 0 w 600"/>
              <a:gd name="T7" fmla="*/ 2147483646 h 360"/>
              <a:gd name="T8" fmla="*/ 0 60000 65536"/>
              <a:gd name="T9" fmla="*/ 0 60000 65536"/>
              <a:gd name="T10" fmla="*/ 0 60000 65536"/>
              <a:gd name="T11" fmla="*/ 0 60000 65536"/>
              <a:gd name="T12" fmla="*/ 0 w 600"/>
              <a:gd name="T13" fmla="*/ 0 h 360"/>
              <a:gd name="T14" fmla="*/ 600 w 600"/>
              <a:gd name="T15" fmla="*/ 360 h 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0" h="360" extrusionOk="0">
                <a:moveTo>
                  <a:pt x="600" y="360"/>
                </a:moveTo>
                <a:lnTo>
                  <a:pt x="600" y="0"/>
                </a:lnTo>
                <a:lnTo>
                  <a:pt x="0" y="0"/>
                </a:lnTo>
                <a:lnTo>
                  <a:pt x="0" y="360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7" name="Freeform 8"/>
          <p:cNvSpPr/>
          <p:nvPr/>
        </p:nvSpPr>
        <p:spPr bwMode="auto">
          <a:xfrm flipH="1">
            <a:off x="4595813" y="3384333"/>
            <a:ext cx="549275" cy="281233"/>
          </a:xfrm>
          <a:custGeom>
            <a:avLst/>
            <a:gdLst>
              <a:gd name="T0" fmla="*/ 2147483646 w 600"/>
              <a:gd name="T1" fmla="*/ 2147483646 h 360"/>
              <a:gd name="T2" fmla="*/ 2147483646 w 600"/>
              <a:gd name="T3" fmla="*/ 0 h 360"/>
              <a:gd name="T4" fmla="*/ 0 w 600"/>
              <a:gd name="T5" fmla="*/ 0 h 360"/>
              <a:gd name="T6" fmla="*/ 0 w 600"/>
              <a:gd name="T7" fmla="*/ 2147483646 h 360"/>
              <a:gd name="T8" fmla="*/ 0 60000 65536"/>
              <a:gd name="T9" fmla="*/ 0 60000 65536"/>
              <a:gd name="T10" fmla="*/ 0 60000 65536"/>
              <a:gd name="T11" fmla="*/ 0 60000 65536"/>
              <a:gd name="T12" fmla="*/ 0 w 600"/>
              <a:gd name="T13" fmla="*/ 0 h 360"/>
              <a:gd name="T14" fmla="*/ 600 w 600"/>
              <a:gd name="T15" fmla="*/ 360 h 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0" h="360" extrusionOk="0">
                <a:moveTo>
                  <a:pt x="600" y="360"/>
                </a:moveTo>
                <a:lnTo>
                  <a:pt x="600" y="0"/>
                </a:lnTo>
                <a:lnTo>
                  <a:pt x="0" y="0"/>
                </a:lnTo>
                <a:lnTo>
                  <a:pt x="0" y="360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H="1">
            <a:off x="5210175" y="3380758"/>
            <a:ext cx="422275" cy="288383"/>
          </a:xfrm>
          <a:custGeom>
            <a:avLst/>
            <a:gdLst>
              <a:gd name="T0" fmla="*/ 2147483646 w 600"/>
              <a:gd name="T1" fmla="*/ 2147483646 h 360"/>
              <a:gd name="T2" fmla="*/ 2147483646 w 600"/>
              <a:gd name="T3" fmla="*/ 0 h 360"/>
              <a:gd name="T4" fmla="*/ 0 w 600"/>
              <a:gd name="T5" fmla="*/ 0 h 360"/>
              <a:gd name="T6" fmla="*/ 0 w 600"/>
              <a:gd name="T7" fmla="*/ 2147483646 h 360"/>
              <a:gd name="T8" fmla="*/ 0 60000 65536"/>
              <a:gd name="T9" fmla="*/ 0 60000 65536"/>
              <a:gd name="T10" fmla="*/ 0 60000 65536"/>
              <a:gd name="T11" fmla="*/ 0 60000 65536"/>
              <a:gd name="T12" fmla="*/ 0 w 600"/>
              <a:gd name="T13" fmla="*/ 0 h 360"/>
              <a:gd name="T14" fmla="*/ 600 w 600"/>
              <a:gd name="T15" fmla="*/ 360 h 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0" h="360" extrusionOk="0">
                <a:moveTo>
                  <a:pt x="600" y="360"/>
                </a:moveTo>
                <a:lnTo>
                  <a:pt x="600" y="0"/>
                </a:lnTo>
                <a:lnTo>
                  <a:pt x="0" y="0"/>
                </a:lnTo>
                <a:lnTo>
                  <a:pt x="0" y="360"/>
                </a:lnTo>
              </a:path>
            </a:pathLst>
          </a:custGeom>
          <a:noFill/>
          <a:ln w="28575" cmpd="sng">
            <a:solidFill>
              <a:schemeClr val="accent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9" name="Freeform 13"/>
          <p:cNvSpPr/>
          <p:nvPr/>
        </p:nvSpPr>
        <p:spPr bwMode="auto">
          <a:xfrm>
            <a:off x="1714500" y="3380758"/>
            <a:ext cx="422275" cy="281233"/>
          </a:xfrm>
          <a:custGeom>
            <a:avLst/>
            <a:gdLst>
              <a:gd name="T0" fmla="*/ 2147483646 w 600"/>
              <a:gd name="T1" fmla="*/ 2147483646 h 360"/>
              <a:gd name="T2" fmla="*/ 2147483646 w 600"/>
              <a:gd name="T3" fmla="*/ 0 h 360"/>
              <a:gd name="T4" fmla="*/ 0 w 600"/>
              <a:gd name="T5" fmla="*/ 0 h 360"/>
              <a:gd name="T6" fmla="*/ 0 w 600"/>
              <a:gd name="T7" fmla="*/ 2147483646 h 360"/>
              <a:gd name="T8" fmla="*/ 0 60000 65536"/>
              <a:gd name="T9" fmla="*/ 0 60000 65536"/>
              <a:gd name="T10" fmla="*/ 0 60000 65536"/>
              <a:gd name="T11" fmla="*/ 0 60000 65536"/>
              <a:gd name="T12" fmla="*/ 0 w 600"/>
              <a:gd name="T13" fmla="*/ 0 h 360"/>
              <a:gd name="T14" fmla="*/ 600 w 600"/>
              <a:gd name="T15" fmla="*/ 360 h 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0" h="360" extrusionOk="0">
                <a:moveTo>
                  <a:pt x="600" y="360"/>
                </a:moveTo>
                <a:lnTo>
                  <a:pt x="600" y="0"/>
                </a:lnTo>
                <a:lnTo>
                  <a:pt x="0" y="0"/>
                </a:lnTo>
                <a:lnTo>
                  <a:pt x="0" y="360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0" name="Freeform 14"/>
          <p:cNvSpPr/>
          <p:nvPr/>
        </p:nvSpPr>
        <p:spPr bwMode="auto">
          <a:xfrm>
            <a:off x="5708650" y="3380758"/>
            <a:ext cx="806450" cy="281233"/>
          </a:xfrm>
          <a:custGeom>
            <a:avLst/>
            <a:gdLst>
              <a:gd name="T0" fmla="*/ 2147483646 w 600"/>
              <a:gd name="T1" fmla="*/ 2147483646 h 360"/>
              <a:gd name="T2" fmla="*/ 2147483646 w 600"/>
              <a:gd name="T3" fmla="*/ 0 h 360"/>
              <a:gd name="T4" fmla="*/ 0 w 600"/>
              <a:gd name="T5" fmla="*/ 0 h 360"/>
              <a:gd name="T6" fmla="*/ 0 w 600"/>
              <a:gd name="T7" fmla="*/ 2147483646 h 360"/>
              <a:gd name="T8" fmla="*/ 0 60000 65536"/>
              <a:gd name="T9" fmla="*/ 0 60000 65536"/>
              <a:gd name="T10" fmla="*/ 0 60000 65536"/>
              <a:gd name="T11" fmla="*/ 0 60000 65536"/>
              <a:gd name="T12" fmla="*/ 0 w 600"/>
              <a:gd name="T13" fmla="*/ 0 h 360"/>
              <a:gd name="T14" fmla="*/ 600 w 600"/>
              <a:gd name="T15" fmla="*/ 360 h 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0" h="360" extrusionOk="0">
                <a:moveTo>
                  <a:pt x="600" y="360"/>
                </a:moveTo>
                <a:lnTo>
                  <a:pt x="600" y="0"/>
                </a:lnTo>
                <a:lnTo>
                  <a:pt x="0" y="0"/>
                </a:lnTo>
                <a:lnTo>
                  <a:pt x="0" y="360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1" name="Text Box 15"/>
          <p:cNvSpPr>
            <a:spLocks/>
          </p:cNvSpPr>
          <p:nvPr/>
        </p:nvSpPr>
        <p:spPr bwMode="auto">
          <a:xfrm>
            <a:off x="1538288" y="3720383"/>
            <a:ext cx="6437312" cy="2693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>
              <a:spcBef>
                <a:spcPts val="0"/>
              </a:spcBef>
              <a:buClr>
                <a:schemeClr val="accent2"/>
              </a:buClr>
              <a:buSzPct val="80000"/>
              <a:buFont typeface="Wingdings"/>
              <a:buChar char="l"/>
              <a:defRPr sz="2800" b="1">
                <a:solidFill>
                  <a:schemeClr val="tx1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Font typeface="Wingdings"/>
              <a:buChar char="§"/>
              <a:defRPr sz="2400" b="1">
                <a:solidFill>
                  <a:schemeClr val="tx1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b="1">
                <a:solidFill>
                  <a:schemeClr val="tx1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 b="0">
                <a:latin typeface="Times New Roman"/>
              </a:rPr>
              <a:t>Il governo garantirà sussidi  a  coloro  che  cercheranno lavoro</a:t>
            </a:r>
            <a:endParaRPr lang="en-US" sz="4800" b="0">
              <a:latin typeface="Times New Roman"/>
            </a:endParaRPr>
          </a:p>
        </p:txBody>
      </p:sp>
      <p:sp>
        <p:nvSpPr>
          <p:cNvPr id="12" name="Freeform 16"/>
          <p:cNvSpPr/>
          <p:nvPr/>
        </p:nvSpPr>
        <p:spPr bwMode="auto">
          <a:xfrm flipH="1">
            <a:off x="6669088" y="3366458"/>
            <a:ext cx="884237" cy="302683"/>
          </a:xfrm>
          <a:custGeom>
            <a:avLst/>
            <a:gdLst>
              <a:gd name="T0" fmla="*/ 2147483646 w 600"/>
              <a:gd name="T1" fmla="*/ 2147483646 h 360"/>
              <a:gd name="T2" fmla="*/ 2147483646 w 600"/>
              <a:gd name="T3" fmla="*/ 0 h 360"/>
              <a:gd name="T4" fmla="*/ 0 w 600"/>
              <a:gd name="T5" fmla="*/ 0 h 360"/>
              <a:gd name="T6" fmla="*/ 0 w 600"/>
              <a:gd name="T7" fmla="*/ 2147483646 h 360"/>
              <a:gd name="T8" fmla="*/ 0 60000 65536"/>
              <a:gd name="T9" fmla="*/ 0 60000 65536"/>
              <a:gd name="T10" fmla="*/ 0 60000 65536"/>
              <a:gd name="T11" fmla="*/ 0 60000 65536"/>
              <a:gd name="T12" fmla="*/ 0 w 600"/>
              <a:gd name="T13" fmla="*/ 0 h 360"/>
              <a:gd name="T14" fmla="*/ 600 w 600"/>
              <a:gd name="T15" fmla="*/ 360 h 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0" h="360" extrusionOk="0">
                <a:moveTo>
                  <a:pt x="600" y="360"/>
                </a:moveTo>
                <a:lnTo>
                  <a:pt x="600" y="0"/>
                </a:lnTo>
                <a:lnTo>
                  <a:pt x="0" y="0"/>
                </a:lnTo>
                <a:lnTo>
                  <a:pt x="0" y="360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3" name="Freeform 17"/>
          <p:cNvSpPr/>
          <p:nvPr/>
        </p:nvSpPr>
        <p:spPr bwMode="auto">
          <a:xfrm flipH="1">
            <a:off x="3251200" y="3207966"/>
            <a:ext cx="1266825" cy="461175"/>
          </a:xfrm>
          <a:custGeom>
            <a:avLst/>
            <a:gdLst>
              <a:gd name="T0" fmla="*/ 2147483646 w 600"/>
              <a:gd name="T1" fmla="*/ 2147483646 h 360"/>
              <a:gd name="T2" fmla="*/ 2147483646 w 600"/>
              <a:gd name="T3" fmla="*/ 0 h 360"/>
              <a:gd name="T4" fmla="*/ 0 w 600"/>
              <a:gd name="T5" fmla="*/ 0 h 360"/>
              <a:gd name="T6" fmla="*/ 0 w 600"/>
              <a:gd name="T7" fmla="*/ 2147483646 h 360"/>
              <a:gd name="T8" fmla="*/ 0 60000 65536"/>
              <a:gd name="T9" fmla="*/ 0 60000 65536"/>
              <a:gd name="T10" fmla="*/ 0 60000 65536"/>
              <a:gd name="T11" fmla="*/ 0 60000 65536"/>
              <a:gd name="T12" fmla="*/ 0 w 600"/>
              <a:gd name="T13" fmla="*/ 0 h 360"/>
              <a:gd name="T14" fmla="*/ 600 w 600"/>
              <a:gd name="T15" fmla="*/ 360 h 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0" h="360" extrusionOk="0">
                <a:moveTo>
                  <a:pt x="600" y="360"/>
                </a:moveTo>
                <a:lnTo>
                  <a:pt x="600" y="0"/>
                </a:lnTo>
                <a:lnTo>
                  <a:pt x="0" y="0"/>
                </a:lnTo>
                <a:lnTo>
                  <a:pt x="0" y="360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4" name="Freeform 19"/>
          <p:cNvSpPr/>
          <p:nvPr/>
        </p:nvSpPr>
        <p:spPr bwMode="auto">
          <a:xfrm flipH="1">
            <a:off x="3881437" y="1863766"/>
            <a:ext cx="498475" cy="302683"/>
          </a:xfrm>
          <a:custGeom>
            <a:avLst/>
            <a:gdLst>
              <a:gd name="T0" fmla="*/ 2147483646 w 600"/>
              <a:gd name="T1" fmla="*/ 2147483646 h 360"/>
              <a:gd name="T2" fmla="*/ 2147483646 w 600"/>
              <a:gd name="T3" fmla="*/ 0 h 360"/>
              <a:gd name="T4" fmla="*/ 0 w 600"/>
              <a:gd name="T5" fmla="*/ 0 h 360"/>
              <a:gd name="T6" fmla="*/ 0 w 600"/>
              <a:gd name="T7" fmla="*/ 2147483646 h 360"/>
              <a:gd name="T8" fmla="*/ 0 60000 65536"/>
              <a:gd name="T9" fmla="*/ 0 60000 65536"/>
              <a:gd name="T10" fmla="*/ 0 60000 65536"/>
              <a:gd name="T11" fmla="*/ 0 60000 65536"/>
              <a:gd name="T12" fmla="*/ 0 w 600"/>
              <a:gd name="T13" fmla="*/ 0 h 360"/>
              <a:gd name="T14" fmla="*/ 600 w 600"/>
              <a:gd name="T15" fmla="*/ 360 h 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0" h="360" extrusionOk="0">
                <a:moveTo>
                  <a:pt x="600" y="360"/>
                </a:moveTo>
                <a:lnTo>
                  <a:pt x="600" y="0"/>
                </a:lnTo>
                <a:lnTo>
                  <a:pt x="0" y="0"/>
                </a:lnTo>
                <a:lnTo>
                  <a:pt x="0" y="360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5" name="Freeform 20"/>
          <p:cNvSpPr/>
          <p:nvPr/>
        </p:nvSpPr>
        <p:spPr bwMode="auto">
          <a:xfrm>
            <a:off x="3073400" y="1553933"/>
            <a:ext cx="1958975" cy="608942"/>
          </a:xfrm>
          <a:custGeom>
            <a:avLst/>
            <a:gdLst>
              <a:gd name="T0" fmla="*/ 2147483646 w 600"/>
              <a:gd name="T1" fmla="*/ 2147483646 h 360"/>
              <a:gd name="T2" fmla="*/ 2147483646 w 600"/>
              <a:gd name="T3" fmla="*/ 0 h 360"/>
              <a:gd name="T4" fmla="*/ 0 w 600"/>
              <a:gd name="T5" fmla="*/ 0 h 360"/>
              <a:gd name="T6" fmla="*/ 0 w 600"/>
              <a:gd name="T7" fmla="*/ 2147483646 h 360"/>
              <a:gd name="T8" fmla="*/ 0 60000 65536"/>
              <a:gd name="T9" fmla="*/ 0 60000 65536"/>
              <a:gd name="T10" fmla="*/ 0 60000 65536"/>
              <a:gd name="T11" fmla="*/ 0 60000 65536"/>
              <a:gd name="T12" fmla="*/ 0 w 600"/>
              <a:gd name="T13" fmla="*/ 0 h 360"/>
              <a:gd name="T14" fmla="*/ 600 w 600"/>
              <a:gd name="T15" fmla="*/ 360 h 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0" h="360" extrusionOk="0">
                <a:moveTo>
                  <a:pt x="600" y="360"/>
                </a:moveTo>
                <a:lnTo>
                  <a:pt x="600" y="0"/>
                </a:lnTo>
                <a:lnTo>
                  <a:pt x="0" y="0"/>
                </a:lnTo>
                <a:lnTo>
                  <a:pt x="0" y="360"/>
                </a:lnTo>
              </a:path>
            </a:pathLst>
          </a:custGeom>
          <a:noFill/>
          <a:ln w="28575" cmpd="sng">
            <a:solidFill>
              <a:schemeClr val="accent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6" name="Freeform 21"/>
          <p:cNvSpPr/>
          <p:nvPr/>
        </p:nvSpPr>
        <p:spPr bwMode="auto">
          <a:xfrm flipH="1">
            <a:off x="5148263" y="1878066"/>
            <a:ext cx="960437" cy="288383"/>
          </a:xfrm>
          <a:custGeom>
            <a:avLst/>
            <a:gdLst>
              <a:gd name="T0" fmla="*/ 2147483646 w 600"/>
              <a:gd name="T1" fmla="*/ 2147483646 h 360"/>
              <a:gd name="T2" fmla="*/ 2147483646 w 600"/>
              <a:gd name="T3" fmla="*/ 0 h 360"/>
              <a:gd name="T4" fmla="*/ 0 w 600"/>
              <a:gd name="T5" fmla="*/ 0 h 360"/>
              <a:gd name="T6" fmla="*/ 0 w 600"/>
              <a:gd name="T7" fmla="*/ 2147483646 h 360"/>
              <a:gd name="T8" fmla="*/ 0 60000 65536"/>
              <a:gd name="T9" fmla="*/ 0 60000 65536"/>
              <a:gd name="T10" fmla="*/ 0 60000 65536"/>
              <a:gd name="T11" fmla="*/ 0 60000 65536"/>
              <a:gd name="T12" fmla="*/ 0 w 600"/>
              <a:gd name="T13" fmla="*/ 0 h 360"/>
              <a:gd name="T14" fmla="*/ 600 w 600"/>
              <a:gd name="T15" fmla="*/ 360 h 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0" h="360" extrusionOk="0">
                <a:moveTo>
                  <a:pt x="600" y="360"/>
                </a:moveTo>
                <a:lnTo>
                  <a:pt x="600" y="0"/>
                </a:lnTo>
                <a:lnTo>
                  <a:pt x="0" y="0"/>
                </a:lnTo>
                <a:lnTo>
                  <a:pt x="0" y="360"/>
                </a:lnTo>
              </a:path>
            </a:pathLst>
          </a:custGeom>
          <a:noFill/>
          <a:ln w="28575" cmpd="sng">
            <a:solidFill>
              <a:schemeClr val="accent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7" name="Freeform 22"/>
          <p:cNvSpPr/>
          <p:nvPr/>
        </p:nvSpPr>
        <p:spPr bwMode="auto">
          <a:xfrm>
            <a:off x="3189288" y="1878066"/>
            <a:ext cx="460375" cy="281233"/>
          </a:xfrm>
          <a:custGeom>
            <a:avLst/>
            <a:gdLst>
              <a:gd name="T0" fmla="*/ 2147483646 w 600"/>
              <a:gd name="T1" fmla="*/ 2147483646 h 360"/>
              <a:gd name="T2" fmla="*/ 2147483646 w 600"/>
              <a:gd name="T3" fmla="*/ 0 h 360"/>
              <a:gd name="T4" fmla="*/ 0 w 600"/>
              <a:gd name="T5" fmla="*/ 0 h 360"/>
              <a:gd name="T6" fmla="*/ 0 w 600"/>
              <a:gd name="T7" fmla="*/ 2147483646 h 360"/>
              <a:gd name="T8" fmla="*/ 0 60000 65536"/>
              <a:gd name="T9" fmla="*/ 0 60000 65536"/>
              <a:gd name="T10" fmla="*/ 0 60000 65536"/>
              <a:gd name="T11" fmla="*/ 0 60000 65536"/>
              <a:gd name="T12" fmla="*/ 0 w 600"/>
              <a:gd name="T13" fmla="*/ 0 h 360"/>
              <a:gd name="T14" fmla="*/ 600 w 600"/>
              <a:gd name="T15" fmla="*/ 360 h 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0" h="360" extrusionOk="0">
                <a:moveTo>
                  <a:pt x="600" y="360"/>
                </a:moveTo>
                <a:lnTo>
                  <a:pt x="600" y="0"/>
                </a:lnTo>
                <a:lnTo>
                  <a:pt x="0" y="0"/>
                </a:lnTo>
                <a:lnTo>
                  <a:pt x="0" y="360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8" name="Text Box 24"/>
          <p:cNvSpPr>
            <a:spLocks/>
          </p:cNvSpPr>
          <p:nvPr/>
        </p:nvSpPr>
        <p:spPr bwMode="auto">
          <a:xfrm>
            <a:off x="1576388" y="2217692"/>
            <a:ext cx="6437312" cy="2693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>
              <a:spcBef>
                <a:spcPts val="0"/>
              </a:spcBef>
              <a:buClr>
                <a:schemeClr val="accent2"/>
              </a:buClr>
              <a:buSzPct val="80000"/>
              <a:buFont typeface="Wingdings"/>
              <a:buChar char="l"/>
              <a:defRPr sz="2800" b="1">
                <a:solidFill>
                  <a:schemeClr val="tx1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Font typeface="Wingdings"/>
              <a:buChar char="§"/>
              <a:defRPr sz="2400" b="1">
                <a:solidFill>
                  <a:schemeClr val="tx1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b="1">
                <a:solidFill>
                  <a:schemeClr val="tx1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 b="0">
                <a:latin typeface="Times New Roman"/>
              </a:rPr>
              <a:t>He designs and develops programs</a:t>
            </a:r>
            <a:endParaRPr lang="en-US" sz="4800" b="0">
              <a:latin typeface="Times New Roman"/>
            </a:endParaRPr>
          </a:p>
        </p:txBody>
      </p:sp>
      <p:sp>
        <p:nvSpPr>
          <p:cNvPr id="19" name="Freeform 25"/>
          <p:cNvSpPr/>
          <p:nvPr/>
        </p:nvSpPr>
        <p:spPr bwMode="auto">
          <a:xfrm flipH="1">
            <a:off x="3765550" y="1741025"/>
            <a:ext cx="2457450" cy="418274"/>
          </a:xfrm>
          <a:custGeom>
            <a:avLst/>
            <a:gdLst>
              <a:gd name="T0" fmla="*/ 2147483646 w 600"/>
              <a:gd name="T1" fmla="*/ 2147483646 h 360"/>
              <a:gd name="T2" fmla="*/ 2147483646 w 600"/>
              <a:gd name="T3" fmla="*/ 0 h 360"/>
              <a:gd name="T4" fmla="*/ 0 w 600"/>
              <a:gd name="T5" fmla="*/ 0 h 360"/>
              <a:gd name="T6" fmla="*/ 0 w 600"/>
              <a:gd name="T7" fmla="*/ 2147483646 h 360"/>
              <a:gd name="T8" fmla="*/ 0 60000 65536"/>
              <a:gd name="T9" fmla="*/ 0 60000 65536"/>
              <a:gd name="T10" fmla="*/ 0 60000 65536"/>
              <a:gd name="T11" fmla="*/ 0 60000 65536"/>
              <a:gd name="T12" fmla="*/ 0 w 600"/>
              <a:gd name="T13" fmla="*/ 0 h 360"/>
              <a:gd name="T14" fmla="*/ 600 w 600"/>
              <a:gd name="T15" fmla="*/ 360 h 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0" h="360" extrusionOk="0">
                <a:moveTo>
                  <a:pt x="600" y="360"/>
                </a:moveTo>
                <a:lnTo>
                  <a:pt x="600" y="0"/>
                </a:lnTo>
                <a:lnTo>
                  <a:pt x="0" y="0"/>
                </a:lnTo>
                <a:lnTo>
                  <a:pt x="0" y="360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Solution</a:t>
            </a:r>
            <a:endParaRPr/>
          </a:p>
        </p:txBody>
      </p:sp>
      <p:sp>
        <p:nvSpPr>
          <p:cNvPr id="5" name="Freeform 3"/>
          <p:cNvSpPr/>
          <p:nvPr/>
        </p:nvSpPr>
        <p:spPr bwMode="auto">
          <a:xfrm>
            <a:off x="2252663" y="3380758"/>
            <a:ext cx="919162" cy="284807"/>
          </a:xfrm>
          <a:custGeom>
            <a:avLst/>
            <a:gdLst>
              <a:gd name="T0" fmla="*/ 2147483646 w 600"/>
              <a:gd name="T1" fmla="*/ 2147483646 h 360"/>
              <a:gd name="T2" fmla="*/ 2147483646 w 600"/>
              <a:gd name="T3" fmla="*/ 0 h 360"/>
              <a:gd name="T4" fmla="*/ 0 w 600"/>
              <a:gd name="T5" fmla="*/ 0 h 360"/>
              <a:gd name="T6" fmla="*/ 0 w 600"/>
              <a:gd name="T7" fmla="*/ 2147483646 h 360"/>
              <a:gd name="T8" fmla="*/ 0 60000 65536"/>
              <a:gd name="T9" fmla="*/ 0 60000 65536"/>
              <a:gd name="T10" fmla="*/ 0 60000 65536"/>
              <a:gd name="T11" fmla="*/ 0 60000 65536"/>
              <a:gd name="T12" fmla="*/ 0 w 600"/>
              <a:gd name="T13" fmla="*/ 0 h 360"/>
              <a:gd name="T14" fmla="*/ 600 w 600"/>
              <a:gd name="T15" fmla="*/ 360 h 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0" h="360" extrusionOk="0">
                <a:moveTo>
                  <a:pt x="600" y="360"/>
                </a:moveTo>
                <a:lnTo>
                  <a:pt x="600" y="0"/>
                </a:lnTo>
                <a:lnTo>
                  <a:pt x="0" y="0"/>
                </a:lnTo>
                <a:lnTo>
                  <a:pt x="0" y="360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6" name="Freeform 4"/>
          <p:cNvSpPr/>
          <p:nvPr/>
        </p:nvSpPr>
        <p:spPr bwMode="auto">
          <a:xfrm flipH="1">
            <a:off x="3327400" y="3366458"/>
            <a:ext cx="630238" cy="302683"/>
          </a:xfrm>
          <a:custGeom>
            <a:avLst/>
            <a:gdLst>
              <a:gd name="T0" fmla="*/ 2147483646 w 600"/>
              <a:gd name="T1" fmla="*/ 2147483646 h 360"/>
              <a:gd name="T2" fmla="*/ 2147483646 w 600"/>
              <a:gd name="T3" fmla="*/ 0 h 360"/>
              <a:gd name="T4" fmla="*/ 0 w 600"/>
              <a:gd name="T5" fmla="*/ 0 h 360"/>
              <a:gd name="T6" fmla="*/ 0 w 600"/>
              <a:gd name="T7" fmla="*/ 2147483646 h 360"/>
              <a:gd name="T8" fmla="*/ 0 60000 65536"/>
              <a:gd name="T9" fmla="*/ 0 60000 65536"/>
              <a:gd name="T10" fmla="*/ 0 60000 65536"/>
              <a:gd name="T11" fmla="*/ 0 60000 65536"/>
              <a:gd name="T12" fmla="*/ 0 w 600"/>
              <a:gd name="T13" fmla="*/ 0 h 360"/>
              <a:gd name="T14" fmla="*/ 600 w 600"/>
              <a:gd name="T15" fmla="*/ 360 h 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0" h="360" extrusionOk="0">
                <a:moveTo>
                  <a:pt x="600" y="360"/>
                </a:moveTo>
                <a:lnTo>
                  <a:pt x="600" y="0"/>
                </a:lnTo>
                <a:lnTo>
                  <a:pt x="0" y="0"/>
                </a:lnTo>
                <a:lnTo>
                  <a:pt x="0" y="360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7" name="Freeform 5"/>
          <p:cNvSpPr/>
          <p:nvPr/>
        </p:nvSpPr>
        <p:spPr bwMode="auto">
          <a:xfrm flipH="1">
            <a:off x="4595813" y="3384333"/>
            <a:ext cx="436562" cy="281233"/>
          </a:xfrm>
          <a:custGeom>
            <a:avLst/>
            <a:gdLst>
              <a:gd name="T0" fmla="*/ 2147483646 w 600"/>
              <a:gd name="T1" fmla="*/ 2147483646 h 360"/>
              <a:gd name="T2" fmla="*/ 2147483646 w 600"/>
              <a:gd name="T3" fmla="*/ 0 h 360"/>
              <a:gd name="T4" fmla="*/ 0 w 600"/>
              <a:gd name="T5" fmla="*/ 0 h 360"/>
              <a:gd name="T6" fmla="*/ 0 w 600"/>
              <a:gd name="T7" fmla="*/ 2147483646 h 360"/>
              <a:gd name="T8" fmla="*/ 0 60000 65536"/>
              <a:gd name="T9" fmla="*/ 0 60000 65536"/>
              <a:gd name="T10" fmla="*/ 0 60000 65536"/>
              <a:gd name="T11" fmla="*/ 0 60000 65536"/>
              <a:gd name="T12" fmla="*/ 0 w 600"/>
              <a:gd name="T13" fmla="*/ 0 h 360"/>
              <a:gd name="T14" fmla="*/ 600 w 600"/>
              <a:gd name="T15" fmla="*/ 360 h 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0" h="360" extrusionOk="0">
                <a:moveTo>
                  <a:pt x="600" y="360"/>
                </a:moveTo>
                <a:lnTo>
                  <a:pt x="600" y="0"/>
                </a:lnTo>
                <a:lnTo>
                  <a:pt x="0" y="0"/>
                </a:lnTo>
                <a:lnTo>
                  <a:pt x="0" y="360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8" name="Freeform 6"/>
          <p:cNvSpPr/>
          <p:nvPr/>
        </p:nvSpPr>
        <p:spPr bwMode="auto">
          <a:xfrm flipH="1">
            <a:off x="5110163" y="3035175"/>
            <a:ext cx="1497012" cy="633966"/>
          </a:xfrm>
          <a:custGeom>
            <a:avLst/>
            <a:gdLst>
              <a:gd name="T0" fmla="*/ 2147483646 w 600"/>
              <a:gd name="T1" fmla="*/ 2147483646 h 360"/>
              <a:gd name="T2" fmla="*/ 2147483646 w 600"/>
              <a:gd name="T3" fmla="*/ 0 h 360"/>
              <a:gd name="T4" fmla="*/ 0 w 600"/>
              <a:gd name="T5" fmla="*/ 0 h 360"/>
              <a:gd name="T6" fmla="*/ 0 w 600"/>
              <a:gd name="T7" fmla="*/ 2147483646 h 360"/>
              <a:gd name="T8" fmla="*/ 0 60000 65536"/>
              <a:gd name="T9" fmla="*/ 0 60000 65536"/>
              <a:gd name="T10" fmla="*/ 0 60000 65536"/>
              <a:gd name="T11" fmla="*/ 0 60000 65536"/>
              <a:gd name="T12" fmla="*/ 0 w 600"/>
              <a:gd name="T13" fmla="*/ 0 h 360"/>
              <a:gd name="T14" fmla="*/ 600 w 600"/>
              <a:gd name="T15" fmla="*/ 360 h 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0" h="360" extrusionOk="0">
                <a:moveTo>
                  <a:pt x="600" y="360"/>
                </a:moveTo>
                <a:lnTo>
                  <a:pt x="600" y="0"/>
                </a:lnTo>
                <a:lnTo>
                  <a:pt x="0" y="0"/>
                </a:lnTo>
                <a:lnTo>
                  <a:pt x="0" y="360"/>
                </a:lnTo>
              </a:path>
            </a:pathLst>
          </a:custGeom>
          <a:noFill/>
          <a:ln w="28575" cmpd="sng">
            <a:solidFill>
              <a:schemeClr val="accent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9" name="Freeform 7"/>
          <p:cNvSpPr/>
          <p:nvPr/>
        </p:nvSpPr>
        <p:spPr bwMode="auto">
          <a:xfrm>
            <a:off x="1714500" y="3380758"/>
            <a:ext cx="422275" cy="281233"/>
          </a:xfrm>
          <a:custGeom>
            <a:avLst/>
            <a:gdLst>
              <a:gd name="T0" fmla="*/ 2147483646 w 600"/>
              <a:gd name="T1" fmla="*/ 2147483646 h 360"/>
              <a:gd name="T2" fmla="*/ 2147483646 w 600"/>
              <a:gd name="T3" fmla="*/ 0 h 360"/>
              <a:gd name="T4" fmla="*/ 0 w 600"/>
              <a:gd name="T5" fmla="*/ 0 h 360"/>
              <a:gd name="T6" fmla="*/ 0 w 600"/>
              <a:gd name="T7" fmla="*/ 2147483646 h 360"/>
              <a:gd name="T8" fmla="*/ 0 60000 65536"/>
              <a:gd name="T9" fmla="*/ 0 60000 65536"/>
              <a:gd name="T10" fmla="*/ 0 60000 65536"/>
              <a:gd name="T11" fmla="*/ 0 60000 65536"/>
              <a:gd name="T12" fmla="*/ 0 w 600"/>
              <a:gd name="T13" fmla="*/ 0 h 360"/>
              <a:gd name="T14" fmla="*/ 600 w 600"/>
              <a:gd name="T15" fmla="*/ 360 h 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0" h="360" extrusionOk="0">
                <a:moveTo>
                  <a:pt x="600" y="360"/>
                </a:moveTo>
                <a:lnTo>
                  <a:pt x="600" y="0"/>
                </a:lnTo>
                <a:lnTo>
                  <a:pt x="0" y="0"/>
                </a:lnTo>
                <a:lnTo>
                  <a:pt x="0" y="360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0" name="Freeform 8"/>
          <p:cNvSpPr/>
          <p:nvPr/>
        </p:nvSpPr>
        <p:spPr bwMode="auto">
          <a:xfrm>
            <a:off x="5708650" y="3380758"/>
            <a:ext cx="806450" cy="281233"/>
          </a:xfrm>
          <a:custGeom>
            <a:avLst/>
            <a:gdLst>
              <a:gd name="T0" fmla="*/ 2147483646 w 600"/>
              <a:gd name="T1" fmla="*/ 2147483646 h 360"/>
              <a:gd name="T2" fmla="*/ 2147483646 w 600"/>
              <a:gd name="T3" fmla="*/ 0 h 360"/>
              <a:gd name="T4" fmla="*/ 0 w 600"/>
              <a:gd name="T5" fmla="*/ 0 h 360"/>
              <a:gd name="T6" fmla="*/ 0 w 600"/>
              <a:gd name="T7" fmla="*/ 2147483646 h 360"/>
              <a:gd name="T8" fmla="*/ 0 60000 65536"/>
              <a:gd name="T9" fmla="*/ 0 60000 65536"/>
              <a:gd name="T10" fmla="*/ 0 60000 65536"/>
              <a:gd name="T11" fmla="*/ 0 60000 65536"/>
              <a:gd name="T12" fmla="*/ 0 w 600"/>
              <a:gd name="T13" fmla="*/ 0 h 360"/>
              <a:gd name="T14" fmla="*/ 600 w 600"/>
              <a:gd name="T15" fmla="*/ 360 h 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0" h="360" extrusionOk="0">
                <a:moveTo>
                  <a:pt x="600" y="360"/>
                </a:moveTo>
                <a:lnTo>
                  <a:pt x="600" y="0"/>
                </a:lnTo>
                <a:lnTo>
                  <a:pt x="0" y="0"/>
                </a:lnTo>
                <a:lnTo>
                  <a:pt x="0" y="360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1" name="Text Box 9"/>
          <p:cNvSpPr>
            <a:spLocks/>
          </p:cNvSpPr>
          <p:nvPr/>
        </p:nvSpPr>
        <p:spPr bwMode="auto">
          <a:xfrm>
            <a:off x="1538288" y="3720383"/>
            <a:ext cx="6437312" cy="2693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>
              <a:spcBef>
                <a:spcPts val="0"/>
              </a:spcBef>
              <a:buClr>
                <a:schemeClr val="accent2"/>
              </a:buClr>
              <a:buSzPct val="80000"/>
              <a:buFont typeface="Wingdings"/>
              <a:buChar char="l"/>
              <a:defRPr sz="2800" b="1">
                <a:solidFill>
                  <a:schemeClr val="tx1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Font typeface="Wingdings"/>
              <a:buChar char="§"/>
              <a:defRPr sz="2400" b="1">
                <a:solidFill>
                  <a:schemeClr val="tx1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b="1">
                <a:solidFill>
                  <a:schemeClr val="tx1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 b="0">
                <a:latin typeface="Times New Roman"/>
              </a:rPr>
              <a:t>Il governo garantirà sussidi  a  coloro  che  cercheranno lavoro</a:t>
            </a:r>
            <a:endParaRPr lang="en-US" sz="4800" b="0">
              <a:latin typeface="Times New Roman"/>
            </a:endParaRPr>
          </a:p>
        </p:txBody>
      </p:sp>
      <p:sp>
        <p:nvSpPr>
          <p:cNvPr id="12" name="Freeform 10"/>
          <p:cNvSpPr/>
          <p:nvPr/>
        </p:nvSpPr>
        <p:spPr bwMode="auto">
          <a:xfrm flipH="1">
            <a:off x="6669088" y="3366458"/>
            <a:ext cx="884237" cy="302683"/>
          </a:xfrm>
          <a:custGeom>
            <a:avLst/>
            <a:gdLst>
              <a:gd name="T0" fmla="*/ 2147483646 w 600"/>
              <a:gd name="T1" fmla="*/ 2147483646 h 360"/>
              <a:gd name="T2" fmla="*/ 2147483646 w 600"/>
              <a:gd name="T3" fmla="*/ 0 h 360"/>
              <a:gd name="T4" fmla="*/ 0 w 600"/>
              <a:gd name="T5" fmla="*/ 0 h 360"/>
              <a:gd name="T6" fmla="*/ 0 w 600"/>
              <a:gd name="T7" fmla="*/ 2147483646 h 360"/>
              <a:gd name="T8" fmla="*/ 0 60000 65536"/>
              <a:gd name="T9" fmla="*/ 0 60000 65536"/>
              <a:gd name="T10" fmla="*/ 0 60000 65536"/>
              <a:gd name="T11" fmla="*/ 0 60000 65536"/>
              <a:gd name="T12" fmla="*/ 0 w 600"/>
              <a:gd name="T13" fmla="*/ 0 h 360"/>
              <a:gd name="T14" fmla="*/ 600 w 600"/>
              <a:gd name="T15" fmla="*/ 360 h 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0" h="360" extrusionOk="0">
                <a:moveTo>
                  <a:pt x="600" y="360"/>
                </a:moveTo>
                <a:lnTo>
                  <a:pt x="600" y="0"/>
                </a:lnTo>
                <a:lnTo>
                  <a:pt x="0" y="0"/>
                </a:lnTo>
                <a:lnTo>
                  <a:pt x="0" y="360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3" name="Freeform 11"/>
          <p:cNvSpPr/>
          <p:nvPr/>
        </p:nvSpPr>
        <p:spPr bwMode="auto">
          <a:xfrm flipH="1">
            <a:off x="3251200" y="3035175"/>
            <a:ext cx="1266825" cy="633966"/>
          </a:xfrm>
          <a:custGeom>
            <a:avLst/>
            <a:gdLst>
              <a:gd name="T0" fmla="*/ 2147483646 w 600"/>
              <a:gd name="T1" fmla="*/ 2147483646 h 360"/>
              <a:gd name="T2" fmla="*/ 2147483646 w 600"/>
              <a:gd name="T3" fmla="*/ 0 h 360"/>
              <a:gd name="T4" fmla="*/ 0 w 600"/>
              <a:gd name="T5" fmla="*/ 0 h 360"/>
              <a:gd name="T6" fmla="*/ 0 w 600"/>
              <a:gd name="T7" fmla="*/ 2147483646 h 360"/>
              <a:gd name="T8" fmla="*/ 0 60000 65536"/>
              <a:gd name="T9" fmla="*/ 0 60000 65536"/>
              <a:gd name="T10" fmla="*/ 0 60000 65536"/>
              <a:gd name="T11" fmla="*/ 0 60000 65536"/>
              <a:gd name="T12" fmla="*/ 0 w 600"/>
              <a:gd name="T13" fmla="*/ 0 h 360"/>
              <a:gd name="T14" fmla="*/ 600 w 600"/>
              <a:gd name="T15" fmla="*/ 360 h 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0" h="360" extrusionOk="0">
                <a:moveTo>
                  <a:pt x="600" y="360"/>
                </a:moveTo>
                <a:lnTo>
                  <a:pt x="600" y="0"/>
                </a:lnTo>
                <a:lnTo>
                  <a:pt x="0" y="0"/>
                </a:lnTo>
                <a:lnTo>
                  <a:pt x="0" y="360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4" name="Freeform 12"/>
          <p:cNvSpPr/>
          <p:nvPr/>
        </p:nvSpPr>
        <p:spPr bwMode="auto">
          <a:xfrm flipH="1">
            <a:off x="3919538" y="1863766"/>
            <a:ext cx="460375" cy="302683"/>
          </a:xfrm>
          <a:custGeom>
            <a:avLst/>
            <a:gdLst>
              <a:gd name="T0" fmla="*/ 2147483646 w 600"/>
              <a:gd name="T1" fmla="*/ 2147483646 h 360"/>
              <a:gd name="T2" fmla="*/ 2147483646 w 600"/>
              <a:gd name="T3" fmla="*/ 0 h 360"/>
              <a:gd name="T4" fmla="*/ 0 w 600"/>
              <a:gd name="T5" fmla="*/ 0 h 360"/>
              <a:gd name="T6" fmla="*/ 0 w 600"/>
              <a:gd name="T7" fmla="*/ 2147483646 h 360"/>
              <a:gd name="T8" fmla="*/ 0 60000 65536"/>
              <a:gd name="T9" fmla="*/ 0 60000 65536"/>
              <a:gd name="T10" fmla="*/ 0 60000 65536"/>
              <a:gd name="T11" fmla="*/ 0 60000 65536"/>
              <a:gd name="T12" fmla="*/ 0 w 600"/>
              <a:gd name="T13" fmla="*/ 0 h 360"/>
              <a:gd name="T14" fmla="*/ 600 w 600"/>
              <a:gd name="T15" fmla="*/ 360 h 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0" h="360" extrusionOk="0">
                <a:moveTo>
                  <a:pt x="600" y="360"/>
                </a:moveTo>
                <a:lnTo>
                  <a:pt x="600" y="0"/>
                </a:lnTo>
                <a:lnTo>
                  <a:pt x="0" y="0"/>
                </a:lnTo>
                <a:lnTo>
                  <a:pt x="0" y="360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5" name="Freeform 15"/>
          <p:cNvSpPr/>
          <p:nvPr/>
        </p:nvSpPr>
        <p:spPr bwMode="auto">
          <a:xfrm>
            <a:off x="3189288" y="1878066"/>
            <a:ext cx="460375" cy="281233"/>
          </a:xfrm>
          <a:custGeom>
            <a:avLst/>
            <a:gdLst>
              <a:gd name="T0" fmla="*/ 2147483646 w 600"/>
              <a:gd name="T1" fmla="*/ 2147483646 h 360"/>
              <a:gd name="T2" fmla="*/ 2147483646 w 600"/>
              <a:gd name="T3" fmla="*/ 0 h 360"/>
              <a:gd name="T4" fmla="*/ 0 w 600"/>
              <a:gd name="T5" fmla="*/ 0 h 360"/>
              <a:gd name="T6" fmla="*/ 0 w 600"/>
              <a:gd name="T7" fmla="*/ 2147483646 h 360"/>
              <a:gd name="T8" fmla="*/ 0 60000 65536"/>
              <a:gd name="T9" fmla="*/ 0 60000 65536"/>
              <a:gd name="T10" fmla="*/ 0 60000 65536"/>
              <a:gd name="T11" fmla="*/ 0 60000 65536"/>
              <a:gd name="T12" fmla="*/ 0 w 600"/>
              <a:gd name="T13" fmla="*/ 0 h 360"/>
              <a:gd name="T14" fmla="*/ 600 w 600"/>
              <a:gd name="T15" fmla="*/ 360 h 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0" h="360" extrusionOk="0">
                <a:moveTo>
                  <a:pt x="600" y="360"/>
                </a:moveTo>
                <a:lnTo>
                  <a:pt x="600" y="0"/>
                </a:lnTo>
                <a:lnTo>
                  <a:pt x="0" y="0"/>
                </a:lnTo>
                <a:lnTo>
                  <a:pt x="0" y="360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6" name="Text Box 16"/>
          <p:cNvSpPr>
            <a:spLocks/>
          </p:cNvSpPr>
          <p:nvPr/>
        </p:nvSpPr>
        <p:spPr bwMode="auto">
          <a:xfrm>
            <a:off x="1576388" y="2217692"/>
            <a:ext cx="6437312" cy="2693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>
              <a:spcBef>
                <a:spcPts val="0"/>
              </a:spcBef>
              <a:buClr>
                <a:schemeClr val="accent2"/>
              </a:buClr>
              <a:buSzPct val="80000"/>
              <a:buFont typeface="Wingdings"/>
              <a:buChar char="l"/>
              <a:defRPr sz="2800" b="1">
                <a:solidFill>
                  <a:schemeClr val="tx1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Font typeface="Wingdings"/>
              <a:buChar char="§"/>
              <a:defRPr sz="2400" b="1">
                <a:solidFill>
                  <a:schemeClr val="tx1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b="1">
                <a:solidFill>
                  <a:schemeClr val="tx1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9pPr>
          </a:lstStyle>
          <a:p>
            <a:pPr algn="ctr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2000" b="0">
                <a:latin typeface="Times New Roman"/>
              </a:rPr>
              <a:t>He designs and develops programs</a:t>
            </a:r>
            <a:endParaRPr lang="en-US" sz="4800" b="0">
              <a:latin typeface="Times New Roman"/>
            </a:endParaRPr>
          </a:p>
        </p:txBody>
      </p:sp>
      <p:sp>
        <p:nvSpPr>
          <p:cNvPr id="17" name="Freeform 17"/>
          <p:cNvSpPr/>
          <p:nvPr/>
        </p:nvSpPr>
        <p:spPr bwMode="auto">
          <a:xfrm flipH="1">
            <a:off x="3765550" y="1449066"/>
            <a:ext cx="2457450" cy="710233"/>
          </a:xfrm>
          <a:custGeom>
            <a:avLst/>
            <a:gdLst>
              <a:gd name="T0" fmla="*/ 2147483646 w 600"/>
              <a:gd name="T1" fmla="*/ 2147483646 h 360"/>
              <a:gd name="T2" fmla="*/ 2147483646 w 600"/>
              <a:gd name="T3" fmla="*/ 0 h 360"/>
              <a:gd name="T4" fmla="*/ 0 w 600"/>
              <a:gd name="T5" fmla="*/ 0 h 360"/>
              <a:gd name="T6" fmla="*/ 0 w 600"/>
              <a:gd name="T7" fmla="*/ 2147483646 h 360"/>
              <a:gd name="T8" fmla="*/ 0 60000 65536"/>
              <a:gd name="T9" fmla="*/ 0 60000 65536"/>
              <a:gd name="T10" fmla="*/ 0 60000 65536"/>
              <a:gd name="T11" fmla="*/ 0 60000 65536"/>
              <a:gd name="T12" fmla="*/ 0 w 600"/>
              <a:gd name="T13" fmla="*/ 0 h 360"/>
              <a:gd name="T14" fmla="*/ 600 w 600"/>
              <a:gd name="T15" fmla="*/ 360 h 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0" h="360" extrusionOk="0">
                <a:moveTo>
                  <a:pt x="600" y="360"/>
                </a:moveTo>
                <a:lnTo>
                  <a:pt x="600" y="0"/>
                </a:lnTo>
                <a:lnTo>
                  <a:pt x="0" y="0"/>
                </a:lnTo>
                <a:lnTo>
                  <a:pt x="0" y="360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8" name="Text Box 18"/>
          <p:cNvSpPr>
            <a:spLocks/>
          </p:cNvSpPr>
          <p:nvPr/>
        </p:nvSpPr>
        <p:spPr bwMode="auto">
          <a:xfrm>
            <a:off x="5454650" y="2823058"/>
            <a:ext cx="1060450" cy="1847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spcBef>
                <a:spcPts val="0"/>
              </a:spcBef>
              <a:buClr>
                <a:schemeClr val="accent2"/>
              </a:buClr>
              <a:buSzPct val="80000"/>
              <a:buFont typeface="Wingdings"/>
              <a:buChar char="l"/>
              <a:defRPr sz="2800" b="1">
                <a:solidFill>
                  <a:schemeClr val="tx1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Font typeface="Wingdings"/>
              <a:buChar char="§"/>
              <a:defRPr sz="2400" b="1">
                <a:solidFill>
                  <a:schemeClr val="tx1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b="1">
                <a:solidFill>
                  <a:schemeClr val="tx1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600"/>
              <a:t>PREDREL</a:t>
            </a:r>
            <a:endParaRPr/>
          </a:p>
        </p:txBody>
      </p:sp>
      <p:sp>
        <p:nvSpPr>
          <p:cNvPr id="19" name="Text Box 19"/>
          <p:cNvSpPr>
            <a:spLocks/>
          </p:cNvSpPr>
          <p:nvPr/>
        </p:nvSpPr>
        <p:spPr bwMode="auto">
          <a:xfrm>
            <a:off x="5838825" y="3197242"/>
            <a:ext cx="576263" cy="1835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spcBef>
                <a:spcPts val="0"/>
              </a:spcBef>
              <a:buClr>
                <a:schemeClr val="accent2"/>
              </a:buClr>
              <a:buSzPct val="80000"/>
              <a:buFont typeface="Wingdings"/>
              <a:buChar char="l"/>
              <a:defRPr sz="2800" b="1">
                <a:solidFill>
                  <a:schemeClr val="tx1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Font typeface="Wingdings"/>
              <a:buChar char="§"/>
              <a:defRPr sz="2400" b="1">
                <a:solidFill>
                  <a:schemeClr val="tx1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b="1">
                <a:solidFill>
                  <a:schemeClr val="tx1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600"/>
              <a:t>SUBJ</a:t>
            </a:r>
            <a:endParaRPr/>
          </a:p>
        </p:txBody>
      </p:sp>
      <p:sp>
        <p:nvSpPr>
          <p:cNvPr id="20" name="Text Box 20"/>
          <p:cNvSpPr>
            <a:spLocks/>
          </p:cNvSpPr>
          <p:nvPr/>
        </p:nvSpPr>
        <p:spPr bwMode="auto">
          <a:xfrm>
            <a:off x="2459038" y="3179366"/>
            <a:ext cx="576262" cy="1835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spcBef>
                <a:spcPts val="0"/>
              </a:spcBef>
              <a:buClr>
                <a:schemeClr val="accent2"/>
              </a:buClr>
              <a:buSzPct val="80000"/>
              <a:buFont typeface="Wingdings"/>
              <a:buChar char="l"/>
              <a:defRPr sz="2800" b="1">
                <a:solidFill>
                  <a:schemeClr val="tx1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Font typeface="Wingdings"/>
              <a:buChar char="§"/>
              <a:defRPr sz="2400" b="1">
                <a:solidFill>
                  <a:schemeClr val="tx1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b="1">
                <a:solidFill>
                  <a:schemeClr val="tx1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600"/>
              <a:t>SUBJ</a:t>
            </a:r>
            <a:endParaRPr/>
          </a:p>
        </p:txBody>
      </p:sp>
      <p:sp>
        <p:nvSpPr>
          <p:cNvPr id="21" name="Text Box 21"/>
          <p:cNvSpPr>
            <a:spLocks/>
          </p:cNvSpPr>
          <p:nvPr/>
        </p:nvSpPr>
        <p:spPr bwMode="auto">
          <a:xfrm>
            <a:off x="6877050" y="3168642"/>
            <a:ext cx="498475" cy="1835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spcBef>
                <a:spcPts val="0"/>
              </a:spcBef>
              <a:buClr>
                <a:schemeClr val="accent2"/>
              </a:buClr>
              <a:buSzPct val="80000"/>
              <a:buFont typeface="Wingdings"/>
              <a:buChar char="l"/>
              <a:defRPr sz="2800" b="1">
                <a:solidFill>
                  <a:schemeClr val="tx1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Font typeface="Wingdings"/>
              <a:buChar char="§"/>
              <a:defRPr sz="2400" b="1">
                <a:solidFill>
                  <a:schemeClr val="tx1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b="1">
                <a:solidFill>
                  <a:schemeClr val="tx1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600"/>
              <a:t>OBJ</a:t>
            </a:r>
            <a:endParaRPr/>
          </a:p>
        </p:txBody>
      </p:sp>
      <p:sp>
        <p:nvSpPr>
          <p:cNvPr id="22" name="Freeform 22"/>
          <p:cNvSpPr/>
          <p:nvPr/>
        </p:nvSpPr>
        <p:spPr bwMode="auto">
          <a:xfrm flipH="1">
            <a:off x="3841750" y="1651649"/>
            <a:ext cx="1152525" cy="504075"/>
          </a:xfrm>
          <a:custGeom>
            <a:avLst/>
            <a:gdLst>
              <a:gd name="T0" fmla="*/ 2147483646 w 600"/>
              <a:gd name="T1" fmla="*/ 2147483646 h 360"/>
              <a:gd name="T2" fmla="*/ 2147483646 w 600"/>
              <a:gd name="T3" fmla="*/ 0 h 360"/>
              <a:gd name="T4" fmla="*/ 0 w 600"/>
              <a:gd name="T5" fmla="*/ 0 h 360"/>
              <a:gd name="T6" fmla="*/ 0 w 600"/>
              <a:gd name="T7" fmla="*/ 2147483646 h 360"/>
              <a:gd name="T8" fmla="*/ 0 60000 65536"/>
              <a:gd name="T9" fmla="*/ 0 60000 65536"/>
              <a:gd name="T10" fmla="*/ 0 60000 65536"/>
              <a:gd name="T11" fmla="*/ 0 60000 65536"/>
              <a:gd name="T12" fmla="*/ 0 w 600"/>
              <a:gd name="T13" fmla="*/ 0 h 360"/>
              <a:gd name="T14" fmla="*/ 600 w 600"/>
              <a:gd name="T15" fmla="*/ 360 h 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0" h="360" extrusionOk="0">
                <a:moveTo>
                  <a:pt x="600" y="360"/>
                </a:moveTo>
                <a:lnTo>
                  <a:pt x="600" y="0"/>
                </a:lnTo>
                <a:lnTo>
                  <a:pt x="0" y="0"/>
                </a:lnTo>
                <a:lnTo>
                  <a:pt x="0" y="360"/>
                </a:lnTo>
              </a:path>
            </a:pathLst>
          </a:custGeom>
          <a:noFill/>
          <a:ln w="28575" cmpd="sng">
            <a:solidFill>
              <a:schemeClr val="accent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23" name="Text Box 23"/>
          <p:cNvSpPr>
            <a:spLocks/>
          </p:cNvSpPr>
          <p:nvPr/>
        </p:nvSpPr>
        <p:spPr bwMode="auto">
          <a:xfrm>
            <a:off x="3382963" y="3168642"/>
            <a:ext cx="498475" cy="1835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spcBef>
                <a:spcPts val="0"/>
              </a:spcBef>
              <a:buClr>
                <a:schemeClr val="accent2"/>
              </a:buClr>
              <a:buSzPct val="80000"/>
              <a:buFont typeface="Wingdings"/>
              <a:buChar char="l"/>
              <a:defRPr sz="2800" b="1">
                <a:solidFill>
                  <a:schemeClr val="tx1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Font typeface="Wingdings"/>
              <a:buChar char="§"/>
              <a:defRPr sz="2400" b="1">
                <a:solidFill>
                  <a:schemeClr val="tx1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b="1">
                <a:solidFill>
                  <a:schemeClr val="tx1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1"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1600"/>
              <a:t>OBJ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1065779" y="0"/>
            <a:ext cx="8469311" cy="566746"/>
          </a:xfrm>
        </p:spPr>
        <p:txBody>
          <a:bodyPr/>
          <a:lstStyle/>
          <a:p>
            <a:pPr>
              <a:defRPr/>
            </a:pPr>
            <a:r>
              <a:rPr lang="en-US"/>
              <a:t>Problem with Oracles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2400"/>
              <a:t>Only suggest correct path</a:t>
            </a:r>
            <a:endParaRPr sz="2400"/>
          </a:p>
          <a:p>
            <a:pPr>
              <a:defRPr/>
            </a:pPr>
            <a:r>
              <a:rPr lang="en-US" sz="2400"/>
              <a:t>If a parser makes mistakes, it finds itself in a state never seen in training and does not know how to recover</a:t>
            </a:r>
            <a:endParaRPr sz="2400"/>
          </a:p>
          <a:p>
            <a:pPr>
              <a:defRPr/>
            </a:pPr>
            <a:r>
              <a:rPr lang="en-US" sz="2400"/>
              <a:t>This causes error propagation</a:t>
            </a:r>
            <a:endParaRPr sz="240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1012975" y="0"/>
            <a:ext cx="8136579" cy="566746"/>
          </a:xfrm>
        </p:spPr>
        <p:txBody>
          <a:bodyPr/>
          <a:lstStyle/>
          <a:p>
            <a:pPr>
              <a:defRPr/>
            </a:pPr>
            <a:r>
              <a:rPr lang="en-US" dirty="0"/>
              <a:t>Spurious Ambiguities (Arc-eager Oracle)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>
          <a:xfrm>
            <a:off x="1078450" y="2951962"/>
            <a:ext cx="7379749" cy="1952937"/>
          </a:xfrm>
        </p:spPr>
        <p:txBody>
          <a:bodyPr/>
          <a:lstStyle/>
          <a:p>
            <a:pPr>
              <a:defRPr/>
            </a:pPr>
            <a:r>
              <a:rPr lang="en-US" sz="2400"/>
              <a:t>Two possible parsing sequences:</a:t>
            </a:r>
            <a:endParaRPr sz="2400"/>
          </a:p>
          <a:p>
            <a:pPr marL="457200" lvl="1" indent="0">
              <a:buNone/>
              <a:defRPr/>
            </a:pPr>
            <a:r>
              <a:rPr lang="en-US" sz="2400"/>
              <a:t>SH LA RA SH RA SH LA RE RA RE RA</a:t>
            </a:r>
            <a:endParaRPr sz="2400"/>
          </a:p>
          <a:p>
            <a:pPr marL="457200" lvl="1" indent="0">
              <a:buNone/>
              <a:defRPr/>
            </a:pPr>
            <a:r>
              <a:rPr lang="en-US" sz="2400"/>
              <a:t>SH LA RA SH RA RE SH LA RA RE RA</a:t>
            </a:r>
            <a:endParaRPr sz="2400"/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614813" y="873091"/>
            <a:ext cx="5434740" cy="1527838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Error Propagation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>
          <a:xfrm>
            <a:off x="914241" y="2574131"/>
            <a:ext cx="3805459" cy="1367268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marL="0" indent="0">
              <a:buNone/>
              <a:defRPr/>
            </a:pPr>
            <a:r>
              <a:rPr lang="en-US" dirty="0"/>
              <a:t>Standard Oracle:</a:t>
            </a:r>
            <a:endParaRPr dirty="0"/>
          </a:p>
          <a:p>
            <a:pPr marL="0" indent="0">
              <a:buNone/>
              <a:defRPr/>
            </a:pPr>
            <a:r>
              <a:rPr lang="en-US" dirty="0"/>
              <a:t>SH LA RA </a:t>
            </a:r>
            <a:r>
              <a:rPr lang="en-US" dirty="0">
                <a:solidFill>
                  <a:srgbClr val="FF0000"/>
                </a:solidFill>
              </a:rPr>
              <a:t>SH</a:t>
            </a:r>
            <a:r>
              <a:rPr lang="en-US" dirty="0"/>
              <a:t> </a:t>
            </a:r>
            <a:r>
              <a:rPr lang="en-US" dirty="0" err="1"/>
              <a:t>SH</a:t>
            </a:r>
            <a:r>
              <a:rPr lang="en-US" dirty="0"/>
              <a:t> LA SH </a:t>
            </a:r>
            <a:r>
              <a:rPr lang="en-US" dirty="0" err="1"/>
              <a:t>SH</a:t>
            </a:r>
            <a:endParaRPr lang="en-US" dirty="0"/>
          </a:p>
          <a:p>
            <a:pPr marL="0" indent="0">
              <a:buNone/>
              <a:defRPr/>
            </a:pPr>
            <a:r>
              <a:rPr lang="en-US" dirty="0"/>
              <a:t>Errors: 3</a:t>
            </a:r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913036" y="752146"/>
            <a:ext cx="7613329" cy="1302419"/>
          </a:xfrm>
          <a:prstGeom prst="rect">
            <a:avLst/>
          </a:prstGeom>
        </p:spPr>
      </p:pic>
      <p:sp>
        <p:nvSpPr>
          <p:cNvPr id="7" name="Content Placeholder 2"/>
          <p:cNvSpPr>
            <a:spLocks/>
          </p:cNvSpPr>
          <p:nvPr/>
        </p:nvSpPr>
        <p:spPr bwMode="auto">
          <a:xfrm>
            <a:off x="4877430" y="2574131"/>
            <a:ext cx="3648935" cy="118899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2074" tIns="46037" rIns="92074" bIns="46037" numCol="1" anchor="t" anchorCtr="0" compatLnSpc="1">
            <a:prstTxWarp prst="textNoShape">
              <a:avLst/>
            </a:prstTxWarp>
          </a:bodyPr>
          <a:lstStyle>
            <a:lvl1pPr marL="342900" indent="-34290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"/>
              <a:buChar char="l"/>
              <a:defRPr sz="2800" b="0">
                <a:solidFill>
                  <a:schemeClr val="tx1"/>
                </a:solidFill>
                <a:latin typeface="Calibri"/>
                <a:ea typeface="+mn-ea"/>
                <a:cs typeface="+mn-cs"/>
              </a:defRPr>
            </a:lvl1pPr>
            <a:lvl2pPr marL="742950" indent="-285750" algn="l">
              <a:spcBef>
                <a:spcPts val="0"/>
              </a:spcBef>
              <a:spcAft>
                <a:spcPts val="0"/>
              </a:spcAft>
              <a:buFont typeface="Wingdings"/>
              <a:buChar char="§"/>
              <a:defRPr sz="2400" b="0">
                <a:solidFill>
                  <a:schemeClr val="tx1"/>
                </a:solidFill>
                <a:latin typeface="Calibri"/>
              </a:defRPr>
            </a:lvl2pPr>
            <a:lvl3pPr marL="1143000" indent="-22860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sz="2000" b="0">
                <a:solidFill>
                  <a:schemeClr val="tx1"/>
                </a:solidFill>
                <a:latin typeface="Calibri"/>
              </a:defRPr>
            </a:lvl3pPr>
            <a:lvl4pPr marL="1600200" indent="-228600" algn="l">
              <a:spcBef>
                <a:spcPts val="0"/>
              </a:spcBef>
              <a:spcAft>
                <a:spcPts val="0"/>
              </a:spcAft>
              <a:buChar char="–"/>
              <a:defRPr b="0">
                <a:solidFill>
                  <a:schemeClr val="tx1"/>
                </a:solidFill>
                <a:latin typeface="Calibri"/>
              </a:defRPr>
            </a:lvl4pPr>
            <a:lvl5pPr marL="2057400" indent="-22860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b="0">
                <a:solidFill>
                  <a:schemeClr val="tx1"/>
                </a:solidFill>
                <a:latin typeface="Calibri"/>
              </a:defRPr>
            </a:lvl5pPr>
            <a:lvl6pPr marL="2514600" indent="-22860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+mn-lt"/>
              </a:defRPr>
            </a:lvl6pPr>
            <a:lvl7pPr marL="2971800" indent="-22860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+mn-lt"/>
              </a:defRPr>
            </a:lvl7pPr>
            <a:lvl8pPr marL="3429000" indent="-22860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+mn-lt"/>
              </a:defRPr>
            </a:lvl8pPr>
            <a:lvl9pPr marL="3886200" indent="-22860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Char char="•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/>
              <a:buNone/>
              <a:defRPr/>
            </a:pP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Dynamic Oracle:</a:t>
            </a:r>
            <a:endParaRPr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Font typeface="Wingdings"/>
              <a:buNone/>
              <a:defRPr/>
            </a:pP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 LA RA </a:t>
            </a:r>
            <a:r>
              <a:rPr 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LA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RA RE RA</a:t>
            </a:r>
            <a:endParaRPr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Font typeface="Wingdings"/>
              <a:buNone/>
              <a:defRPr/>
            </a:pP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Errors: 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000"/>
              <a:t>Statistical Methods in NLP</a:t>
            </a:r>
            <a:endParaRPr sz="280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257301" y="845939"/>
            <a:ext cx="7772400" cy="397414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defRPr/>
            </a:pPr>
            <a:r>
              <a:rPr lang="en-US" sz="2200" dirty="0"/>
              <a:t>Some NLP problems:</a:t>
            </a:r>
            <a:endParaRPr sz="2200" dirty="0"/>
          </a:p>
          <a:p>
            <a:pPr lvl="1">
              <a:lnSpc>
                <a:spcPct val="90000"/>
              </a:lnSpc>
              <a:defRPr/>
            </a:pPr>
            <a:r>
              <a:rPr lang="en-US" sz="2200" dirty="0"/>
              <a:t> Information extraction</a:t>
            </a:r>
            <a:endParaRPr sz="2200" dirty="0"/>
          </a:p>
          <a:p>
            <a:pPr lvl="2">
              <a:lnSpc>
                <a:spcPct val="90000"/>
              </a:lnSpc>
              <a:defRPr/>
            </a:pPr>
            <a:r>
              <a:rPr lang="en-US" sz="2200" dirty="0"/>
              <a:t>Named entities, Relationships between entities, etc.</a:t>
            </a:r>
            <a:endParaRPr sz="2200" dirty="0"/>
          </a:p>
          <a:p>
            <a:pPr lvl="1">
              <a:lnSpc>
                <a:spcPct val="90000"/>
              </a:lnSpc>
              <a:defRPr/>
            </a:pPr>
            <a:r>
              <a:rPr lang="en-US" sz="2200" dirty="0"/>
              <a:t> Finding linguistic structure</a:t>
            </a:r>
            <a:endParaRPr sz="2200" dirty="0"/>
          </a:p>
          <a:p>
            <a:pPr lvl="2">
              <a:lnSpc>
                <a:spcPct val="90000"/>
              </a:lnSpc>
              <a:defRPr/>
            </a:pPr>
            <a:r>
              <a:rPr lang="en-US" sz="2200" dirty="0"/>
              <a:t>Part-of-speech tagging, Chunking, Parsing</a:t>
            </a:r>
            <a:endParaRPr sz="2200" dirty="0"/>
          </a:p>
          <a:p>
            <a:pPr>
              <a:lnSpc>
                <a:spcPct val="90000"/>
              </a:lnSpc>
              <a:defRPr/>
            </a:pPr>
            <a:r>
              <a:rPr lang="en-US" sz="2200" dirty="0"/>
              <a:t>Can be cast as learning mapping:</a:t>
            </a:r>
            <a:endParaRPr sz="2200" dirty="0"/>
          </a:p>
          <a:p>
            <a:pPr lvl="1">
              <a:lnSpc>
                <a:spcPct val="90000"/>
              </a:lnSpc>
              <a:defRPr/>
            </a:pPr>
            <a:r>
              <a:rPr lang="en-US" sz="2200" dirty="0"/>
              <a:t>Strings to hidden state sequences</a:t>
            </a:r>
            <a:endParaRPr sz="2200" dirty="0"/>
          </a:p>
          <a:p>
            <a:pPr lvl="2">
              <a:lnSpc>
                <a:spcPct val="90000"/>
              </a:lnSpc>
              <a:defRPr/>
            </a:pPr>
            <a:r>
              <a:rPr lang="en-US" sz="2200" dirty="0"/>
              <a:t>NE extraction, POS tagging</a:t>
            </a:r>
            <a:endParaRPr sz="2200" dirty="0"/>
          </a:p>
          <a:p>
            <a:pPr lvl="1">
              <a:lnSpc>
                <a:spcPct val="90000"/>
              </a:lnSpc>
              <a:defRPr/>
            </a:pPr>
            <a:r>
              <a:rPr lang="en-US" sz="2200" dirty="0"/>
              <a:t>Strings to strings</a:t>
            </a:r>
            <a:endParaRPr sz="2200" dirty="0"/>
          </a:p>
          <a:p>
            <a:pPr lvl="2">
              <a:lnSpc>
                <a:spcPct val="90000"/>
              </a:lnSpc>
              <a:defRPr/>
            </a:pPr>
            <a:r>
              <a:rPr lang="en-US" sz="2200" dirty="0"/>
              <a:t>Machine translation</a:t>
            </a:r>
            <a:endParaRPr sz="2200" dirty="0"/>
          </a:p>
          <a:p>
            <a:pPr lvl="1">
              <a:lnSpc>
                <a:spcPct val="90000"/>
              </a:lnSpc>
              <a:defRPr/>
            </a:pPr>
            <a:r>
              <a:rPr lang="en-US" sz="2200" dirty="0"/>
              <a:t>Strings to trees</a:t>
            </a:r>
            <a:endParaRPr sz="2200" dirty="0"/>
          </a:p>
          <a:p>
            <a:pPr lvl="2">
              <a:lnSpc>
                <a:spcPct val="90000"/>
              </a:lnSpc>
              <a:defRPr/>
            </a:pPr>
            <a:r>
              <a:rPr lang="en-US" sz="2200" dirty="0"/>
              <a:t>Parsing</a:t>
            </a:r>
            <a:endParaRPr sz="2200" dirty="0"/>
          </a:p>
          <a:p>
            <a:pPr lvl="1">
              <a:lnSpc>
                <a:spcPct val="90000"/>
              </a:lnSpc>
              <a:defRPr/>
            </a:pPr>
            <a:r>
              <a:rPr lang="en-US" sz="2200" dirty="0"/>
              <a:t>Strings to relational data structures</a:t>
            </a:r>
            <a:endParaRPr sz="2200" dirty="0"/>
          </a:p>
          <a:p>
            <a:pPr lvl="2">
              <a:lnSpc>
                <a:spcPct val="90000"/>
              </a:lnSpc>
              <a:defRPr/>
            </a:pPr>
            <a:r>
              <a:rPr lang="en-US" sz="2200" dirty="0"/>
              <a:t>Information extraction</a:t>
            </a:r>
            <a:endParaRPr sz="2200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Dynamic Oracle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>
          <a:xfrm>
            <a:off x="1215342" y="930802"/>
            <a:ext cx="7242858" cy="3974353"/>
          </a:xfrm>
        </p:spPr>
        <p:txBody>
          <a:bodyPr/>
          <a:lstStyle/>
          <a:p>
            <a:pPr>
              <a:defRPr/>
            </a:pPr>
            <a:r>
              <a:rPr lang="en-US" dirty="0"/>
              <a:t>Allows more than one transition sequence</a:t>
            </a:r>
            <a:endParaRPr dirty="0"/>
          </a:p>
          <a:p>
            <a:pPr>
              <a:defRPr/>
            </a:pPr>
            <a:r>
              <a:rPr lang="en-US" dirty="0"/>
              <a:t>Makes optimal predictions in all configurations</a:t>
            </a:r>
            <a:endParaRPr dirty="0"/>
          </a:p>
          <a:p>
            <a:pPr marL="267891" lvl="1" indent="0">
              <a:buNone/>
              <a:defRPr/>
            </a:pPr>
            <a:r>
              <a:rPr lang="en-US" dirty="0"/>
              <a:t>i.e. does not introduce any further errors</a:t>
            </a:r>
            <a:endParaRPr dirty="0"/>
          </a:p>
          <a:p>
            <a:pPr>
              <a:defRPr/>
            </a:pPr>
            <a:r>
              <a:rPr lang="en-US" dirty="0"/>
              <a:t>See: Y, Goldberg, J. </a:t>
            </a:r>
            <a:r>
              <a:rPr lang="en-US" dirty="0" err="1"/>
              <a:t>Nivre</a:t>
            </a:r>
            <a:r>
              <a:rPr lang="en-US" dirty="0"/>
              <a:t>. 2012. A Dynamic Oracle for Arc-Eager Dependency Parsing. </a:t>
            </a:r>
            <a:r>
              <a:rPr lang="en-US" dirty="0" err="1"/>
              <a:t>Coling</a:t>
            </a:r>
            <a:r>
              <a:rPr lang="en-US" dirty="0"/>
              <a:t> 2012. www.aclweb.org/anthology/C12-1059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Dependency Parser using Neural Networks</a:t>
            </a:r>
            <a:endParaRPr lang="it-IT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 bwMode="auto">
          <a:xfrm>
            <a:off x="1257300" y="700118"/>
            <a:ext cx="7200899" cy="619726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dirty="0"/>
              <a:t>Chen &amp; Manning. A fast and accurate dependency parser using NN. EMNLP 2014.</a:t>
            </a:r>
            <a:endParaRPr lang="it-IT" dirty="0"/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377314" y="1494011"/>
            <a:ext cx="4762499" cy="3239532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1F7A7-C964-4E67-BA96-C34A02B3B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A068D-E435-4929-B600-71D368726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0" y="773931"/>
            <a:ext cx="4538836" cy="397435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Extract a set of tokens from Stack/Buffer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Concatenate their vector embeddings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0E883B-3C93-4497-ABC3-8D6020A62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121116"/>
            <a:ext cx="3816424" cy="1184137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37C2767-A6C7-4104-8D43-B210D0AB53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617639"/>
              </p:ext>
            </p:extLst>
          </p:nvPr>
        </p:nvGraphicFramePr>
        <p:xfrm>
          <a:off x="1391816" y="2338301"/>
          <a:ext cx="4272136" cy="1955800"/>
        </p:xfrm>
        <a:graphic>
          <a:graphicData uri="http://schemas.openxmlformats.org/drawingml/2006/table">
            <a:tbl>
              <a:tblPr firstRow="1" bandRow="1">
                <a:tableStyleId>{F104D70A-C402-1B09-287D-4C74409AAAAC}</a:tableStyleId>
              </a:tblPr>
              <a:tblGrid>
                <a:gridCol w="1068034">
                  <a:extLst>
                    <a:ext uri="{9D8B030D-6E8A-4147-A177-3AD203B41FA5}">
                      <a16:colId xmlns:a16="http://schemas.microsoft.com/office/drawing/2014/main" val="2758728004"/>
                    </a:ext>
                  </a:extLst>
                </a:gridCol>
                <a:gridCol w="1068034">
                  <a:extLst>
                    <a:ext uri="{9D8B030D-6E8A-4147-A177-3AD203B41FA5}">
                      <a16:colId xmlns:a16="http://schemas.microsoft.com/office/drawing/2014/main" val="243751947"/>
                    </a:ext>
                  </a:extLst>
                </a:gridCol>
                <a:gridCol w="1068034">
                  <a:extLst>
                    <a:ext uri="{9D8B030D-6E8A-4147-A177-3AD203B41FA5}">
                      <a16:colId xmlns:a16="http://schemas.microsoft.com/office/drawing/2014/main" val="1249545977"/>
                    </a:ext>
                  </a:extLst>
                </a:gridCol>
                <a:gridCol w="1068034">
                  <a:extLst>
                    <a:ext uri="{9D8B030D-6E8A-4147-A177-3AD203B41FA5}">
                      <a16:colId xmlns:a16="http://schemas.microsoft.com/office/drawing/2014/main" val="1521297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9570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S1</a:t>
                      </a:r>
                    </a:p>
                    <a:p>
                      <a:r>
                        <a:rPr lang="en-US" sz="1400" dirty="0"/>
                        <a:t>S2</a:t>
                      </a:r>
                    </a:p>
                    <a:p>
                      <a:r>
                        <a:rPr lang="en-US" sz="1400" dirty="0"/>
                        <a:t>B1</a:t>
                      </a:r>
                    </a:p>
                    <a:p>
                      <a:r>
                        <a:rPr lang="en-US" sz="1400" dirty="0" err="1"/>
                        <a:t>lc</a:t>
                      </a:r>
                      <a:r>
                        <a:rPr lang="en-US" sz="1400" dirty="0"/>
                        <a:t>(S1)</a:t>
                      </a:r>
                    </a:p>
                    <a:p>
                      <a:r>
                        <a:rPr lang="en-US" sz="1400" dirty="0" err="1"/>
                        <a:t>rc</a:t>
                      </a:r>
                      <a:r>
                        <a:rPr lang="en-US" sz="1400" dirty="0"/>
                        <a:t>(S1)</a:t>
                      </a:r>
                    </a:p>
                    <a:p>
                      <a:r>
                        <a:rPr lang="en-US" sz="1400" dirty="0" err="1"/>
                        <a:t>lc</a:t>
                      </a:r>
                      <a:r>
                        <a:rPr lang="en-US" sz="1400" dirty="0"/>
                        <a:t>(S2)</a:t>
                      </a:r>
                    </a:p>
                    <a:p>
                      <a:r>
                        <a:rPr lang="en-US" sz="1400" dirty="0" err="1"/>
                        <a:t>rc</a:t>
                      </a:r>
                      <a:r>
                        <a:rPr lang="en-US" sz="1400" dirty="0"/>
                        <a:t>(S2)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good</a:t>
                      </a:r>
                    </a:p>
                    <a:p>
                      <a:r>
                        <a:rPr lang="en-US" sz="1400" dirty="0"/>
                        <a:t>has</a:t>
                      </a:r>
                    </a:p>
                    <a:p>
                      <a:r>
                        <a:rPr lang="en-US" sz="1400" dirty="0"/>
                        <a:t>control</a:t>
                      </a:r>
                    </a:p>
                    <a:p>
                      <a:r>
                        <a:rPr lang="en-US" sz="1400" dirty="0"/>
                        <a:t>0</a:t>
                      </a:r>
                    </a:p>
                    <a:p>
                      <a:r>
                        <a:rPr lang="en-US" sz="1400" dirty="0"/>
                        <a:t>0</a:t>
                      </a:r>
                    </a:p>
                    <a:p>
                      <a:r>
                        <a:rPr lang="en-US" sz="1400" dirty="0"/>
                        <a:t>He</a:t>
                      </a:r>
                    </a:p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JJ</a:t>
                      </a:r>
                    </a:p>
                    <a:p>
                      <a:r>
                        <a:rPr lang="en-US" sz="1400" dirty="0"/>
                        <a:t>VBZ</a:t>
                      </a:r>
                    </a:p>
                    <a:p>
                      <a:r>
                        <a:rPr lang="en-US" sz="1400" dirty="0"/>
                        <a:t>NN</a:t>
                      </a:r>
                    </a:p>
                    <a:p>
                      <a:r>
                        <a:rPr lang="en-US" sz="1400" dirty="0"/>
                        <a:t>0</a:t>
                      </a:r>
                    </a:p>
                    <a:p>
                      <a:r>
                        <a:rPr lang="en-US" sz="1400" dirty="0"/>
                        <a:t>0</a:t>
                      </a:r>
                    </a:p>
                    <a:p>
                      <a:r>
                        <a:rPr lang="en-US" sz="1400" dirty="0"/>
                        <a:t>PRP</a:t>
                      </a:r>
                    </a:p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  <a:p>
                      <a:r>
                        <a:rPr lang="en-US" sz="1400" dirty="0"/>
                        <a:t>0</a:t>
                      </a:r>
                    </a:p>
                    <a:p>
                      <a:r>
                        <a:rPr lang="en-US" sz="1400" dirty="0"/>
                        <a:t>0</a:t>
                      </a:r>
                    </a:p>
                    <a:p>
                      <a:r>
                        <a:rPr lang="en-US" sz="1400" dirty="0"/>
                        <a:t>0</a:t>
                      </a:r>
                    </a:p>
                    <a:p>
                      <a:r>
                        <a:rPr lang="en-US" sz="1400" dirty="0"/>
                        <a:t>0</a:t>
                      </a:r>
                    </a:p>
                    <a:p>
                      <a:r>
                        <a:rPr lang="en-US" sz="1400" dirty="0" err="1"/>
                        <a:t>nsubj</a:t>
                      </a:r>
                      <a:endParaRPr lang="en-US" sz="1400" dirty="0"/>
                    </a:p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1467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D896F15-F15D-462C-A015-F1138EB1A3DD}"/>
              </a:ext>
            </a:extLst>
          </p:cNvPr>
          <p:cNvSpPr txBox="1"/>
          <p:nvPr/>
        </p:nvSpPr>
        <p:spPr>
          <a:xfrm>
            <a:off x="6156176" y="2719360"/>
            <a:ext cx="2808312" cy="10772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Embeddings express similarities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POS: NN similar to NNS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deps: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amod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similar num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30165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1269170" y="0"/>
            <a:ext cx="7193033" cy="584802"/>
          </a:xfrm>
        </p:spPr>
        <p:txBody>
          <a:bodyPr/>
          <a:lstStyle/>
          <a:p>
            <a:pPr>
              <a:defRPr/>
            </a:pPr>
            <a:r>
              <a:rPr lang="en-US"/>
              <a:t>Accuracy UAS</a:t>
            </a:r>
            <a:endParaRPr lang="it-IT"/>
          </a:p>
        </p:txBody>
      </p:sp>
      <p:graphicFrame>
        <p:nvGraphicFramePr>
          <p:cNvPr id="5" name="Table Placeholder 9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700253801"/>
              </p:ext>
            </p:extLst>
          </p:nvPr>
        </p:nvGraphicFramePr>
        <p:xfrm>
          <a:off x="1269171" y="1275083"/>
          <a:ext cx="6067988" cy="1981200"/>
        </p:xfrm>
        <a:graphic>
          <a:graphicData uri="http://schemas.openxmlformats.org/drawingml/2006/table">
            <a:tbl>
              <a:tblPr firstRow="1" bandRow="1">
                <a:tableStyleId>{E604180A-D7BF-239C-F8B8-93A1582A8E54}</a:tableStyleId>
              </a:tblPr>
              <a:tblGrid>
                <a:gridCol w="19834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8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272">
                  <a:extLst>
                    <a:ext uri="{9D8B030D-6E8A-4147-A177-3AD203B41FA5}">
                      <a16:colId xmlns:a16="http://schemas.microsoft.com/office/drawing/2014/main" val="42772365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</a:rPr>
                        <a:t>Parser</a:t>
                      </a:r>
                      <a:endParaRPr sz="20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</a:rPr>
                        <a:t>Penn TB</a:t>
                      </a:r>
                      <a:endParaRPr sz="20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000" dirty="0">
                          <a:latin typeface="Calibri"/>
                          <a:ea typeface="Calibri"/>
                          <a:cs typeface="Calibri"/>
                        </a:rPr>
                        <a:t>Chinese TB</a:t>
                      </a:r>
                      <a:endParaRPr sz="2000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000" dirty="0">
                          <a:latin typeface="Calibri"/>
                          <a:ea typeface="Calibri"/>
                          <a:cs typeface="Calibri"/>
                        </a:rPr>
                        <a:t>Sent/sec</a:t>
                      </a:r>
                      <a:endParaRPr sz="2000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</a:rPr>
                        <a:t>Standard</a:t>
                      </a:r>
                      <a:endParaRPr sz="20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</a:rPr>
                        <a:t>89.9</a:t>
                      </a:r>
                      <a:endParaRPr sz="20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</a:rPr>
                        <a:t>82.7</a:t>
                      </a:r>
                      <a:endParaRPr sz="20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20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</a:rPr>
                        <a:t>Malt</a:t>
                      </a:r>
                      <a:endParaRPr sz="20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</a:rPr>
                        <a:t>90.1</a:t>
                      </a:r>
                      <a:endParaRPr sz="20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</a:rPr>
                        <a:t>82.4</a:t>
                      </a:r>
                      <a:endParaRPr sz="20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000" dirty="0">
                          <a:latin typeface="Calibri"/>
                          <a:ea typeface="Calibri"/>
                          <a:cs typeface="Calibri"/>
                        </a:rPr>
                        <a:t>470</a:t>
                      </a:r>
                      <a:endParaRPr sz="2000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</a:rPr>
                        <a:t>MST</a:t>
                      </a:r>
                      <a:endParaRPr sz="20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000" b="1">
                          <a:latin typeface="Calibri"/>
                          <a:ea typeface="Calibri"/>
                          <a:cs typeface="Calibri"/>
                        </a:rPr>
                        <a:t>92.0</a:t>
                      </a:r>
                      <a:endParaRPr sz="2000" b="1">
                        <a:latin typeface="Calibri"/>
                        <a:ea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</a:rPr>
                        <a:t>83.0</a:t>
                      </a:r>
                      <a:endParaRPr sz="20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000" dirty="0">
                          <a:latin typeface="Calibri"/>
                          <a:ea typeface="Calibri"/>
                          <a:cs typeface="Calibri"/>
                        </a:rPr>
                        <a:t>10</a:t>
                      </a:r>
                      <a:endParaRPr sz="2000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</a:rPr>
                        <a:t>NN</a:t>
                      </a:r>
                      <a:endParaRPr sz="20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000" b="1">
                          <a:latin typeface="Calibri"/>
                          <a:ea typeface="Calibri"/>
                          <a:cs typeface="Calibri"/>
                        </a:rPr>
                        <a:t>92.0</a:t>
                      </a:r>
                      <a:endParaRPr sz="2000" b="1">
                        <a:latin typeface="Calibri"/>
                        <a:ea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000" b="1" dirty="0">
                          <a:latin typeface="Calibri"/>
                          <a:ea typeface="Calibri"/>
                          <a:cs typeface="Calibri"/>
                        </a:rPr>
                        <a:t>83.9</a:t>
                      </a:r>
                      <a:endParaRPr sz="2000" b="1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000" b="1" dirty="0">
                          <a:latin typeface="Calibri"/>
                          <a:ea typeface="Calibri"/>
                          <a:cs typeface="Calibri"/>
                        </a:rPr>
                        <a:t>650</a:t>
                      </a:r>
                      <a:endParaRPr sz="2000" b="1" dirty="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Further Developments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>
          <a:xfrm>
            <a:off x="1257301" y="845939"/>
            <a:ext cx="7575340" cy="2492866"/>
          </a:xfrm>
        </p:spPr>
        <p:txBody>
          <a:bodyPr/>
          <a:lstStyle/>
          <a:p>
            <a:pPr>
              <a:defRPr/>
            </a:pPr>
            <a:r>
              <a:rPr lang="en-US" sz="2200" dirty="0"/>
              <a:t>Improvements:</a:t>
            </a:r>
            <a:endParaRPr sz="2200" dirty="0"/>
          </a:p>
          <a:p>
            <a:pPr lvl="1">
              <a:defRPr/>
            </a:pPr>
            <a:r>
              <a:rPr lang="en-US" sz="2200" dirty="0"/>
              <a:t>Bigger, deeper networks with better tuned hyperparameters</a:t>
            </a:r>
            <a:endParaRPr sz="2200" dirty="0"/>
          </a:p>
          <a:p>
            <a:pPr lvl="1">
              <a:defRPr/>
            </a:pPr>
            <a:r>
              <a:rPr lang="en-US" sz="2200" dirty="0"/>
              <a:t>Beam search</a:t>
            </a:r>
            <a:endParaRPr sz="2200" dirty="0"/>
          </a:p>
          <a:p>
            <a:pPr lvl="1">
              <a:defRPr/>
            </a:pPr>
            <a:r>
              <a:rPr lang="en-US" sz="2200" dirty="0"/>
              <a:t>Bidirectional LSTM</a:t>
            </a:r>
            <a:endParaRPr sz="2200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20E62-3497-9F47-855F-A7307F40A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State of the Art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B8312C6-87CF-024F-AA13-640E80685855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289672342"/>
              </p:ext>
            </p:extLst>
          </p:nvPr>
        </p:nvGraphicFramePr>
        <p:xfrm>
          <a:off x="1042988" y="990600"/>
          <a:ext cx="7773124" cy="3703320"/>
        </p:xfrm>
        <a:graphic>
          <a:graphicData uri="http://schemas.openxmlformats.org/drawingml/2006/table">
            <a:tbl>
              <a:tblPr firstRow="1">
                <a:tableStyleId>{F104D70A-C402-1B09-287D-4C74409AAAAC}</a:tableStyleId>
              </a:tblPr>
              <a:tblGrid>
                <a:gridCol w="3487009">
                  <a:extLst>
                    <a:ext uri="{9D8B030D-6E8A-4147-A177-3AD203B41FA5}">
                      <a16:colId xmlns:a16="http://schemas.microsoft.com/office/drawing/2014/main" val="4255867754"/>
                    </a:ext>
                  </a:extLst>
                </a:gridCol>
                <a:gridCol w="653814">
                  <a:extLst>
                    <a:ext uri="{9D8B030D-6E8A-4147-A177-3AD203B41FA5}">
                      <a16:colId xmlns:a16="http://schemas.microsoft.com/office/drawing/2014/main" val="2771676791"/>
                    </a:ext>
                  </a:extLst>
                </a:gridCol>
                <a:gridCol w="653814">
                  <a:extLst>
                    <a:ext uri="{9D8B030D-6E8A-4147-A177-3AD203B41FA5}">
                      <a16:colId xmlns:a16="http://schemas.microsoft.com/office/drawing/2014/main" val="255566340"/>
                    </a:ext>
                  </a:extLst>
                </a:gridCol>
                <a:gridCol w="2978487">
                  <a:extLst>
                    <a:ext uri="{9D8B030D-6E8A-4147-A177-3AD203B41FA5}">
                      <a16:colId xmlns:a16="http://schemas.microsoft.com/office/drawing/2014/main" val="1891432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GB" sz="14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Model</a:t>
                      </a:r>
                    </a:p>
                  </a:txBody>
                  <a:tcPr marL="96094" marR="96094" marT="95250" marB="952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4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UAS</a:t>
                      </a:r>
                    </a:p>
                  </a:txBody>
                  <a:tcPr marL="96094" marR="96094" marT="95250" marB="952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4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</a:t>
                      </a:r>
                    </a:p>
                  </a:txBody>
                  <a:tcPr marL="96094" marR="96094" marT="95250" marB="9525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4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Paper / Source</a:t>
                      </a:r>
                    </a:p>
                  </a:txBody>
                  <a:tcPr marL="96094" marR="96094" marT="95250" marB="95250" anchor="ctr"/>
                </a:tc>
                <a:extLst>
                  <a:ext uri="{0D108BD9-81ED-4DB2-BD59-A6C34878D82A}">
                    <a16:rowId xmlns:a16="http://schemas.microsoft.com/office/drawing/2014/main" val="1308681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GB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Label Attention Layer + HPSG + XLNet (Mrini et al., 2019)</a:t>
                      </a:r>
                    </a:p>
                  </a:txBody>
                  <a:tcPr marL="96094" marR="96094" marT="95250" marB="952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T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97.33</a:t>
                      </a:r>
                    </a:p>
                  </a:txBody>
                  <a:tcPr marL="96094" marR="96094" marT="95250" marB="952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T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96.29</a:t>
                      </a:r>
                    </a:p>
                  </a:txBody>
                  <a:tcPr marL="96094" marR="96094" marT="95250" marB="9525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400" u="none" strike="noStrike">
                          <a:solidFill>
                            <a:srgbClr val="0F79D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2"/>
                        </a:rPr>
                        <a:t>Rethinking Self-Attention: An Interpretable Self-Attentive Encoder-Decoder Parser</a:t>
                      </a:r>
                      <a:endParaRPr lang="en-GB" sz="14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6094" marR="96094" marT="95250" marB="95250" anchor="ctr"/>
                </a:tc>
                <a:extLst>
                  <a:ext uri="{0D108BD9-81ED-4DB2-BD59-A6C34878D82A}">
                    <a16:rowId xmlns:a16="http://schemas.microsoft.com/office/drawing/2014/main" val="1312368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GB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CVT + Multi-Task (Clark et al., 2018)</a:t>
                      </a:r>
                    </a:p>
                  </a:txBody>
                  <a:tcPr marL="96094" marR="96094" marT="95250" marB="952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T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96.61</a:t>
                      </a:r>
                    </a:p>
                  </a:txBody>
                  <a:tcPr marL="96094" marR="96094" marT="95250" marB="952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T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95.02</a:t>
                      </a:r>
                    </a:p>
                  </a:txBody>
                  <a:tcPr marL="96094" marR="96094" marT="95250" marB="9525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400" u="none" strike="noStrike" dirty="0">
                          <a:solidFill>
                            <a:srgbClr val="0F79D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3"/>
                        </a:rPr>
                        <a:t>Semi-Supervised Sequence Modeling with Cross-View Training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6094" marR="96094" marT="95250" marB="95250" anchor="ctr"/>
                </a:tc>
                <a:extLst>
                  <a:ext uri="{0D108BD9-81ED-4DB2-BD59-A6C34878D82A}">
                    <a16:rowId xmlns:a16="http://schemas.microsoft.com/office/drawing/2014/main" val="1684111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GB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Left-to-Right Pointer Network (Fernández-González and Gómez-Rodríguez, 2019)</a:t>
                      </a:r>
                    </a:p>
                  </a:txBody>
                  <a:tcPr marL="96094" marR="96094" marT="95250" marB="952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T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96.04</a:t>
                      </a:r>
                    </a:p>
                  </a:txBody>
                  <a:tcPr marL="96094" marR="96094" marT="95250" marB="952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T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94.43</a:t>
                      </a:r>
                    </a:p>
                  </a:txBody>
                  <a:tcPr marL="96094" marR="96094" marT="95250" marB="9525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400" u="none" strike="noStrike">
                          <a:solidFill>
                            <a:srgbClr val="0F79D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4"/>
                        </a:rPr>
                        <a:t>Left-to-Right Dependency Parsing with Pointer Networks</a:t>
                      </a:r>
                      <a:endParaRPr lang="en-GB" sz="14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6094" marR="96094" marT="95250" marB="95250" anchor="ctr"/>
                </a:tc>
                <a:extLst>
                  <a:ext uri="{0D108BD9-81ED-4DB2-BD59-A6C34878D82A}">
                    <a16:rowId xmlns:a16="http://schemas.microsoft.com/office/drawing/2014/main" val="3788257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GB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Graph-based parser with GNNs (Ji et al., 2019)</a:t>
                      </a:r>
                    </a:p>
                  </a:txBody>
                  <a:tcPr marL="96094" marR="96094" marT="95250" marB="952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T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95.97</a:t>
                      </a:r>
                    </a:p>
                  </a:txBody>
                  <a:tcPr marL="96094" marR="96094" marT="95250" marB="952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T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94.31</a:t>
                      </a:r>
                    </a:p>
                  </a:txBody>
                  <a:tcPr marL="96094" marR="96094" marT="95250" marB="9525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400" u="none" strike="noStrike">
                          <a:solidFill>
                            <a:srgbClr val="0F79D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5"/>
                        </a:rPr>
                        <a:t>Graph-based Dependency Parsing with Graph Neural Networks</a:t>
                      </a:r>
                      <a:endParaRPr lang="en-GB" sz="14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6094" marR="96094" marT="95250" marB="95250" anchor="ctr"/>
                </a:tc>
                <a:extLst>
                  <a:ext uri="{0D108BD9-81ED-4DB2-BD59-A6C34878D82A}">
                    <a16:rowId xmlns:a16="http://schemas.microsoft.com/office/drawing/2014/main" val="2145475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GB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Deep Biaffine (Dozat and Manning, 2017)</a:t>
                      </a:r>
                    </a:p>
                  </a:txBody>
                  <a:tcPr marL="96094" marR="96094" marT="95250" marB="952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T" sz="1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95.74</a:t>
                      </a:r>
                    </a:p>
                  </a:txBody>
                  <a:tcPr marL="96094" marR="96094" marT="95250" marB="952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T" sz="1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94.08</a:t>
                      </a:r>
                    </a:p>
                  </a:txBody>
                  <a:tcPr marL="96094" marR="96094" marT="95250" marB="9525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400" u="none" strike="noStrike" dirty="0">
                          <a:solidFill>
                            <a:srgbClr val="0F79D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6"/>
                        </a:rPr>
                        <a:t>Deep Biaffine Attention for Neural Dependency Parsing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6094" marR="96094" marT="95250" marB="95250" anchor="ctr"/>
                </a:tc>
                <a:extLst>
                  <a:ext uri="{0D108BD9-81ED-4DB2-BD59-A6C34878D82A}">
                    <a16:rowId xmlns:a16="http://schemas.microsoft.com/office/drawing/2014/main" val="817023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728968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340AF-E493-454B-A89A-491C127B3ABB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Graph-based Dependency Parsing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094FE40-C361-428A-AC23-0395C7207254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9972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77B08-DE81-40C0-A823-854C5B87A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Graph-based Parsing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118D69-5910-4425-A7B7-09088B8668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For input sentence x define a graph </a:t>
                </a:r>
                <a:r>
                  <a:rPr lang="en-US" dirty="0" err="1"/>
                  <a:t>G</a:t>
                </a:r>
                <a:r>
                  <a:rPr lang="en-US" baseline="-25000" dirty="0" err="1"/>
                  <a:t>x</a:t>
                </a:r>
                <a:r>
                  <a:rPr lang="en-US" dirty="0"/>
                  <a:t> = (</a:t>
                </a:r>
                <a:r>
                  <a:rPr lang="en-US" dirty="0" err="1"/>
                  <a:t>V</a:t>
                </a:r>
                <a:r>
                  <a:rPr lang="en-US" baseline="-25000" dirty="0" err="1"/>
                  <a:t>x</a:t>
                </a:r>
                <a:r>
                  <a:rPr lang="en-US" dirty="0"/>
                  <a:t>, A</a:t>
                </a:r>
                <a:r>
                  <a:rPr lang="en-US" baseline="-25000" dirty="0"/>
                  <a:t>x</a:t>
                </a:r>
                <a:r>
                  <a:rPr lang="en-US" dirty="0"/>
                  <a:t>), where</a:t>
                </a:r>
              </a:p>
              <a:p>
                <a:pPr marL="203597" lvl="1" indent="0">
                  <a:buNone/>
                </a:pPr>
                <a:r>
                  <a:rPr lang="en-US" dirty="0" err="1"/>
                  <a:t>V</a:t>
                </a:r>
                <a:r>
                  <a:rPr lang="en-US" baseline="-25000" dirty="0" err="1"/>
                  <a:t>x</a:t>
                </a:r>
                <a:r>
                  <a:rPr lang="en-US" dirty="0"/>
                  <a:t> = {0, 1, …, n}</a:t>
                </a:r>
              </a:p>
              <a:p>
                <a:pPr marL="203597" lvl="1" indent="0">
                  <a:buNone/>
                </a:pPr>
                <a:r>
                  <a:rPr lang="nn-NO" dirty="0"/>
                  <a:t>A</a:t>
                </a:r>
                <a:r>
                  <a:rPr lang="nn-NO" baseline="-25000" dirty="0"/>
                  <a:t>x</a:t>
                </a:r>
                <a:r>
                  <a:rPr lang="nn-NO" dirty="0"/>
                  <a:t> = {(i, j, k) | i, j </a:t>
                </a:r>
                <a:r>
                  <a:rPr lang="nn-NO" dirty="0">
                    <a:sym typeface="Symbol" panose="05050102010706020507" pitchFamily="18" charset="2"/>
                  </a:rPr>
                  <a:t></a:t>
                </a:r>
                <a:r>
                  <a:rPr lang="nn-NO" dirty="0"/>
                  <a:t> V and k </a:t>
                </a:r>
                <a:r>
                  <a:rPr lang="nn-NO" dirty="0">
                    <a:sym typeface="Symbol" panose="05050102010706020507" pitchFamily="18" charset="2"/>
                  </a:rPr>
                  <a:t></a:t>
                </a:r>
                <a:r>
                  <a:rPr lang="nn-NO" dirty="0"/>
                  <a:t> L}</a:t>
                </a:r>
              </a:p>
              <a:p>
                <a:pPr marL="0" indent="0">
                  <a:buNone/>
                </a:pPr>
                <a:r>
                  <a:rPr lang="en-US" dirty="0"/>
                  <a:t>Key observation:</a:t>
                </a:r>
              </a:p>
              <a:p>
                <a:pPr marL="203597" lvl="1" indent="0">
                  <a:buNone/>
                </a:pPr>
                <a:r>
                  <a:rPr lang="en-US" dirty="0"/>
                  <a:t>Valid dependency trees for x = </a:t>
                </a:r>
                <a:r>
                  <a:rPr lang="en-US" dirty="0">
                    <a:solidFill>
                      <a:srgbClr val="C00000"/>
                    </a:solidFill>
                  </a:rPr>
                  <a:t>directed spanning trees</a:t>
                </a:r>
                <a:r>
                  <a:rPr lang="en-US" dirty="0"/>
                  <a:t> of </a:t>
                </a:r>
                <a:r>
                  <a:rPr lang="en-US" dirty="0" err="1"/>
                  <a:t>G</a:t>
                </a:r>
                <a:r>
                  <a:rPr lang="en-US" baseline="-25000" dirty="0" err="1"/>
                  <a:t>x</a:t>
                </a:r>
                <a:endParaRPr lang="en-US" baseline="-25000" dirty="0"/>
              </a:p>
              <a:p>
                <a:pPr marL="0" indent="0">
                  <a:buNone/>
                </a:pPr>
                <a:r>
                  <a:rPr lang="en-US" dirty="0"/>
                  <a:t>Score of dependency tree T by the score of its arcs: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Learning:</a:t>
                </a:r>
              </a:p>
              <a:p>
                <a:pPr marL="203597" lvl="1" indent="0">
                  <a:buNone/>
                </a:pPr>
                <a:r>
                  <a:rPr lang="en-US" dirty="0"/>
                  <a:t>Scoring function s(</a:t>
                </a:r>
                <a:r>
                  <a:rPr lang="en-US" dirty="0" err="1"/>
                  <a:t>i</a:t>
                </a:r>
                <a:r>
                  <a:rPr lang="en-US" dirty="0"/>
                  <a:t>, j, k) for each arc (</a:t>
                </a:r>
                <a:r>
                  <a:rPr lang="en-US" dirty="0" err="1"/>
                  <a:t>i</a:t>
                </a:r>
                <a:r>
                  <a:rPr lang="en-US" dirty="0"/>
                  <a:t>, j, k)</a:t>
                </a:r>
              </a:p>
              <a:p>
                <a:pPr marL="0" indent="0">
                  <a:buNone/>
                </a:pPr>
                <a:r>
                  <a:rPr lang="en-US" dirty="0"/>
                  <a:t>Inference:</a:t>
                </a:r>
              </a:p>
              <a:p>
                <a:pPr marL="203597" lvl="1" indent="0">
                  <a:buNone/>
                </a:pPr>
                <a:r>
                  <a:rPr lang="en-US" dirty="0"/>
                  <a:t>Search for maximum spanning tree T of </a:t>
                </a:r>
                <a:r>
                  <a:rPr lang="en-US" dirty="0" err="1"/>
                  <a:t>G</a:t>
                </a:r>
                <a:r>
                  <a:rPr lang="en-US" baseline="-25000" dirty="0" err="1"/>
                  <a:t>x</a:t>
                </a:r>
                <a:r>
                  <a:rPr lang="en-US" dirty="0"/>
                  <a:t> given s()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118D69-5910-4425-A7B7-09088B8668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61" t="-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08578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6AACC-3996-48AD-AA85-20CA2F667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Maximum Spanning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023F1-B086-4253-85D9-D648DEEAB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0" y="930803"/>
            <a:ext cx="7200900" cy="517110"/>
          </a:xfrm>
        </p:spPr>
        <p:txBody>
          <a:bodyPr/>
          <a:lstStyle/>
          <a:p>
            <a:r>
              <a:rPr lang="en-US" dirty="0"/>
              <a:t>Basic idea: choose the arc with highest score from each node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E56761-DE9A-44F9-B215-1A3F8ECDF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1447912"/>
            <a:ext cx="3397599" cy="22524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01A8D7-F9FE-493B-932B-5B371265F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4674" y="1897631"/>
            <a:ext cx="2934290" cy="1353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DE6BBC-CD44-4DD9-A536-60272FB6D5C6}"/>
              </a:ext>
            </a:extLst>
          </p:cNvPr>
          <p:cNvSpPr txBox="1"/>
          <p:nvPr/>
        </p:nvSpPr>
        <p:spPr>
          <a:xfrm>
            <a:off x="6012160" y="3878906"/>
            <a:ext cx="1097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Not a tree!</a:t>
            </a:r>
          </a:p>
        </p:txBody>
      </p:sp>
    </p:spTree>
    <p:extLst>
      <p:ext uri="{BB962C8B-B14F-4D97-AF65-F5344CB8AC3E}">
        <p14:creationId xmlns:p14="http://schemas.microsoft.com/office/powerpoint/2010/main" val="86827906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6D506-832A-4D70-AA03-3F40A017C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Chu-Liu-Edmonds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F6755-6E56-4808-AB85-BCED27B20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0" y="930802"/>
            <a:ext cx="7200900" cy="3803569"/>
          </a:xfrm>
        </p:spPr>
        <p:txBody>
          <a:bodyPr/>
          <a:lstStyle/>
          <a:p>
            <a:r>
              <a:rPr lang="en-US" dirty="0"/>
              <a:t>If not a tree, identify cycle and contract</a:t>
            </a:r>
          </a:p>
          <a:p>
            <a:r>
              <a:rPr lang="en-US" dirty="0"/>
              <a:t>Recalculate arc weights into and </a:t>
            </a:r>
            <a:r>
              <a:rPr lang="en-US" dirty="0" err="1"/>
              <a:t>out-of</a:t>
            </a:r>
            <a:r>
              <a:rPr lang="en-US" dirty="0"/>
              <a:t> cycle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 complexity for non-projective trees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B93EC6-6F7C-4CE4-8694-9DF7AD0CC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745679"/>
            <a:ext cx="3057839" cy="19449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9CD777-3FDA-4672-9479-BF2843004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2110835"/>
            <a:ext cx="2903403" cy="12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371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ctrTitle" sz="quarter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5400" dirty="0"/>
              <a:t>Parsing Approaches</a:t>
            </a:r>
            <a:endParaRPr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ubTitle" sz="quarter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2800" dirty="0"/>
              <a:t>Constituency Grammar</a:t>
            </a:r>
          </a:p>
          <a:p>
            <a:pPr>
              <a:defRPr/>
            </a:pPr>
            <a:r>
              <a:rPr lang="en-US" sz="2800" dirty="0"/>
              <a:t>Dependency Grammar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E4605-95C5-4DDF-B8AA-06EF58272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Graph Parser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7A737-32D8-4B6F-9ACE-E7137476D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it-IT" sz="2200" dirty="0"/>
              <a:t>Biaffine Attention Model (Dozat&amp;Manning)</a:t>
            </a:r>
          </a:p>
          <a:p>
            <a:pPr marL="267891" lvl="1" indent="0">
              <a:buNone/>
              <a:defRPr/>
            </a:pPr>
            <a:r>
              <a:rPr lang="it-IT" sz="2200" dirty="0">
                <a:latin typeface="Calibri"/>
                <a:ea typeface="Calibri"/>
                <a:cs typeface="Calibri"/>
              </a:rPr>
              <a:t>http://aclweb.org/anthology/K18-2016</a:t>
            </a:r>
            <a:endParaRPr lang="it-IT" sz="22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31233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D32C1-0246-4045-AC4C-A3E71302C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NN graph based parser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DCF1E-1350-4444-B302-A73DD89C4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752" y="748789"/>
            <a:ext cx="7200900" cy="2003369"/>
          </a:xfrm>
        </p:spPr>
        <p:txBody>
          <a:bodyPr/>
          <a:lstStyle/>
          <a:p>
            <a:r>
              <a:rPr lang="en-US" sz="2000" dirty="0"/>
              <a:t>Revived graph-based dependency parsing in a neural world</a:t>
            </a:r>
          </a:p>
          <a:p>
            <a:pPr lvl="1"/>
            <a:r>
              <a:rPr lang="en-US" sz="1800" dirty="0"/>
              <a:t>Design a biaffine scoring model for neural dependency parsing</a:t>
            </a:r>
          </a:p>
          <a:p>
            <a:pPr lvl="1"/>
            <a:r>
              <a:rPr lang="en-US" sz="1800" dirty="0"/>
              <a:t>Uses a neural sequence model</a:t>
            </a:r>
          </a:p>
          <a:p>
            <a:r>
              <a:rPr lang="en-US" sz="2000" dirty="0"/>
              <a:t>Great results!</a:t>
            </a:r>
          </a:p>
          <a:p>
            <a:pPr lvl="1"/>
            <a:r>
              <a:rPr lang="en-US" sz="1800" dirty="0"/>
              <a:t>But slower than simple neural transition-based parsers</a:t>
            </a:r>
          </a:p>
          <a:p>
            <a:pPr lvl="1"/>
            <a:r>
              <a:rPr lang="en-US" sz="1800" dirty="0"/>
              <a:t>There are </a:t>
            </a:r>
            <a:r>
              <a:rPr lang="en-US" sz="1800" i="1" dirty="0"/>
              <a:t>n</a:t>
            </a:r>
            <a:r>
              <a:rPr lang="en-US" sz="1800" baseline="30000" dirty="0"/>
              <a:t>2</a:t>
            </a:r>
            <a:r>
              <a:rPr lang="en-US" sz="1800" dirty="0"/>
              <a:t> possible dependencies in a sentence of length </a:t>
            </a:r>
            <a:r>
              <a:rPr lang="en-US" sz="1800" i="1" dirty="0"/>
              <a:t>n</a:t>
            </a:r>
            <a:endParaRPr lang="en-US" sz="1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A41760E-6411-43AC-945F-EAD723F59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690496"/>
              </p:ext>
            </p:extLst>
          </p:nvPr>
        </p:nvGraphicFramePr>
        <p:xfrm>
          <a:off x="1694012" y="2934171"/>
          <a:ext cx="6192688" cy="1676400"/>
        </p:xfrm>
        <a:graphic>
          <a:graphicData uri="http://schemas.openxmlformats.org/drawingml/2006/table">
            <a:tbl>
              <a:tblPr firstRow="1" bandRow="1">
                <a:tableStyleId>{F104D70A-C402-1B09-287D-4C74409AAAAC}</a:tableStyleId>
              </a:tblPr>
              <a:tblGrid>
                <a:gridCol w="3044485">
                  <a:extLst>
                    <a:ext uri="{9D8B030D-6E8A-4147-A177-3AD203B41FA5}">
                      <a16:colId xmlns:a16="http://schemas.microsoft.com/office/drawing/2014/main" val="336263259"/>
                    </a:ext>
                  </a:extLst>
                </a:gridCol>
                <a:gridCol w="1083974">
                  <a:extLst>
                    <a:ext uri="{9D8B030D-6E8A-4147-A177-3AD203B41FA5}">
                      <a16:colId xmlns:a16="http://schemas.microsoft.com/office/drawing/2014/main" val="1986825848"/>
                    </a:ext>
                  </a:extLst>
                </a:gridCol>
                <a:gridCol w="2064229">
                  <a:extLst>
                    <a:ext uri="{9D8B030D-6E8A-4147-A177-3AD203B41FA5}">
                      <a16:colId xmlns:a16="http://schemas.microsoft.com/office/drawing/2014/main" val="2156859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r>
                        <a:rPr lang="en-US" sz="16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LAS (PTB 3.3)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66006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en-US" sz="1600" dirty="0"/>
                        <a:t>Chen &amp; Manning 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89.7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46923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en-US" sz="1600" dirty="0"/>
                        <a:t>Weiss et al. 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93.99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92.05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607557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en-US" sz="1600" dirty="0" err="1"/>
                        <a:t>Andor</a:t>
                      </a:r>
                      <a:r>
                        <a:rPr lang="en-US" sz="1600" dirty="0"/>
                        <a:t> et al.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94.61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92.79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553328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en-US" sz="1600" dirty="0" err="1"/>
                        <a:t>Dozat</a:t>
                      </a:r>
                      <a:r>
                        <a:rPr lang="en-US" sz="1600" dirty="0"/>
                        <a:t> &amp; Manning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95.74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94.08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992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197616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FA1EF-65BC-4F21-A124-AE04436A0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Overview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2A37E03-DD35-4B22-BA9A-FA52AB69E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0" y="930802"/>
            <a:ext cx="7200900" cy="43257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Bidirectional LSTM over word/tag embeddings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531BAA-BAB2-4549-A98B-DB8F43D38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2" y="1721911"/>
            <a:ext cx="6048375" cy="24955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7854FD-76EC-4891-9769-27F631DCFBE8}"/>
              </a:ext>
            </a:extLst>
          </p:cNvPr>
          <p:cNvSpPr txBox="1"/>
          <p:nvPr/>
        </p:nvSpPr>
        <p:spPr>
          <a:xfrm>
            <a:off x="1547812" y="3824409"/>
            <a:ext cx="1223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Word POS</a:t>
            </a:r>
          </a:p>
        </p:txBody>
      </p:sp>
    </p:spTree>
    <p:extLst>
      <p:ext uri="{BB962C8B-B14F-4D97-AF65-F5344CB8AC3E}">
        <p14:creationId xmlns:p14="http://schemas.microsoft.com/office/powerpoint/2010/main" val="403557551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56E4-BDDD-4CCD-9EE5-BE7368434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9A3F9CB-9CC7-41D6-809C-F7D7ACA8EE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76825" y="701924"/>
            <a:ext cx="3619500" cy="501717"/>
          </a:xfrm>
        </p:spPr>
        <p:txBody>
          <a:bodyPr/>
          <a:lstStyle/>
          <a:p>
            <a:r>
              <a:rPr lang="en-US" sz="2000" b="1" dirty="0"/>
              <a:t>Deps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CDF31A6-DDFF-457B-ACDD-27B8FB8648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1100" y="701923"/>
            <a:ext cx="3619500" cy="501717"/>
          </a:xfrm>
        </p:spPr>
        <p:txBody>
          <a:bodyPr/>
          <a:lstStyle/>
          <a:p>
            <a:r>
              <a:rPr lang="en-US" sz="2000" b="1" dirty="0"/>
              <a:t>Arcs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FAB30-21EA-4C82-927E-77CD49654D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1100" y="1279326"/>
            <a:ext cx="3619500" cy="3410443"/>
          </a:xfrm>
        </p:spPr>
        <p:txBody>
          <a:bodyPr/>
          <a:lstStyle/>
          <a:p>
            <a:r>
              <a:rPr lang="en-US" dirty="0"/>
              <a:t>Two separate FC (Fully Connected) </a:t>
            </a:r>
            <a:r>
              <a:rPr lang="en-US" dirty="0" err="1"/>
              <a:t>ReLU</a:t>
            </a:r>
            <a:r>
              <a:rPr lang="en-US" dirty="0"/>
              <a:t> layers:</a:t>
            </a:r>
          </a:p>
          <a:p>
            <a:pPr lvl="1"/>
            <a:r>
              <a:rPr lang="en-US" dirty="0"/>
              <a:t>One representing each token as a dependent trying to determine its label</a:t>
            </a:r>
          </a:p>
          <a:p>
            <a:pPr lvl="1"/>
            <a:r>
              <a:rPr lang="en-US" dirty="0"/>
              <a:t>One representing each token as a head trying to determine its dependents' labels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19975C-F242-4303-B880-9CEA6E72293A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5076825" y="1277987"/>
            <a:ext cx="3619500" cy="3410443"/>
          </a:xfrm>
        </p:spPr>
        <p:txBody>
          <a:bodyPr/>
          <a:lstStyle/>
          <a:p>
            <a:r>
              <a:rPr lang="en-US" dirty="0"/>
              <a:t>Two separate FC </a:t>
            </a:r>
            <a:r>
              <a:rPr lang="en-US" dirty="0" err="1"/>
              <a:t>ReLU</a:t>
            </a:r>
            <a:r>
              <a:rPr lang="en-US" dirty="0"/>
              <a:t> layers</a:t>
            </a:r>
          </a:p>
          <a:p>
            <a:pPr lvl="1"/>
            <a:r>
              <a:rPr lang="en-US" dirty="0"/>
              <a:t>One representing each token as a dependent trying to find (attend to) its head</a:t>
            </a:r>
          </a:p>
          <a:p>
            <a:pPr lvl="1"/>
            <a:r>
              <a:rPr lang="en-US" dirty="0"/>
              <a:t>One representing each token as a head trying to find (be attended to by) its dependents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836557-CBE3-40B9-B0C4-0CE753252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365" y="3510235"/>
            <a:ext cx="3206606" cy="13681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92A06A-F5C0-4E8A-BE38-AE2576D5B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8218" y="3495565"/>
            <a:ext cx="2979893" cy="145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17997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61987-7355-45F6-8758-BD99D9451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2B2E3-4815-48A4-9098-8CC9F7448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0" y="930802"/>
            <a:ext cx="7200900" cy="3659553"/>
          </a:xfrm>
        </p:spPr>
        <p:txBody>
          <a:bodyPr/>
          <a:lstStyle/>
          <a:p>
            <a:r>
              <a:rPr lang="en-US" dirty="0"/>
              <a:t>Biaffine self-attention layer to score possible heads for each dependent </a:t>
            </a:r>
            <a:r>
              <a:rPr lang="en-US" dirty="0">
                <a:latin typeface="+mj-lt"/>
              </a:rPr>
              <a:t>(</a:t>
            </a:r>
            <a:r>
              <a:rPr lang="en-US" i="1" dirty="0">
                <a:latin typeface="+mj-lt"/>
              </a:rPr>
              <a:t>n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>
                <a:latin typeface="+mj-lt"/>
              </a:rPr>
              <a:t> </a:t>
            </a:r>
            <a:r>
              <a:rPr lang="en-US" i="1" dirty="0">
                <a:latin typeface="+mj-lt"/>
              </a:rPr>
              <a:t>n</a:t>
            </a:r>
            <a:r>
              <a:rPr lang="en-US" dirty="0">
                <a:latin typeface="+mj-lt"/>
              </a:rPr>
              <a:t>)</a:t>
            </a:r>
            <a:r>
              <a:rPr lang="en-US" dirty="0"/>
              <a:t> matrix score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b="1" i="1" dirty="0" err="1">
                <a:solidFill>
                  <a:srgbClr val="000000"/>
                </a:solidFill>
                <a:latin typeface="Times New Roman"/>
              </a:rPr>
              <a:t>s</a:t>
            </a:r>
            <a:r>
              <a:rPr lang="en-US" i="1" baseline="-25000" dirty="0" err="1">
                <a:solidFill>
                  <a:srgbClr val="000000"/>
                </a:solidFill>
                <a:latin typeface="Times New Roman"/>
              </a:rPr>
              <a:t>i</a:t>
            </a:r>
            <a:r>
              <a:rPr lang="en-US" dirty="0">
                <a:solidFill>
                  <a:srgbClr val="000000"/>
                </a:solidFill>
                <a:latin typeface="Times New Roman"/>
              </a:rPr>
              <a:t> = </a:t>
            </a:r>
            <a:r>
              <a:rPr lang="en-US" i="1" dirty="0">
                <a:solidFill>
                  <a:srgbClr val="000000"/>
                </a:solidFill>
                <a:latin typeface="Times New Roman"/>
              </a:rPr>
              <a:t>H</a:t>
            </a:r>
            <a:r>
              <a:rPr lang="en-US" baseline="30000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i="1" baseline="30000" dirty="0">
                <a:solidFill>
                  <a:srgbClr val="000000"/>
                </a:solidFill>
                <a:latin typeface="Times New Roman"/>
              </a:rPr>
              <a:t>arc-head</a:t>
            </a:r>
            <a:r>
              <a:rPr lang="en-US" baseline="30000" dirty="0">
                <a:solidFill>
                  <a:srgbClr val="000000"/>
                </a:solidFill>
                <a:latin typeface="Times New Roman"/>
              </a:rPr>
              <a:t>)</a:t>
            </a:r>
            <a:r>
              <a:rPr lang="en-US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i="1" dirty="0" err="1">
                <a:solidFill>
                  <a:srgbClr val="000000"/>
                </a:solidFill>
                <a:latin typeface="Times New Roman"/>
              </a:rPr>
              <a:t>W</a:t>
            </a:r>
            <a:r>
              <a:rPr lang="en-US" b="1" i="1" dirty="0" err="1">
                <a:solidFill>
                  <a:srgbClr val="000000"/>
                </a:solidFill>
                <a:latin typeface="Times New Roman"/>
              </a:rPr>
              <a:t>h</a:t>
            </a:r>
            <a:r>
              <a:rPr lang="en-US" i="1" baseline="-25000" dirty="0" err="1">
                <a:solidFill>
                  <a:srgbClr val="000000"/>
                </a:solidFill>
                <a:latin typeface="Times New Roman"/>
              </a:rPr>
              <a:t>i</a:t>
            </a:r>
            <a:r>
              <a:rPr lang="en-US" baseline="30000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i="1" baseline="30000" dirty="0">
                <a:solidFill>
                  <a:srgbClr val="000000"/>
                </a:solidFill>
                <a:latin typeface="Times New Roman"/>
              </a:rPr>
              <a:t>arc-dep</a:t>
            </a:r>
            <a:r>
              <a:rPr lang="en-US" baseline="30000" dirty="0">
                <a:solidFill>
                  <a:srgbClr val="000000"/>
                </a:solidFill>
                <a:latin typeface="Times New Roman"/>
              </a:rPr>
              <a:t>)</a:t>
            </a:r>
            <a:r>
              <a:rPr lang="en-US" dirty="0">
                <a:solidFill>
                  <a:srgbClr val="000000"/>
                </a:solidFill>
                <a:latin typeface="Times New Roman"/>
              </a:rPr>
              <a:t> + </a:t>
            </a:r>
            <a:r>
              <a:rPr lang="en-US" b="1" i="1" dirty="0">
                <a:solidFill>
                  <a:srgbClr val="000000"/>
                </a:solidFill>
                <a:latin typeface="Times New Roman"/>
              </a:rPr>
              <a:t>b</a:t>
            </a:r>
            <a:r>
              <a:rPr lang="en-US" dirty="0">
                <a:solidFill>
                  <a:srgbClr val="000000"/>
                </a:solidFill>
                <a:latin typeface="Times New Roman"/>
              </a:rPr>
              <a:t>)</a:t>
            </a:r>
          </a:p>
          <a:p>
            <a:pPr marL="0" indent="0" algn="ctr">
              <a:buNone/>
            </a:pPr>
            <a:r>
              <a:rPr lang="en-US" i="1" dirty="0">
                <a:solidFill>
                  <a:srgbClr val="000000"/>
                </a:solidFill>
                <a:latin typeface="Times New Roman"/>
              </a:rPr>
              <a:t>H</a:t>
            </a:r>
            <a:r>
              <a:rPr lang="en-US" baseline="30000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i="1" baseline="30000" dirty="0">
                <a:solidFill>
                  <a:srgbClr val="000000"/>
                </a:solidFill>
                <a:latin typeface="Times New Roman"/>
              </a:rPr>
              <a:t>arc-head</a:t>
            </a:r>
            <a:r>
              <a:rPr lang="en-US" baseline="30000" dirty="0">
                <a:solidFill>
                  <a:srgbClr val="000000"/>
                </a:solidFill>
                <a:latin typeface="Times New Roman"/>
              </a:rPr>
              <a:t>)</a:t>
            </a:r>
            <a:r>
              <a:rPr lang="en-US" dirty="0">
                <a:solidFill>
                  <a:srgbClr val="000000"/>
                </a:solidFill>
                <a:latin typeface="Times New Roman"/>
              </a:rPr>
              <a:t> = [</a:t>
            </a:r>
            <a:r>
              <a:rPr lang="en-US" i="1" dirty="0">
                <a:solidFill>
                  <a:srgbClr val="000000"/>
                </a:solidFill>
                <a:latin typeface="Times New Roman"/>
              </a:rPr>
              <a:t>h</a:t>
            </a:r>
            <a:r>
              <a:rPr lang="en-US" baseline="-25000" dirty="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baseline="30000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i="1" baseline="30000" dirty="0">
                <a:solidFill>
                  <a:srgbClr val="000000"/>
                </a:solidFill>
                <a:latin typeface="Times New Roman"/>
              </a:rPr>
              <a:t>arc-head</a:t>
            </a:r>
            <a:r>
              <a:rPr lang="en-US" baseline="30000" dirty="0">
                <a:solidFill>
                  <a:srgbClr val="000000"/>
                </a:solidFill>
                <a:latin typeface="Times New Roman"/>
              </a:rPr>
              <a:t>)</a:t>
            </a:r>
            <a:r>
              <a:rPr lang="en-US" dirty="0">
                <a:solidFill>
                  <a:srgbClr val="000000"/>
                </a:solidFill>
                <a:latin typeface="Times New Roman"/>
              </a:rPr>
              <a:t>|…|</a:t>
            </a:r>
            <a:r>
              <a:rPr lang="en-US" i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Times New Roman"/>
              </a:rPr>
              <a:t>h</a:t>
            </a:r>
            <a:r>
              <a:rPr lang="en-US" i="1" baseline="-25000" dirty="0" err="1">
                <a:solidFill>
                  <a:srgbClr val="000000"/>
                </a:solidFill>
                <a:latin typeface="Times New Roman"/>
              </a:rPr>
              <a:t>n</a:t>
            </a:r>
            <a:r>
              <a:rPr lang="en-US" baseline="30000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i="1" baseline="30000" dirty="0">
                <a:solidFill>
                  <a:srgbClr val="000000"/>
                </a:solidFill>
                <a:latin typeface="Times New Roman"/>
              </a:rPr>
              <a:t>arc-head</a:t>
            </a:r>
            <a:r>
              <a:rPr lang="en-US" baseline="30000" dirty="0">
                <a:solidFill>
                  <a:srgbClr val="000000"/>
                </a:solidFill>
                <a:latin typeface="Times New Roman"/>
              </a:rPr>
              <a:t>)</a:t>
            </a:r>
            <a:r>
              <a:rPr lang="en-US" dirty="0">
                <a:solidFill>
                  <a:srgbClr val="000000"/>
                </a:solidFill>
                <a:latin typeface="Times New Roman"/>
              </a:rPr>
              <a:t>]</a:t>
            </a:r>
            <a:endParaRPr lang="en-US" dirty="0"/>
          </a:p>
          <a:p>
            <a:r>
              <a:rPr lang="en-US" dirty="0"/>
              <a:t>Train with cross-entropy</a:t>
            </a:r>
          </a:p>
          <a:p>
            <a:r>
              <a:rPr lang="en-US" dirty="0"/>
              <a:t>Apply a </a:t>
            </a:r>
            <a:r>
              <a:rPr lang="en-US" b="1" dirty="0">
                <a:solidFill>
                  <a:srgbClr val="C00000"/>
                </a:solidFill>
              </a:rPr>
              <a:t>spanning tree algorithm</a:t>
            </a:r>
            <a:r>
              <a:rPr lang="en-US" dirty="0"/>
              <a:t> at inference 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1CF422-A8AF-4421-AED2-4F1BE491F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412" y="1638027"/>
            <a:ext cx="482917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87583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47A781A-CF4B-47B7-BE9A-5BC4DD50687E}"/>
              </a:ext>
            </a:extLst>
          </p:cNvPr>
          <p:cNvSpPr txBox="1">
            <a:spLocks/>
          </p:cNvSpPr>
          <p:nvPr/>
        </p:nvSpPr>
        <p:spPr bwMode="auto">
          <a:xfrm>
            <a:off x="1257300" y="930802"/>
            <a:ext cx="7200900" cy="3875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67891" indent="-26789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/>
                <a:ea typeface="+mn-ea"/>
                <a:cs typeface="+mn-cs"/>
              </a:defRPr>
            </a:lvl1pPr>
            <a:lvl2pPr marL="471488" indent="-203597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 sz="1650" b="0">
                <a:solidFill>
                  <a:schemeClr val="tx1"/>
                </a:solidFill>
                <a:latin typeface="Calibri"/>
              </a:defRPr>
            </a:lvl2pPr>
            <a:lvl3pPr marL="675085" indent="-19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1500" b="0">
                <a:solidFill>
                  <a:schemeClr val="tx1"/>
                </a:solidFill>
                <a:latin typeface="Calibri"/>
              </a:defRPr>
            </a:lvl3pPr>
            <a:lvl4pPr marL="803672" indent="-128588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b="0">
                <a:solidFill>
                  <a:schemeClr val="tx1"/>
                </a:solidFill>
                <a:latin typeface="Calibri"/>
              </a:defRPr>
            </a:lvl4pPr>
            <a:lvl5pPr marL="942975" indent="-13930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1200" b="0">
                <a:solidFill>
                  <a:schemeClr val="tx1"/>
                </a:solidFill>
                <a:latin typeface="Calibri"/>
              </a:defRPr>
            </a:lvl5pPr>
            <a:lvl6pPr marL="1060847" indent="-9644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844" b="1">
                <a:solidFill>
                  <a:schemeClr val="tx1"/>
                </a:solidFill>
                <a:latin typeface="+mn-lt"/>
              </a:defRPr>
            </a:lvl6pPr>
            <a:lvl7pPr marL="1253729" indent="-9644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844" b="1">
                <a:solidFill>
                  <a:schemeClr val="tx1"/>
                </a:solidFill>
                <a:latin typeface="+mn-lt"/>
              </a:defRPr>
            </a:lvl7pPr>
            <a:lvl8pPr marL="1446610" indent="-9644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844" b="1">
                <a:solidFill>
                  <a:schemeClr val="tx1"/>
                </a:solidFill>
                <a:latin typeface="+mn-lt"/>
              </a:defRPr>
            </a:lvl8pPr>
            <a:lvl9pPr marL="1639491" indent="-9644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844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>
                <a:latin typeface="CMSS10"/>
              </a:rPr>
              <a:t>Biaffine layer to score possible relations for each best-head/dependent pair </a:t>
            </a:r>
            <a:r>
              <a:rPr lang="en-US" kern="0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i="1" kern="0" dirty="0">
                <a:solidFill>
                  <a:srgbClr val="000000"/>
                </a:solidFill>
                <a:latin typeface="Times New Roman"/>
              </a:rPr>
              <a:t>n</a:t>
            </a:r>
            <a:r>
              <a:rPr lang="en-US" kern="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kern="0" dirty="0">
                <a:solidFill>
                  <a:srgbClr val="000000"/>
                </a:solidFill>
                <a:latin typeface="Calibri" pitchFamily="34" charset="0"/>
                <a:sym typeface="Symbol" panose="05050102010706020507" pitchFamily="18" charset="2"/>
              </a:rPr>
              <a:t></a:t>
            </a:r>
            <a:r>
              <a:rPr lang="en-US" kern="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i="1" kern="0" dirty="0">
                <a:solidFill>
                  <a:srgbClr val="000000"/>
                </a:solidFill>
                <a:latin typeface="Times New Roman"/>
              </a:rPr>
              <a:t>c</a:t>
            </a:r>
            <a:r>
              <a:rPr lang="en-US" kern="0" dirty="0">
                <a:solidFill>
                  <a:srgbClr val="000000"/>
                </a:solidFill>
                <a:latin typeface="Times New Roman"/>
              </a:rPr>
              <a:t>)</a:t>
            </a:r>
            <a:endParaRPr lang="en-US" dirty="0">
              <a:latin typeface="CMSS10"/>
            </a:endParaRPr>
          </a:p>
          <a:p>
            <a:endParaRPr lang="en-US" kern="0" dirty="0">
              <a:latin typeface="CMSS10"/>
            </a:endParaRPr>
          </a:p>
          <a:p>
            <a:endParaRPr lang="en-US" kern="0" dirty="0">
              <a:latin typeface="CMSS10"/>
            </a:endParaRPr>
          </a:p>
          <a:p>
            <a:endParaRPr lang="en-US" kern="0" dirty="0">
              <a:latin typeface="CMSS10"/>
            </a:endParaRPr>
          </a:p>
          <a:p>
            <a:endParaRPr lang="en-US" kern="0" dirty="0">
              <a:latin typeface="CMSS10"/>
            </a:endParaRPr>
          </a:p>
          <a:p>
            <a:endParaRPr lang="en-US" kern="0" dirty="0">
              <a:latin typeface="CMSS10"/>
            </a:endParaRPr>
          </a:p>
          <a:p>
            <a:r>
              <a:rPr lang="en-US" dirty="0"/>
              <a:t>Train with </a:t>
            </a:r>
            <a:r>
              <a:rPr lang="en-US" dirty="0" err="1"/>
              <a:t>softmax</a:t>
            </a:r>
            <a:r>
              <a:rPr lang="en-US" dirty="0"/>
              <a:t> cross-entropy, added to the loss of the unlabeled parser</a:t>
            </a:r>
          </a:p>
          <a:p>
            <a:pPr marL="0" indent="0">
              <a:buNone/>
            </a:pPr>
            <a:r>
              <a:rPr lang="en-US" i="1" dirty="0"/>
              <a:t>Note</a:t>
            </a:r>
            <a:r>
              <a:rPr lang="en-US" dirty="0"/>
              <a:t>: this is just a linear model with interaction effects!</a:t>
            </a:r>
          </a:p>
          <a:p>
            <a:pPr marL="0" indent="0" algn="ctr">
              <a:buNone/>
            </a:pPr>
            <a:r>
              <a:rPr lang="en-US" dirty="0" err="1"/>
              <a:t>label.scores</a:t>
            </a:r>
            <a:r>
              <a:rPr lang="en-US" dirty="0"/>
              <a:t> ~ </a:t>
            </a:r>
            <a:r>
              <a:rPr lang="en-US" dirty="0" err="1"/>
              <a:t>head.state</a:t>
            </a:r>
            <a:r>
              <a:rPr lang="en-US" dirty="0"/>
              <a:t> * </a:t>
            </a:r>
            <a:r>
              <a:rPr lang="en-US" dirty="0" err="1"/>
              <a:t>dep.state</a:t>
            </a:r>
            <a:endParaRPr lang="en-US" kern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BE6E0A-68D1-443D-95FC-6CAB42C47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 for Labels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D4862F-5717-4BD7-B68D-FB06BD91E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7704" y="1782043"/>
            <a:ext cx="5116315" cy="130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37334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1187624" y="0"/>
            <a:ext cx="7274580" cy="584802"/>
          </a:xfrm>
        </p:spPr>
        <p:txBody>
          <a:bodyPr/>
          <a:lstStyle/>
          <a:p>
            <a:pPr>
              <a:defRPr/>
            </a:pPr>
            <a:r>
              <a:rPr lang="en-US"/>
              <a:t>Universal Dependencies SoTA 2017</a:t>
            </a:r>
            <a:endParaRPr lang="it-IT"/>
          </a:p>
        </p:txBody>
      </p:sp>
      <p:graphicFrame>
        <p:nvGraphicFramePr>
          <p:cNvPr id="5" name="Table Placeholder 3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012888747"/>
              </p:ext>
            </p:extLst>
          </p:nvPr>
        </p:nvGraphicFramePr>
        <p:xfrm>
          <a:off x="1499599" y="829441"/>
          <a:ext cx="6413632" cy="3987800"/>
        </p:xfrm>
        <a:graphic>
          <a:graphicData uri="http://schemas.openxmlformats.org/drawingml/2006/table">
            <a:tbl>
              <a:tblPr firstRow="1" bandRow="1">
                <a:tableStyleId>{F104D70A-C402-1B09-287D-4C74409AAAAC}</a:tableStyleId>
              </a:tblPr>
              <a:tblGrid>
                <a:gridCol w="1603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3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34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34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600" dirty="0" err="1"/>
                        <a:t>TreeBank</a:t>
                      </a:r>
                      <a:endParaRPr sz="16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600"/>
                        <a:t>LAS</a:t>
                      </a:r>
                      <a:endParaRPr sz="16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600"/>
                        <a:t>CLAS</a:t>
                      </a:r>
                      <a:endParaRPr sz="160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600"/>
                        <a:t>System</a:t>
                      </a:r>
                      <a:endParaRPr sz="16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ru</a:t>
                      </a:r>
                      <a:endParaRPr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8000" marR="108000" marT="36000" marB="36000" anchor="b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92.60</a:t>
                      </a:r>
                      <a:endParaRPr sz="1800" dirty="0"/>
                    </a:p>
                  </a:txBody>
                  <a:tcPr marL="108000" marR="108000" marT="36000" marB="36000" anchor="b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90.11</a:t>
                      </a:r>
                      <a:endParaRPr sz="1800"/>
                    </a:p>
                  </a:txBody>
                  <a:tcPr marL="108000" marR="108000" marT="36000" marB="36000" anchor="b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Stanford</a:t>
                      </a:r>
                      <a:endParaRPr sz="1800"/>
                    </a:p>
                  </a:txBody>
                  <a:tcPr marL="108000" marR="108000" marT="36000" marB="3600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hi</a:t>
                      </a:r>
                      <a:endParaRPr sz="1800"/>
                    </a:p>
                  </a:txBody>
                  <a:tcPr marL="108000" marR="108000" marT="36000" marB="36000" anchor="b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91.59</a:t>
                      </a:r>
                      <a:endParaRPr sz="1800"/>
                    </a:p>
                  </a:txBody>
                  <a:tcPr marL="108000" marR="108000" marT="36000" marB="36000" anchor="b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87.92</a:t>
                      </a:r>
                      <a:endParaRPr sz="1800"/>
                    </a:p>
                  </a:txBody>
                  <a:tcPr marL="108000" marR="108000" marT="36000" marB="36000" anchor="b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Stanford</a:t>
                      </a:r>
                      <a:endParaRPr sz="1800"/>
                    </a:p>
                  </a:txBody>
                  <a:tcPr marL="108000" marR="108000" marT="36000" marB="3600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sl</a:t>
                      </a:r>
                      <a:endParaRPr sz="1800"/>
                    </a:p>
                  </a:txBody>
                  <a:tcPr marL="108000" marR="108000" marT="36000" marB="36000" anchor="b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91.51</a:t>
                      </a:r>
                      <a:endParaRPr sz="1800"/>
                    </a:p>
                  </a:txBody>
                  <a:tcPr marL="108000" marR="108000" marT="36000" marB="36000" anchor="b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88.98</a:t>
                      </a:r>
                      <a:endParaRPr sz="1800"/>
                    </a:p>
                  </a:txBody>
                  <a:tcPr marL="108000" marR="108000" marT="36000" marB="36000" anchor="b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Stanford</a:t>
                      </a:r>
                      <a:endParaRPr sz="1800"/>
                    </a:p>
                  </a:txBody>
                  <a:tcPr marL="108000" marR="108000" marT="36000" marB="3600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pt</a:t>
                      </a:r>
                      <a:endParaRPr sz="1800"/>
                    </a:p>
                  </a:txBody>
                  <a:tcPr marL="108000" marR="108000" marT="36000" marB="36000" anchor="b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91.36</a:t>
                      </a:r>
                      <a:endParaRPr sz="1800"/>
                    </a:p>
                  </a:txBody>
                  <a:tcPr marL="108000" marR="108000" marT="36000" marB="36000" anchor="b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87.48</a:t>
                      </a:r>
                      <a:endParaRPr sz="1800"/>
                    </a:p>
                  </a:txBody>
                  <a:tcPr marL="108000" marR="108000" marT="36000" marB="36000" anchor="b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Stanford</a:t>
                      </a:r>
                      <a:endParaRPr sz="1800"/>
                    </a:p>
                  </a:txBody>
                  <a:tcPr marL="108000" marR="108000" marT="36000" marB="3600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ja</a:t>
                      </a:r>
                      <a:endParaRPr sz="1800"/>
                    </a:p>
                  </a:txBody>
                  <a:tcPr marL="108000" marR="108000" marT="36000" marB="36000" anchor="b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91.13</a:t>
                      </a:r>
                      <a:endParaRPr sz="1800"/>
                    </a:p>
                  </a:txBody>
                  <a:tcPr marL="108000" marR="108000" marT="36000" marB="36000" anchor="b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83.18</a:t>
                      </a:r>
                      <a:endParaRPr sz="1800"/>
                    </a:p>
                  </a:txBody>
                  <a:tcPr marL="108000" marR="108000" marT="36000" marB="36000" anchor="b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TRL</a:t>
                      </a:r>
                      <a:endParaRPr sz="1800"/>
                    </a:p>
                  </a:txBody>
                  <a:tcPr marL="108000" marR="108000" marT="36000" marB="3600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</a:t>
                      </a:r>
                      <a:endParaRPr sz="1800"/>
                    </a:p>
                  </a:txBody>
                  <a:tcPr marL="108000" marR="108000" marT="36000" marB="36000" anchor="b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90.70</a:t>
                      </a:r>
                      <a:endParaRPr sz="1800"/>
                    </a:p>
                  </a:txBody>
                  <a:tcPr marL="108000" marR="108000" marT="36000" marB="36000" anchor="b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86.70</a:t>
                      </a:r>
                      <a:endParaRPr sz="1800"/>
                    </a:p>
                  </a:txBody>
                  <a:tcPr marL="108000" marR="108000" marT="36000" marB="36000" anchor="b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Stanford</a:t>
                      </a:r>
                      <a:endParaRPr sz="1800"/>
                    </a:p>
                  </a:txBody>
                  <a:tcPr marL="108000" marR="108000" marT="36000" marB="3600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it</a:t>
                      </a:r>
                      <a:endParaRPr sz="1800"/>
                    </a:p>
                  </a:txBody>
                  <a:tcPr marL="108000" marR="108000" marT="36000" marB="36000" anchor="b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90.68</a:t>
                      </a:r>
                      <a:endParaRPr sz="1800"/>
                    </a:p>
                  </a:txBody>
                  <a:tcPr marL="108000" marR="108000" marT="36000" marB="36000" anchor="b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86.18</a:t>
                      </a:r>
                      <a:endParaRPr sz="1800"/>
                    </a:p>
                  </a:txBody>
                  <a:tcPr marL="108000" marR="108000" marT="36000" marB="36000" anchor="b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Stanford</a:t>
                      </a:r>
                      <a:endParaRPr sz="1800"/>
                    </a:p>
                  </a:txBody>
                  <a:tcPr marL="108000" marR="108000" marT="36000" marB="3600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cs</a:t>
                      </a:r>
                      <a:endParaRPr sz="1800"/>
                    </a:p>
                  </a:txBody>
                  <a:tcPr marL="108000" marR="108000" marT="36000" marB="36000" anchor="b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90.43</a:t>
                      </a:r>
                      <a:endParaRPr sz="1800"/>
                    </a:p>
                  </a:txBody>
                  <a:tcPr marL="108000" marR="108000" marT="36000" marB="36000" anchor="b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88.31</a:t>
                      </a:r>
                      <a:endParaRPr sz="1800"/>
                    </a:p>
                  </a:txBody>
                  <a:tcPr marL="108000" marR="108000" marT="36000" marB="36000" anchor="b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Stanford</a:t>
                      </a:r>
                      <a:endParaRPr sz="1800"/>
                    </a:p>
                  </a:txBody>
                  <a:tcPr marL="108000" marR="108000" marT="36000" marB="3600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pl</a:t>
                      </a:r>
                      <a:endParaRPr sz="1800"/>
                    </a:p>
                  </a:txBody>
                  <a:tcPr marL="108000" marR="108000" marT="36000" marB="36000" anchor="b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90.32</a:t>
                      </a:r>
                      <a:endParaRPr sz="1800"/>
                    </a:p>
                  </a:txBody>
                  <a:tcPr marL="108000" marR="108000" marT="36000" marB="36000" anchor="b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87.94</a:t>
                      </a:r>
                      <a:endParaRPr sz="1800"/>
                    </a:p>
                  </a:txBody>
                  <a:tcPr marL="108000" marR="108000" marT="36000" marB="36000" anchor="b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Stanford</a:t>
                      </a:r>
                      <a:endParaRPr sz="1800"/>
                    </a:p>
                  </a:txBody>
                  <a:tcPr marL="108000" marR="108000" marT="36000" marB="3600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cs</a:t>
                      </a:r>
                      <a:endParaRPr sz="1800" dirty="0"/>
                    </a:p>
                  </a:txBody>
                  <a:tcPr marL="108000" marR="108000" marT="36000" marB="36000" anchor="b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90.17</a:t>
                      </a:r>
                      <a:endParaRPr sz="1800"/>
                    </a:p>
                  </a:txBody>
                  <a:tcPr marL="108000" marR="108000" marT="36000" marB="36000" anchor="b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88.44</a:t>
                      </a:r>
                      <a:endParaRPr sz="1800"/>
                    </a:p>
                  </a:txBody>
                  <a:tcPr marL="108000" marR="108000" marT="36000" marB="36000" anchor="b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Stanford</a:t>
                      </a:r>
                      <a:endParaRPr sz="1800" dirty="0"/>
                    </a:p>
                  </a:txBody>
                  <a:tcPr marL="108000" marR="108000" marT="36000" marB="3600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References</a:t>
            </a:r>
            <a:endParaRPr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257300" y="686518"/>
            <a:ext cx="7200899" cy="4263877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sz="2000" dirty="0"/>
              <a:t>G. Attardi, </a:t>
            </a:r>
            <a:r>
              <a:rPr lang="en-US" sz="2000" u="sng" dirty="0">
                <a:hlinkClick r:id="rId2"/>
              </a:rPr>
              <a:t>Experiments with a Multilanguage Non-Projective Dependency Parser</a:t>
            </a:r>
            <a:r>
              <a:rPr lang="en-US" sz="2000" dirty="0"/>
              <a:t>, </a:t>
            </a:r>
            <a:r>
              <a:rPr lang="en-US" sz="2000" i="1" dirty="0"/>
              <a:t>Proc. of the Tenth Conference on Natural Language Learning</a:t>
            </a:r>
            <a:r>
              <a:rPr lang="en-US" sz="2000" dirty="0"/>
              <a:t>, New York, (NY), 2006. </a:t>
            </a:r>
            <a:endParaRPr sz="2000" dirty="0"/>
          </a:p>
          <a:p>
            <a:pPr>
              <a:lnSpc>
                <a:spcPct val="80000"/>
              </a:lnSpc>
              <a:defRPr/>
            </a:pPr>
            <a:r>
              <a:rPr lang="en-US" sz="2000" dirty="0"/>
              <a:t>G. Attardi, F. </a:t>
            </a:r>
            <a:r>
              <a:rPr lang="en-US" sz="2000" dirty="0" err="1"/>
              <a:t>Dell'Orletta</a:t>
            </a:r>
            <a:r>
              <a:rPr lang="en-US" sz="2000" dirty="0"/>
              <a:t>, M. Simi, J. </a:t>
            </a:r>
            <a:r>
              <a:rPr lang="en-US" sz="2000" dirty="0" err="1"/>
              <a:t>Turian</a:t>
            </a:r>
            <a:r>
              <a:rPr lang="en-US" sz="2000" dirty="0"/>
              <a:t>. </a:t>
            </a:r>
            <a:r>
              <a:rPr lang="en-US" sz="2000" u="sng" dirty="0">
                <a:hlinkClick r:id="rId3"/>
              </a:rPr>
              <a:t>Accurate Dependency Parsing with a Stacked Multilayer Perceptron</a:t>
            </a:r>
            <a:r>
              <a:rPr lang="en-US" sz="2000" dirty="0"/>
              <a:t>. </a:t>
            </a:r>
            <a:r>
              <a:rPr lang="en-US" sz="2000" i="1" dirty="0"/>
              <a:t>Proc. of Workshop </a:t>
            </a:r>
            <a:r>
              <a:rPr lang="en-US" sz="2000" i="1" dirty="0" err="1"/>
              <a:t>Evalita</a:t>
            </a:r>
            <a:r>
              <a:rPr lang="en-US" sz="2000" i="1" dirty="0"/>
              <a:t> 2009</a:t>
            </a:r>
            <a:r>
              <a:rPr lang="en-US" sz="2000" dirty="0"/>
              <a:t>, ISBN 978-88-903581-1-1, 2009.</a:t>
            </a:r>
            <a:endParaRPr sz="2000" dirty="0"/>
          </a:p>
          <a:p>
            <a:pPr>
              <a:lnSpc>
                <a:spcPct val="80000"/>
              </a:lnSpc>
              <a:defRPr/>
            </a:pPr>
            <a:r>
              <a:rPr lang="en-US" sz="2000" dirty="0"/>
              <a:t>H. Yamada, Y. Matsumoto. 2003. Statistical Dependency Analysis with Support Vector Machines. In </a:t>
            </a:r>
            <a:r>
              <a:rPr lang="en-US" sz="2000" i="1" dirty="0"/>
              <a:t>Proc. </a:t>
            </a:r>
            <a:r>
              <a:rPr lang="en-US" sz="2000" dirty="0"/>
              <a:t>IWPT.</a:t>
            </a:r>
            <a:endParaRPr sz="2000" dirty="0"/>
          </a:p>
          <a:p>
            <a:pPr>
              <a:lnSpc>
                <a:spcPct val="80000"/>
              </a:lnSpc>
              <a:defRPr/>
            </a:pPr>
            <a:r>
              <a:rPr lang="en-US" sz="2000" dirty="0"/>
              <a:t>M. T. </a:t>
            </a:r>
            <a:r>
              <a:rPr lang="en-US" sz="2000" dirty="0" err="1"/>
              <a:t>Kromann</a:t>
            </a:r>
            <a:r>
              <a:rPr lang="en-US" sz="2000" dirty="0"/>
              <a:t>. 2001. Optimality parsing and local cost functions in discontinuous grammars. In </a:t>
            </a:r>
            <a:r>
              <a:rPr lang="en-US" sz="2000" i="1" dirty="0"/>
              <a:t>Proc. FG-MOL</a:t>
            </a:r>
            <a:r>
              <a:rPr lang="en-US" sz="2000" dirty="0"/>
              <a:t>.</a:t>
            </a:r>
            <a:endParaRPr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ppe">
  <a:themeElements>
    <a:clrScheme name="1_AIIA00 2">
      <a:dk1>
        <a:srgbClr val="000000"/>
      </a:dk1>
      <a:lt1>
        <a:srgbClr val="FFFFFF"/>
      </a:lt1>
      <a:dk2>
        <a:srgbClr val="000000"/>
      </a:dk2>
      <a:lt2>
        <a:srgbClr val="868686"/>
      </a:lt2>
      <a:accent1>
        <a:srgbClr val="3366FF"/>
      </a:accent1>
      <a:accent2>
        <a:srgbClr val="009900"/>
      </a:accent2>
      <a:accent3>
        <a:srgbClr val="FFFFFF"/>
      </a:accent3>
      <a:accent4>
        <a:srgbClr val="000000"/>
      </a:accent4>
      <a:accent5>
        <a:srgbClr val="ADB8FF"/>
      </a:accent5>
      <a:accent6>
        <a:srgbClr val="008A00"/>
      </a:accent6>
      <a:hlink>
        <a:srgbClr val="FF0033"/>
      </a:hlink>
      <a:folHlink>
        <a:srgbClr val="CCCCCC"/>
      </a:folHlink>
    </a:clrScheme>
    <a:fontScheme name="1_AIIA00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AIIA00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IIA00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IIA00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1-Intro</Template>
  <TotalTime>6231</TotalTime>
  <Words>5290</Words>
  <Application>Microsoft Macintosh PowerPoint</Application>
  <PresentationFormat>Personalizzato</PresentationFormat>
  <Paragraphs>1014</Paragraphs>
  <Slides>97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97</vt:i4>
      </vt:variant>
    </vt:vector>
  </HeadingPairs>
  <TitlesOfParts>
    <vt:vector size="113" baseType="lpstr">
      <vt:lpstr>Arial</vt:lpstr>
      <vt:lpstr>Calibri</vt:lpstr>
      <vt:lpstr>Cambria Math</vt:lpstr>
      <vt:lpstr>CMSS10</vt:lpstr>
      <vt:lpstr>Courier</vt:lpstr>
      <vt:lpstr>Lucida Sans</vt:lpstr>
      <vt:lpstr>Lucida Sans Typewriter</vt:lpstr>
      <vt:lpstr>NimbusRomNo9L</vt:lpstr>
      <vt:lpstr>Palatino Linotype</vt:lpstr>
      <vt:lpstr>Symbol</vt:lpstr>
      <vt:lpstr>Times</vt:lpstr>
      <vt:lpstr>Times New Roman</vt:lpstr>
      <vt:lpstr>Tw Cen MT</vt:lpstr>
      <vt:lpstr>Tw Cen MT Condensed</vt:lpstr>
      <vt:lpstr>Wingdings</vt:lpstr>
      <vt:lpstr>Beppe</vt:lpstr>
      <vt:lpstr>Parsing</vt:lpstr>
      <vt:lpstr>Dealing with text</vt:lpstr>
      <vt:lpstr>Sentence Structure</vt:lpstr>
      <vt:lpstr>Structural ambiguity</vt:lpstr>
      <vt:lpstr>Practical Uses of Parsing </vt:lpstr>
      <vt:lpstr>Question Answering</vt:lpstr>
      <vt:lpstr>Question semantic form</vt:lpstr>
      <vt:lpstr>Statistical Methods in NLP</vt:lpstr>
      <vt:lpstr>Parsing Approaches</vt:lpstr>
      <vt:lpstr>Constituency Grammar</vt:lpstr>
      <vt:lpstr>Constituency Parse Tree Example</vt:lpstr>
      <vt:lpstr>Context Free Grammar</vt:lpstr>
      <vt:lpstr>Constituency Parsing</vt:lpstr>
      <vt:lpstr>Statistical Parsers</vt:lpstr>
      <vt:lpstr>Linear Model for Statistical Constituency Parsing</vt:lpstr>
      <vt:lpstr>Component 1: GEN</vt:lpstr>
      <vt:lpstr>Examples of GEN</vt:lpstr>
      <vt:lpstr>Component 2: F</vt:lpstr>
      <vt:lpstr>Feature</vt:lpstr>
      <vt:lpstr>Component 3: W</vt:lpstr>
      <vt:lpstr>Putting it all together</vt:lpstr>
      <vt:lpstr>Presentazione standard di PowerPoint</vt:lpstr>
      <vt:lpstr>Dependency Grammar</vt:lpstr>
      <vt:lpstr>Dependency Structure</vt:lpstr>
      <vt:lpstr>Constituency vs Dependency Trees</vt:lpstr>
      <vt:lpstr>Dependency paths identify relations</vt:lpstr>
      <vt:lpstr>Dependency Parsing</vt:lpstr>
      <vt:lpstr>Dependency Parsing</vt:lpstr>
      <vt:lpstr>Data-Driven Dependency Parsing</vt:lpstr>
      <vt:lpstr>Transition-based Shift-Reduce Parsing</vt:lpstr>
      <vt:lpstr>Interactive Simulator</vt:lpstr>
      <vt:lpstr>Shift/Reduce Dependency Parser</vt:lpstr>
      <vt:lpstr>Grammar Not Required</vt:lpstr>
      <vt:lpstr>Parsing as Classification</vt:lpstr>
      <vt:lpstr>Dependency Graph</vt:lpstr>
      <vt:lpstr>Parser State</vt:lpstr>
      <vt:lpstr>Transition Systems</vt:lpstr>
      <vt:lpstr>Arc Standard</vt:lpstr>
      <vt:lpstr>Parser Algorithm</vt:lpstr>
      <vt:lpstr>Oracle</vt:lpstr>
      <vt:lpstr>Arc Standard Oracle</vt:lpstr>
      <vt:lpstr>Projectivity</vt:lpstr>
      <vt:lpstr>Non Projectivity</vt:lpstr>
      <vt:lpstr>Properties of Arc Standard Algorithm</vt:lpstr>
      <vt:lpstr>Arc Eager Transitions</vt:lpstr>
      <vt:lpstr>Arc Eager Oracle</vt:lpstr>
      <vt:lpstr>Arc Eager Parsing</vt:lpstr>
      <vt:lpstr>Non Projective Transitions</vt:lpstr>
      <vt:lpstr>Actions for non-projective arcs (Attardi)</vt:lpstr>
      <vt:lpstr>Non Projectivity Example</vt:lpstr>
      <vt:lpstr>Example</vt:lpstr>
      <vt:lpstr>Example</vt:lpstr>
      <vt:lpstr>Example</vt:lpstr>
      <vt:lpstr>Example</vt:lpstr>
      <vt:lpstr>Examples</vt:lpstr>
      <vt:lpstr>Effectiveness for Non-Projectivity</vt:lpstr>
      <vt:lpstr>Non-Projective Accuracy</vt:lpstr>
      <vt:lpstr>Alternative: swap</vt:lpstr>
      <vt:lpstr>Arc Standard Swap Oracle</vt:lpstr>
      <vt:lpstr>Example</vt:lpstr>
      <vt:lpstr>Parsing with Swap</vt:lpstr>
      <vt:lpstr>Learning Phase</vt:lpstr>
      <vt:lpstr>Learning procedure</vt:lpstr>
      <vt:lpstr>Features</vt:lpstr>
      <vt:lpstr>Training Example</vt:lpstr>
      <vt:lpstr>DeSR (Dependency Shift Reduce)</vt:lpstr>
      <vt:lpstr>Parser Architecture</vt:lpstr>
      <vt:lpstr>Available Classifiers</vt:lpstr>
      <vt:lpstr>Feature Model</vt:lpstr>
      <vt:lpstr>2nd, 3rd Order Features</vt:lpstr>
      <vt:lpstr>CoNLL-X Shared Task</vt:lpstr>
      <vt:lpstr>CoNLL-X: Data Format</vt:lpstr>
      <vt:lpstr>CoNLL: Evaluation Metrics</vt:lpstr>
      <vt:lpstr>Annotation Issues</vt:lpstr>
      <vt:lpstr>Anomalous Cases</vt:lpstr>
      <vt:lpstr>Solution</vt:lpstr>
      <vt:lpstr>Problem with Oracles</vt:lpstr>
      <vt:lpstr>Spurious Ambiguities (Arc-eager Oracle)</vt:lpstr>
      <vt:lpstr>Error Propagation</vt:lpstr>
      <vt:lpstr>Dynamic Oracle</vt:lpstr>
      <vt:lpstr>Dependency Parser using Neural Networks</vt:lpstr>
      <vt:lpstr>State Representation</vt:lpstr>
      <vt:lpstr>Accuracy UAS</vt:lpstr>
      <vt:lpstr>Further Developments</vt:lpstr>
      <vt:lpstr>State of the Art</vt:lpstr>
      <vt:lpstr>Graph-based Dependency Parsing</vt:lpstr>
      <vt:lpstr>Graph-based Parsing</vt:lpstr>
      <vt:lpstr>Finding Maximum Spanning Tree</vt:lpstr>
      <vt:lpstr>Chu-Liu-Edmonds</vt:lpstr>
      <vt:lpstr>Neural Network Graph Parser</vt:lpstr>
      <vt:lpstr>NN graph based parser</vt:lpstr>
      <vt:lpstr>Architecture Overview</vt:lpstr>
      <vt:lpstr>Parser</vt:lpstr>
      <vt:lpstr>Self Attention</vt:lpstr>
      <vt:lpstr>Classifier for Labels</vt:lpstr>
      <vt:lpstr>Universal Dependencies SoTA 2017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Parsing</dc:title>
  <dc:creator/>
  <cp:lastModifiedBy>Matteo Cristani</cp:lastModifiedBy>
  <cp:revision>132</cp:revision>
  <dcterms:modified xsi:type="dcterms:W3CDTF">2022-09-19T11:58:47Z</dcterms:modified>
</cp:coreProperties>
</file>