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29"/>
  </p:notesMasterIdLst>
  <p:handoutMasterIdLst>
    <p:handoutMasterId r:id="rId30"/>
  </p:handoutMasterIdLst>
  <p:sldIdLst>
    <p:sldId id="257" r:id="rId2"/>
    <p:sldId id="1834" r:id="rId3"/>
    <p:sldId id="608" r:id="rId4"/>
    <p:sldId id="610" r:id="rId5"/>
    <p:sldId id="609" r:id="rId6"/>
    <p:sldId id="611" r:id="rId7"/>
    <p:sldId id="1837" r:id="rId8"/>
    <p:sldId id="1835" r:id="rId9"/>
    <p:sldId id="1836" r:id="rId10"/>
    <p:sldId id="612" r:id="rId11"/>
    <p:sldId id="615" r:id="rId12"/>
    <p:sldId id="613" r:id="rId13"/>
    <p:sldId id="628" r:id="rId14"/>
    <p:sldId id="1838" r:id="rId15"/>
    <p:sldId id="1839" r:id="rId16"/>
    <p:sldId id="1842" r:id="rId17"/>
    <p:sldId id="1843" r:id="rId18"/>
    <p:sldId id="1844" r:id="rId19"/>
    <p:sldId id="1845" r:id="rId20"/>
    <p:sldId id="1846" r:id="rId21"/>
    <p:sldId id="1847" r:id="rId22"/>
    <p:sldId id="1848" r:id="rId23"/>
    <p:sldId id="1849" r:id="rId24"/>
    <p:sldId id="1850" r:id="rId25"/>
    <p:sldId id="1851" r:id="rId26"/>
    <p:sldId id="1853" r:id="rId27"/>
    <p:sldId id="436"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DF0FF"/>
    <a:srgbClr val="0000FF"/>
    <a:srgbClr val="ECF3FF"/>
    <a:srgbClr val="CADBFF"/>
    <a:srgbClr val="E3FFE7"/>
    <a:srgbClr val="EAFFF5"/>
    <a:srgbClr val="90FFFA"/>
    <a:srgbClr val="9DFFF9"/>
    <a:srgbClr val="BDFFC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5" autoAdjust="0"/>
    <p:restoredTop sz="79388" autoAdjust="0"/>
  </p:normalViewPr>
  <p:slideViewPr>
    <p:cSldViewPr>
      <p:cViewPr varScale="1">
        <p:scale>
          <a:sx n="96" d="100"/>
          <a:sy n="96" d="100"/>
        </p:scale>
        <p:origin x="1376" y="160"/>
      </p:cViewPr>
      <p:guideLst>
        <p:guide orient="horz" pos="2160"/>
        <p:guide pos="3840"/>
      </p:guideLst>
    </p:cSldViewPr>
  </p:slideViewPr>
  <p:notesTextViewPr>
    <p:cViewPr>
      <p:scale>
        <a:sx n="114" d="100"/>
        <a:sy n="114"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9/19/22</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‹N›</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9/19/22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‹N›</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C57EF8F-8361-448B-B33D-B27F754A85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DD545CD-AACE-464A-8873-AFDA579DE3B8}" type="slidenum">
              <a:rPr lang="nl-NL" altLang="it-IT">
                <a:latin typeface="Arial" panose="020B0604020202020204" pitchFamily="34" charset="0"/>
              </a:rPr>
              <a:pPr/>
              <a:t>1</a:t>
            </a:fld>
            <a:endParaRPr lang="nl-NL" altLang="it-IT">
              <a:latin typeface="Arial" panose="020B0604020202020204" pitchFamily="34" charset="0"/>
            </a:endParaRPr>
          </a:p>
        </p:txBody>
      </p:sp>
      <p:sp>
        <p:nvSpPr>
          <p:cNvPr id="29699" name="Rectangle 2">
            <a:extLst>
              <a:ext uri="{FF2B5EF4-FFF2-40B4-BE49-F238E27FC236}">
                <a16:creationId xmlns:a16="http://schemas.microsoft.com/office/drawing/2014/main" id="{7461A36A-26A4-442B-A193-C48F58FB7FDC}"/>
              </a:ext>
            </a:extLst>
          </p:cNvPr>
          <p:cNvSpPr>
            <a:spLocks noGrp="1" noRot="1" noChangeAspect="1" noChangeArrowheads="1" noTextEdit="1"/>
          </p:cNvSpPr>
          <p:nvPr>
            <p:ph type="sldImg"/>
          </p:nvPr>
        </p:nvSpPr>
        <p:spPr>
          <a:xfrm>
            <a:off x="409575" y="703263"/>
            <a:ext cx="6046788" cy="3402012"/>
          </a:xfrm>
          <a:ln/>
        </p:spPr>
      </p:sp>
      <p:sp>
        <p:nvSpPr>
          <p:cNvPr id="29700" name="Rectangle 3">
            <a:extLst>
              <a:ext uri="{FF2B5EF4-FFF2-40B4-BE49-F238E27FC236}">
                <a16:creationId xmlns:a16="http://schemas.microsoft.com/office/drawing/2014/main" id="{393DB840-CA14-4E5B-BB44-138D926D3BA5}"/>
              </a:ext>
            </a:extLst>
          </p:cNvPr>
          <p:cNvSpPr>
            <a:spLocks noGrp="1" noChangeArrowheads="1"/>
          </p:cNvSpPr>
          <p:nvPr>
            <p:ph type="body" idx="1"/>
          </p:nvPr>
        </p:nvSpPr>
        <p:spPr>
          <a:xfrm>
            <a:off x="915988" y="4340225"/>
            <a:ext cx="502602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047" tIns="38524" rIns="77047" bIns="38524"/>
          <a:lstStyle/>
          <a:p>
            <a:pPr eaLnBrk="1" hangingPunct="1"/>
            <a:endParaRPr lang="en-US" altLang="it-IT"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11</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p>
          <a:p>
            <a:endParaRPr lang="en-US" dirty="0"/>
          </a:p>
          <a:p>
            <a:r>
              <a:rPr lang="en-US" dirty="0"/>
              <a:t>The accuracy, that is, the </a:t>
            </a:r>
            <a:r>
              <a:rPr lang="en-US" dirty="0" err="1"/>
              <a:t>percemtage</a:t>
            </a:r>
            <a:r>
              <a:rPr lang="en-US" dirty="0"/>
              <a:t> 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13</a:t>
            </a:fld>
            <a:endParaRPr lang="en-US"/>
          </a:p>
        </p:txBody>
      </p:sp>
    </p:spTree>
    <p:extLst>
      <p:ext uri="{BB962C8B-B14F-4D97-AF65-F5344CB8AC3E}">
        <p14:creationId xmlns:p14="http://schemas.microsoft.com/office/powerpoint/2010/main" val="175394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sketched at a high level part-of-speech tags and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455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Let's now introduce the task of named entity recognition.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6783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17</a:t>
            </a:fld>
            <a:endParaRPr lang="en-US"/>
          </a:p>
        </p:txBody>
      </p:sp>
    </p:spTree>
    <p:extLst>
      <p:ext uri="{BB962C8B-B14F-4D97-AF65-F5344CB8AC3E}">
        <p14:creationId xmlns:p14="http://schemas.microsoft.com/office/powerpoint/2010/main" val="1994397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402823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text showing some sample Named Entity Recognition output. You'll see 13 mentions of named entities including 5 organizations, 4 locations, 2 times, 1 person, and 1 mention of money.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19</a:t>
            </a:fld>
            <a:endParaRPr lang="en-US"/>
          </a:p>
        </p:txBody>
      </p:sp>
    </p:spTree>
    <p:extLst>
      <p:ext uri="{BB962C8B-B14F-4D97-AF65-F5344CB8AC3E}">
        <p14:creationId xmlns:p14="http://schemas.microsoft.com/office/powerpoint/2010/main" val="175919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684250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part-of-speech tagging, where there is no segmentation problem since each word gets one tag, the task of named entity recognition is to find and label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spans </a:t>
            </a:r>
            <a:r>
              <a:rPr lang="en-US" sz="1200" kern="1200" dirty="0">
                <a:solidFill>
                  <a:schemeClr val="tx1"/>
                </a:solidFill>
                <a:effectLst/>
                <a:latin typeface="+mn-lt"/>
                <a:ea typeface="+mn-ea"/>
                <a:cs typeface="+mn-cs"/>
              </a:rPr>
              <a:t>of text, and is difficult partly because of the ambiguity of segmentation; we need to decide what’s an entity and what isn’t, and where the boundaries are.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Indeed, most words in a text will not be named 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difficulty is caused by type ambiguity the name Washington can refer to the educator Booker T Washington, the sports team, the location, or the geo-political entity.</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21</a:t>
            </a:fld>
            <a:endParaRPr lang="en-US"/>
          </a:p>
        </p:txBody>
      </p:sp>
    </p:spTree>
    <p:extLst>
      <p:ext uri="{BB962C8B-B14F-4D97-AF65-F5344CB8AC3E}">
        <p14:creationId xmlns:p14="http://schemas.microsoft.com/office/powerpoint/2010/main" val="3403975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standard approach to sequence labeling for a span-recognition problem like NER is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(Ramshaw and Marcus, 1995). This is a method that allows us to treat NER like a word-by-word sequence labeling task, via tags that capture both the boundary and the named entity type. Consider the following sentence: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2940780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shows the same sentence represented with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Notice we have tags </a:t>
            </a:r>
            <a:r>
              <a:rPr lang="en-US" sz="1200" kern="1200" dirty="0" err="1">
                <a:solidFill>
                  <a:schemeClr val="tx1"/>
                </a:solidFill>
                <a:effectLst/>
                <a:latin typeface="+mn-lt"/>
                <a:ea typeface="+mn-ea"/>
                <a:cs typeface="+mn-cs"/>
              </a:rPr>
              <a:t>orrresponding</a:t>
            </a:r>
            <a:r>
              <a:rPr lang="en-US" sz="1200" kern="1200" dirty="0">
                <a:solidFill>
                  <a:schemeClr val="tx1"/>
                </a:solidFill>
                <a:effectLst/>
                <a:latin typeface="+mn-lt"/>
                <a:ea typeface="+mn-ea"/>
                <a:cs typeface="+mn-cs"/>
              </a:rPr>
              <a:t> to people, organizations, and locations.  And now we have one tag per token.</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1683410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 </a:t>
            </a:r>
            <a:r>
              <a:rPr lang="en-US" sz="1200" kern="1200" dirty="0">
                <a:solidFill>
                  <a:schemeClr val="tx1"/>
                </a:solidFill>
                <a:effectLst/>
                <a:latin typeface="+mn-lt"/>
                <a:ea typeface="+mn-ea"/>
                <a:cs typeface="+mn-cs"/>
              </a:rPr>
              <a:t>In BIO tagging we label any token that </a:t>
            </a:r>
            <a:r>
              <a:rPr lang="en-US" sz="1200" i="1" kern="1200" dirty="0">
                <a:solidFill>
                  <a:schemeClr val="tx1"/>
                </a:solidFill>
                <a:effectLst/>
                <a:latin typeface="+mn-lt"/>
                <a:ea typeface="+mn-ea"/>
                <a:cs typeface="+mn-cs"/>
              </a:rPr>
              <a:t>begins </a:t>
            </a:r>
            <a:r>
              <a:rPr lang="en-US" sz="1200" kern="1200" dirty="0">
                <a:solidFill>
                  <a:schemeClr val="tx1"/>
                </a:solidFill>
                <a:effectLst/>
                <a:latin typeface="+mn-lt"/>
                <a:ea typeface="+mn-ea"/>
                <a:cs typeface="+mn-cs"/>
              </a:rPr>
              <a:t>a span of interest with the label B, tokens that occur </a:t>
            </a:r>
            <a:r>
              <a:rPr lang="en-US" sz="1200" i="1" kern="1200" dirty="0">
                <a:solidFill>
                  <a:schemeClr val="tx1"/>
                </a:solidFill>
                <a:effectLst/>
                <a:latin typeface="+mn-lt"/>
                <a:ea typeface="+mn-ea"/>
                <a:cs typeface="+mn-cs"/>
              </a:rPr>
              <a:t>inside </a:t>
            </a:r>
            <a:r>
              <a:rPr lang="en-US" sz="1200" kern="1200" dirty="0">
                <a:solidFill>
                  <a:schemeClr val="tx1"/>
                </a:solidFill>
                <a:effectLst/>
                <a:latin typeface="+mn-lt"/>
                <a:ea typeface="+mn-ea"/>
                <a:cs typeface="+mn-cs"/>
              </a:rPr>
              <a:t>a span are tagged with an I, and any tokens outside of any span of interest are labeled O. While there is only one O tag, we’ll have distinct B and I tags for each named entity class. The number of tags is thus 2</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tags, where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the number of entity types.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BIO tagging has the advantage that we can represent the task in the same simple sequence modeling way as part-of-speech tagging: assigning a single label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each input word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192825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variants of BIO tagging in which there is no B tag, or in which we add an End tag, or a </a:t>
            </a:r>
            <a:r>
              <a:rPr lang="en-US" dirty="0" err="1"/>
              <a:t>Signle</a:t>
            </a:r>
            <a:r>
              <a:rPr lang="en-US" dirty="0"/>
              <a:t> tag for single-words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2509603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part of speech tagging, named entity recognition is done by supervised machine learning, where we have a human-labeled training set in which some text is marked up with named entity tags. We can use classic ML algorithms like HMMs or CRFs, or neural models.</a:t>
            </a:r>
          </a:p>
        </p:txBody>
      </p:sp>
      <p:sp>
        <p:nvSpPr>
          <p:cNvPr id="4" name="Slide Number Placeholder 3"/>
          <p:cNvSpPr>
            <a:spLocks noGrp="1"/>
          </p:cNvSpPr>
          <p:nvPr>
            <p:ph type="sldNum" sz="quarter" idx="5"/>
          </p:nvPr>
        </p:nvSpPr>
        <p:spPr/>
        <p:txBody>
          <a:bodyPr/>
          <a:lstStyle/>
          <a:p>
            <a:fld id="{EE707532-839C-41A2-9E71-D5288AEAE66A}" type="slidenum">
              <a:rPr lang="en-US" smtClean="0"/>
              <a:pPr/>
              <a:t>26</a:t>
            </a:fld>
            <a:endParaRPr lang="en-US"/>
          </a:p>
        </p:txBody>
      </p:sp>
    </p:spTree>
    <p:extLst>
      <p:ext uri="{BB962C8B-B14F-4D97-AF65-F5344CB8AC3E}">
        <p14:creationId xmlns:p14="http://schemas.microsoft.com/office/powerpoint/2010/main" val="209721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3</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3</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4</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4</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 xmlns:ma14="http://schemas.microsoft.com/office/mac/drawingml/2011/main"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5</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6</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10</a:t>
            </a:fld>
            <a:endParaRPr lang="en-US"/>
          </a:p>
        </p:txBody>
      </p:sp>
    </p:spTree>
    <p:extLst>
      <p:ext uri="{BB962C8B-B14F-4D97-AF65-F5344CB8AC3E}">
        <p14:creationId xmlns:p14="http://schemas.microsoft.com/office/powerpoint/2010/main" val="222878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9/19/22</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401202666"/>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9/19/22</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369784316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9/19/22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37314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9/19/22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3425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‹N›</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683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lvl1pPr>
              <a:defRPr sz="4267" baseline="0">
                <a:solidFill>
                  <a:schemeClr val="accent2"/>
                </a:solidFill>
              </a:defRPr>
            </a:lvl1pPr>
            <a:lvl2pPr>
              <a:defRPr sz="3733" baseline="0">
                <a:solidFill>
                  <a:schemeClr val="accent2"/>
                </a:solidFill>
              </a:defRPr>
            </a:lvl2pPr>
            <a:lvl3pPr>
              <a:defRPr sz="3200" baseline="0">
                <a:solidFill>
                  <a:schemeClr val="accent2"/>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9/19/22</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45659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9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9"/>
            <a:ext cx="10363200" cy="1470025"/>
          </a:xfrm>
        </p:spPr>
        <p:txBody>
          <a:bodyPr/>
          <a:lstStyle>
            <a:lvl1pPr>
              <a:defRPr>
                <a:solidFill>
                  <a:srgbClr val="800000"/>
                </a:solidFill>
              </a:defRPr>
            </a:lvl1pPr>
          </a:lstStyle>
          <a:p>
            <a:r>
              <a:rPr lang="it-IT"/>
              <a:t>Fare clic per modificare lo stile del titolo dello schema</a:t>
            </a:r>
            <a:endParaRPr lang="en-US"/>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058F5CD9-6EAF-4B8B-9A4D-446D9D8220AC}"/>
              </a:ext>
            </a:extLst>
          </p:cNvPr>
          <p:cNvSpPr>
            <a:spLocks noGrp="1"/>
          </p:cNvSpPr>
          <p:nvPr>
            <p:ph type="dt" sz="half" idx="10"/>
          </p:nvPr>
        </p:nvSpPr>
        <p:spPr/>
        <p:txBody>
          <a:bodyPr/>
          <a:lstStyle>
            <a:lvl1pPr>
              <a:defRPr smtClean="0">
                <a:solidFill>
                  <a:srgbClr val="800000"/>
                </a:solidFill>
              </a:defRPr>
            </a:lvl1pPr>
          </a:lstStyle>
          <a:p>
            <a:pPr>
              <a:defRPr/>
            </a:pPr>
            <a:r>
              <a:rPr lang="it-IT" altLang="it-IT"/>
              <a:t>SEMANTIC WEB LANGUAGES</a:t>
            </a:r>
            <a:endParaRPr lang="it-IT" altLang="it-IT" dirty="0"/>
          </a:p>
        </p:txBody>
      </p:sp>
      <p:sp>
        <p:nvSpPr>
          <p:cNvPr id="5" name="Segnaposto piè di pagina 4">
            <a:extLst>
              <a:ext uri="{FF2B5EF4-FFF2-40B4-BE49-F238E27FC236}">
                <a16:creationId xmlns:a16="http://schemas.microsoft.com/office/drawing/2014/main" id="{CCF5EC06-D9EF-421D-B636-55F4AACA081F}"/>
              </a:ext>
            </a:extLst>
          </p:cNvPr>
          <p:cNvSpPr>
            <a:spLocks noGrp="1"/>
          </p:cNvSpPr>
          <p:nvPr>
            <p:ph type="ftr" sz="quarter" idx="11"/>
          </p:nvPr>
        </p:nvSpPr>
        <p:spPr/>
        <p:txBody>
          <a:bodyPr/>
          <a:lstStyle>
            <a:lvl1pPr>
              <a:defRPr>
                <a:solidFill>
                  <a:srgbClr val="800000"/>
                </a:solidFill>
              </a:defRPr>
            </a:lvl1pPr>
          </a:lstStyle>
          <a:p>
            <a:pPr>
              <a:defRPr/>
            </a:pPr>
            <a:r>
              <a:rPr lang="en-US"/>
              <a:t>NLP</a:t>
            </a:r>
            <a:endParaRPr lang="en-US" dirty="0"/>
          </a:p>
        </p:txBody>
      </p:sp>
      <p:sp>
        <p:nvSpPr>
          <p:cNvPr id="6" name="Segnaposto numero diapositiva 5">
            <a:extLst>
              <a:ext uri="{FF2B5EF4-FFF2-40B4-BE49-F238E27FC236}">
                <a16:creationId xmlns:a16="http://schemas.microsoft.com/office/drawing/2014/main" id="{FBED50A0-78C5-42A3-8B38-E1A9DBE8C2C9}"/>
              </a:ext>
            </a:extLst>
          </p:cNvPr>
          <p:cNvSpPr>
            <a:spLocks noGrp="1"/>
          </p:cNvSpPr>
          <p:nvPr>
            <p:ph type="sldNum" sz="quarter" idx="12"/>
          </p:nvPr>
        </p:nvSpPr>
        <p:spPr/>
        <p:txBody>
          <a:bodyPr/>
          <a:lstStyle>
            <a:lvl1pPr>
              <a:defRPr smtClean="0">
                <a:solidFill>
                  <a:srgbClr val="800000"/>
                </a:solidFill>
                <a:latin typeface="Arial" panose="020B0604020202020204" pitchFamily="34" charset="0"/>
              </a:defRPr>
            </a:lvl1pPr>
          </a:lstStyle>
          <a:p>
            <a:pPr>
              <a:defRPr/>
            </a:pPr>
            <a:fld id="{1EE87F2A-AB2C-4D87-BCA6-9B3A24192F3A}" type="slidenum">
              <a:rPr lang="it-IT" altLang="it-IT" smtClean="0"/>
              <a:pPr>
                <a:defRPr/>
              </a:pPr>
              <a:t>‹N›</a:t>
            </a:fld>
            <a:endParaRPr lang="it-IT" altLang="it-IT"/>
          </a:p>
        </p:txBody>
      </p:sp>
    </p:spTree>
    <p:extLst>
      <p:ext uri="{BB962C8B-B14F-4D97-AF65-F5344CB8AC3E}">
        <p14:creationId xmlns:p14="http://schemas.microsoft.com/office/powerpoint/2010/main" val="73122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9/19/22</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2891552665"/>
      </p:ext>
    </p:extLst>
  </p:cSld>
  <p:clrMap bg1="lt1" tx1="dk1" bg2="lt2" tx2="dk2" accent1="accent1" accent2="accent2" accent3="accent3" accent4="accent4" accent5="accent5" accent6="accent6" hlink="hlink" folHlink="folHlink"/>
  <p:sldLayoutIdLst>
    <p:sldLayoutId id="2147483736" r:id="rId1"/>
    <p:sldLayoutId id="2147483743" r:id="rId2"/>
    <p:sldLayoutId id="2147483738" r:id="rId3"/>
    <p:sldLayoutId id="2147483739" r:id="rId4"/>
    <p:sldLayoutId id="2147483740" r:id="rId5"/>
    <p:sldLayoutId id="2147483737" r:id="rId6"/>
    <p:sldLayoutId id="2147483744" r:id="rId7"/>
    <p:sldLayoutId id="2147483745" r:id="rId8"/>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95ECE64-F2A7-4B42-9294-67E7C0311257}"/>
              </a:ext>
            </a:extLst>
          </p:cNvPr>
          <p:cNvSpPr>
            <a:spLocks noChangeArrowheads="1"/>
          </p:cNvSpPr>
          <p:nvPr/>
        </p:nvSpPr>
        <p:spPr bwMode="auto">
          <a:xfrm>
            <a:off x="5650837" y="5456469"/>
            <a:ext cx="4464051" cy="82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1" rIns="90488" bIns="4445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it-IT" sz="2400" dirty="0">
                <a:latin typeface="Tahoma" panose="020B0604030504040204" pitchFamily="34" charset="0"/>
              </a:rPr>
              <a:t>Computer Science Department</a:t>
            </a:r>
          </a:p>
          <a:p>
            <a:pPr algn="ctr" eaLnBrk="1" hangingPunct="1">
              <a:spcBef>
                <a:spcPct val="0"/>
              </a:spcBef>
              <a:buFontTx/>
              <a:buNone/>
            </a:pPr>
            <a:r>
              <a:rPr lang="en-US" altLang="it-IT" sz="2400" dirty="0">
                <a:latin typeface="Tahoma" panose="020B0604030504040204" pitchFamily="34" charset="0"/>
              </a:rPr>
              <a:t>University of Verona - Italy</a:t>
            </a:r>
          </a:p>
        </p:txBody>
      </p:sp>
      <p:sp>
        <p:nvSpPr>
          <p:cNvPr id="7171" name="Rectangle 3">
            <a:extLst>
              <a:ext uri="{FF2B5EF4-FFF2-40B4-BE49-F238E27FC236}">
                <a16:creationId xmlns:a16="http://schemas.microsoft.com/office/drawing/2014/main" id="{B34E587E-09E1-4E74-AE2B-B98A49061505}"/>
              </a:ext>
            </a:extLst>
          </p:cNvPr>
          <p:cNvSpPr>
            <a:spLocks noGrp="1" noChangeArrowheads="1"/>
          </p:cNvSpPr>
          <p:nvPr>
            <p:ph type="ctrTitle"/>
          </p:nvPr>
        </p:nvSpPr>
        <p:spPr>
          <a:xfrm>
            <a:off x="924288" y="1124744"/>
            <a:ext cx="10363200" cy="2784309"/>
          </a:xfrm>
          <a:effectLst>
            <a:outerShdw blurRad="63500" dist="81320" dir="2319588" algn="ctr" rotWithShape="0">
              <a:schemeClr val="bg2">
                <a:alpha val="74997"/>
              </a:schemeClr>
            </a:outerShdw>
          </a:effectLst>
        </p:spPr>
        <p:txBody>
          <a:bodyPr rtlCol="0">
            <a:normAutofit/>
          </a:bodyPr>
          <a:lstStyle/>
          <a:p>
            <a:pPr>
              <a:defRPr/>
            </a:pPr>
            <a:r>
              <a:rPr lang="en-US" b="1" dirty="0"/>
              <a:t>NATURAL LANGUAGE PROCESSING</a:t>
            </a:r>
            <a:br>
              <a:rPr lang="en-US" b="1" dirty="0"/>
            </a:br>
            <a:r>
              <a:rPr lang="en-US" sz="3600" dirty="0"/>
              <a:t>MATTEO CRISTANI</a:t>
            </a:r>
            <a:endParaRPr lang="en-US" dirty="0"/>
          </a:p>
        </p:txBody>
      </p:sp>
      <p:pic>
        <p:nvPicPr>
          <p:cNvPr id="28677" name="Immagine 25" descr="univr-color.gif">
            <a:extLst>
              <a:ext uri="{FF2B5EF4-FFF2-40B4-BE49-F238E27FC236}">
                <a16:creationId xmlns:a16="http://schemas.microsoft.com/office/drawing/2014/main" id="{0F2A3EAB-47C4-4463-9952-A31D235A5E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56188" y="5073352"/>
            <a:ext cx="146473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CasellaDiTesto 1">
            <a:extLst>
              <a:ext uri="{FF2B5EF4-FFF2-40B4-BE49-F238E27FC236}">
                <a16:creationId xmlns:a16="http://schemas.microsoft.com/office/drawing/2014/main" id="{7FE76117-C115-45E9-82F7-562E82BF0E7A}"/>
              </a:ext>
            </a:extLst>
          </p:cNvPr>
          <p:cNvSpPr txBox="1">
            <a:spLocks noChangeArrowheads="1"/>
          </p:cNvSpPr>
          <p:nvPr/>
        </p:nvSpPr>
        <p:spPr bwMode="auto">
          <a:xfrm>
            <a:off x="11072285" y="26775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en-US" altLang="it-IT" sz="2400" dirty="0">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406400" y="1803400"/>
            <a:ext cx="11379200" cy="47752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1097281" y="1600199"/>
            <a:ext cx="10058401" cy="5098197"/>
          </a:xfrm>
        </p:spPr>
        <p:txBody>
          <a:bodyPr>
            <a:normAutofit/>
          </a:bodyPr>
          <a:lstStyle/>
          <a:p>
            <a:r>
              <a:rPr lang="en-US" sz="3000" dirty="0"/>
              <a:t>Roughly 15% of word types are ambiguous</a:t>
            </a:r>
          </a:p>
          <a:p>
            <a:pPr marL="571500" indent="-571500">
              <a:spcBef>
                <a:spcPts val="600"/>
              </a:spcBef>
              <a:buFont typeface="Arial" panose="020B0604020202020204" pitchFamily="34" charset="0"/>
              <a:buChar char="•"/>
            </a:pPr>
            <a:r>
              <a:rPr lang="en-US" sz="2400" dirty="0"/>
              <a:t>Hence 85% of word types are unambiguous</a:t>
            </a:r>
          </a:p>
          <a:p>
            <a:pPr marL="571500" indent="-571500">
              <a:spcBef>
                <a:spcPts val="600"/>
              </a:spcBef>
              <a:buFont typeface="Arial" panose="020B0604020202020204" pitchFamily="34" charset="0"/>
              <a:buChar char="•"/>
            </a:pPr>
            <a:r>
              <a:rPr lang="en-US" sz="2400" i="1" dirty="0">
                <a:solidFill>
                  <a:srgbClr val="FF0000"/>
                </a:solidFill>
              </a:rPr>
              <a:t>Janet</a:t>
            </a:r>
            <a:r>
              <a:rPr lang="en-US" sz="2400" i="1" dirty="0"/>
              <a:t> </a:t>
            </a:r>
            <a:r>
              <a:rPr lang="en-US" sz="2400" dirty="0"/>
              <a:t>is always PROPN, </a:t>
            </a:r>
            <a:r>
              <a:rPr lang="en-US" sz="2400" i="1" dirty="0">
                <a:solidFill>
                  <a:srgbClr val="FF0000"/>
                </a:solidFill>
              </a:rPr>
              <a:t>hesitantly</a:t>
            </a:r>
            <a:r>
              <a:rPr lang="en-US" sz="2400" i="1" dirty="0"/>
              <a:t> </a:t>
            </a:r>
            <a:r>
              <a:rPr lang="en-US" sz="2400" dirty="0"/>
              <a:t>is always ADV </a:t>
            </a:r>
          </a:p>
          <a:p>
            <a:r>
              <a:rPr lang="en-US" sz="3000" dirty="0"/>
              <a:t>But those 15% tend to be very common. </a:t>
            </a:r>
          </a:p>
          <a:p>
            <a:r>
              <a:rPr lang="en-US" sz="3000" dirty="0"/>
              <a:t>So ~60% of word tokens are ambiguous</a:t>
            </a:r>
          </a:p>
          <a:p>
            <a:r>
              <a:rPr lang="en-US" sz="3000" dirty="0"/>
              <a:t>E.g., </a:t>
            </a:r>
            <a:r>
              <a:rPr lang="en-US" sz="3000" i="1" dirty="0">
                <a:solidFill>
                  <a:srgbClr val="FF0000"/>
                </a:solidFill>
              </a:rPr>
              <a:t>back</a:t>
            </a:r>
            <a:endParaRPr lang="en-US" sz="3000" dirty="0">
              <a:solidFill>
                <a:srgbClr val="FF0000"/>
              </a:solidFill>
            </a:endParaRPr>
          </a:p>
          <a:p>
            <a:pPr marL="529153" lvl="1" indent="0">
              <a:spcBef>
                <a:spcPts val="0"/>
              </a:spcBef>
              <a:buNone/>
            </a:pPr>
            <a:r>
              <a:rPr lang="en-US" sz="2400" dirty="0"/>
              <a:t>earnings growth took a </a:t>
            </a:r>
            <a:r>
              <a:rPr lang="en-US" sz="2400" dirty="0">
                <a:solidFill>
                  <a:srgbClr val="FF0000"/>
                </a:solidFill>
              </a:rPr>
              <a:t>back</a:t>
            </a:r>
            <a:r>
              <a:rPr lang="en-US" sz="2400" dirty="0"/>
              <a:t>/ADJ seat</a:t>
            </a:r>
          </a:p>
          <a:p>
            <a:pPr marL="529153" lvl="1" indent="0">
              <a:spcBef>
                <a:spcPts val="0"/>
              </a:spcBef>
              <a:buNone/>
            </a:pPr>
            <a:r>
              <a:rPr lang="en-US" sz="2400" dirty="0"/>
              <a:t>a small building in the </a:t>
            </a:r>
            <a:r>
              <a:rPr lang="en-US" sz="2400" dirty="0">
                <a:solidFill>
                  <a:srgbClr val="FF0000"/>
                </a:solidFill>
              </a:rPr>
              <a:t>back</a:t>
            </a:r>
            <a:r>
              <a:rPr lang="en-US" sz="2400" dirty="0"/>
              <a:t>/NOUN</a:t>
            </a:r>
          </a:p>
          <a:p>
            <a:pPr marL="529153" lvl="1" indent="0">
              <a:spcBef>
                <a:spcPts val="0"/>
              </a:spcBef>
              <a:buNone/>
            </a:pPr>
            <a:r>
              <a:rPr lang="en-US" sz="2400" dirty="0"/>
              <a:t>a clear majority of senators </a:t>
            </a:r>
            <a:r>
              <a:rPr lang="en-US" sz="2400" dirty="0">
                <a:solidFill>
                  <a:srgbClr val="FF0000"/>
                </a:solidFill>
              </a:rPr>
              <a:t>back</a:t>
            </a:r>
            <a:r>
              <a:rPr lang="en-US" sz="2400" dirty="0"/>
              <a:t>/VERB the bill </a:t>
            </a:r>
          </a:p>
          <a:p>
            <a:pPr marL="529153" lvl="1" indent="0">
              <a:spcBef>
                <a:spcPts val="0"/>
              </a:spcBef>
              <a:buNone/>
            </a:pPr>
            <a:r>
              <a:rPr lang="en-US" sz="2400" dirty="0"/>
              <a:t>enable the country to buy </a:t>
            </a:r>
            <a:r>
              <a:rPr lang="en-US" sz="2400" dirty="0">
                <a:solidFill>
                  <a:srgbClr val="FF0000"/>
                </a:solidFill>
              </a:rPr>
              <a:t>back</a:t>
            </a:r>
            <a:r>
              <a:rPr lang="en-US" sz="2400" dirty="0"/>
              <a:t>/PART debt</a:t>
            </a:r>
          </a:p>
          <a:p>
            <a:pPr marL="529153" lvl="1" indent="0">
              <a:spcBef>
                <a:spcPts val="0"/>
              </a:spcBef>
              <a:buNone/>
            </a:pPr>
            <a:r>
              <a:rPr lang="en-US" sz="2400" dirty="0"/>
              <a:t>I was twenty-one </a:t>
            </a:r>
            <a:r>
              <a:rPr lang="en-US" sz="2400" dirty="0">
                <a:solidFill>
                  <a:srgbClr val="FF0000"/>
                </a:solidFill>
              </a:rPr>
              <a:t>back</a:t>
            </a:r>
            <a:r>
              <a:rPr lang="en-US" sz="2400" dirty="0"/>
              <a:t>/ADV then </a:t>
            </a:r>
          </a:p>
        </p:txBody>
      </p:sp>
    </p:spTree>
    <p:extLst>
      <p:ext uri="{BB962C8B-B14F-4D97-AF65-F5344CB8AC3E}">
        <p14:creationId xmlns:p14="http://schemas.microsoft.com/office/powerpoint/2010/main" val="220256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1097281" y="1447800"/>
            <a:ext cx="10058401" cy="5410200"/>
          </a:xfrm>
        </p:spPr>
        <p:txBody>
          <a:bodyPr>
            <a:normAutofit fontScale="92500" lnSpcReduction="10000"/>
          </a:bodyPr>
          <a:lstStyle/>
          <a:p>
            <a:r>
              <a:rPr lang="en-US" dirty="0"/>
              <a:t>How many tags are correct?  (Tag accuracy)</a:t>
            </a:r>
          </a:p>
          <a:p>
            <a:pPr lvl="1"/>
            <a:r>
              <a:rPr lang="en-US" dirty="0"/>
              <a:t>About 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p>
        </p:txBody>
      </p:sp>
      <p:sp>
        <p:nvSpPr>
          <p:cNvPr id="3" name="Content Placeholder 2"/>
          <p:cNvSpPr>
            <a:spLocks noGrp="1"/>
          </p:cNvSpPr>
          <p:nvPr>
            <p:ph idx="1"/>
          </p:nvPr>
        </p:nvSpPr>
        <p:spPr>
          <a:xfrm>
            <a:off x="1097281" y="1600200"/>
            <a:ext cx="10058401" cy="5257800"/>
          </a:xfrm>
        </p:spPr>
        <p:txBody>
          <a:bodyPr>
            <a:normAutofit fontScale="92500" lnSpcReduction="20000"/>
          </a:bodyPr>
          <a:lstStyle/>
          <a:p>
            <a:pPr marL="383108" lvl="2" indent="0">
              <a:buNone/>
            </a:pPr>
            <a:r>
              <a:rPr lang="en-US" sz="3600" dirty="0">
                <a:latin typeface="Courier" pitchFamily="2" charset="0"/>
              </a:rPr>
              <a:t>Janet </a:t>
            </a:r>
            <a:r>
              <a:rPr lang="en-US" sz="3600" dirty="0">
                <a:solidFill>
                  <a:srgbClr val="FF0000"/>
                </a:solidFill>
                <a:latin typeface="Courier" pitchFamily="2" charset="0"/>
              </a:rPr>
              <a:t>will</a:t>
            </a:r>
            <a:r>
              <a:rPr lang="en-US" sz="3600" dirty="0">
                <a:latin typeface="Courier" pitchFamily="2" charset="0"/>
              </a:rPr>
              <a:t> back the </a:t>
            </a:r>
            <a:r>
              <a:rPr lang="en-US" sz="3600" dirty="0">
                <a:solidFill>
                  <a:srgbClr val="0000FF"/>
                </a:solidFill>
                <a:latin typeface="Courier" pitchFamily="2" charset="0"/>
              </a:rPr>
              <a:t>bill</a:t>
            </a:r>
          </a:p>
          <a:p>
            <a:pPr marL="383108" lvl="2" indent="0">
              <a:buNone/>
            </a:pPr>
            <a:r>
              <a:rPr lang="en-US" sz="3600" dirty="0">
                <a:solidFill>
                  <a:srgbClr val="FF0000"/>
                </a:solidFill>
              </a:rPr>
              <a:t>     AUX/NOUN/VERB?           </a:t>
            </a:r>
            <a:r>
              <a:rPr lang="en-US" sz="3600" dirty="0">
                <a:solidFill>
                  <a:srgbClr val="0000FF"/>
                </a:solidFill>
              </a:rPr>
              <a:t>NOUN/VERB?</a:t>
            </a:r>
          </a:p>
          <a:p>
            <a:pPr marL="1471364" lvl="8" indent="0">
              <a:buNone/>
            </a:pPr>
            <a:endParaRPr lang="en-US" dirty="0"/>
          </a:p>
          <a:p>
            <a:r>
              <a:rPr lang="en-US" dirty="0"/>
              <a:t>Prior probabilities of word/tag</a:t>
            </a:r>
          </a:p>
          <a:p>
            <a:pPr lvl="2">
              <a:buFont typeface="Arial" panose="020B0604020202020204" pitchFamily="34" charset="0"/>
              <a:buChar char="•"/>
            </a:pPr>
            <a:r>
              <a:rPr lang="en-US" sz="3200" dirty="0"/>
              <a:t>"</a:t>
            </a:r>
            <a:r>
              <a:rPr lang="en-US" sz="3200" dirty="0">
                <a:solidFill>
                  <a:srgbClr val="FF0000"/>
                </a:solidFill>
              </a:rPr>
              <a:t>will</a:t>
            </a:r>
            <a:r>
              <a:rPr lang="en-US" sz="3200" dirty="0"/>
              <a:t>" is usually an AUX</a:t>
            </a:r>
          </a:p>
          <a:p>
            <a:r>
              <a:rPr lang="en-US" dirty="0"/>
              <a:t>Identity of neighboring words</a:t>
            </a:r>
          </a:p>
          <a:p>
            <a:pPr marL="754063" lvl="1" indent="-344488">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p>
          <a:p>
            <a:r>
              <a:rPr lang="en-US" dirty="0"/>
              <a:t>Morphology and </a:t>
            </a:r>
            <a:r>
              <a:rPr lang="en-US" dirty="0" err="1"/>
              <a:t>wordshape</a:t>
            </a:r>
            <a:r>
              <a:rPr lang="en-US" dirty="0"/>
              <a:t>:</a:t>
            </a:r>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charset="0"/>
              </a:rPr>
              <a:t> PROPN</a:t>
            </a:r>
          </a:p>
          <a:p>
            <a:pPr marL="224910" indent="-344488">
              <a:buFont typeface="Arial" panose="020B0604020202020204" pitchFamily="34" charset="0"/>
              <a:buChar char="•"/>
            </a:pPr>
            <a:endParaRPr lang="en-US" dirty="0"/>
          </a:p>
          <a:p>
            <a:pPr lvl="2"/>
            <a:endParaRPr lang="en-US" sz="3200" dirty="0"/>
          </a:p>
        </p:txBody>
      </p:sp>
    </p:spTree>
    <p:extLst>
      <p:ext uri="{BB962C8B-B14F-4D97-AF65-F5344CB8AC3E}">
        <p14:creationId xmlns:p14="http://schemas.microsoft.com/office/powerpoint/2010/main" val="38730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POS tagging</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a:xfrm>
            <a:off x="1097281" y="1600200"/>
            <a:ext cx="10058401" cy="5257800"/>
          </a:xfrm>
        </p:spPr>
        <p:txBody>
          <a:bodyPr>
            <a:normAutofit/>
          </a:bodyPr>
          <a:lstStyle/>
          <a:p>
            <a:r>
              <a:rPr lang="en-US" sz="2800" dirty="0"/>
              <a:t>Supervised Machine Learning Algorithms:</a:t>
            </a:r>
          </a:p>
          <a:p>
            <a:pPr marL="571500" indent="-571500">
              <a:spcBef>
                <a:spcPts val="600"/>
              </a:spcBef>
              <a:buFont typeface="Arial" panose="020B0604020202020204" pitchFamily="34" charset="0"/>
              <a:buChar char="•"/>
            </a:pPr>
            <a:r>
              <a:rPr lang="en-US" sz="2800" dirty="0"/>
              <a:t>Hidden Markov Models</a:t>
            </a:r>
          </a:p>
          <a:p>
            <a:pPr marL="571500" indent="-571500">
              <a:spcBef>
                <a:spcPts val="600"/>
              </a:spcBef>
              <a:buFont typeface="Arial" panose="020B0604020202020204" pitchFamily="34" charset="0"/>
              <a:buChar char="•"/>
            </a:pPr>
            <a:r>
              <a:rPr lang="en-US" sz="2800" dirty="0"/>
              <a:t>Conditional Random Fields (CRF)/ Maximum Entropy Markov Models (MEMM)</a:t>
            </a:r>
          </a:p>
          <a:p>
            <a:pPr marL="571500" indent="-571500">
              <a:spcBef>
                <a:spcPts val="600"/>
              </a:spcBef>
              <a:buFont typeface="Arial" panose="020B0604020202020204" pitchFamily="34" charset="0"/>
              <a:buChar char="•"/>
            </a:pPr>
            <a:r>
              <a:rPr lang="en-US" sz="2800" dirty="0"/>
              <a:t>Neural sequence models (RNNs or Transformers)</a:t>
            </a:r>
          </a:p>
          <a:p>
            <a:pPr marL="571500" indent="-571500">
              <a:spcBef>
                <a:spcPts val="600"/>
              </a:spcBef>
              <a:buFont typeface="Arial" panose="020B0604020202020204" pitchFamily="34" charset="0"/>
              <a:buChar char="•"/>
            </a:pPr>
            <a:r>
              <a:rPr lang="en-US" sz="2800" dirty="0"/>
              <a:t>Large Language Models (like BERT), finetuned</a:t>
            </a:r>
          </a:p>
          <a:p>
            <a:r>
              <a:rPr lang="en-US" sz="2800" dirty="0"/>
              <a:t>All required a hand-labeled training set, all about equal performance (97% on English)</a:t>
            </a:r>
          </a:p>
          <a:p>
            <a:r>
              <a:rPr lang="en-US" sz="2800" dirty="0"/>
              <a:t>All make use of information sources we discussed</a:t>
            </a:r>
          </a:p>
          <a:p>
            <a:pPr marL="571500" indent="-571500">
              <a:lnSpc>
                <a:spcPct val="80000"/>
              </a:lnSpc>
              <a:spcBef>
                <a:spcPts val="600"/>
              </a:spcBef>
              <a:buFont typeface="Arial" panose="020B0604020202020204" pitchFamily="34" charset="0"/>
              <a:buChar char="•"/>
            </a:pPr>
            <a:r>
              <a:rPr lang="en-US" sz="2800" dirty="0"/>
              <a:t>Via human created features: HMMs and CRFs</a:t>
            </a:r>
          </a:p>
          <a:p>
            <a:pPr marL="571500" indent="-571500">
              <a:lnSpc>
                <a:spcPct val="80000"/>
              </a:lnSpc>
              <a:spcBef>
                <a:spcPts val="600"/>
              </a:spcBef>
              <a:buFont typeface="Arial" panose="020B0604020202020204" pitchFamily="34" charset="0"/>
              <a:buChar char="•"/>
            </a:pPr>
            <a:r>
              <a:rPr lang="en-US" sz="2800" dirty="0"/>
              <a:t>Via representation learning:  Neural LMs</a:t>
            </a:r>
          </a:p>
        </p:txBody>
      </p:sp>
    </p:spTree>
    <p:extLst>
      <p:ext uri="{BB962C8B-B14F-4D97-AF65-F5344CB8AC3E}">
        <p14:creationId xmlns:p14="http://schemas.microsoft.com/office/powerpoint/2010/main" val="117697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7026929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Named Entity Recognition (NER)</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6769492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E0F-3F9A-4C46-AAA4-39B54E163195}"/>
              </a:ext>
            </a:extLst>
          </p:cNvPr>
          <p:cNvSpPr>
            <a:spLocks noGrp="1"/>
          </p:cNvSpPr>
          <p:nvPr>
            <p:ph type="title"/>
          </p:nvPr>
        </p:nvSpPr>
        <p:spPr/>
        <p:txBody>
          <a:bodyPr/>
          <a:lstStyle/>
          <a:p>
            <a:r>
              <a:rPr lang="en-US" dirty="0"/>
              <a:t>Named Entities</a:t>
            </a:r>
          </a:p>
        </p:txBody>
      </p:sp>
      <p:sp>
        <p:nvSpPr>
          <p:cNvPr id="3" name="Content Placeholder 2">
            <a:extLst>
              <a:ext uri="{FF2B5EF4-FFF2-40B4-BE49-F238E27FC236}">
                <a16:creationId xmlns:a16="http://schemas.microsoft.com/office/drawing/2014/main" id="{0A091202-9596-4F46-8496-869866B4AE2A}"/>
              </a:ext>
            </a:extLst>
          </p:cNvPr>
          <p:cNvSpPr>
            <a:spLocks noGrp="1"/>
          </p:cNvSpPr>
          <p:nvPr>
            <p:ph idx="1"/>
          </p:nvPr>
        </p:nvSpPr>
        <p:spPr>
          <a:xfrm>
            <a:off x="1097281" y="1600200"/>
            <a:ext cx="10561319" cy="4953000"/>
          </a:xfrm>
        </p:spPr>
        <p:txBody>
          <a:bodyPr>
            <a:normAutofit lnSpcReduction="10000"/>
          </a:bodyPr>
          <a:lstStyle/>
          <a:p>
            <a:pPr lvl="1"/>
            <a:r>
              <a:rPr lang="en-US" sz="3500" b="1" dirty="0"/>
              <a:t>Named entity</a:t>
            </a:r>
            <a:r>
              <a:rPr lang="en-US" sz="3500" dirty="0"/>
              <a:t>, in its core usage, means anything that can be referred to with a proper name. Most common 4 tags:</a:t>
            </a:r>
          </a:p>
          <a:p>
            <a:pPr marL="858838" lvl="2" indent="-277813"/>
            <a:r>
              <a:rPr lang="en-US" sz="3500" dirty="0">
                <a:solidFill>
                  <a:srgbClr val="C00000"/>
                </a:solidFill>
              </a:rPr>
              <a:t>PER</a:t>
            </a:r>
            <a:r>
              <a:rPr lang="en-US" sz="3500" dirty="0"/>
              <a:t> (Person): “</a:t>
            </a:r>
            <a:r>
              <a:rPr lang="en-US" sz="3500" dirty="0">
                <a:solidFill>
                  <a:srgbClr val="0000FF"/>
                </a:solidFill>
              </a:rPr>
              <a:t>Marie Curie</a:t>
            </a:r>
            <a:r>
              <a:rPr lang="en-US" sz="3500" dirty="0"/>
              <a:t>”</a:t>
            </a:r>
          </a:p>
          <a:p>
            <a:pPr marL="858838" lvl="2" indent="-277813"/>
            <a:r>
              <a:rPr lang="en-US" sz="3500" dirty="0">
                <a:solidFill>
                  <a:srgbClr val="C00000"/>
                </a:solidFill>
              </a:rPr>
              <a:t>LOC</a:t>
            </a:r>
            <a:r>
              <a:rPr lang="en-US" sz="3500" dirty="0"/>
              <a:t> (Location): “</a:t>
            </a:r>
            <a:r>
              <a:rPr lang="en-US" sz="3500" dirty="0">
                <a:solidFill>
                  <a:srgbClr val="0000FF"/>
                </a:solidFill>
              </a:rPr>
              <a:t>New York City</a:t>
            </a:r>
            <a:r>
              <a:rPr lang="en-US" sz="3500" dirty="0"/>
              <a:t>” </a:t>
            </a:r>
          </a:p>
          <a:p>
            <a:pPr marL="858838" lvl="2" indent="-277813"/>
            <a:r>
              <a:rPr lang="en-US" sz="3500" dirty="0">
                <a:solidFill>
                  <a:srgbClr val="C00000"/>
                </a:solidFill>
              </a:rPr>
              <a:t>ORG</a:t>
            </a:r>
            <a:r>
              <a:rPr lang="en-US" sz="3500" dirty="0"/>
              <a:t> (Organization): “</a:t>
            </a:r>
            <a:r>
              <a:rPr lang="en-US" sz="3500" dirty="0">
                <a:solidFill>
                  <a:srgbClr val="0000FF"/>
                </a:solidFill>
              </a:rPr>
              <a:t>Stanford University</a:t>
            </a:r>
            <a:r>
              <a:rPr lang="en-US" sz="3500" dirty="0"/>
              <a:t>”</a:t>
            </a:r>
          </a:p>
          <a:p>
            <a:pPr marL="858838" lvl="2" indent="-277813"/>
            <a:r>
              <a:rPr lang="en-US" sz="3500" dirty="0">
                <a:solidFill>
                  <a:srgbClr val="C00000"/>
                </a:solidFill>
              </a:rPr>
              <a:t>GPE</a:t>
            </a:r>
            <a:r>
              <a:rPr lang="en-US" sz="3500" dirty="0"/>
              <a:t> (Geo-Political Entity): "</a:t>
            </a:r>
            <a:r>
              <a:rPr lang="en-US" sz="3500" dirty="0">
                <a:solidFill>
                  <a:srgbClr val="0000FF"/>
                </a:solidFill>
              </a:rPr>
              <a:t>Boulder, Colorado</a:t>
            </a:r>
            <a:r>
              <a:rPr lang="en-US" sz="3500" dirty="0"/>
              <a:t>"</a:t>
            </a:r>
            <a:endParaRPr lang="en-US" dirty="0"/>
          </a:p>
          <a:p>
            <a:pPr lvl="1"/>
            <a:r>
              <a:rPr lang="en-US" dirty="0"/>
              <a:t>Often multi-word phrases</a:t>
            </a:r>
          </a:p>
          <a:p>
            <a:pPr lvl="1"/>
            <a:r>
              <a:rPr lang="en-US" dirty="0"/>
              <a:t>But the term is also extended to things that aren't entities:</a:t>
            </a:r>
          </a:p>
          <a:p>
            <a:pPr lvl="2"/>
            <a:r>
              <a:rPr lang="en-US" dirty="0"/>
              <a:t>dates, times, prices</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6431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5290-36EC-0946-804C-5EA39945C621}"/>
              </a:ext>
            </a:extLst>
          </p:cNvPr>
          <p:cNvSpPr>
            <a:spLocks noGrp="1"/>
          </p:cNvSpPr>
          <p:nvPr>
            <p:ph type="title"/>
          </p:nvPr>
        </p:nvSpPr>
        <p:spPr/>
        <p:txBody>
          <a:bodyPr/>
          <a:lstStyle/>
          <a:p>
            <a:r>
              <a:rPr lang="en-US" dirty="0"/>
              <a:t>Named Entity tagging</a:t>
            </a:r>
          </a:p>
        </p:txBody>
      </p:sp>
      <p:sp>
        <p:nvSpPr>
          <p:cNvPr id="3" name="Content Placeholder 2">
            <a:extLst>
              <a:ext uri="{FF2B5EF4-FFF2-40B4-BE49-F238E27FC236}">
                <a16:creationId xmlns:a16="http://schemas.microsoft.com/office/drawing/2014/main" id="{10B86807-21FA-AB4B-A024-71091F822841}"/>
              </a:ext>
            </a:extLst>
          </p:cNvPr>
          <p:cNvSpPr>
            <a:spLocks noGrp="1"/>
          </p:cNvSpPr>
          <p:nvPr>
            <p:ph idx="1"/>
          </p:nvPr>
        </p:nvSpPr>
        <p:spPr/>
        <p:txBody>
          <a:bodyPr/>
          <a:lstStyle/>
          <a:p>
            <a:r>
              <a:rPr lang="en-US" dirty="0"/>
              <a:t>The task of named entity recognition (NER):</a:t>
            </a:r>
          </a:p>
          <a:p>
            <a:pPr marL="571500" indent="-571500">
              <a:buFont typeface="Arial" panose="020B0604020202020204" pitchFamily="34" charset="0"/>
              <a:buChar char="•"/>
            </a:pPr>
            <a:r>
              <a:rPr lang="en-US" dirty="0"/>
              <a:t>find spans of text that constitute proper names</a:t>
            </a:r>
          </a:p>
          <a:p>
            <a:pPr marL="571500" indent="-571500">
              <a:buFont typeface="Arial" panose="020B0604020202020204" pitchFamily="34" charset="0"/>
              <a:buChar char="•"/>
            </a:pPr>
            <a:r>
              <a:rPr lang="en-US" dirty="0"/>
              <a:t>tag the type of the entity. </a:t>
            </a:r>
          </a:p>
        </p:txBody>
      </p:sp>
    </p:spTree>
    <p:extLst>
      <p:ext uri="{BB962C8B-B14F-4D97-AF65-F5344CB8AC3E}">
        <p14:creationId xmlns:p14="http://schemas.microsoft.com/office/powerpoint/2010/main" val="3932227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D57-B663-0E45-B8A5-E0DA54807D14}"/>
              </a:ext>
            </a:extLst>
          </p:cNvPr>
          <p:cNvSpPr>
            <a:spLocks noGrp="1"/>
          </p:cNvSpPr>
          <p:nvPr>
            <p:ph type="title"/>
          </p:nvPr>
        </p:nvSpPr>
        <p:spPr/>
        <p:txBody>
          <a:bodyPr/>
          <a:lstStyle/>
          <a:p>
            <a:r>
              <a:rPr lang="en-US" dirty="0"/>
              <a:t>NER output</a:t>
            </a:r>
          </a:p>
        </p:txBody>
      </p:sp>
      <p:pic>
        <p:nvPicPr>
          <p:cNvPr id="5" name="Content Placeholder 4">
            <a:extLst>
              <a:ext uri="{FF2B5EF4-FFF2-40B4-BE49-F238E27FC236}">
                <a16:creationId xmlns:a16="http://schemas.microsoft.com/office/drawing/2014/main" id="{B1E60883-D3FF-3640-92CD-DA7FF18338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0052" y="1711751"/>
            <a:ext cx="10338537" cy="3434497"/>
          </a:xfrm>
        </p:spPr>
      </p:pic>
    </p:spTree>
    <p:extLst>
      <p:ext uri="{BB962C8B-B14F-4D97-AF65-F5344CB8AC3E}">
        <p14:creationId xmlns:p14="http://schemas.microsoft.com/office/powerpoint/2010/main" val="195302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
        <p:nvSpPr>
          <p:cNvPr id="4" name="Text Placeholder 3">
            <a:extLst>
              <a:ext uri="{FF2B5EF4-FFF2-40B4-BE49-F238E27FC236}">
                <a16:creationId xmlns:a16="http://schemas.microsoft.com/office/drawing/2014/main" id="{7CDFEBC3-8FF0-D643-8A81-9E0AA29FBABE}"/>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5845589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AB2F-A80F-A440-ACAA-2B3EEC64051A}"/>
              </a:ext>
            </a:extLst>
          </p:cNvPr>
          <p:cNvSpPr>
            <a:spLocks noGrp="1"/>
          </p:cNvSpPr>
          <p:nvPr>
            <p:ph type="title"/>
          </p:nvPr>
        </p:nvSpPr>
        <p:spPr/>
        <p:txBody>
          <a:bodyPr/>
          <a:lstStyle/>
          <a:p>
            <a:r>
              <a:rPr lang="en-US" dirty="0"/>
              <a:t>Why NER?</a:t>
            </a:r>
          </a:p>
        </p:txBody>
      </p:sp>
      <p:sp>
        <p:nvSpPr>
          <p:cNvPr id="3" name="Content Placeholder 2">
            <a:extLst>
              <a:ext uri="{FF2B5EF4-FFF2-40B4-BE49-F238E27FC236}">
                <a16:creationId xmlns:a16="http://schemas.microsoft.com/office/drawing/2014/main" id="{A11D540C-3248-304F-861B-4DE68E84FE4B}"/>
              </a:ext>
            </a:extLst>
          </p:cNvPr>
          <p:cNvSpPr>
            <a:spLocks noGrp="1"/>
          </p:cNvSpPr>
          <p:nvPr>
            <p:ph idx="1"/>
          </p:nvPr>
        </p:nvSpPr>
        <p:spPr/>
        <p:txBody>
          <a:bodyPr>
            <a:normAutofit/>
          </a:bodyPr>
          <a:lstStyle/>
          <a:p>
            <a:r>
              <a:rPr lang="en-US" dirty="0"/>
              <a:t>Sentiment analysis: consumer’s sentiment toward a particular company or person?</a:t>
            </a:r>
          </a:p>
          <a:p>
            <a:r>
              <a:rPr lang="en-US" dirty="0"/>
              <a:t>Question Answering: answer questions about an entity?</a:t>
            </a:r>
          </a:p>
          <a:p>
            <a:r>
              <a:rPr lang="en-US" dirty="0"/>
              <a:t>Information Extraction: Extracting facts about entities from text.</a:t>
            </a:r>
          </a:p>
          <a:p>
            <a:r>
              <a:rPr lang="en-US" dirty="0"/>
              <a:t> </a:t>
            </a:r>
          </a:p>
        </p:txBody>
      </p:sp>
    </p:spTree>
    <p:extLst>
      <p:ext uri="{BB962C8B-B14F-4D97-AF65-F5344CB8AC3E}">
        <p14:creationId xmlns:p14="http://schemas.microsoft.com/office/powerpoint/2010/main" val="397247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1BD-8D1D-644A-8F69-B02DA8C08ADC}"/>
              </a:ext>
            </a:extLst>
          </p:cNvPr>
          <p:cNvSpPr>
            <a:spLocks noGrp="1"/>
          </p:cNvSpPr>
          <p:nvPr>
            <p:ph type="title"/>
          </p:nvPr>
        </p:nvSpPr>
        <p:spPr/>
        <p:txBody>
          <a:bodyPr/>
          <a:lstStyle/>
          <a:p>
            <a:r>
              <a:rPr lang="en-US" dirty="0"/>
              <a:t>Why NER is hard</a:t>
            </a:r>
          </a:p>
        </p:txBody>
      </p:sp>
      <p:sp>
        <p:nvSpPr>
          <p:cNvPr id="3" name="Content Placeholder 2">
            <a:extLst>
              <a:ext uri="{FF2B5EF4-FFF2-40B4-BE49-F238E27FC236}">
                <a16:creationId xmlns:a16="http://schemas.microsoft.com/office/drawing/2014/main" id="{79A2BA53-9232-184F-A466-0BF3C3867FC6}"/>
              </a:ext>
            </a:extLst>
          </p:cNvPr>
          <p:cNvSpPr>
            <a:spLocks noGrp="1"/>
          </p:cNvSpPr>
          <p:nvPr>
            <p:ph idx="1"/>
          </p:nvPr>
        </p:nvSpPr>
        <p:spPr/>
        <p:txBody>
          <a:bodyPr/>
          <a:lstStyle/>
          <a:p>
            <a:pPr marL="742950" indent="-742950">
              <a:buAutoNum type="arabicParenR"/>
            </a:pPr>
            <a:r>
              <a:rPr lang="en-US" dirty="0"/>
              <a:t>Segmentation</a:t>
            </a:r>
          </a:p>
          <a:p>
            <a:pPr marL="1272103" lvl="1" indent="-742950">
              <a:buFont typeface="Arial" panose="020B0604020202020204" pitchFamily="34" charset="0"/>
              <a:buChar char="•"/>
            </a:pPr>
            <a:r>
              <a:rPr lang="en-US" dirty="0"/>
              <a:t>In POS tagging, no segmentation problem since each word gets one tag.</a:t>
            </a:r>
          </a:p>
          <a:p>
            <a:pPr marL="1272103" lvl="1" indent="-742950">
              <a:buFont typeface="Arial" panose="020B0604020202020204" pitchFamily="34" charset="0"/>
              <a:buChar char="•"/>
            </a:pPr>
            <a:r>
              <a:rPr lang="en-US" dirty="0"/>
              <a:t>In NER we have to find and segment the entities!</a:t>
            </a:r>
          </a:p>
          <a:p>
            <a:pPr marL="742950" indent="-742950">
              <a:buAutoNum type="arabicParenR"/>
            </a:pPr>
            <a:r>
              <a:rPr lang="en-US" dirty="0"/>
              <a:t>Type ambiguity</a:t>
            </a:r>
          </a:p>
          <a:p>
            <a:endParaRPr lang="en-US" dirty="0"/>
          </a:p>
          <a:p>
            <a:endParaRPr lang="en-US" dirty="0"/>
          </a:p>
        </p:txBody>
      </p:sp>
      <p:pic>
        <p:nvPicPr>
          <p:cNvPr id="4" name="Picture 3">
            <a:extLst>
              <a:ext uri="{FF2B5EF4-FFF2-40B4-BE49-F238E27FC236}">
                <a16:creationId xmlns:a16="http://schemas.microsoft.com/office/drawing/2014/main" id="{648F2002-F814-964F-8A12-22024B288107}"/>
              </a:ext>
            </a:extLst>
          </p:cNvPr>
          <p:cNvPicPr>
            <a:picLocks noChangeAspect="1"/>
          </p:cNvPicPr>
          <p:nvPr/>
        </p:nvPicPr>
        <p:blipFill>
          <a:blip r:embed="rId3"/>
          <a:stretch>
            <a:fillRect/>
          </a:stretch>
        </p:blipFill>
        <p:spPr>
          <a:xfrm>
            <a:off x="1447800" y="4846044"/>
            <a:ext cx="10415438" cy="1662705"/>
          </a:xfrm>
          <a:prstGeom prst="rect">
            <a:avLst/>
          </a:prstGeom>
        </p:spPr>
      </p:pic>
    </p:spTree>
    <p:extLst>
      <p:ext uri="{BB962C8B-B14F-4D97-AF65-F5344CB8AC3E}">
        <p14:creationId xmlns:p14="http://schemas.microsoft.com/office/powerpoint/2010/main" val="1000426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600200"/>
            <a:ext cx="10561319" cy="4572000"/>
          </a:xfrm>
        </p:spPr>
        <p:txBody>
          <a:bodyPr/>
          <a:lstStyle/>
          <a:p>
            <a:r>
              <a:rPr lang="en-US" dirty="0">
                <a:solidFill>
                  <a:schemeClr val="tx1"/>
                </a:solidFill>
              </a:rPr>
              <a:t>How can we turn this structured problem into a sequence problem like POS tagging, with one label per word?</a:t>
            </a:r>
          </a:p>
          <a:p>
            <a:endParaRPr lang="en-US" dirty="0">
              <a:solidFill>
                <a:srgbClr val="0000FF"/>
              </a:solidFill>
            </a:endParaRPr>
          </a:p>
          <a:p>
            <a:r>
              <a:rPr lang="en-US" dirty="0">
                <a:solidFill>
                  <a:srgbClr val="0000FF"/>
                </a:solidFill>
              </a:rPr>
              <a:t>[PER Jane Villanueva] </a:t>
            </a:r>
            <a:r>
              <a:rPr lang="en-US" dirty="0"/>
              <a:t>of </a:t>
            </a:r>
            <a:r>
              <a:rPr lang="en-US" dirty="0">
                <a:solidFill>
                  <a:srgbClr val="0000FF"/>
                </a:solidFill>
              </a:rPr>
              <a:t>[ORG United] </a:t>
            </a:r>
            <a:r>
              <a:rPr lang="en-US" dirty="0"/>
              <a:t>, a unit of </a:t>
            </a:r>
            <a:r>
              <a:rPr lang="en-US" dirty="0">
                <a:solidFill>
                  <a:srgbClr val="0000FF"/>
                </a:solidFill>
              </a:rPr>
              <a:t>[ORG United Airlines Holding] </a:t>
            </a:r>
            <a:r>
              <a:rPr lang="en-US" dirty="0"/>
              <a:t>, said the fare applies to the </a:t>
            </a:r>
            <a:r>
              <a:rPr lang="en-US" dirty="0">
                <a:solidFill>
                  <a:srgbClr val="0000FF"/>
                </a:solidFill>
              </a:rPr>
              <a:t>[LOC Chicago ] </a:t>
            </a:r>
            <a:r>
              <a:rPr lang="en-US" dirty="0"/>
              <a:t>route. </a:t>
            </a:r>
          </a:p>
          <a:p>
            <a:endParaRPr lang="en-US" dirty="0"/>
          </a:p>
        </p:txBody>
      </p:sp>
    </p:spTree>
    <p:extLst>
      <p:ext uri="{BB962C8B-B14F-4D97-AF65-F5344CB8AC3E}">
        <p14:creationId xmlns:p14="http://schemas.microsoft.com/office/powerpoint/2010/main" val="1508075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5" name="Picture 4">
            <a:extLst>
              <a:ext uri="{FF2B5EF4-FFF2-40B4-BE49-F238E27FC236}">
                <a16:creationId xmlns:a16="http://schemas.microsoft.com/office/drawing/2014/main" id="{DFCC9F8F-A223-144F-BC7B-9B54E706626D}"/>
              </a:ext>
            </a:extLst>
          </p:cNvPr>
          <p:cNvPicPr>
            <a:picLocks noChangeAspect="1"/>
          </p:cNvPicPr>
          <p:nvPr/>
        </p:nvPicPr>
        <p:blipFill rotWithShape="1">
          <a:blip r:embed="rId3"/>
          <a:srcRect l="50748" r="32601"/>
          <a:stretch/>
        </p:blipFill>
        <p:spPr>
          <a:xfrm>
            <a:off x="5867400" y="2209800"/>
            <a:ext cx="1600201" cy="3953648"/>
          </a:xfrm>
          <a:prstGeom prst="rect">
            <a:avLst/>
          </a:prstGeom>
        </p:spPr>
      </p:pic>
      <p:pic>
        <p:nvPicPr>
          <p:cNvPr id="6" name="Picture 5">
            <a:extLst>
              <a:ext uri="{FF2B5EF4-FFF2-40B4-BE49-F238E27FC236}">
                <a16:creationId xmlns:a16="http://schemas.microsoft.com/office/drawing/2014/main" id="{88DABEDA-17E8-AC4F-8E69-8D886455EE29}"/>
              </a:ext>
            </a:extLst>
          </p:cNvPr>
          <p:cNvPicPr>
            <a:picLocks noChangeAspect="1"/>
          </p:cNvPicPr>
          <p:nvPr/>
        </p:nvPicPr>
        <p:blipFill rotWithShape="1">
          <a:blip r:embed="rId3"/>
          <a:srcRect r="83349"/>
          <a:stretch/>
        </p:blipFill>
        <p:spPr>
          <a:xfrm>
            <a:off x="4267200" y="2209800"/>
            <a:ext cx="1600200" cy="3953648"/>
          </a:xfrm>
          <a:prstGeom prst="rect">
            <a:avLst/>
          </a:prstGeom>
        </p:spPr>
      </p:pic>
      <p:sp>
        <p:nvSpPr>
          <p:cNvPr id="7" name="TextBox 6">
            <a:extLst>
              <a:ext uri="{FF2B5EF4-FFF2-40B4-BE49-F238E27FC236}">
                <a16:creationId xmlns:a16="http://schemas.microsoft.com/office/drawing/2014/main" id="{208BDF37-7452-5941-9743-FBCED75CC118}"/>
              </a:ext>
            </a:extLst>
          </p:cNvPr>
          <p:cNvSpPr txBox="1"/>
          <p:nvPr/>
        </p:nvSpPr>
        <p:spPr>
          <a:xfrm>
            <a:off x="1219200" y="6329065"/>
            <a:ext cx="5154168" cy="523220"/>
          </a:xfrm>
          <a:prstGeom prst="rect">
            <a:avLst/>
          </a:prstGeom>
          <a:noFill/>
        </p:spPr>
        <p:txBody>
          <a:bodyPr wrap="none" rtlCol="0">
            <a:spAutoFit/>
          </a:bodyPr>
          <a:lstStyle/>
          <a:p>
            <a:r>
              <a:rPr lang="en-US" sz="2800" dirty="0"/>
              <a:t>Now we have one tag per token!!!</a:t>
            </a:r>
          </a:p>
        </p:txBody>
      </p:sp>
    </p:spTree>
    <p:extLst>
      <p:ext uri="{BB962C8B-B14F-4D97-AF65-F5344CB8AC3E}">
        <p14:creationId xmlns:p14="http://schemas.microsoft.com/office/powerpoint/2010/main" val="3702413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6522719" cy="5638800"/>
          </a:xfrm>
        </p:spPr>
        <p:txBody>
          <a:bodyPr>
            <a:normAutofit fontScale="92500" lnSpcReduction="10000"/>
          </a:bodyPr>
          <a:lstStyle/>
          <a:p>
            <a:r>
              <a:rPr lang="en-US" dirty="0"/>
              <a:t>B: token that </a:t>
            </a:r>
            <a:r>
              <a:rPr lang="en-US" i="1" dirty="0"/>
              <a:t>begins </a:t>
            </a:r>
            <a:r>
              <a:rPr lang="en-US" dirty="0"/>
              <a:t>a span</a:t>
            </a:r>
          </a:p>
          <a:p>
            <a:r>
              <a:rPr lang="en-US" dirty="0"/>
              <a:t>I: tokens </a:t>
            </a:r>
            <a:r>
              <a:rPr lang="en-US" i="1" dirty="0"/>
              <a:t>inside </a:t>
            </a:r>
            <a:r>
              <a:rPr lang="en-US" dirty="0"/>
              <a:t>a span</a:t>
            </a:r>
          </a:p>
          <a:p>
            <a:r>
              <a:rPr lang="en-US" dirty="0"/>
              <a:t>O: tokens outside of any span</a:t>
            </a:r>
          </a:p>
          <a:p>
            <a:endParaRPr lang="en-US" dirty="0"/>
          </a:p>
          <a:p>
            <a:r>
              <a:rPr lang="en-US" dirty="0"/>
              <a:t># of tags (where n is #entity types):</a:t>
            </a:r>
          </a:p>
          <a:p>
            <a:r>
              <a:rPr lang="en-US" dirty="0"/>
              <a:t>	1 O tag, </a:t>
            </a:r>
          </a:p>
          <a:p>
            <a:r>
              <a:rPr lang="en-US" i="1" dirty="0"/>
              <a:t>n</a:t>
            </a:r>
            <a:r>
              <a:rPr lang="en-US" dirty="0"/>
              <a:t> B tags, </a:t>
            </a:r>
          </a:p>
          <a:p>
            <a:r>
              <a:rPr lang="en-US" i="1" dirty="0"/>
              <a:t>n</a:t>
            </a:r>
            <a:r>
              <a:rPr lang="en-US" dirty="0"/>
              <a:t> I tags</a:t>
            </a:r>
          </a:p>
          <a:p>
            <a:r>
              <a:rPr lang="en-US" dirty="0"/>
              <a:t> total of </a:t>
            </a:r>
            <a:r>
              <a:rPr lang="en-US" i="1" dirty="0"/>
              <a:t>2n+1</a:t>
            </a:r>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rotWithShape="1">
          <a:blip r:embed="rId3"/>
          <a:srcRect l="50748" r="32601"/>
          <a:stretch/>
        </p:blipFill>
        <p:spPr>
          <a:xfrm>
            <a:off x="9601199" y="1075552"/>
            <a:ext cx="1600201" cy="3953648"/>
          </a:xfrm>
          <a:prstGeom prst="rect">
            <a:avLst/>
          </a:prstGeom>
        </p:spPr>
      </p:pic>
      <p:pic>
        <p:nvPicPr>
          <p:cNvPr id="5" name="Picture 4">
            <a:extLst>
              <a:ext uri="{FF2B5EF4-FFF2-40B4-BE49-F238E27FC236}">
                <a16:creationId xmlns:a16="http://schemas.microsoft.com/office/drawing/2014/main" id="{94769F5D-20A1-B248-B171-F37EAF7EA8CB}"/>
              </a:ext>
            </a:extLst>
          </p:cNvPr>
          <p:cNvPicPr>
            <a:picLocks noChangeAspect="1"/>
          </p:cNvPicPr>
          <p:nvPr/>
        </p:nvPicPr>
        <p:blipFill rotWithShape="1">
          <a:blip r:embed="rId3"/>
          <a:srcRect r="83349"/>
          <a:stretch/>
        </p:blipFill>
        <p:spPr>
          <a:xfrm>
            <a:off x="8000999" y="1075552"/>
            <a:ext cx="1600200" cy="3953648"/>
          </a:xfrm>
          <a:prstGeom prst="rect">
            <a:avLst/>
          </a:prstGeom>
        </p:spPr>
      </p:pic>
    </p:spTree>
    <p:extLst>
      <p:ext uri="{BB962C8B-B14F-4D97-AF65-F5344CB8AC3E}">
        <p14:creationId xmlns:p14="http://schemas.microsoft.com/office/powerpoint/2010/main" val="3186658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 variants: IO and BIOES</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a:blip r:embed="rId3"/>
          <a:stretch>
            <a:fillRect/>
          </a:stretch>
        </p:blipFill>
        <p:spPr>
          <a:xfrm>
            <a:off x="1291018" y="2590800"/>
            <a:ext cx="9609963" cy="3953648"/>
          </a:xfrm>
          <a:prstGeom prst="rect">
            <a:avLst/>
          </a:prstGeom>
        </p:spPr>
      </p:pic>
    </p:spTree>
    <p:extLst>
      <p:ext uri="{BB962C8B-B14F-4D97-AF65-F5344CB8AC3E}">
        <p14:creationId xmlns:p14="http://schemas.microsoft.com/office/powerpoint/2010/main" val="3071804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NER</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p:txBody>
          <a:bodyPr>
            <a:normAutofit/>
          </a:bodyPr>
          <a:lstStyle/>
          <a:p>
            <a:r>
              <a:rPr lang="en-US" dirty="0"/>
              <a:t>Supervised Machine Learning given a human-labeled training set of text annotated with tags</a:t>
            </a:r>
          </a:p>
          <a:p>
            <a:pPr marL="571500" indent="-571500">
              <a:buFont typeface="Arial" panose="020B0604020202020204" pitchFamily="34" charset="0"/>
              <a:buChar char="•"/>
            </a:pPr>
            <a:r>
              <a:rPr lang="en-US" dirty="0"/>
              <a:t>Hidden Markov Models</a:t>
            </a:r>
          </a:p>
          <a:p>
            <a:pPr marL="571500" indent="-571500">
              <a:buFont typeface="Arial" panose="020B0604020202020204" pitchFamily="34" charset="0"/>
              <a:buChar char="•"/>
            </a:pPr>
            <a:r>
              <a:rPr lang="en-US" dirty="0"/>
              <a:t>Conditional Random Fields (CRF)/ Maximum Entropy Markov Models (MEMM)</a:t>
            </a:r>
          </a:p>
          <a:p>
            <a:pPr marL="571500" indent="-571500">
              <a:buFont typeface="Arial" panose="020B0604020202020204" pitchFamily="34" charset="0"/>
              <a:buChar char="•"/>
            </a:pPr>
            <a:r>
              <a:rPr lang="en-US" dirty="0"/>
              <a:t>Neural sequence models (RNNs or Transformers)</a:t>
            </a:r>
          </a:p>
          <a:p>
            <a:pPr marL="571500" indent="-571500">
              <a:buFont typeface="Arial" panose="020B0604020202020204" pitchFamily="34" charset="0"/>
              <a:buChar char="•"/>
            </a:pPr>
            <a:r>
              <a:rPr lang="en-US" dirty="0"/>
              <a:t>Large Language Models (like BERT), finetuned</a:t>
            </a:r>
          </a:p>
          <a:p>
            <a:endParaRPr lang="en-US" dirty="0"/>
          </a:p>
        </p:txBody>
      </p:sp>
    </p:spTree>
    <p:extLst>
      <p:ext uri="{BB962C8B-B14F-4D97-AF65-F5344CB8AC3E}">
        <p14:creationId xmlns:p14="http://schemas.microsoft.com/office/powerpoint/2010/main" val="4086670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E70483D5-FAF4-C531-AFA9-249E239178D2}"/>
              </a:ext>
            </a:extLst>
          </p:cNvPr>
          <p:cNvSpPr>
            <a:spLocks noGrp="1"/>
          </p:cNvSpPr>
          <p:nvPr>
            <p:ph type="ftr" sz="quarter" idx="11"/>
          </p:nvPr>
        </p:nvSpPr>
        <p:spPr>
          <a:xfrm>
            <a:off x="2764640" y="4844841"/>
            <a:ext cx="3617103" cy="273844"/>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675" kern="1200" cap="all" baseline="0">
                <a:solidFill>
                  <a:srgbClr val="800000"/>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a:lstStyle>
          <a:p>
            <a:pPr>
              <a:defRPr/>
            </a:pPr>
            <a:r>
              <a:rPr lang="it-IT"/>
              <a:t>NLP</a:t>
            </a:r>
          </a:p>
        </p:txBody>
      </p:sp>
      <p:sp>
        <p:nvSpPr>
          <p:cNvPr id="6" name="Segnaposto numero diapositiva 5">
            <a:extLst>
              <a:ext uri="{FF2B5EF4-FFF2-40B4-BE49-F238E27FC236}">
                <a16:creationId xmlns:a16="http://schemas.microsoft.com/office/drawing/2014/main" id="{7BB10982-0B88-DB97-318E-92647825B7B1}"/>
              </a:ext>
            </a:extLst>
          </p:cNvPr>
          <p:cNvSpPr>
            <a:spLocks noGrp="1"/>
          </p:cNvSpPr>
          <p:nvPr>
            <p:ph type="sldNum" sz="quarter" idx="12"/>
          </p:nvPr>
        </p:nvSpPr>
        <p:spPr>
          <a:xfrm>
            <a:off x="7425347" y="4844841"/>
            <a:ext cx="984019" cy="273844"/>
          </a:xfrm>
          <a:prstGeom prst="rect">
            <a:avLst/>
          </a:prstGeom>
        </p:spPr>
        <p:txBody>
          <a:bodyPr vert="horz" lIns="91440" tIns="45720" rIns="91440" bIns="45720" rtlCol="0" anchor="ctr"/>
          <a:lstStyle>
            <a:defPPr>
              <a:defRPr lang="en-US"/>
            </a:defPPr>
            <a:lvl1pPr marL="0" algn="r" defTabSz="457200" rtl="0" eaLnBrk="1" latinLnBrk="0" hangingPunct="1">
              <a:defRPr sz="788" kern="1200" smtClean="0">
                <a:solidFill>
                  <a:srgbClr val="800000"/>
                </a:solidFill>
                <a:latin typeface="Arial" panose="020B0604020202020204" pitchFamily="34" charset="0"/>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a:lstStyle>
          <a:p>
            <a:pPr>
              <a:defRPr/>
            </a:pPr>
            <a:fld id="{52D64222-F0E5-4BFA-B141-DC6F71D62566}" type="slidenum">
              <a:rPr lang="it-IT" altLang="it-IT" smtClean="0"/>
              <a:pPr>
                <a:defRPr/>
              </a:pPr>
              <a:t>27</a:t>
            </a:fld>
            <a:endParaRPr lang="it-IT" altLang="it-IT"/>
          </a:p>
        </p:txBody>
      </p:sp>
      <p:pic>
        <p:nvPicPr>
          <p:cNvPr id="1026" name="Picture 2" descr="See you next time concept - 37910703">
            <a:extLst>
              <a:ext uri="{FF2B5EF4-FFF2-40B4-BE49-F238E27FC236}">
                <a16:creationId xmlns:a16="http://schemas.microsoft.com/office/drawing/2014/main" id="{8C467744-CD8E-EC7D-D686-3C35BF627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472" y="764370"/>
            <a:ext cx="8347529" cy="532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4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122767" tIns="61384" rIns="122767" bIns="61384" rtlCol="0" anchor="ctr">
            <a:normAutofit/>
          </a:bodyPr>
          <a:lstStyle/>
          <a:p>
            <a:r>
              <a:rPr lang="en-US" dirty="0"/>
              <a:t>Parts of Speech</a:t>
            </a:r>
          </a:p>
        </p:txBody>
      </p:sp>
      <p:sp>
        <p:nvSpPr>
          <p:cNvPr id="5125" name="Rectangle 3"/>
          <p:cNvSpPr>
            <a:spLocks noGrp="1" noChangeArrowheads="1"/>
          </p:cNvSpPr>
          <p:nvPr>
            <p:ph idx="1"/>
          </p:nvPr>
        </p:nvSpPr>
        <p:spPr>
          <a:xfrm>
            <a:off x="1097281" y="1600199"/>
            <a:ext cx="10866119" cy="5098197"/>
          </a:xfrm>
        </p:spPr>
        <p:txBody>
          <a:bodyPr vert="horz" lIns="122767" tIns="61384" rIns="122767" bIns="61384" rtlCol="0">
            <a:normAutofit fontScale="92500" lnSpcReduction="1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p>
          <a:p>
            <a:pPr marL="571500" indent="-571500">
              <a:buFont typeface="Arial" panose="020B0604020202020204" pitchFamily="34" charset="0"/>
              <a:buChar char="•"/>
            </a:pPr>
            <a:r>
              <a:rPr lang="en-US" dirty="0"/>
              <a:t>part of speech, word classes, POS, POS tags</a:t>
            </a:r>
          </a:p>
          <a:p>
            <a:r>
              <a:rPr lang="en-US" dirty="0"/>
              <a:t>8 parts of speech attributed to Dionysius </a:t>
            </a:r>
            <a:r>
              <a:rPr lang="en-US" dirty="0" err="1"/>
              <a:t>Thrax</a:t>
            </a:r>
            <a:r>
              <a:rPr lang="en-US" dirty="0"/>
              <a:t> of Alexandria (c. 1</a:t>
            </a:r>
            <a:r>
              <a:rPr lang="en-US" baseline="30000" dirty="0"/>
              <a:t>st</a:t>
            </a:r>
            <a:r>
              <a:rPr lang="en-US" dirty="0"/>
              <a:t> C. BCE): </a:t>
            </a:r>
          </a:p>
          <a:p>
            <a:pPr marL="571500" indent="-571500">
              <a:buFont typeface="Arial" panose="020B0604020202020204" pitchFamily="34" charset="0"/>
              <a:buChar char="•"/>
            </a:pPr>
            <a:r>
              <a:rPr lang="en-US" dirty="0"/>
              <a:t>noun, verb, pronoun, preposition, adverb, conjunction, participle, article </a:t>
            </a:r>
          </a:p>
          <a:p>
            <a:pPr marL="571500" indent="-571500">
              <a:buFont typeface="Arial" panose="020B0604020202020204" pitchFamily="34" charset="0"/>
              <a:buChar char="•"/>
            </a:pPr>
            <a:r>
              <a:rPr lang="en-US" dirty="0"/>
              <a:t>These categories are relevant for NLP today.</a:t>
            </a:r>
          </a:p>
          <a:p>
            <a:endParaRPr lang="en-US" dirty="0"/>
          </a:p>
        </p:txBody>
      </p:sp>
    </p:spTree>
    <p:extLst>
      <p:ext uri="{BB962C8B-B14F-4D97-AF65-F5344CB8AC3E}">
        <p14:creationId xmlns:p14="http://schemas.microsoft.com/office/powerpoint/2010/main" val="294060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97280" y="159603"/>
            <a:ext cx="10942320" cy="907196"/>
          </a:xfrm>
        </p:spPr>
        <p:txBody>
          <a:bodyPr vert="horz" lIns="122767" tIns="61384" rIns="122767" bIns="61384" rtlCol="0" anchor="ctr">
            <a:normAutofit/>
          </a:bodyPr>
          <a:lstStyle/>
          <a:p>
            <a:r>
              <a:rPr lang="en-US" dirty="0"/>
              <a:t>Two classes of words: Open vs. Closed</a:t>
            </a:r>
          </a:p>
        </p:txBody>
      </p:sp>
      <p:sp>
        <p:nvSpPr>
          <p:cNvPr id="300035" name="Rectangle 3"/>
          <p:cNvSpPr>
            <a:spLocks noGrp="1" noChangeArrowheads="1"/>
          </p:cNvSpPr>
          <p:nvPr>
            <p:ph idx="1"/>
          </p:nvPr>
        </p:nvSpPr>
        <p:spPr>
          <a:xfrm>
            <a:off x="1097281" y="1600200"/>
            <a:ext cx="10713719" cy="5257800"/>
          </a:xfrm>
        </p:spPr>
        <p:txBody>
          <a:bodyPr vert="horz" lIns="122767" tIns="61384" rIns="122767" bIns="61384" rtlCol="0">
            <a:normAutofit fontScale="92500" lnSpcReduction="20000"/>
          </a:bodyPr>
          <a:lstStyle/>
          <a:p>
            <a:r>
              <a:rPr lang="en-US" sz="4500" dirty="0"/>
              <a:t>Closed class words</a:t>
            </a:r>
          </a:p>
          <a:p>
            <a:pPr lvl="1">
              <a:buFont typeface="Arial" panose="020B0604020202020204" pitchFamily="34" charset="0"/>
              <a:buChar char="•"/>
            </a:pPr>
            <a:r>
              <a:rPr lang="en-US" sz="3500" dirty="0"/>
              <a:t>Relatively fixed membership</a:t>
            </a:r>
            <a:endParaRPr lang="en-US" sz="3500" b="1" i="1" dirty="0">
              <a:solidFill>
                <a:srgbClr val="0070C0"/>
              </a:solidFill>
            </a:endParaRPr>
          </a:p>
          <a:p>
            <a:pPr lvl="1">
              <a:buFont typeface="Arial" panose="020B0604020202020204" pitchFamily="34" charset="0"/>
              <a:buChar char="•"/>
            </a:pPr>
            <a:r>
              <a:rPr lang="en-US" sz="3500" dirty="0"/>
              <a:t>Usually </a:t>
            </a:r>
            <a:r>
              <a:rPr lang="en-US" sz="3500" b="1" dirty="0"/>
              <a:t>function</a:t>
            </a:r>
            <a:r>
              <a:rPr lang="en-US" sz="3500" dirty="0"/>
              <a:t> words: short, frequent words with grammatical function</a:t>
            </a:r>
            <a:endParaRPr lang="en-US" sz="3500" b="1" i="1" dirty="0">
              <a:solidFill>
                <a:srgbClr val="0070C0"/>
              </a:solidFill>
            </a:endParaRPr>
          </a:p>
          <a:p>
            <a:pPr lvl="3">
              <a:buFont typeface="Arial" panose="020B0604020202020204" pitchFamily="34" charset="0"/>
              <a:buChar char="•"/>
            </a:pPr>
            <a:r>
              <a:rPr lang="en-US" sz="3000" dirty="0"/>
              <a:t>determiners: </a:t>
            </a:r>
            <a:r>
              <a:rPr lang="en-US" sz="3000" b="1" i="1" dirty="0">
                <a:solidFill>
                  <a:srgbClr val="0070C0"/>
                </a:solidFill>
              </a:rPr>
              <a:t>a, an, the</a:t>
            </a:r>
          </a:p>
          <a:p>
            <a:pPr lvl="3">
              <a:buFont typeface="Arial" panose="020B0604020202020204" pitchFamily="34" charset="0"/>
              <a:buChar char="•"/>
            </a:pPr>
            <a:r>
              <a:rPr lang="en-US" sz="3000" dirty="0"/>
              <a:t>pronouns: </a:t>
            </a:r>
            <a:r>
              <a:rPr lang="en-US" sz="3000" b="1" i="1" dirty="0">
                <a:solidFill>
                  <a:srgbClr val="0070C0"/>
                </a:solidFill>
              </a:rPr>
              <a:t>she, he, I</a:t>
            </a:r>
          </a:p>
          <a:p>
            <a:pPr lvl="3">
              <a:buFont typeface="Arial" panose="020B0604020202020204" pitchFamily="34" charset="0"/>
              <a:buChar char="•"/>
            </a:pPr>
            <a:r>
              <a:rPr lang="en-US" sz="3000" dirty="0"/>
              <a:t>prepositions: </a:t>
            </a:r>
            <a:r>
              <a:rPr lang="en-US" sz="3000" b="1" i="1" dirty="0">
                <a:solidFill>
                  <a:srgbClr val="0070C0"/>
                </a:solidFill>
              </a:rPr>
              <a:t>on, under, over, near, by, …</a:t>
            </a:r>
          </a:p>
          <a:p>
            <a:r>
              <a:rPr lang="en-US" sz="4500" dirty="0"/>
              <a:t>Open class words</a:t>
            </a:r>
          </a:p>
          <a:p>
            <a:pPr lvl="2">
              <a:buFont typeface="Arial" panose="020B0604020202020204" pitchFamily="34" charset="0"/>
              <a:buChar char="•"/>
            </a:pPr>
            <a:r>
              <a:rPr lang="en-US" sz="3500" dirty="0"/>
              <a:t>Usually </a:t>
            </a:r>
            <a:r>
              <a:rPr lang="en-US" sz="3500" b="1" dirty="0"/>
              <a:t>content</a:t>
            </a:r>
            <a:r>
              <a:rPr lang="en-US" sz="3500" dirty="0"/>
              <a:t> words: Nouns, Verbs, Adjectives, Adverbs</a:t>
            </a:r>
          </a:p>
          <a:p>
            <a:pPr lvl="3">
              <a:buFont typeface="Arial" panose="020B0604020202020204" pitchFamily="34" charset="0"/>
              <a:buChar char="•"/>
            </a:pPr>
            <a:r>
              <a:rPr lang="en-US" sz="2966" dirty="0"/>
              <a:t>Plus interjections: </a:t>
            </a:r>
            <a:r>
              <a:rPr lang="en-US" sz="2966" b="1" dirty="0">
                <a:solidFill>
                  <a:srgbClr val="0070C0"/>
                </a:solidFill>
              </a:rPr>
              <a:t>oh, ouch, uh-huh, yes, hello</a:t>
            </a:r>
          </a:p>
          <a:p>
            <a:pPr lvl="2">
              <a:buFont typeface="Arial" panose="020B0604020202020204" pitchFamily="34" charset="0"/>
              <a:buChar char="•"/>
            </a:pPr>
            <a:r>
              <a:rPr lang="en-US" sz="3500" dirty="0"/>
              <a:t>New nouns and verbs like </a:t>
            </a:r>
            <a:r>
              <a:rPr lang="en-US" sz="3500" i="1" dirty="0"/>
              <a:t>iPhone </a:t>
            </a:r>
            <a:r>
              <a:rPr lang="en-US" sz="3500" dirty="0"/>
              <a:t>or </a:t>
            </a:r>
            <a:r>
              <a:rPr lang="en-US" sz="3500" i="1" dirty="0"/>
              <a:t>to fax</a:t>
            </a:r>
            <a:endParaRPr lang="en-US" sz="3200" dirty="0"/>
          </a:p>
          <a:p>
            <a:pPr lvl="2"/>
            <a:endParaRPr lang="en-US" sz="3200" dirty="0"/>
          </a:p>
        </p:txBody>
      </p:sp>
    </p:spTree>
    <p:extLst>
      <p:ext uri="{BB962C8B-B14F-4D97-AF65-F5344CB8AC3E}">
        <p14:creationId xmlns:p14="http://schemas.microsoft.com/office/powerpoint/2010/main" val="404567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06400" y="3632200"/>
            <a:ext cx="11277600" cy="3048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4" name="Rectangle 8"/>
          <p:cNvSpPr>
            <a:spLocks noChangeArrowheads="1"/>
          </p:cNvSpPr>
          <p:nvPr/>
        </p:nvSpPr>
        <p:spPr bwMode="auto">
          <a:xfrm>
            <a:off x="406400" y="381000"/>
            <a:ext cx="11277600" cy="3048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dirty="0">
              <a:solidFill>
                <a:srgbClr val="FF0000"/>
              </a:solidFill>
            </a:endParaRPr>
          </a:p>
        </p:txBody>
      </p:sp>
      <p:sp>
        <p:nvSpPr>
          <p:cNvPr id="2" name="Text Box 5"/>
          <p:cNvSpPr txBox="1">
            <a:spLocks noChangeArrowheads="1"/>
          </p:cNvSpPr>
          <p:nvPr/>
        </p:nvSpPr>
        <p:spPr bwMode="auto">
          <a:xfrm>
            <a:off x="406400" y="381001"/>
            <a:ext cx="436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Open class </a:t>
            </a:r>
            <a:r>
              <a:rPr lang="en-US" dirty="0"/>
              <a:t>("content") words</a:t>
            </a:r>
          </a:p>
        </p:txBody>
      </p:sp>
      <p:sp>
        <p:nvSpPr>
          <p:cNvPr id="3" name="Text Box 7"/>
          <p:cNvSpPr txBox="1">
            <a:spLocks noChangeArrowheads="1"/>
          </p:cNvSpPr>
          <p:nvPr/>
        </p:nvSpPr>
        <p:spPr bwMode="auto">
          <a:xfrm>
            <a:off x="406400" y="3632201"/>
            <a:ext cx="487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Closed class </a:t>
            </a:r>
            <a:r>
              <a:rPr lang="en-US" dirty="0"/>
              <a:t>("function")</a:t>
            </a:r>
          </a:p>
        </p:txBody>
      </p:sp>
      <p:sp>
        <p:nvSpPr>
          <p:cNvPr id="6" name="Rectangle 10"/>
          <p:cNvSpPr>
            <a:spLocks noChangeArrowheads="1"/>
          </p:cNvSpPr>
          <p:nvPr/>
        </p:nvSpPr>
        <p:spPr bwMode="auto">
          <a:xfrm>
            <a:off x="508000" y="889000"/>
            <a:ext cx="3556000" cy="2438400"/>
          </a:xfrm>
          <a:prstGeom prst="rect">
            <a:avLst/>
          </a:prstGeom>
          <a:solidFill>
            <a:srgbClr val="ECF3FF"/>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7" name="Text Box 11"/>
          <p:cNvSpPr txBox="1">
            <a:spLocks noChangeArrowheads="1"/>
          </p:cNvSpPr>
          <p:nvPr/>
        </p:nvSpPr>
        <p:spPr bwMode="auto">
          <a:xfrm>
            <a:off x="508000" y="908052"/>
            <a:ext cx="193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Nouns</a:t>
            </a:r>
          </a:p>
        </p:txBody>
      </p:sp>
      <p:sp>
        <p:nvSpPr>
          <p:cNvPr id="8" name="Rectangle 12"/>
          <p:cNvSpPr>
            <a:spLocks noChangeArrowheads="1"/>
          </p:cNvSpPr>
          <p:nvPr/>
        </p:nvSpPr>
        <p:spPr bwMode="auto">
          <a:xfrm>
            <a:off x="4165600" y="889000"/>
            <a:ext cx="2133600" cy="47752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9" name="Text Box 13"/>
          <p:cNvSpPr txBox="1">
            <a:spLocks noChangeArrowheads="1"/>
          </p:cNvSpPr>
          <p:nvPr/>
        </p:nvSpPr>
        <p:spPr bwMode="auto">
          <a:xfrm>
            <a:off x="4165600" y="9080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Verbs</a:t>
            </a:r>
          </a:p>
        </p:txBody>
      </p:sp>
      <p:sp>
        <p:nvSpPr>
          <p:cNvPr id="10" name="Rectangle 14"/>
          <p:cNvSpPr>
            <a:spLocks noChangeArrowheads="1"/>
          </p:cNvSpPr>
          <p:nvPr/>
        </p:nvSpPr>
        <p:spPr bwMode="auto">
          <a:xfrm>
            <a:off x="609600" y="1498600"/>
            <a:ext cx="1625600" cy="1625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1" name="Text Box 15"/>
          <p:cNvSpPr txBox="1">
            <a:spLocks noChangeArrowheads="1"/>
          </p:cNvSpPr>
          <p:nvPr/>
        </p:nvSpPr>
        <p:spPr bwMode="auto">
          <a:xfrm>
            <a:off x="609600" y="1517651"/>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Proper</a:t>
            </a:r>
          </a:p>
        </p:txBody>
      </p:sp>
      <p:sp>
        <p:nvSpPr>
          <p:cNvPr id="12" name="Rectangle 16"/>
          <p:cNvSpPr>
            <a:spLocks noChangeArrowheads="1"/>
          </p:cNvSpPr>
          <p:nvPr/>
        </p:nvSpPr>
        <p:spPr bwMode="auto">
          <a:xfrm>
            <a:off x="2336800" y="1498600"/>
            <a:ext cx="1625600" cy="16256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3" name="Text Box 17"/>
          <p:cNvSpPr txBox="1">
            <a:spLocks noChangeArrowheads="1"/>
          </p:cNvSpPr>
          <p:nvPr/>
        </p:nvSpPr>
        <p:spPr bwMode="auto">
          <a:xfrm>
            <a:off x="2336800" y="1517651"/>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Common</a:t>
            </a:r>
          </a:p>
        </p:txBody>
      </p:sp>
      <p:sp>
        <p:nvSpPr>
          <p:cNvPr id="14" name="Rectangle 18"/>
          <p:cNvSpPr>
            <a:spLocks noChangeArrowheads="1"/>
          </p:cNvSpPr>
          <p:nvPr/>
        </p:nvSpPr>
        <p:spPr bwMode="auto">
          <a:xfrm>
            <a:off x="4368800" y="3835400"/>
            <a:ext cx="1625600" cy="1625600"/>
          </a:xfrm>
          <a:prstGeom prst="rect">
            <a:avLst/>
          </a:prstGeom>
          <a:solidFill>
            <a:srgbClr val="E3FFE7"/>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5" name="Text Box 19"/>
          <p:cNvSpPr txBox="1">
            <a:spLocks noChangeArrowheads="1"/>
          </p:cNvSpPr>
          <p:nvPr/>
        </p:nvSpPr>
        <p:spPr bwMode="auto">
          <a:xfrm>
            <a:off x="4368800" y="3854451"/>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Auxiliary</a:t>
            </a:r>
          </a:p>
        </p:txBody>
      </p:sp>
      <p:sp>
        <p:nvSpPr>
          <p:cNvPr id="16" name="Rectangle 20"/>
          <p:cNvSpPr>
            <a:spLocks noChangeArrowheads="1"/>
          </p:cNvSpPr>
          <p:nvPr/>
        </p:nvSpPr>
        <p:spPr bwMode="auto">
          <a:xfrm>
            <a:off x="4368800" y="1498600"/>
            <a:ext cx="1625600" cy="1625600"/>
          </a:xfrm>
          <a:prstGeom prst="rect">
            <a:avLst/>
          </a:prstGeom>
          <a:solidFill>
            <a:srgbClr val="EAFFF5"/>
          </a:solid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400"/>
          </a:p>
        </p:txBody>
      </p:sp>
      <p:sp>
        <p:nvSpPr>
          <p:cNvPr id="17" name="Text Box 21"/>
          <p:cNvSpPr txBox="1">
            <a:spLocks noChangeArrowheads="1"/>
          </p:cNvSpPr>
          <p:nvPr/>
        </p:nvSpPr>
        <p:spPr bwMode="auto">
          <a:xfrm>
            <a:off x="4368800" y="1517652"/>
            <a:ext cx="142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Main</a:t>
            </a:r>
          </a:p>
        </p:txBody>
      </p:sp>
      <p:sp>
        <p:nvSpPr>
          <p:cNvPr id="18" name="Rectangle 22"/>
          <p:cNvSpPr>
            <a:spLocks noChangeArrowheads="1"/>
          </p:cNvSpPr>
          <p:nvPr/>
        </p:nvSpPr>
        <p:spPr bwMode="auto">
          <a:xfrm>
            <a:off x="6502400" y="8890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19" name="Text Box 23"/>
          <p:cNvSpPr txBox="1">
            <a:spLocks noChangeArrowheads="1"/>
          </p:cNvSpPr>
          <p:nvPr/>
        </p:nvSpPr>
        <p:spPr bwMode="auto">
          <a:xfrm>
            <a:off x="6502400" y="9080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Adjectives</a:t>
            </a:r>
          </a:p>
        </p:txBody>
      </p:sp>
      <p:sp>
        <p:nvSpPr>
          <p:cNvPr id="20" name="Rectangle 24"/>
          <p:cNvSpPr>
            <a:spLocks noChangeArrowheads="1"/>
          </p:cNvSpPr>
          <p:nvPr/>
        </p:nvSpPr>
        <p:spPr bwMode="auto">
          <a:xfrm>
            <a:off x="6502400" y="16002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21" name="Text Box 25"/>
          <p:cNvSpPr txBox="1">
            <a:spLocks noChangeArrowheads="1"/>
          </p:cNvSpPr>
          <p:nvPr/>
        </p:nvSpPr>
        <p:spPr bwMode="auto">
          <a:xfrm>
            <a:off x="6502400" y="16192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Adverbs</a:t>
            </a:r>
          </a:p>
        </p:txBody>
      </p:sp>
      <p:sp>
        <p:nvSpPr>
          <p:cNvPr id="22" name="Rectangle 26"/>
          <p:cNvSpPr>
            <a:spLocks noChangeArrowheads="1"/>
          </p:cNvSpPr>
          <p:nvPr/>
        </p:nvSpPr>
        <p:spPr bwMode="auto">
          <a:xfrm>
            <a:off x="65024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3" name="Text Box 27"/>
          <p:cNvSpPr txBox="1">
            <a:spLocks noChangeArrowheads="1"/>
          </p:cNvSpPr>
          <p:nvPr/>
        </p:nvSpPr>
        <p:spPr bwMode="auto">
          <a:xfrm>
            <a:off x="6502400" y="4362451"/>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Prepositions</a:t>
            </a:r>
          </a:p>
        </p:txBody>
      </p:sp>
      <p:sp>
        <p:nvSpPr>
          <p:cNvPr id="24" name="Rectangle 28"/>
          <p:cNvSpPr>
            <a:spLocks noChangeArrowheads="1"/>
          </p:cNvSpPr>
          <p:nvPr/>
        </p:nvSpPr>
        <p:spPr bwMode="auto">
          <a:xfrm>
            <a:off x="65024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5" name="Text Box 29"/>
          <p:cNvSpPr txBox="1">
            <a:spLocks noChangeArrowheads="1"/>
          </p:cNvSpPr>
          <p:nvPr/>
        </p:nvSpPr>
        <p:spPr bwMode="auto">
          <a:xfrm>
            <a:off x="6502400" y="50736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Particles</a:t>
            </a:r>
          </a:p>
        </p:txBody>
      </p:sp>
      <p:sp>
        <p:nvSpPr>
          <p:cNvPr id="26" name="Rectangle 30"/>
          <p:cNvSpPr>
            <a:spLocks noChangeArrowheads="1"/>
          </p:cNvSpPr>
          <p:nvPr/>
        </p:nvSpPr>
        <p:spPr bwMode="auto">
          <a:xfrm>
            <a:off x="6096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7" name="Text Box 31"/>
          <p:cNvSpPr txBox="1">
            <a:spLocks noChangeArrowheads="1"/>
          </p:cNvSpPr>
          <p:nvPr/>
        </p:nvSpPr>
        <p:spPr bwMode="auto">
          <a:xfrm>
            <a:off x="609600" y="4362451"/>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Determiners</a:t>
            </a:r>
          </a:p>
        </p:txBody>
      </p:sp>
      <p:sp>
        <p:nvSpPr>
          <p:cNvPr id="28" name="Rectangle 32"/>
          <p:cNvSpPr>
            <a:spLocks noChangeArrowheads="1"/>
          </p:cNvSpPr>
          <p:nvPr/>
        </p:nvSpPr>
        <p:spPr bwMode="auto">
          <a:xfrm>
            <a:off x="6096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9" name="Text Box 33"/>
          <p:cNvSpPr txBox="1">
            <a:spLocks noChangeArrowheads="1"/>
          </p:cNvSpPr>
          <p:nvPr/>
        </p:nvSpPr>
        <p:spPr bwMode="auto">
          <a:xfrm>
            <a:off x="609600" y="5073651"/>
            <a:ext cx="2336800" cy="461665"/>
          </a:xfrm>
          <a:prstGeom prst="rect">
            <a:avLst/>
          </a:prstGeom>
          <a:solidFill>
            <a:srgbClr val="EAFFF5"/>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Conjunctions</a:t>
            </a:r>
          </a:p>
        </p:txBody>
      </p:sp>
      <p:sp>
        <p:nvSpPr>
          <p:cNvPr id="30" name="Rectangle 34"/>
          <p:cNvSpPr>
            <a:spLocks noChangeArrowheads="1"/>
          </p:cNvSpPr>
          <p:nvPr/>
        </p:nvSpPr>
        <p:spPr bwMode="auto">
          <a:xfrm>
            <a:off x="609600" y="57658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31" name="Text Box 35"/>
          <p:cNvSpPr txBox="1">
            <a:spLocks noChangeArrowheads="1"/>
          </p:cNvSpPr>
          <p:nvPr/>
        </p:nvSpPr>
        <p:spPr bwMode="auto">
          <a:xfrm>
            <a:off x="609600" y="5784852"/>
            <a:ext cx="2336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Pronouns</a:t>
            </a:r>
          </a:p>
        </p:txBody>
      </p:sp>
      <p:sp>
        <p:nvSpPr>
          <p:cNvPr id="32" name="Text Box 36"/>
          <p:cNvSpPr txBox="1">
            <a:spLocks noChangeArrowheads="1"/>
          </p:cNvSpPr>
          <p:nvPr/>
        </p:nvSpPr>
        <p:spPr bwMode="auto">
          <a:xfrm>
            <a:off x="9448800" y="2921000"/>
            <a:ext cx="1930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3" name="Text Box 37"/>
          <p:cNvSpPr txBox="1">
            <a:spLocks noChangeArrowheads="1"/>
          </p:cNvSpPr>
          <p:nvPr/>
        </p:nvSpPr>
        <p:spPr bwMode="auto">
          <a:xfrm>
            <a:off x="9956800" y="5054601"/>
            <a:ext cx="152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4" name="Text Box 38"/>
          <p:cNvSpPr txBox="1">
            <a:spLocks noChangeArrowheads="1"/>
          </p:cNvSpPr>
          <p:nvPr/>
        </p:nvSpPr>
        <p:spPr bwMode="auto">
          <a:xfrm>
            <a:off x="711200" y="2080684"/>
            <a:ext cx="14224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Janet</a:t>
            </a:r>
          </a:p>
          <a:p>
            <a:pPr eaLnBrk="1" hangingPunct="1">
              <a:spcBef>
                <a:spcPct val="20000"/>
              </a:spcBef>
            </a:pPr>
            <a:r>
              <a:rPr lang="en-US" sz="2133" i="1" dirty="0">
                <a:solidFill>
                  <a:schemeClr val="accent2"/>
                </a:solidFill>
              </a:rPr>
              <a:t>Italy</a:t>
            </a:r>
          </a:p>
        </p:txBody>
      </p:sp>
      <p:sp>
        <p:nvSpPr>
          <p:cNvPr id="35" name="Text Box 39"/>
          <p:cNvSpPr txBox="1">
            <a:spLocks noChangeArrowheads="1"/>
          </p:cNvSpPr>
          <p:nvPr/>
        </p:nvSpPr>
        <p:spPr bwMode="auto">
          <a:xfrm>
            <a:off x="2438400" y="2080685"/>
            <a:ext cx="14224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cat,  cats</a:t>
            </a:r>
          </a:p>
          <a:p>
            <a:pPr eaLnBrk="1" hangingPunct="1">
              <a:spcBef>
                <a:spcPct val="20000"/>
              </a:spcBef>
            </a:pPr>
            <a:r>
              <a:rPr lang="en-US" sz="2133" i="1" dirty="0">
                <a:solidFill>
                  <a:schemeClr val="accent2"/>
                </a:solidFill>
              </a:rPr>
              <a:t>mango</a:t>
            </a:r>
          </a:p>
        </p:txBody>
      </p:sp>
      <p:sp>
        <p:nvSpPr>
          <p:cNvPr id="36" name="Text Box 40"/>
          <p:cNvSpPr txBox="1">
            <a:spLocks noChangeArrowheads="1"/>
          </p:cNvSpPr>
          <p:nvPr/>
        </p:nvSpPr>
        <p:spPr bwMode="auto">
          <a:xfrm>
            <a:off x="4470400" y="2108201"/>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eat</a:t>
            </a:r>
          </a:p>
          <a:p>
            <a:pPr eaLnBrk="1" hangingPunct="1">
              <a:spcBef>
                <a:spcPct val="20000"/>
              </a:spcBef>
            </a:pPr>
            <a:r>
              <a:rPr lang="en-US" sz="2133" i="1" dirty="0">
                <a:solidFill>
                  <a:schemeClr val="accent2"/>
                </a:solidFill>
              </a:rPr>
              <a:t>went</a:t>
            </a:r>
          </a:p>
        </p:txBody>
      </p:sp>
      <p:sp>
        <p:nvSpPr>
          <p:cNvPr id="37" name="Text Box 41"/>
          <p:cNvSpPr txBox="1">
            <a:spLocks noChangeArrowheads="1"/>
          </p:cNvSpPr>
          <p:nvPr/>
        </p:nvSpPr>
        <p:spPr bwMode="auto">
          <a:xfrm>
            <a:off x="4470400" y="4417484"/>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can</a:t>
            </a:r>
          </a:p>
          <a:p>
            <a:pPr eaLnBrk="1" hangingPunct="1">
              <a:spcBef>
                <a:spcPct val="20000"/>
              </a:spcBef>
            </a:pPr>
            <a:r>
              <a:rPr lang="en-US" sz="2133" i="1">
                <a:solidFill>
                  <a:schemeClr val="accent2"/>
                </a:solidFill>
              </a:rPr>
              <a:t>had</a:t>
            </a:r>
          </a:p>
        </p:txBody>
      </p:sp>
      <p:sp>
        <p:nvSpPr>
          <p:cNvPr id="38" name="Text Box 42"/>
          <p:cNvSpPr txBox="1">
            <a:spLocks noChangeArrowheads="1"/>
          </p:cNvSpPr>
          <p:nvPr/>
        </p:nvSpPr>
        <p:spPr bwMode="auto">
          <a:xfrm>
            <a:off x="8229600" y="948268"/>
            <a:ext cx="26416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old   green   tasty</a:t>
            </a:r>
          </a:p>
        </p:txBody>
      </p:sp>
      <p:sp>
        <p:nvSpPr>
          <p:cNvPr id="39" name="Text Box 43"/>
          <p:cNvSpPr txBox="1">
            <a:spLocks noChangeArrowheads="1"/>
          </p:cNvSpPr>
          <p:nvPr/>
        </p:nvSpPr>
        <p:spPr bwMode="auto">
          <a:xfrm>
            <a:off x="8229600" y="1659467"/>
            <a:ext cx="24384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slowly yesterday</a:t>
            </a:r>
          </a:p>
        </p:txBody>
      </p:sp>
      <p:sp>
        <p:nvSpPr>
          <p:cNvPr id="40" name="Text Box 44"/>
          <p:cNvSpPr txBox="1">
            <a:spLocks noChangeArrowheads="1"/>
          </p:cNvSpPr>
          <p:nvPr/>
        </p:nvSpPr>
        <p:spPr bwMode="auto">
          <a:xfrm>
            <a:off x="8432800" y="44026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to with</a:t>
            </a:r>
          </a:p>
        </p:txBody>
      </p:sp>
      <p:sp>
        <p:nvSpPr>
          <p:cNvPr id="41" name="Text Box 45"/>
          <p:cNvSpPr txBox="1">
            <a:spLocks noChangeArrowheads="1"/>
          </p:cNvSpPr>
          <p:nvPr/>
        </p:nvSpPr>
        <p:spPr bwMode="auto">
          <a:xfrm>
            <a:off x="8432800" y="51138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off   up</a:t>
            </a:r>
          </a:p>
        </p:txBody>
      </p:sp>
      <p:sp>
        <p:nvSpPr>
          <p:cNvPr id="42" name="Text Box 46"/>
          <p:cNvSpPr txBox="1">
            <a:spLocks noChangeArrowheads="1"/>
          </p:cNvSpPr>
          <p:nvPr/>
        </p:nvSpPr>
        <p:spPr bwMode="auto">
          <a:xfrm>
            <a:off x="2336800" y="4402668"/>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 some</a:t>
            </a:r>
          </a:p>
        </p:txBody>
      </p:sp>
      <p:sp>
        <p:nvSpPr>
          <p:cNvPr id="43" name="Text Box 47"/>
          <p:cNvSpPr txBox="1">
            <a:spLocks noChangeArrowheads="1"/>
          </p:cNvSpPr>
          <p:nvPr/>
        </p:nvSpPr>
        <p:spPr bwMode="auto">
          <a:xfrm>
            <a:off x="2540000" y="51138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and or</a:t>
            </a:r>
          </a:p>
        </p:txBody>
      </p:sp>
      <p:sp>
        <p:nvSpPr>
          <p:cNvPr id="44" name="Text Box 48"/>
          <p:cNvSpPr txBox="1">
            <a:spLocks noChangeArrowheads="1"/>
          </p:cNvSpPr>
          <p:nvPr/>
        </p:nvSpPr>
        <p:spPr bwMode="auto">
          <a:xfrm>
            <a:off x="2540000" y="5825067"/>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they its</a:t>
            </a:r>
          </a:p>
        </p:txBody>
      </p:sp>
      <p:sp>
        <p:nvSpPr>
          <p:cNvPr id="45" name="Rectangle 49"/>
          <p:cNvSpPr>
            <a:spLocks noChangeArrowheads="1"/>
          </p:cNvSpPr>
          <p:nvPr/>
        </p:nvSpPr>
        <p:spPr bwMode="auto">
          <a:xfrm>
            <a:off x="6502400" y="2514600"/>
            <a:ext cx="1625600" cy="1625600"/>
          </a:xfrm>
          <a:prstGeom prst="rect">
            <a:avLst/>
          </a:prstGeom>
          <a:solidFill>
            <a:srgbClr val="EAFFF5"/>
          </a:solidFill>
          <a:ln w="9525">
            <a:solidFill>
              <a:schemeClr val="tx1"/>
            </a:solidFill>
            <a:miter lim="800000"/>
            <a:headEnd/>
            <a:tailEnd/>
          </a:ln>
        </p:spPr>
        <p:txBody>
          <a:bodyPr wrap="none" anchor="ctr"/>
          <a:lstStyle/>
          <a:p>
            <a:endParaRPr lang="en-US" sz="2400"/>
          </a:p>
        </p:txBody>
      </p:sp>
      <p:sp>
        <p:nvSpPr>
          <p:cNvPr id="46" name="Text Box 50"/>
          <p:cNvSpPr txBox="1">
            <a:spLocks noChangeArrowheads="1"/>
          </p:cNvSpPr>
          <p:nvPr/>
        </p:nvSpPr>
        <p:spPr bwMode="auto">
          <a:xfrm>
            <a:off x="6502400" y="2533651"/>
            <a:ext cx="1524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Numbers</a:t>
            </a:r>
          </a:p>
        </p:txBody>
      </p:sp>
      <p:sp>
        <p:nvSpPr>
          <p:cNvPr id="47" name="Text Box 51"/>
          <p:cNvSpPr txBox="1">
            <a:spLocks noChangeArrowheads="1"/>
          </p:cNvSpPr>
          <p:nvPr/>
        </p:nvSpPr>
        <p:spPr bwMode="auto">
          <a:xfrm>
            <a:off x="6604000" y="3096685"/>
            <a:ext cx="1524000" cy="814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122,312</a:t>
            </a:r>
          </a:p>
          <a:p>
            <a:pPr eaLnBrk="1" hangingPunct="1">
              <a:spcBef>
                <a:spcPct val="20000"/>
              </a:spcBef>
            </a:pPr>
            <a:r>
              <a:rPr lang="en-US" sz="2133" i="1">
                <a:solidFill>
                  <a:schemeClr val="accent2"/>
                </a:solidFill>
              </a:rPr>
              <a:t>one</a:t>
            </a:r>
          </a:p>
        </p:txBody>
      </p:sp>
      <p:sp>
        <p:nvSpPr>
          <p:cNvPr id="48" name="Rectangle 28"/>
          <p:cNvSpPr>
            <a:spLocks noChangeArrowheads="1"/>
          </p:cNvSpPr>
          <p:nvPr/>
        </p:nvSpPr>
        <p:spPr bwMode="auto">
          <a:xfrm>
            <a:off x="8295861" y="2286000"/>
            <a:ext cx="3149600" cy="609600"/>
          </a:xfrm>
          <a:prstGeom prst="rect">
            <a:avLst/>
          </a:prstGeom>
          <a:solidFill>
            <a:srgbClr val="DDF0FF"/>
          </a:solidFill>
          <a:ln w="9525">
            <a:solidFill>
              <a:schemeClr val="tx1"/>
            </a:solidFill>
            <a:miter lim="800000"/>
            <a:headEnd/>
            <a:tailEnd/>
          </a:ln>
        </p:spPr>
        <p:txBody>
          <a:bodyPr wrap="none" anchor="ctr"/>
          <a:lstStyle/>
          <a:p>
            <a:r>
              <a:rPr lang="en-US" sz="2400" dirty="0">
                <a:latin typeface="Arial"/>
                <a:cs typeface="Arial"/>
              </a:rPr>
              <a:t>Interjections</a:t>
            </a:r>
          </a:p>
        </p:txBody>
      </p:sp>
      <p:sp>
        <p:nvSpPr>
          <p:cNvPr id="49" name="Text Box 45"/>
          <p:cNvSpPr txBox="1">
            <a:spLocks noChangeArrowheads="1"/>
          </p:cNvSpPr>
          <p:nvPr/>
        </p:nvSpPr>
        <p:spPr bwMode="auto">
          <a:xfrm>
            <a:off x="10058400" y="2387600"/>
            <a:ext cx="1524000" cy="4205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p>
        </p:txBody>
      </p:sp>
      <p:sp>
        <p:nvSpPr>
          <p:cNvPr id="44035" name="Rectangle 3"/>
          <p:cNvSpPr>
            <a:spLocks noGrp="1" noChangeArrowheads="1"/>
          </p:cNvSpPr>
          <p:nvPr>
            <p:ph type="body" idx="1"/>
          </p:nvPr>
        </p:nvSpPr>
        <p:spPr>
          <a:xfrm>
            <a:off x="1097281" y="1371601"/>
            <a:ext cx="10058401" cy="5326796"/>
          </a:xfrm>
        </p:spPr>
        <p:txBody>
          <a:bodyPr>
            <a:normAutofit/>
          </a:bodyPr>
          <a:lstStyle/>
          <a:p>
            <a:r>
              <a:rPr lang="en-US" dirty="0"/>
              <a:t>Assigning a part-of-speech to each word in a text. </a:t>
            </a:r>
          </a:p>
          <a:p>
            <a:r>
              <a:rPr lang="en-US" dirty="0"/>
              <a:t>Words often have more than one POS. </a:t>
            </a:r>
          </a:p>
          <a:p>
            <a:r>
              <a:rPr lang="en-US" b="1" dirty="0"/>
              <a:t>book</a:t>
            </a:r>
            <a:r>
              <a:rPr lang="en-US" dirty="0"/>
              <a:t>:</a:t>
            </a:r>
          </a:p>
          <a:p>
            <a:pPr marL="515938" indent="-344488">
              <a:buFont typeface="Arial" panose="020B0604020202020204" pitchFamily="34" charset="0"/>
              <a:buChar char="•"/>
            </a:pPr>
            <a:r>
              <a:rPr lang="en-US" dirty="0"/>
              <a:t>VERB: (</a:t>
            </a:r>
            <a:r>
              <a:rPr lang="en-US" b="1" i="1" dirty="0"/>
              <a:t>Book</a:t>
            </a:r>
            <a:r>
              <a:rPr lang="en-US" i="1" dirty="0"/>
              <a:t> that flight</a:t>
            </a:r>
            <a:r>
              <a:rPr lang="en-US" dirty="0"/>
              <a:t>) </a:t>
            </a:r>
          </a:p>
          <a:p>
            <a:pPr marL="515938" indent="-344488">
              <a:buFont typeface="Arial" panose="020B0604020202020204" pitchFamily="34" charset="0"/>
              <a:buChar char="•"/>
            </a:pPr>
            <a:r>
              <a:rPr lang="en-US" dirty="0"/>
              <a:t>NOUN: (</a:t>
            </a:r>
            <a:r>
              <a:rPr lang="en-US" i="1" dirty="0"/>
              <a:t>Hand me that </a:t>
            </a:r>
            <a:r>
              <a:rPr lang="en-US" b="1" i="1" dirty="0"/>
              <a:t>book</a:t>
            </a:r>
            <a:r>
              <a:rPr lang="en-US" dirty="0"/>
              <a:t>).</a:t>
            </a:r>
          </a:p>
        </p:txBody>
      </p:sp>
    </p:spTree>
    <p:extLst>
      <p:ext uri="{BB962C8B-B14F-4D97-AF65-F5344CB8AC3E}">
        <p14:creationId xmlns:p14="http://schemas.microsoft.com/office/powerpoint/2010/main" val="393405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62200"/>
            <a:ext cx="7392490" cy="4198204"/>
          </a:xfrm>
        </p:spPr>
      </p:pic>
      <p:sp>
        <p:nvSpPr>
          <p:cNvPr id="6" name="TextBox 5">
            <a:extLst>
              <a:ext uri="{FF2B5EF4-FFF2-40B4-BE49-F238E27FC236}">
                <a16:creationId xmlns:a16="http://schemas.microsoft.com/office/drawing/2014/main" id="{9DAD0A20-FCE8-AF43-B623-7FD1CE1E3EFB}"/>
              </a:ext>
            </a:extLst>
          </p:cNvPr>
          <p:cNvSpPr txBox="1"/>
          <p:nvPr/>
        </p:nvSpPr>
        <p:spPr>
          <a:xfrm>
            <a:off x="1097280" y="1422112"/>
            <a:ext cx="10337061" cy="584775"/>
          </a:xfrm>
          <a:prstGeom prst="rect">
            <a:avLst/>
          </a:prstGeom>
          <a:noFill/>
        </p:spPr>
        <p:txBody>
          <a:bodyPr wrap="none" rtlCol="0">
            <a:spAutoFit/>
          </a:bodyPr>
          <a:lstStyle/>
          <a:p>
            <a:r>
              <a:rPr lang="en-US" sz="3200" dirty="0"/>
              <a:t>Map from sequence x</a:t>
            </a:r>
            <a:r>
              <a:rPr lang="en-US" sz="3200" baseline="-25000" dirty="0"/>
              <a:t>1</a:t>
            </a:r>
            <a:r>
              <a:rPr lang="en-US" sz="3200" dirty="0"/>
              <a:t>,…,</a:t>
            </a:r>
            <a:r>
              <a:rPr lang="en-US" sz="3200" dirty="0" err="1"/>
              <a:t>x</a:t>
            </a:r>
            <a:r>
              <a:rPr lang="en-US" sz="3200" baseline="-25000" dirty="0" err="1"/>
              <a:t>n</a:t>
            </a:r>
            <a:r>
              <a:rPr lang="en-US" sz="3200" dirty="0"/>
              <a:t> of words to y</a:t>
            </a:r>
            <a:r>
              <a:rPr lang="en-US" sz="3200" baseline="-25000" dirty="0"/>
              <a:t>1</a:t>
            </a:r>
            <a:r>
              <a:rPr lang="en-US" sz="3200" dirty="0"/>
              <a:t>,…,</a:t>
            </a:r>
            <a:r>
              <a:rPr lang="en-US" sz="3200" dirty="0" err="1"/>
              <a:t>y</a:t>
            </a:r>
            <a:r>
              <a:rPr lang="en-US" sz="3200" baseline="-25000" dirty="0" err="1"/>
              <a:t>n</a:t>
            </a:r>
            <a:r>
              <a:rPr lang="en-US" sz="3200" dirty="0"/>
              <a:t> of POS tags </a:t>
            </a:r>
          </a:p>
        </p:txBody>
      </p:sp>
    </p:spTree>
    <p:extLst>
      <p:ext uri="{BB962C8B-B14F-4D97-AF65-F5344CB8AC3E}">
        <p14:creationId xmlns:p14="http://schemas.microsoft.com/office/powerpoint/2010/main" val="208058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981" y="1145184"/>
            <a:ext cx="9957699" cy="5626100"/>
          </a:xfrm>
        </p:spPr>
      </p:pic>
      <p:sp>
        <p:nvSpPr>
          <p:cNvPr id="6" name="TextBox 5">
            <a:extLst>
              <a:ext uri="{FF2B5EF4-FFF2-40B4-BE49-F238E27FC236}">
                <a16:creationId xmlns:a16="http://schemas.microsoft.com/office/drawing/2014/main" id="{F5CD4976-125E-CA45-A1D8-7B750827639E}"/>
              </a:ext>
            </a:extLst>
          </p:cNvPr>
          <p:cNvSpPr txBox="1"/>
          <p:nvPr/>
        </p:nvSpPr>
        <p:spPr>
          <a:xfrm>
            <a:off x="10469477" y="613201"/>
            <a:ext cx="1722523" cy="369332"/>
          </a:xfrm>
          <a:prstGeom prst="rect">
            <a:avLst/>
          </a:prstGeom>
          <a:noFill/>
        </p:spPr>
        <p:txBody>
          <a:bodyPr wrap="none" rtlCol="0">
            <a:spAutoFit/>
          </a:bodyPr>
          <a:lstStyle/>
          <a:p>
            <a:r>
              <a:rPr lang="en-US" dirty="0" err="1"/>
              <a:t>Nivre</a:t>
            </a:r>
            <a:r>
              <a:rPr lang="en-US" dirty="0"/>
              <a:t> et al. 2016</a:t>
            </a:r>
          </a:p>
        </p:txBody>
      </p:sp>
    </p:spTree>
    <p:extLst>
      <p:ext uri="{BB962C8B-B14F-4D97-AF65-F5344CB8AC3E}">
        <p14:creationId xmlns:p14="http://schemas.microsoft.com/office/powerpoint/2010/main" val="62307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a16="http://schemas.microsoft.com/office/drawing/2014/main" id="{48560D7D-AE63-2942-B8C2-D8B08CF6DA5B}"/>
              </a:ext>
            </a:extLst>
          </p:cNvPr>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endParaRPr lang="en-US" dirty="0"/>
          </a:p>
        </p:txBody>
      </p:sp>
    </p:spTree>
    <p:extLst>
      <p:ext uri="{BB962C8B-B14F-4D97-AF65-F5344CB8AC3E}">
        <p14:creationId xmlns:p14="http://schemas.microsoft.com/office/powerpoint/2010/main" val="625035102"/>
      </p:ext>
    </p:extLst>
  </p:cSld>
  <p:clrMapOvr>
    <a:masterClrMapping/>
  </p:clrMapOvr>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41639</TotalTime>
  <Words>3326</Words>
  <Application>Microsoft Macintosh PowerPoint</Application>
  <PresentationFormat>Widescreen</PresentationFormat>
  <Paragraphs>282</Paragraphs>
  <Slides>27</Slides>
  <Notes>25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27</vt:i4>
      </vt:variant>
    </vt:vector>
  </HeadingPairs>
  <TitlesOfParts>
    <vt:vector size="34" baseType="lpstr">
      <vt:lpstr>Arial</vt:lpstr>
      <vt:lpstr>Calibri</vt:lpstr>
      <vt:lpstr>Calibri Light</vt:lpstr>
      <vt:lpstr>Courier</vt:lpstr>
      <vt:lpstr>Tahoma</vt:lpstr>
      <vt:lpstr>Times New Roman</vt:lpstr>
      <vt:lpstr>1_Retrospect</vt:lpstr>
      <vt:lpstr>NATURAL LANGUAGE PROCESSING MATTEO CRISTANI</vt:lpstr>
      <vt:lpstr>Sequence Labeling for Part of Speech and Named Entities</vt:lpstr>
      <vt:lpstr>Parts of Speech</vt:lpstr>
      <vt:lpstr>Two classes of words: Open vs. Closed</vt:lpstr>
      <vt:lpstr>Presentazione standard di PowerPoint</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lpstr>Sequence Labeling for Part of Speech and Named Entities</vt:lpstr>
      <vt:lpstr>Sequence Labeling for Part of Speech and Named Entities</vt:lpstr>
      <vt:lpstr>Named Entities</vt:lpstr>
      <vt:lpstr>Named Entity tagging</vt:lpstr>
      <vt:lpstr>NER output</vt:lpstr>
      <vt:lpstr>Why NER?</vt:lpstr>
      <vt:lpstr>Why NER is hard</vt:lpstr>
      <vt:lpstr>BIO Tagging</vt:lpstr>
      <vt:lpstr>BIO Tagging</vt:lpstr>
      <vt:lpstr>BIO Tagging</vt:lpstr>
      <vt:lpstr>BIO Tagging variants: IO and BIOES</vt:lpstr>
      <vt:lpstr>Standard algorithms for NER</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Labeling for Part of Speech and Named ENtities</dc:title>
  <dc:subject>Speech and Language Processing</dc:subject>
  <dc:creator>Dan Jurafsky</dc:creator>
  <cp:keywords/>
  <dc:description/>
  <cp:lastModifiedBy>Matteo Cristani</cp:lastModifiedBy>
  <cp:revision>1879</cp:revision>
  <cp:lastPrinted>2019-02-07T01:34:53Z</cp:lastPrinted>
  <dcterms:created xsi:type="dcterms:W3CDTF">2009-06-12T17:14:38Z</dcterms:created>
  <dcterms:modified xsi:type="dcterms:W3CDTF">2022-09-19T10:42:09Z</dcterms:modified>
  <cp:category/>
</cp:coreProperties>
</file>