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4" y="-656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74639"/>
            <a:ext cx="8229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74639"/>
            <a:ext cx="24384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3C01-65CC-2347-B502-D87A2861F3E6}" type="datetimeFigureOut">
              <a:rPr lang="en-US" smtClean="0"/>
              <a:pPr/>
              <a:t>18-01-11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A738-988A-E342-BE2E-1D71F19CC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183" y="3031311"/>
            <a:ext cx="16973668" cy="1911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43002"/>
            <a:ext cx="1426117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High School</a:t>
            </a:r>
          </a:p>
          <a:p>
            <a:pPr algn="ctr"/>
            <a:r>
              <a:rPr lang="en-US" sz="1000" dirty="0" smtClean="0"/>
              <a:t>1990-1994 </a:t>
            </a:r>
          </a:p>
          <a:p>
            <a:pPr algn="ctr"/>
            <a:r>
              <a:rPr lang="en-US" sz="1000" dirty="0" smtClean="0"/>
              <a:t>West Toronto Collegiate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42651" y="1750943"/>
            <a:ext cx="966931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B.Sc. (</a:t>
            </a:r>
            <a:r>
              <a:rPr lang="en-US" sz="1000" dirty="0" err="1" smtClean="0"/>
              <a:t>Hons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1994-1998 </a:t>
            </a:r>
          </a:p>
          <a:p>
            <a:pPr algn="ctr"/>
            <a:r>
              <a:rPr lang="en-US" sz="1000" dirty="0" smtClean="0"/>
              <a:t>York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325852"/>
            <a:ext cx="1484225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Ph.D., Biochemistry</a:t>
            </a:r>
          </a:p>
          <a:p>
            <a:pPr algn="ctr"/>
            <a:r>
              <a:rPr lang="en-US" sz="1000" dirty="0" smtClean="0"/>
              <a:t>1999-2004 </a:t>
            </a:r>
          </a:p>
          <a:p>
            <a:pPr algn="ctr"/>
            <a:r>
              <a:rPr lang="en-US" sz="1000" dirty="0" smtClean="0"/>
              <a:t>University of Toronto</a:t>
            </a:r>
          </a:p>
          <a:p>
            <a:pPr algn="ctr"/>
            <a:r>
              <a:rPr lang="en-US" sz="1000" dirty="0" smtClean="0"/>
              <a:t>Hospital for Sick Children</a:t>
            </a:r>
          </a:p>
          <a:p>
            <a:pPr algn="ctr"/>
            <a:r>
              <a:rPr lang="en-US" sz="1000" dirty="0" smtClean="0"/>
              <a:t>Dr. Sergio Grinstein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402" y="4362450"/>
            <a:ext cx="1659429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Post-doctoral Fellowship</a:t>
            </a:r>
          </a:p>
          <a:p>
            <a:pPr algn="ctr"/>
            <a:r>
              <a:rPr lang="en-US" sz="1000" dirty="0" smtClean="0"/>
              <a:t>2004-2008</a:t>
            </a:r>
          </a:p>
          <a:p>
            <a:pPr algn="ctr"/>
            <a:r>
              <a:rPr lang="en-US" sz="1000" dirty="0" smtClean="0"/>
              <a:t>Dr. Scott </a:t>
            </a:r>
            <a:r>
              <a:rPr lang="en-US" sz="1000" dirty="0" err="1" smtClean="0"/>
              <a:t>Emr</a:t>
            </a:r>
            <a:r>
              <a:rPr lang="en-US" sz="1000" dirty="0" smtClean="0"/>
              <a:t>,</a:t>
            </a:r>
          </a:p>
          <a:p>
            <a:pPr algn="ctr"/>
            <a:r>
              <a:rPr lang="en-US" sz="1000" dirty="0" smtClean="0"/>
              <a:t>UCSD and Cornell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40768" y="3030517"/>
            <a:ext cx="4157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5831" y="1043057"/>
            <a:ext cx="180049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Assistant Professor</a:t>
            </a:r>
          </a:p>
          <a:p>
            <a:pPr algn="ctr"/>
            <a:r>
              <a:rPr lang="en-US" sz="1000" dirty="0" smtClean="0"/>
              <a:t>Dept. of Chemistry and Biology</a:t>
            </a:r>
          </a:p>
          <a:p>
            <a:pPr algn="ctr"/>
            <a:r>
              <a:rPr lang="en-US" sz="1000" dirty="0" smtClean="0"/>
              <a:t>Ryerson University</a:t>
            </a:r>
          </a:p>
          <a:p>
            <a:pPr algn="ctr"/>
            <a:r>
              <a:rPr lang="en-US" sz="1000" dirty="0" smtClean="0"/>
              <a:t>August 2008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5650" y="3325852"/>
            <a:ext cx="1530350" cy="560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Amra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Saric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), Rickey </a:t>
            </a:r>
            <a:r>
              <a:rPr lang="en-US" sz="1000" dirty="0" err="1" smtClean="0">
                <a:solidFill>
                  <a:srgbClr val="000000"/>
                </a:solidFill>
              </a:rPr>
              <a:t>Samaroo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Danielle Taylor (RA)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8100" y="3325852"/>
            <a:ext cx="17462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00000"/>
                </a:solidFill>
              </a:rPr>
              <a:t>Giselle </a:t>
            </a:r>
            <a:r>
              <a:rPr lang="en-US" sz="1000" dirty="0" err="1">
                <a:solidFill>
                  <a:srgbClr val="000000"/>
                </a:solidFill>
              </a:rPr>
              <a:t>Andal</a:t>
            </a:r>
            <a:r>
              <a:rPr lang="en-US" sz="1000" dirty="0">
                <a:solidFill>
                  <a:srgbClr val="000000"/>
                </a:solidFill>
              </a:rPr>
              <a:t> (U. Thesis), Lauren </a:t>
            </a:r>
            <a:r>
              <a:rPr lang="en-US" sz="1000" dirty="0" err="1">
                <a:solidFill>
                  <a:srgbClr val="000000"/>
                </a:solidFill>
              </a:rPr>
              <a:t>Lamonaca-Bada</a:t>
            </a:r>
            <a:r>
              <a:rPr lang="en-US" sz="1000" dirty="0">
                <a:solidFill>
                  <a:srgbClr val="000000"/>
                </a:solidFill>
              </a:rPr>
              <a:t> (U. Thesis),</a:t>
            </a:r>
            <a:r>
              <a:rPr lang="en-US" sz="1000" dirty="0" smtClean="0">
                <a:solidFill>
                  <a:srgbClr val="000000"/>
                </a:solidFill>
              </a:rPr>
              <a:t> Danielle </a:t>
            </a:r>
            <a:r>
              <a:rPr lang="en-US" sz="1000" dirty="0">
                <a:solidFill>
                  <a:srgbClr val="000000"/>
                </a:solidFill>
              </a:rPr>
              <a:t>Taylor (URO), </a:t>
            </a:r>
            <a:r>
              <a:rPr lang="en-US" sz="1000" dirty="0" err="1">
                <a:solidFill>
                  <a:srgbClr val="000000"/>
                </a:solidFill>
              </a:rPr>
              <a:t>Antonietta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Pietroangelo</a:t>
            </a:r>
            <a:r>
              <a:rPr lang="en-US" sz="1000" dirty="0">
                <a:solidFill>
                  <a:srgbClr val="000000"/>
                </a:solidFill>
              </a:rPr>
              <a:t> (RA)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9450" y="2829773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2008-2009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0950" y="2829773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2009-2010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2450" y="2829773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2010-2011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80300" y="2818735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2011-2012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810000" y="2452262"/>
            <a:ext cx="3644900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Shannon Ho,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810000" y="2121887"/>
            <a:ext cx="4368800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Tamadher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Alghamdi</a:t>
            </a:r>
            <a:r>
              <a:rPr lang="en-US" sz="1000" dirty="0" smtClean="0">
                <a:solidFill>
                  <a:schemeClr val="tx1"/>
                </a:solidFill>
              </a:rPr>
              <a:t>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594350" y="1785544"/>
            <a:ext cx="10102850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Amra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Saric</a:t>
            </a:r>
            <a:r>
              <a:rPr lang="en-US" sz="1000" dirty="0" smtClean="0">
                <a:solidFill>
                  <a:schemeClr val="tx1"/>
                </a:solidFill>
              </a:rPr>
              <a:t>,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59900" y="2818735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2012-2013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7480300" y="2452262"/>
            <a:ext cx="7357536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Shannon Ho,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632700" y="1592302"/>
            <a:ext cx="3530600" cy="251673"/>
          </a:xfrm>
          <a:prstGeom prst="rightArrow">
            <a:avLst>
              <a:gd name="adj1" fmla="val 50000"/>
              <a:gd name="adj2" fmla="val 290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Grace Kim, M.Sc.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5" idx="2"/>
          </p:cNvCxnSpPr>
          <p:nvPr/>
        </p:nvCxnSpPr>
        <p:spPr>
          <a:xfrm rot="5400000">
            <a:off x="-156905" y="2150308"/>
            <a:ext cx="1623273" cy="1166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 rot="5400000">
            <a:off x="787193" y="2381349"/>
            <a:ext cx="715332" cy="5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rot="5400000" flipH="1" flipV="1">
            <a:off x="899230" y="3082083"/>
            <a:ext cx="86653" cy="400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</p:cNvCxnSpPr>
          <p:nvPr/>
        </p:nvCxnSpPr>
        <p:spPr>
          <a:xfrm rot="5400000" flipH="1" flipV="1">
            <a:off x="983283" y="3682034"/>
            <a:ext cx="1123251" cy="237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</p:cNvCxnSpPr>
          <p:nvPr/>
        </p:nvCxnSpPr>
        <p:spPr>
          <a:xfrm rot="5400000">
            <a:off x="1998934" y="1661591"/>
            <a:ext cx="1067792" cy="1246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34051" y="3325852"/>
            <a:ext cx="1564217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00000"/>
                </a:solidFill>
              </a:rPr>
              <a:t>Danielle Taylor (</a:t>
            </a:r>
            <a:r>
              <a:rPr lang="en-US" sz="1000" dirty="0" err="1">
                <a:solidFill>
                  <a:srgbClr val="000000"/>
                </a:solidFill>
              </a:rPr>
              <a:t>U.Thesis</a:t>
            </a:r>
            <a:r>
              <a:rPr lang="en-US" sz="1000" dirty="0">
                <a:solidFill>
                  <a:srgbClr val="000000"/>
                </a:solidFill>
              </a:rPr>
              <a:t>, </a:t>
            </a:r>
            <a:r>
              <a:rPr lang="en-US" sz="1000" dirty="0" err="1">
                <a:solidFill>
                  <a:srgbClr val="000000"/>
                </a:solidFill>
              </a:rPr>
              <a:t>UofT</a:t>
            </a:r>
            <a:r>
              <a:rPr lang="en-US" sz="1000" dirty="0">
                <a:solidFill>
                  <a:srgbClr val="000000"/>
                </a:solidFill>
              </a:rPr>
              <a:t>, USRA), Johanna </a:t>
            </a:r>
            <a:r>
              <a:rPr lang="en-US" sz="1000" dirty="0" err="1">
                <a:solidFill>
                  <a:srgbClr val="000000"/>
                </a:solidFill>
              </a:rPr>
              <a:t>Bohorquez</a:t>
            </a:r>
            <a:r>
              <a:rPr lang="en-US" sz="1000" dirty="0">
                <a:solidFill>
                  <a:srgbClr val="000000"/>
                </a:solidFill>
              </a:rPr>
              <a:t> (</a:t>
            </a:r>
            <a:r>
              <a:rPr lang="en-US" sz="1000" dirty="0" err="1">
                <a:solidFill>
                  <a:srgbClr val="000000"/>
                </a:solidFill>
              </a:rPr>
              <a:t>U.Thesis</a:t>
            </a:r>
            <a:r>
              <a:rPr lang="en-US" sz="1000" dirty="0">
                <a:solidFill>
                  <a:srgbClr val="000000"/>
                </a:solidFill>
              </a:rPr>
              <a:t>),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Rosita </a:t>
            </a:r>
            <a:r>
              <a:rPr lang="en-US" sz="1000" dirty="0" err="1" smtClean="0">
                <a:solidFill>
                  <a:srgbClr val="000000"/>
                </a:solidFill>
              </a:rPr>
              <a:t>Bajari</a:t>
            </a:r>
            <a:r>
              <a:rPr lang="en-US" sz="1000" dirty="0" smtClean="0">
                <a:solidFill>
                  <a:srgbClr val="000000"/>
                </a:solidFill>
              </a:rPr>
              <a:t> (USRA)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Ahmad </a:t>
            </a:r>
            <a:r>
              <a:rPr lang="en-US" sz="1000" dirty="0" err="1" smtClean="0">
                <a:solidFill>
                  <a:srgbClr val="000000"/>
                </a:solidFill>
              </a:rPr>
              <a:t>Sidiqi</a:t>
            </a:r>
            <a:r>
              <a:rPr lang="en-US" sz="1000" dirty="0" smtClean="0">
                <a:solidFill>
                  <a:srgbClr val="000000"/>
                </a:solidFill>
              </a:rPr>
              <a:t> (URO)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86650" y="3325852"/>
            <a:ext cx="1746250" cy="1114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000000"/>
                </a:solidFill>
              </a:rPr>
              <a:t>Antonietta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Pietrangelo</a:t>
            </a:r>
            <a:r>
              <a:rPr lang="en-US" sz="1000" dirty="0">
                <a:solidFill>
                  <a:srgbClr val="000000"/>
                </a:solidFill>
              </a:rPr>
              <a:t> (</a:t>
            </a:r>
            <a:r>
              <a:rPr lang="en-US" sz="1000" dirty="0" err="1">
                <a:solidFill>
                  <a:srgbClr val="000000"/>
                </a:solidFill>
              </a:rPr>
              <a:t>U.Thesis</a:t>
            </a:r>
            <a:r>
              <a:rPr lang="en-US" sz="1000" dirty="0">
                <a:solidFill>
                  <a:srgbClr val="000000"/>
                </a:solidFill>
              </a:rPr>
              <a:t>, Dalhousie), </a:t>
            </a:r>
            <a:r>
              <a:rPr lang="en-US" sz="1000" dirty="0" err="1">
                <a:solidFill>
                  <a:srgbClr val="000000"/>
                </a:solidFill>
              </a:rPr>
              <a:t>Kazhall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Talebpour</a:t>
            </a:r>
            <a:r>
              <a:rPr lang="en-US" sz="1000" dirty="0">
                <a:solidFill>
                  <a:srgbClr val="000000"/>
                </a:solidFill>
              </a:rPr>
              <a:t>,  (</a:t>
            </a:r>
            <a:r>
              <a:rPr lang="en-US" sz="1000" dirty="0" err="1">
                <a:solidFill>
                  <a:srgbClr val="000000"/>
                </a:solidFill>
              </a:rPr>
              <a:t>U.Thesis</a:t>
            </a:r>
            <a:r>
              <a:rPr lang="en-US" sz="1000" dirty="0">
                <a:solidFill>
                  <a:srgbClr val="000000"/>
                </a:solidFill>
              </a:rPr>
              <a:t>), Amanda </a:t>
            </a:r>
            <a:r>
              <a:rPr lang="en-US" sz="1000" dirty="0" err="1">
                <a:solidFill>
                  <a:srgbClr val="000000"/>
                </a:solidFill>
              </a:rPr>
              <a:t>Buschau</a:t>
            </a:r>
            <a:r>
              <a:rPr lang="en-US" sz="1000" dirty="0">
                <a:solidFill>
                  <a:srgbClr val="000000"/>
                </a:solidFill>
              </a:rPr>
              <a:t> (</a:t>
            </a:r>
            <a:r>
              <a:rPr lang="en-US" sz="1000" dirty="0" err="1">
                <a:solidFill>
                  <a:srgbClr val="000000"/>
                </a:solidFill>
              </a:rPr>
              <a:t>U.Thesis</a:t>
            </a:r>
            <a:r>
              <a:rPr lang="en-US" sz="1000" dirty="0">
                <a:solidFill>
                  <a:srgbClr val="000000"/>
                </a:solidFill>
              </a:rPr>
              <a:t>, co-supervised), Monica </a:t>
            </a:r>
            <a:r>
              <a:rPr lang="en-US" sz="1000" dirty="0" err="1">
                <a:solidFill>
                  <a:srgbClr val="000000"/>
                </a:solidFill>
              </a:rPr>
              <a:t>Dayam</a:t>
            </a:r>
            <a:r>
              <a:rPr lang="en-US" sz="1000" dirty="0">
                <a:solidFill>
                  <a:srgbClr val="000000"/>
                </a:solidFill>
              </a:rPr>
              <a:t> (URO), Ahmad </a:t>
            </a:r>
            <a:r>
              <a:rPr lang="en-US" sz="1000" dirty="0" err="1">
                <a:solidFill>
                  <a:srgbClr val="000000"/>
                </a:solidFill>
              </a:rPr>
              <a:t>Sidiqi</a:t>
            </a:r>
            <a:r>
              <a:rPr lang="en-US" sz="1000" dirty="0">
                <a:solidFill>
                  <a:srgbClr val="000000"/>
                </a:solidFill>
              </a:rPr>
              <a:t> (USRA)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607050" y="1371600"/>
            <a:ext cx="4857750" cy="251673"/>
          </a:xfrm>
          <a:prstGeom prst="rightArrow">
            <a:avLst>
              <a:gd name="adj1" fmla="val 50000"/>
              <a:gd name="adj2" fmla="val 290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Jaspreet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Jawanda</a:t>
            </a:r>
            <a:r>
              <a:rPr lang="en-US" sz="1000" dirty="0" smtClean="0">
                <a:solidFill>
                  <a:schemeClr val="tx1"/>
                </a:solidFill>
              </a:rPr>
              <a:t>, M.Sc. (Co-supervised)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9359899" y="2124956"/>
            <a:ext cx="7691967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Leslie Bone, Ph.D. (Co-supervised)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4350" y="259834"/>
            <a:ext cx="846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Handwriting"/>
                <a:cs typeface="Lucida Handwriting"/>
              </a:rPr>
              <a:t>The “People” History of the Botelho Lab…. So far</a:t>
            </a:r>
            <a:endParaRPr lang="en-US" sz="2400" b="1" dirty="0">
              <a:latin typeface="Lucida Handwriting"/>
              <a:cs typeface="Lucida Handwriting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2905" y="5893963"/>
            <a:ext cx="1142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apologize to the countless volunteers who are not named here but who have also done their important share in the lab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453139" y="5613400"/>
            <a:ext cx="1914525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Undergraduate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: undergrad. Thesis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URO/USRA: summer researcher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RA: Research Assistant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15452329" y="5893963"/>
            <a:ext cx="252306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Graduate Student: M.Sc. And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9900" y="3351247"/>
            <a:ext cx="1803400" cy="1011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Ahmad </a:t>
            </a:r>
            <a:r>
              <a:rPr lang="en-US" sz="1000" dirty="0" err="1" smtClean="0">
                <a:solidFill>
                  <a:srgbClr val="000000"/>
                </a:solidFill>
              </a:rPr>
              <a:t>Sidiqi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, USRA)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Monica </a:t>
            </a:r>
            <a:r>
              <a:rPr lang="en-US" sz="1000" dirty="0" err="1" smtClean="0">
                <a:solidFill>
                  <a:srgbClr val="000000"/>
                </a:solidFill>
              </a:rPr>
              <a:t>Dayam</a:t>
            </a:r>
            <a:r>
              <a:rPr lang="en-US" sz="1000" dirty="0" smtClean="0">
                <a:solidFill>
                  <a:srgbClr val="000000"/>
                </a:solidFill>
              </a:rPr>
              <a:t> (U. Thesis, USRA)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Jessica </a:t>
            </a:r>
            <a:r>
              <a:rPr lang="en-US" sz="1000" dirty="0" err="1" smtClean="0">
                <a:solidFill>
                  <a:srgbClr val="000000"/>
                </a:solidFill>
              </a:rPr>
              <a:t>Pertili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Hrisi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Gueorguieva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Rosi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Bajari</a:t>
            </a:r>
            <a:r>
              <a:rPr lang="en-US" sz="1000" dirty="0" smtClean="0">
                <a:solidFill>
                  <a:srgbClr val="000000"/>
                </a:solidFill>
              </a:rPr>
              <a:t> (URO/RA)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433983" y="1128393"/>
            <a:ext cx="7617882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Chris Choy,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05635" y="2829773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2013-2014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034436" y="2838240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2014-2015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1243736" y="3351247"/>
            <a:ext cx="1803400" cy="1011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Rosi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Bajari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(U. Thesis)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Eun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Jee</a:t>
            </a:r>
            <a:r>
              <a:rPr lang="en-US" sz="1000" dirty="0" smtClean="0">
                <a:solidFill>
                  <a:srgbClr val="000000"/>
                </a:solidFill>
              </a:rPr>
              <a:t> Park (U. Thesis)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Christina </a:t>
            </a:r>
            <a:r>
              <a:rPr lang="en-US" sz="1000" dirty="0" err="1" smtClean="0">
                <a:solidFill>
                  <a:srgbClr val="000000"/>
                </a:solidFill>
              </a:rPr>
              <a:t>Wattson</a:t>
            </a:r>
            <a:r>
              <a:rPr lang="en-US" sz="1000" dirty="0" smtClean="0">
                <a:solidFill>
                  <a:srgbClr val="000000"/>
                </a:solidFill>
              </a:rPr>
              <a:t> (U. Thesis)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Phil Garwood (U. thesis)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Ryan </a:t>
            </a:r>
            <a:r>
              <a:rPr lang="en-US" sz="1000" dirty="0" err="1" smtClean="0">
                <a:solidFill>
                  <a:srgbClr val="000000"/>
                </a:solidFill>
              </a:rPr>
              <a:t>Shilliday</a:t>
            </a:r>
            <a:r>
              <a:rPr lang="en-US" sz="1000" dirty="0" smtClean="0">
                <a:solidFill>
                  <a:srgbClr val="000000"/>
                </a:solidFill>
              </a:rPr>
              <a:t> (USRA)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Alex Somerville (RA)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68300" y="3351247"/>
            <a:ext cx="1803400" cy="61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Agazit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Hadera</a:t>
            </a:r>
            <a:r>
              <a:rPr lang="en-US" sz="1000" dirty="0" smtClean="0">
                <a:solidFill>
                  <a:srgbClr val="000000"/>
                </a:solidFill>
              </a:rPr>
              <a:t> 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Richard Li (U. Thesis)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Alex Somerville (RA)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12117916" y="1591238"/>
            <a:ext cx="4933949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Monica </a:t>
            </a:r>
            <a:r>
              <a:rPr lang="en-US" sz="1000" dirty="0" err="1" smtClean="0">
                <a:solidFill>
                  <a:schemeClr val="tx1"/>
                </a:solidFill>
              </a:rPr>
              <a:t>Dayam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smtClean="0">
                <a:solidFill>
                  <a:schemeClr val="tx1"/>
                </a:solidFill>
              </a:rPr>
              <a:t>PHD..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3715999" y="917220"/>
            <a:ext cx="3335867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Golam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Saffi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Ph.D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3699071" y="676515"/>
            <a:ext cx="3352794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Victoria </a:t>
            </a:r>
            <a:r>
              <a:rPr lang="en-US" sz="1000" dirty="0" err="1" smtClean="0">
                <a:solidFill>
                  <a:schemeClr val="tx1"/>
                </a:solidFill>
              </a:rPr>
              <a:t>Hipolito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smtClean="0">
                <a:solidFill>
                  <a:schemeClr val="tx1"/>
                </a:solidFill>
              </a:rPr>
              <a:t>PH.D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2340169" y="2613625"/>
            <a:ext cx="4339168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Terence To, Lab Technician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2634385" y="2288007"/>
            <a:ext cx="4417480" cy="251673"/>
          </a:xfrm>
          <a:prstGeom prst="rightArrow">
            <a:avLst>
              <a:gd name="adj1" fmla="val 50000"/>
              <a:gd name="adj2" fmla="val 9419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Matthew Gray, Post-doctoral Fellow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488312" y="5642290"/>
            <a:ext cx="2487085" cy="2516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Post-doctoral Fellow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435395" y="6186558"/>
            <a:ext cx="2688163" cy="25167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Lab Technician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875937" y="2829773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2015-2016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4914035" y="3342780"/>
            <a:ext cx="1803400" cy="61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Alan Chan </a:t>
            </a:r>
            <a:r>
              <a:rPr lang="en-US" sz="1000" dirty="0" smtClean="0">
                <a:solidFill>
                  <a:srgbClr val="000000"/>
                </a:solidFill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Alex Somerville (</a:t>
            </a:r>
            <a:r>
              <a:rPr lang="en-US" sz="1000" dirty="0" smtClean="0">
                <a:solidFill>
                  <a:srgbClr val="000000"/>
                </a:solidFill>
              </a:rPr>
              <a:t>U. Thesis)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Yasmin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Awadeh</a:t>
            </a:r>
            <a:r>
              <a:rPr lang="en-US" sz="1000" dirty="0" smtClean="0">
                <a:solidFill>
                  <a:srgbClr val="000000"/>
                </a:solidFill>
              </a:rPr>
              <a:t> (RA)</a:t>
            </a:r>
            <a:endParaRPr lang="en-US" sz="1000" dirty="0" smtClean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4871701" y="1968153"/>
            <a:ext cx="2180166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Zechariah Martin,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4837836" y="1390540"/>
            <a:ext cx="2180166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Erika </a:t>
            </a:r>
            <a:r>
              <a:rPr lang="en-US" sz="1000" dirty="0" err="1" smtClean="0">
                <a:solidFill>
                  <a:schemeClr val="tx1"/>
                </a:solidFill>
              </a:rPr>
              <a:t>Ospina</a:t>
            </a:r>
            <a:r>
              <a:rPr lang="en-US" sz="1000" dirty="0" smtClean="0">
                <a:solidFill>
                  <a:schemeClr val="tx1"/>
                </a:solidFill>
              </a:rPr>
              <a:t> Escobar,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4837836" y="2452262"/>
            <a:ext cx="2180166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Krishna </a:t>
            </a:r>
            <a:r>
              <a:rPr lang="en-US" sz="1000" dirty="0" err="1" smtClean="0">
                <a:solidFill>
                  <a:schemeClr val="tx1"/>
                </a:solidFill>
              </a:rPr>
              <a:t>Chintaluri</a:t>
            </a:r>
            <a:r>
              <a:rPr lang="en-US" sz="1000" dirty="0" smtClean="0">
                <a:solidFill>
                  <a:schemeClr val="tx1"/>
                </a:solidFill>
              </a:rPr>
              <a:t>, M.Sc.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183" y="3725605"/>
            <a:ext cx="16973668" cy="1911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7183" y="3957554"/>
            <a:ext cx="17462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Manaum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Zain</a:t>
            </a:r>
            <a:r>
              <a:rPr lang="en-US" sz="1000" dirty="0" smtClean="0">
                <a:solidFill>
                  <a:srgbClr val="000000"/>
                </a:solidFill>
              </a:rPr>
              <a:t> (UT)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Helia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Nabavian</a:t>
            </a:r>
            <a:r>
              <a:rPr lang="en-US" sz="1000" dirty="0" smtClean="0">
                <a:solidFill>
                  <a:srgbClr val="000000"/>
                </a:solidFill>
              </a:rPr>
              <a:t> (RA)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Jacquelien</a:t>
            </a:r>
            <a:r>
              <a:rPr lang="en-US" sz="1000" dirty="0" smtClean="0">
                <a:solidFill>
                  <a:srgbClr val="000000"/>
                </a:solidFill>
              </a:rPr>
              <a:t> Diaz (RA)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Saba </a:t>
            </a:r>
            <a:r>
              <a:rPr lang="en-US" sz="1000" dirty="0" err="1" smtClean="0">
                <a:solidFill>
                  <a:srgbClr val="000000"/>
                </a:solidFill>
              </a:rPr>
              <a:t>Khuffash</a:t>
            </a:r>
            <a:r>
              <a:rPr lang="en-US" sz="1000" dirty="0" smtClean="0">
                <a:solidFill>
                  <a:srgbClr val="000000"/>
                </a:solidFill>
              </a:rPr>
              <a:t> (RA)</a:t>
            </a:r>
            <a:endParaRPr lang="en-US" sz="1000" dirty="0" smtClean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183" y="3513029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2016-2017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84134" y="3509285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2018-2019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46866" y="3957554"/>
            <a:ext cx="1564217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Janusan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Baskararasingh</a:t>
            </a:r>
            <a:r>
              <a:rPr lang="en-US" sz="1000" dirty="0" smtClean="0">
                <a:solidFill>
                  <a:srgbClr val="000000"/>
                </a:solidFill>
              </a:rPr>
              <a:t> (UT)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Yeonjoon</a:t>
            </a:r>
            <a:r>
              <a:rPr lang="en-US" sz="1000" dirty="0" smtClean="0">
                <a:solidFill>
                  <a:srgbClr val="000000"/>
                </a:solidFill>
              </a:rPr>
              <a:t> Kim (UT)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Neha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Chauhan</a:t>
            </a:r>
            <a:r>
              <a:rPr lang="en-US" sz="1000" dirty="0" smtClean="0">
                <a:solidFill>
                  <a:srgbClr val="000000"/>
                </a:solidFill>
              </a:rPr>
              <a:t> (UT)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Saba </a:t>
            </a:r>
            <a:r>
              <a:rPr lang="en-US" sz="1000" dirty="0" err="1" smtClean="0">
                <a:solidFill>
                  <a:srgbClr val="000000"/>
                </a:solidFill>
              </a:rPr>
              <a:t>Khuffash</a:t>
            </a:r>
            <a:r>
              <a:rPr lang="en-US" sz="1000" dirty="0" smtClean="0">
                <a:solidFill>
                  <a:srgbClr val="000000"/>
                </a:solidFill>
              </a:rPr>
              <a:t> (RA)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93133" y="3056246"/>
            <a:ext cx="2125134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Leslie Bone, Ph.D. (Co-supervised)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4350" y="175195"/>
            <a:ext cx="846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Handwriting"/>
                <a:cs typeface="Lucida Handwriting"/>
              </a:rPr>
              <a:t>The “People” History of the Botelho Lab…. So far</a:t>
            </a:r>
            <a:endParaRPr lang="en-US" sz="2400" b="1" dirty="0">
              <a:latin typeface="Lucida Handwriting"/>
              <a:cs typeface="Lucida Handwriting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2905" y="5893963"/>
            <a:ext cx="1142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apologize to the countless volunteers who are not named here but who have also done their important share in the lab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453139" y="5613400"/>
            <a:ext cx="1914525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Undergraduate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US" sz="1000" dirty="0" err="1" smtClean="0">
                <a:solidFill>
                  <a:srgbClr val="000000"/>
                </a:solidFill>
              </a:rPr>
              <a:t>U.Thesis</a:t>
            </a:r>
            <a:r>
              <a:rPr lang="en-US" sz="1000" dirty="0" smtClean="0">
                <a:solidFill>
                  <a:srgbClr val="000000"/>
                </a:solidFill>
              </a:rPr>
              <a:t>: undergrad. Thesis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URO/USRA: summer researcher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RA: Research Assistant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15452329" y="5893963"/>
            <a:ext cx="252306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Graduate Student: M.Sc. And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0803" y="2552900"/>
            <a:ext cx="337819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Chris Choy, 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93133" y="2804573"/>
            <a:ext cx="1679772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Monica </a:t>
            </a:r>
            <a:r>
              <a:rPr lang="en-US" sz="1000" dirty="0" err="1" smtClean="0">
                <a:solidFill>
                  <a:schemeClr val="tx1"/>
                </a:solidFill>
              </a:rPr>
              <a:t>Dayam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Ph.D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25407" y="2301227"/>
            <a:ext cx="4224859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Golam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Saffi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Ph.D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9270" y="2049554"/>
            <a:ext cx="4190996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Victoria </a:t>
            </a:r>
            <a:r>
              <a:rPr lang="en-US" sz="1000" dirty="0" err="1" smtClean="0">
                <a:solidFill>
                  <a:schemeClr val="tx1"/>
                </a:solidFill>
              </a:rPr>
              <a:t>Hipolito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smtClean="0">
                <a:solidFill>
                  <a:schemeClr val="tx1"/>
                </a:solidFill>
              </a:rPr>
              <a:t>Ph.D.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76199" y="3224417"/>
            <a:ext cx="2150535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Matthew Gray, Post-doctoral Fellow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488312" y="5642290"/>
            <a:ext cx="2487085" cy="2516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Post-doctoral Fellow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435395" y="6186558"/>
            <a:ext cx="2688163" cy="25167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Lab Technician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46866" y="3507379"/>
            <a:ext cx="1803400" cy="2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2017-2018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>
            <a:off x="76199" y="1738775"/>
            <a:ext cx="1456268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Zechariah Martin,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59270" y="1579071"/>
            <a:ext cx="1777997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Erika </a:t>
            </a:r>
            <a:r>
              <a:rPr lang="en-US" sz="1000" dirty="0" err="1" smtClean="0">
                <a:solidFill>
                  <a:schemeClr val="tx1"/>
                </a:solidFill>
              </a:rPr>
              <a:t>Ospina</a:t>
            </a:r>
            <a:r>
              <a:rPr lang="en-US" sz="1000" dirty="0" smtClean="0">
                <a:solidFill>
                  <a:schemeClr val="tx1"/>
                </a:solidFill>
              </a:rPr>
              <a:t> Escobar,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93133" y="1890013"/>
            <a:ext cx="1439334" cy="25167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Krishna </a:t>
            </a:r>
            <a:r>
              <a:rPr lang="en-US" sz="1000" dirty="0" err="1" smtClean="0">
                <a:solidFill>
                  <a:schemeClr val="tx1"/>
                </a:solidFill>
              </a:rPr>
              <a:t>Chintaluri</a:t>
            </a:r>
            <a:r>
              <a:rPr lang="en-US" sz="1000" dirty="0" smtClean="0">
                <a:solidFill>
                  <a:schemeClr val="tx1"/>
                </a:solidFill>
              </a:rPr>
              <a:t>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024470" y="1415793"/>
            <a:ext cx="337819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Aaron Fountain, M.Sc.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024470" y="1229526"/>
            <a:ext cx="337819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Louis Lo, M.Sc. (Co-sup)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024470" y="985825"/>
            <a:ext cx="3378198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Yasmin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Awadeh</a:t>
            </a:r>
            <a:r>
              <a:rPr lang="en-US" sz="1000" dirty="0" smtClean="0">
                <a:solidFill>
                  <a:schemeClr val="tx1"/>
                </a:solidFill>
              </a:rPr>
              <a:t>, M.Sc. (Co-sup)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446866" y="3174954"/>
            <a:ext cx="1955802" cy="2516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Subothan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Inpanathan</a:t>
            </a:r>
            <a:r>
              <a:rPr lang="en-US" sz="1000" dirty="0" smtClean="0">
                <a:solidFill>
                  <a:schemeClr val="tx1"/>
                </a:solidFill>
              </a:rPr>
              <a:t>, M.Sc.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2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655</Words>
  <Application>Microsoft Macintosh PowerPoint</Application>
  <PresentationFormat>Custom</PresentationFormat>
  <Paragraphs>110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 Botelho</dc:creator>
  <cp:lastModifiedBy>Roberto Botelho</cp:lastModifiedBy>
  <cp:revision>10</cp:revision>
  <dcterms:created xsi:type="dcterms:W3CDTF">2013-06-05T13:30:05Z</dcterms:created>
  <dcterms:modified xsi:type="dcterms:W3CDTF">2018-01-11T21:10:58Z</dcterms:modified>
</cp:coreProperties>
</file>