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321" r:id="rId4"/>
    <p:sldId id="303" r:id="rId5"/>
    <p:sldId id="296" r:id="rId6"/>
    <p:sldId id="310" r:id="rId7"/>
    <p:sldId id="322" r:id="rId8"/>
    <p:sldId id="333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6134" userDrawn="1">
          <p15:clr>
            <a:srgbClr val="A4A3A4"/>
          </p15:clr>
        </p15:guide>
        <p15:guide id="2" orient="horz" pos="312" userDrawn="1">
          <p15:clr>
            <a:srgbClr val="A4A3A4"/>
          </p15:clr>
        </p15:guide>
        <p15:guide id="3" orient="horz" pos="3699" userDrawn="1">
          <p15:clr>
            <a:srgbClr val="A4A3A4"/>
          </p15:clr>
        </p15:guide>
        <p15:guide id="4" pos="2236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433" userDrawn="1">
          <p15:clr>
            <a:srgbClr val="A4A3A4"/>
          </p15:clr>
        </p15:guide>
        <p15:guide id="7" pos="530" userDrawn="1">
          <p15:clr>
            <a:srgbClr val="A4A3A4"/>
          </p15:clr>
        </p15:guide>
        <p15:guide id="8" pos="676" userDrawn="1">
          <p15:clr>
            <a:srgbClr val="A4A3A4"/>
          </p15:clr>
        </p15:guide>
        <p15:guide id="9" pos="72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sane Uribe" initials="Rosan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A6F"/>
    <a:srgbClr val="66CCFF"/>
    <a:srgbClr val="FFFFCC"/>
    <a:srgbClr val="FFDE75"/>
    <a:srgbClr val="CC6600"/>
    <a:srgbClr val="FFCC66"/>
    <a:srgbClr val="CC9900"/>
    <a:srgbClr val="0066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9822" autoAdjust="0"/>
  </p:normalViewPr>
  <p:slideViewPr>
    <p:cSldViewPr>
      <p:cViewPr varScale="1">
        <p:scale>
          <a:sx n="86" d="100"/>
          <a:sy n="86" d="100"/>
        </p:scale>
        <p:origin x="-1110" y="-84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3" d="100"/>
          <a:sy n="73" d="100"/>
        </p:scale>
        <p:origin x="3042" y="-750"/>
      </p:cViewPr>
      <p:guideLst>
        <p:guide orient="horz" pos="6134"/>
        <p:guide orient="horz" pos="312"/>
        <p:guide orient="horz" pos="3699"/>
        <p:guide pos="2236"/>
        <p:guide pos="384"/>
        <p:guide pos="433"/>
        <p:guide pos="530"/>
        <p:guide pos="676"/>
        <p:guide pos="7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85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sz="900" dirty="0" smtClean="0"/>
            <a:t>Capítulo 1:</a:t>
          </a:r>
          <a:r>
            <a:rPr lang="es-PE" sz="900" dirty="0" smtClean="0"/>
            <a:t>Desarrollo de aplicaciones empresariales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0654D7BD-BF79-4FBA-8F77-1152C1E215BB}">
      <dgm:prSet phldrT="[Texto]" custT="1"/>
      <dgm:spPr>
        <a:xfrm>
          <a:off x="1796" y="751332"/>
          <a:ext cx="1167037" cy="1001776"/>
        </a:xfrm>
        <a:solidFill>
          <a:schemeClr val="bg1"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sz="900" dirty="0" smtClean="0"/>
            <a:t>Capítulo 2</a:t>
          </a:r>
          <a:r>
            <a:rPr lang="es-PE" sz="900" dirty="0" smtClean="0"/>
            <a:t>: Creando Aplicaciones ASP.NET MVC 6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CFE2CB16-9131-4199-AD89-45C01AFC0E10}" type="parTrans" cxnId="{888ECC9E-DDE3-452B-A923-669CCA080A06}">
      <dgm:prSet/>
      <dgm:spPr/>
      <dgm:t>
        <a:bodyPr/>
        <a:lstStyle/>
        <a:p>
          <a:endParaRPr lang="es-PE"/>
        </a:p>
      </dgm:t>
    </dgm:pt>
    <dgm:pt modelId="{5A7D67AA-ADCE-4C90-98EA-FA90E0E3536A}" type="sibTrans" cxnId="{888ECC9E-DDE3-452B-A923-669CCA080A06}">
      <dgm:prSet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/>
        </a:p>
      </dgm:t>
    </dgm:pt>
    <dgm:pt modelId="{FB5175BF-CBAD-4A26-86CA-AC4661C1D948}">
      <dgm:prSet phldrT="[Texto]" custT="1"/>
      <dgm:spPr>
        <a:xfrm>
          <a:off x="1363339" y="751332"/>
          <a:ext cx="1167037" cy="1001776"/>
        </a:xfrm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sz="900" dirty="0" smtClean="0"/>
            <a:t>Capítulo 3:</a:t>
          </a:r>
          <a:r>
            <a:rPr lang="es-PE" sz="900" dirty="0" smtClean="0"/>
            <a:t>Aplicando Técnicas en una Aplicación ASP.NET MVC 6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69A73BAB-3306-4066-9DAB-EE43C76FC240}" type="sibTrans" cxnId="{22E6C375-38D7-4518-B977-F329922D7CFA}">
      <dgm:prSet/>
      <dgm:spPr/>
      <dgm:t>
        <a:bodyPr/>
        <a:lstStyle/>
        <a:p>
          <a:endParaRPr lang="es-PE" sz="900"/>
        </a:p>
      </dgm:t>
    </dgm:pt>
    <dgm:pt modelId="{F3903C60-AF43-4A36-A46A-ECAB067FDF34}" type="parTrans" cxnId="{22E6C375-38D7-4518-B977-F329922D7CFA}">
      <dgm:prSet/>
      <dgm:spPr/>
      <dgm:t>
        <a:bodyPr/>
        <a:lstStyle/>
        <a:p>
          <a:endParaRPr lang="es-PE" sz="900"/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56FCE8EE-0841-4F11-AF7A-DC9F7649A262}" type="pres">
      <dgm:prSet presAssocID="{6DF37B71-7B3B-44F1-96F5-6E46AF90C8A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FCCA68E-756F-4797-A5E1-F7FD629A5492}" type="pres">
      <dgm:prSet presAssocID="{6DF37B71-7B3B-44F1-96F5-6E46AF90C8A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99BD499-4282-4A2F-871C-AF78C588B8DA}" type="pres">
      <dgm:prSet presAssocID="{6DF37B71-7B3B-44F1-96F5-6E46AF90C8A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31A776-C409-46D2-8A7C-4B3109744E5B}" type="pres">
      <dgm:prSet presAssocID="{6DF37B71-7B3B-44F1-96F5-6E46AF90C8A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734AFD4-6F19-4447-9932-F895CF47BBB8}" type="pres">
      <dgm:prSet presAssocID="{6DF37B71-7B3B-44F1-96F5-6E46AF90C8AD}" presName="ThreeConn_2-3" presStyleLbl="fgAccFollowNode1" presStyleIdx="1" presStyleCnt="2" custLinFactNeighborX="-12446" custLinFactNeighborY="-189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A43C07A-E196-4FE0-8731-CAE5847F74A1}" type="pres">
      <dgm:prSet presAssocID="{6DF37B71-7B3B-44F1-96F5-6E46AF90C8A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077CA13-0D43-4018-9B79-E6B74BA885B1}" type="pres">
      <dgm:prSet presAssocID="{6DF37B71-7B3B-44F1-96F5-6E46AF90C8A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27373BA-2AE1-449D-9D88-4099C9865A7B}" type="pres">
      <dgm:prSet presAssocID="{6DF37B71-7B3B-44F1-96F5-6E46AF90C8A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E2457DEB-BBC5-4C17-8AF4-BECEBC3E7D6C}" type="presOf" srcId="{0D6D29CC-4DB3-48E2-87D4-315BD8CFF353}" destId="{56FCE8EE-0841-4F11-AF7A-DC9F7649A262}" srcOrd="0" destOrd="0" presId="urn:microsoft.com/office/officeart/2005/8/layout/vProcess5"/>
    <dgm:cxn modelId="{BF28C4D7-619E-4A6E-806B-1E21BDB42D06}" type="presOf" srcId="{31BE1D60-E733-4A2D-8247-CB4A99FF9055}" destId="{9C31A776-C409-46D2-8A7C-4B3109744E5B}" srcOrd="0" destOrd="0" presId="urn:microsoft.com/office/officeart/2005/8/layout/vProcess5"/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888ECC9E-DDE3-452B-A923-669CCA080A06}" srcId="{6DF37B71-7B3B-44F1-96F5-6E46AF90C8AD}" destId="{0654D7BD-BF79-4FBA-8F77-1152C1E215BB}" srcOrd="1" destOrd="0" parTransId="{CFE2CB16-9131-4199-AD89-45C01AFC0E10}" sibTransId="{5A7D67AA-ADCE-4C90-98EA-FA90E0E3536A}"/>
    <dgm:cxn modelId="{D8ED4BCC-10F7-4D3E-B1AF-3D2002E84E32}" type="presOf" srcId="{FB5175BF-CBAD-4A26-86CA-AC4661C1D948}" destId="{C99BD499-4282-4A2F-871C-AF78C588B8DA}" srcOrd="0" destOrd="0" presId="urn:microsoft.com/office/officeart/2005/8/layout/vProcess5"/>
    <dgm:cxn modelId="{1FF145FB-6274-4A73-850A-203C9C5CB210}" type="presOf" srcId="{5A7D67AA-ADCE-4C90-98EA-FA90E0E3536A}" destId="{D734AFD4-6F19-4447-9932-F895CF47BBB8}" srcOrd="0" destOrd="0" presId="urn:microsoft.com/office/officeart/2005/8/layout/vProcess5"/>
    <dgm:cxn modelId="{CE93C7C0-8CB5-4300-99A8-C2429B90C212}" type="presOf" srcId="{FB5175BF-CBAD-4A26-86CA-AC4661C1D948}" destId="{C27373BA-2AE1-449D-9D88-4099C9865A7B}" srcOrd="1" destOrd="0" presId="urn:microsoft.com/office/officeart/2005/8/layout/vProcess5"/>
    <dgm:cxn modelId="{22E6C375-38D7-4518-B977-F329922D7CFA}" srcId="{6DF37B71-7B3B-44F1-96F5-6E46AF90C8AD}" destId="{FB5175BF-CBAD-4A26-86CA-AC4661C1D948}" srcOrd="2" destOrd="0" parTransId="{F3903C60-AF43-4A36-A46A-ECAB067FDF34}" sibTransId="{69A73BAB-3306-4066-9DAB-EE43C76FC240}"/>
    <dgm:cxn modelId="{38234968-CEA2-4E51-8027-06471276EBED}" type="presOf" srcId="{0D6D29CC-4DB3-48E2-87D4-315BD8CFF353}" destId="{3A43C07A-E196-4FE0-8731-CAE5847F74A1}" srcOrd="1" destOrd="0" presId="urn:microsoft.com/office/officeart/2005/8/layout/vProcess5"/>
    <dgm:cxn modelId="{AAE576A0-B9E4-4A7B-9812-AF4DD8638352}" type="presOf" srcId="{0654D7BD-BF79-4FBA-8F77-1152C1E215BB}" destId="{BFCCA68E-756F-4797-A5E1-F7FD629A5492}" srcOrd="0" destOrd="0" presId="urn:microsoft.com/office/officeart/2005/8/layout/vProcess5"/>
    <dgm:cxn modelId="{3C62BE7A-06F1-43AC-8EAD-093781F340B4}" type="presOf" srcId="{0654D7BD-BF79-4FBA-8F77-1152C1E215BB}" destId="{E077CA13-0D43-4018-9B79-E6B74BA885B1}" srcOrd="1" destOrd="0" presId="urn:microsoft.com/office/officeart/2005/8/layout/vProcess5"/>
    <dgm:cxn modelId="{C307704D-E083-46DB-ABF6-2249F231C697}" type="presOf" srcId="{6DF37B71-7B3B-44F1-96F5-6E46AF90C8AD}" destId="{54992F18-A5D4-4AA8-80B9-97C49B289D33}" srcOrd="0" destOrd="0" presId="urn:microsoft.com/office/officeart/2005/8/layout/vProcess5"/>
    <dgm:cxn modelId="{CC3814DF-1645-4C39-B045-AE65B1A42491}" type="presParOf" srcId="{54992F18-A5D4-4AA8-80B9-97C49B289D33}" destId="{FCACC8AF-3748-479E-8671-4511F2035828}" srcOrd="0" destOrd="0" presId="urn:microsoft.com/office/officeart/2005/8/layout/vProcess5"/>
    <dgm:cxn modelId="{B86F4244-55EA-4FE7-9836-8EA511CA9050}" type="presParOf" srcId="{54992F18-A5D4-4AA8-80B9-97C49B289D33}" destId="{56FCE8EE-0841-4F11-AF7A-DC9F7649A262}" srcOrd="1" destOrd="0" presId="urn:microsoft.com/office/officeart/2005/8/layout/vProcess5"/>
    <dgm:cxn modelId="{B62A7264-5553-44A3-B3CC-D9BDD4C19FB9}" type="presParOf" srcId="{54992F18-A5D4-4AA8-80B9-97C49B289D33}" destId="{BFCCA68E-756F-4797-A5E1-F7FD629A5492}" srcOrd="2" destOrd="0" presId="urn:microsoft.com/office/officeart/2005/8/layout/vProcess5"/>
    <dgm:cxn modelId="{E93358DC-E208-4F1F-A280-AF2FCAC523E3}" type="presParOf" srcId="{54992F18-A5D4-4AA8-80B9-97C49B289D33}" destId="{C99BD499-4282-4A2F-871C-AF78C588B8DA}" srcOrd="3" destOrd="0" presId="urn:microsoft.com/office/officeart/2005/8/layout/vProcess5"/>
    <dgm:cxn modelId="{A7A10C3F-26A2-4BFD-AAA6-1916C7930B11}" type="presParOf" srcId="{54992F18-A5D4-4AA8-80B9-97C49B289D33}" destId="{9C31A776-C409-46D2-8A7C-4B3109744E5B}" srcOrd="4" destOrd="0" presId="urn:microsoft.com/office/officeart/2005/8/layout/vProcess5"/>
    <dgm:cxn modelId="{29BAF140-379D-41B2-A5EE-A5EFBF87114A}" type="presParOf" srcId="{54992F18-A5D4-4AA8-80B9-97C49B289D33}" destId="{D734AFD4-6F19-4447-9932-F895CF47BBB8}" srcOrd="5" destOrd="0" presId="urn:microsoft.com/office/officeart/2005/8/layout/vProcess5"/>
    <dgm:cxn modelId="{9E973C52-1B13-44E6-86BB-974BE0AD2CD8}" type="presParOf" srcId="{54992F18-A5D4-4AA8-80B9-97C49B289D33}" destId="{3A43C07A-E196-4FE0-8731-CAE5847F74A1}" srcOrd="6" destOrd="0" presId="urn:microsoft.com/office/officeart/2005/8/layout/vProcess5"/>
    <dgm:cxn modelId="{0D72FE5B-1999-44CC-9507-071F743D27DF}" type="presParOf" srcId="{54992F18-A5D4-4AA8-80B9-97C49B289D33}" destId="{E077CA13-0D43-4018-9B79-E6B74BA885B1}" srcOrd="7" destOrd="0" presId="urn:microsoft.com/office/officeart/2005/8/layout/vProcess5"/>
    <dgm:cxn modelId="{7D543C27-BD4E-4DA8-ACE6-19BE267663D9}" type="presParOf" srcId="{54992F18-A5D4-4AA8-80B9-97C49B289D33}" destId="{C27373BA-2AE1-449D-9D88-4099C9865A7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CE8EE-0841-4F11-AF7A-DC9F7649A262}">
      <dsp:nvSpPr>
        <dsp:cNvPr id="0" name=""/>
        <dsp:cNvSpPr/>
      </dsp:nvSpPr>
      <dsp:spPr>
        <a:xfrm>
          <a:off x="0" y="0"/>
          <a:ext cx="4533804" cy="320015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1:</a:t>
          </a:r>
          <a:r>
            <a:rPr lang="es-PE" sz="900" kern="1200" dirty="0" smtClean="0"/>
            <a:t>Desarrollo de aplicaciones empresariales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9373" y="9373"/>
        <a:ext cx="4188483" cy="301269"/>
      </dsp:txXfrm>
    </dsp:sp>
    <dsp:sp modelId="{BFCCA68E-756F-4797-A5E1-F7FD629A5492}">
      <dsp:nvSpPr>
        <dsp:cNvPr id="0" name=""/>
        <dsp:cNvSpPr/>
      </dsp:nvSpPr>
      <dsp:spPr>
        <a:xfrm>
          <a:off x="400041" y="373350"/>
          <a:ext cx="4533804" cy="320015"/>
        </a:xfrm>
        <a:prstGeom prst="roundRect">
          <a:avLst>
            <a:gd name="adj" fmla="val 10000"/>
          </a:avLst>
        </a:prstGeom>
        <a:solidFill>
          <a:schemeClr val="bg1"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2</a:t>
          </a:r>
          <a:r>
            <a:rPr lang="es-PE" sz="900" kern="1200" dirty="0" smtClean="0"/>
            <a:t>: Creando Aplicaciones ASP.NET MVC 6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409414" y="382723"/>
        <a:ext cx="3907007" cy="301269"/>
      </dsp:txXfrm>
    </dsp:sp>
    <dsp:sp modelId="{C99BD499-4282-4A2F-871C-AF78C588B8DA}">
      <dsp:nvSpPr>
        <dsp:cNvPr id="0" name=""/>
        <dsp:cNvSpPr/>
      </dsp:nvSpPr>
      <dsp:spPr>
        <a:xfrm>
          <a:off x="800083" y="746701"/>
          <a:ext cx="4533804" cy="3200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3:</a:t>
          </a:r>
          <a:r>
            <a:rPr lang="es-PE" sz="900" kern="1200" dirty="0" smtClean="0"/>
            <a:t>Aplicando Técnicas en una Aplicación ASP.NET MVC 6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809456" y="756074"/>
        <a:ext cx="3907007" cy="301269"/>
      </dsp:txXfrm>
    </dsp:sp>
    <dsp:sp modelId="{9C31A776-C409-46D2-8A7C-4B3109744E5B}">
      <dsp:nvSpPr>
        <dsp:cNvPr id="0" name=""/>
        <dsp:cNvSpPr/>
      </dsp:nvSpPr>
      <dsp:spPr>
        <a:xfrm>
          <a:off x="4325794" y="242678"/>
          <a:ext cx="208009" cy="208009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3175" cap="flat" cmpd="sng" algn="ctr">
          <a:solidFill>
            <a:schemeClr val="bg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>
            <a:latin typeface="Arial" pitchFamily="34" charset="0"/>
            <a:cs typeface="Arial" pitchFamily="34" charset="0"/>
          </a:endParaRPr>
        </a:p>
      </dsp:txBody>
      <dsp:txXfrm>
        <a:off x="4372596" y="242678"/>
        <a:ext cx="114405" cy="156527"/>
      </dsp:txXfrm>
    </dsp:sp>
    <dsp:sp modelId="{D734AFD4-6F19-4447-9932-F895CF47BBB8}">
      <dsp:nvSpPr>
        <dsp:cNvPr id="0" name=""/>
        <dsp:cNvSpPr/>
      </dsp:nvSpPr>
      <dsp:spPr>
        <a:xfrm>
          <a:off x="4699947" y="609960"/>
          <a:ext cx="208009" cy="208009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3175" cap="flat" cmpd="sng" algn="ctr">
          <a:solidFill>
            <a:schemeClr val="bg1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/>
        </a:p>
      </dsp:txBody>
      <dsp:txXfrm>
        <a:off x="4746749" y="609960"/>
        <a:ext cx="114405" cy="156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719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l" defTabSz="96702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6" name="3 Grupo"/>
          <p:cNvGrpSpPr>
            <a:grpSpLocks/>
          </p:cNvGrpSpPr>
          <p:nvPr/>
        </p:nvGrpSpPr>
        <p:grpSpPr bwMode="auto">
          <a:xfrm>
            <a:off x="6224243" y="36695"/>
            <a:ext cx="807352" cy="526872"/>
            <a:chOff x="0" y="0"/>
            <a:chExt cx="1960685" cy="1178170"/>
          </a:xfrm>
        </p:grpSpPr>
        <p:pic>
          <p:nvPicPr>
            <p:cNvPr id="7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84923" y="9613106"/>
            <a:ext cx="2848058" cy="56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476" tIns="50238" rIns="100476" bIns="50238" numCol="1" anchor="b" anchorCtr="0" compatLnSpc="1">
            <a:prstTxWarp prst="textNoShape">
              <a:avLst/>
            </a:prstTxWarp>
          </a:bodyPr>
          <a:lstStyle>
            <a:lvl1pPr algn="r" defTabSz="1005218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A32F9B1-DFA8-432D-A64A-C8E90F867C32}" type="slidenum">
              <a:rPr lang="en-US" sz="900" b="0" i="1"/>
              <a:pPr>
                <a:defRPr/>
              </a:pPr>
              <a:t>‹#›</a:t>
            </a:fld>
            <a:endParaRPr lang="en-US" sz="1000" b="0" i="1" dirty="0"/>
          </a:p>
        </p:txBody>
      </p:sp>
      <p:sp>
        <p:nvSpPr>
          <p:cNvPr id="10" name="Rectángulo 9"/>
          <p:cNvSpPr/>
          <p:nvPr/>
        </p:nvSpPr>
        <p:spPr>
          <a:xfrm>
            <a:off x="146539" y="9888315"/>
            <a:ext cx="4155657" cy="238270"/>
          </a:xfrm>
          <a:prstGeom prst="rect">
            <a:avLst/>
          </a:prstGeom>
        </p:spPr>
        <p:txBody>
          <a:bodyPr wrap="square" lIns="98807" tIns="49403" rIns="98807" bIns="49403">
            <a:spAutoFit/>
          </a:bodyPr>
          <a:lstStyle/>
          <a:p>
            <a:r>
              <a:rPr lang="es-PE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Cibertec</a:t>
            </a:r>
            <a:r>
              <a:rPr lang="es-PE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Perú S.A.C - Java 8.0 Fundamentals </a:t>
            </a:r>
            <a:r>
              <a:rPr lang="es-PE" sz="9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s-PE" sz="9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(PDS-1501)</a:t>
            </a:r>
            <a:endParaRPr lang="es-PE" sz="900" dirty="0"/>
          </a:p>
        </p:txBody>
      </p:sp>
      <p:cxnSp>
        <p:nvCxnSpPr>
          <p:cNvPr id="11" name="Conector recto 10"/>
          <p:cNvCxnSpPr/>
          <p:nvPr/>
        </p:nvCxnSpPr>
        <p:spPr>
          <a:xfrm>
            <a:off x="-786" y="983080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-785" y="9798385"/>
            <a:ext cx="7032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002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6145" y="5820095"/>
            <a:ext cx="6033760" cy="35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5" tIns="13425" rIns="13425" bIns="13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4259" y="9693737"/>
            <a:ext cx="6170782" cy="25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 dirty="0" smtClean="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197420923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ts val="4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4572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8001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9144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defRPr sz="10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10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s-PE" altLang="es-P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9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270503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2705033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270503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244445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239956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47129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374028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3838" y="511175"/>
            <a:ext cx="6651625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5" name="Notes Placeholder 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 smtClean="0">
              <a:latin typeface="Arial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16"/>
              </a:spcBef>
              <a:buSzPct val="100000"/>
              <a:buFont typeface="Arial" charset="0"/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72297" indent="-297037" eaLnBrk="0" hangingPunct="0">
              <a:spcBef>
                <a:spcPts val="416"/>
              </a:spcBef>
              <a:buSzPct val="100000"/>
              <a:buFont typeface="Times New Roman" pitchFamily="18" charset="0"/>
              <a:defRPr sz="1100">
                <a:solidFill>
                  <a:srgbClr val="000000"/>
                </a:solidFill>
                <a:latin typeface="Arial" charset="0"/>
              </a:defRPr>
            </a:lvl2pPr>
            <a:lvl3pPr marL="1188149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•"/>
              <a:defRPr sz="1100">
                <a:solidFill>
                  <a:srgbClr val="000000"/>
                </a:solidFill>
                <a:latin typeface="Arial" charset="0"/>
              </a:defRPr>
            </a:lvl3pPr>
            <a:lvl4pPr marL="1663408" indent="-237630" eaLnBrk="0" hangingPunct="0">
              <a:spcBef>
                <a:spcPts val="312"/>
              </a:spcBef>
              <a:buSzPct val="100000"/>
              <a:buFont typeface="Times New Roman" pitchFamily="18" charset="0"/>
              <a:buChar char="-"/>
              <a:defRPr sz="1100">
                <a:solidFill>
                  <a:srgbClr val="000000"/>
                </a:solidFill>
                <a:latin typeface="Arial" charset="0"/>
              </a:defRPr>
            </a:lvl4pPr>
            <a:lvl5pPr marL="2138667" indent="-237630" eaLnBrk="0" hangingPunct="0">
              <a:spcBef>
                <a:spcPts val="312"/>
              </a:spcBef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5pPr>
            <a:lvl6pPr marL="2613927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6pPr>
            <a:lvl7pPr marL="308918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7pPr>
            <a:lvl8pPr marL="3564446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8pPr>
            <a:lvl9pPr marL="4039705" indent="-237630" eaLnBrk="0" fontAlgn="base" hangingPunct="0">
              <a:spcBef>
                <a:spcPts val="312"/>
              </a:spcBef>
              <a:spcAft>
                <a:spcPct val="0"/>
              </a:spcAft>
              <a:buSzPct val="100000"/>
              <a:buFont typeface="Times New Roman" pitchFamily="18" charset="0"/>
              <a:defRPr sz="1000">
                <a:solidFill>
                  <a:srgbClr val="000000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s-PE" sz="1100"/>
              <a:t>Oracle Database 12</a:t>
            </a:r>
            <a:r>
              <a:rPr lang="en-US" altLang="es-PE" sz="1100" i="1"/>
              <a:t>c</a:t>
            </a:r>
            <a:r>
              <a:rPr lang="en-US" altLang="es-PE" sz="1100"/>
              <a:t>: SQL Workshop I   1 - 3</a:t>
            </a:r>
          </a:p>
        </p:txBody>
      </p:sp>
    </p:spTree>
    <p:extLst>
      <p:ext uri="{BB962C8B-B14F-4D97-AF65-F5344CB8AC3E}">
        <p14:creationId xmlns:p14="http://schemas.microsoft.com/office/powerpoint/2010/main" val="27050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19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7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467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7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and Alph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>
            <a:lvl2pPr>
              <a:buFont typeface="+mj-lt"/>
              <a:buAutoNum type="arabicPeriod"/>
              <a:defRPr/>
            </a:lvl2pPr>
            <a:lvl3pPr marL="1146175" indent="-457200">
              <a:buFont typeface="+mj-lt"/>
              <a:buAutoNum type="alphaUcPeriod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7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15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308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851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36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560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91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564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79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87F6-14CD-4874-8FA9-DD934111023B}" type="datetimeFigureOut">
              <a:rPr lang="es-PE" smtClean="0"/>
              <a:t>04/02/2016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BF0F-8135-44F4-96E4-C005D9A08DC3}" type="slidenum">
              <a:rPr lang="es-PE" smtClean="0"/>
              <a:t>‹#›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15"/>
          <a:srcRect l="26000" t="4480" r="8000"/>
          <a:stretch/>
        </p:blipFill>
        <p:spPr>
          <a:xfrm>
            <a:off x="6748696" y="6531523"/>
            <a:ext cx="2057400" cy="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73" r:id="rId12"/>
    <p:sldLayoutId id="214748417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1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gif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804634" y="1344930"/>
            <a:ext cx="1298753" cy="393954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5000" b="1" cap="none" spc="0" dirty="0" smtClean="0">
                <a:ln w="0"/>
                <a:gradFill>
                  <a:gsLst>
                    <a:gs pos="21000">
                      <a:schemeClr val="bg1">
                        <a:lumMod val="75000"/>
                      </a:schemeClr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 JULIAN" panose="02000000000000000000" pitchFamily="2" charset="0"/>
              </a:rPr>
              <a:t>1</a:t>
            </a:r>
            <a:endParaRPr lang="es-ES" sz="25000" b="1" cap="none" spc="0" dirty="0">
              <a:ln w="0"/>
              <a:gradFill>
                <a:gsLst>
                  <a:gs pos="21000">
                    <a:schemeClr val="bg1">
                      <a:lumMod val="75000"/>
                    </a:schemeClr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 JULIAN" panose="02000000000000000000" pitchFamily="2" charset="0"/>
            </a:endParaRP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>
          <a:xfrm>
            <a:off x="926988" y="4724317"/>
            <a:ext cx="7302500" cy="364202"/>
          </a:xfrm>
        </p:spPr>
        <p:txBody>
          <a:bodyPr/>
          <a:lstStyle/>
          <a:p>
            <a:r>
              <a:rPr lang="en-US" altLang="es-PE" dirty="0" smtClean="0">
                <a:latin typeface="Arial" charset="0"/>
              </a:rPr>
              <a:t>Visual Studio 2015 Web Developer – C#</a:t>
            </a:r>
            <a:endParaRPr lang="es-PE" altLang="es-PE" dirty="0" smtClean="0">
              <a:latin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88" y="533317"/>
            <a:ext cx="2715242" cy="457200"/>
          </a:xfrm>
          <a:prstGeom prst="rect">
            <a:avLst/>
          </a:prstGeom>
        </p:spPr>
      </p:pic>
      <p:graphicFrame>
        <p:nvGraphicFramePr>
          <p:cNvPr id="6" name="Diagrama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70703"/>
              </p:ext>
            </p:extLst>
          </p:nvPr>
        </p:nvGraphicFramePr>
        <p:xfrm>
          <a:off x="304800" y="609600"/>
          <a:ext cx="5333888" cy="1066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29131" y="2971800"/>
            <a:ext cx="8534399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sz="4000" b="1" dirty="0" err="1" smtClean="0">
                <a:latin typeface="+mn-lt"/>
                <a:cs typeface="Aharoni" panose="02010803020104030203" pitchFamily="2" charset="-79"/>
              </a:rPr>
              <a:t>Desarrollo</a:t>
            </a:r>
            <a:r>
              <a:rPr lang="en-US" sz="4000" b="1" dirty="0" smtClean="0">
                <a:latin typeface="+mn-lt"/>
                <a:cs typeface="Aharoni" panose="02010803020104030203" pitchFamily="2" charset="-79"/>
              </a:rPr>
              <a:t> de </a:t>
            </a:r>
            <a:r>
              <a:rPr lang="en-US" sz="4000" b="1" dirty="0" err="1" smtClean="0">
                <a:latin typeface="+mn-lt"/>
                <a:cs typeface="Aharoni" panose="02010803020104030203" pitchFamily="2" charset="-79"/>
              </a:rPr>
              <a:t>aplicaciones</a:t>
            </a:r>
            <a:r>
              <a:rPr lang="en-US" sz="4000" b="1" dirty="0" smtClean="0">
                <a:latin typeface="+mn-lt"/>
                <a:cs typeface="Aharoni" panose="02010803020104030203" pitchFamily="2" charset="-79"/>
              </a:rPr>
              <a:t> </a:t>
            </a:r>
            <a:r>
              <a:rPr lang="en-US" sz="4000" b="1" dirty="0" err="1" smtClean="0">
                <a:latin typeface="+mn-lt"/>
                <a:cs typeface="Aharoni" panose="02010803020104030203" pitchFamily="2" charset="-79"/>
              </a:rPr>
              <a:t>empresariales</a:t>
            </a:r>
            <a:endParaRPr lang="en-US" altLang="es-PE" sz="4000" b="1" dirty="0" smtClean="0">
              <a:latin typeface="+mn-lt"/>
              <a:cs typeface="Aharoni" panose="02010803020104030203" pitchFamily="2" charset="-79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sz="2400" dirty="0"/>
              <a:t>Ejercicio </a:t>
            </a:r>
            <a:r>
              <a:rPr lang="es-PE" sz="2400" dirty="0" smtClean="0"/>
              <a:t>1.1</a:t>
            </a:r>
            <a:r>
              <a:rPr lang="es-PE" sz="2400" dirty="0"/>
              <a:t>: Crear una aplicación Asp.NET MVC usando la plantilla de Visual Studio.</a:t>
            </a:r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668945"/>
            <a:ext cx="7918450" cy="3817455"/>
          </a:xfrm>
        </p:spPr>
        <p:txBody>
          <a:bodyPr/>
          <a:lstStyle/>
          <a:p>
            <a:pPr marL="0" indent="0" eaLnBrk="1" hangingPunct="1"/>
            <a:r>
              <a:rPr lang="es-PE" altLang="es-PE" dirty="0" smtClean="0">
                <a:latin typeface="Arial" charset="0"/>
              </a:rPr>
              <a:t>Crear una primera aplicación en Visual Studio 2015 utilizando las plantillas predeterminadas</a:t>
            </a:r>
            <a:r>
              <a:rPr lang="es-ES_tradnl" dirty="0" smtClean="0"/>
              <a:t>.</a:t>
            </a:r>
          </a:p>
          <a:p>
            <a:pPr marL="0" indent="0" eaLnBrk="1" hangingPunct="1"/>
            <a:endParaRPr lang="es-ES_tradnl" altLang="es-PE" dirty="0">
              <a:latin typeface="Arial" charset="0"/>
            </a:endParaRPr>
          </a:p>
          <a:p>
            <a:pPr marL="0" indent="0" eaLnBrk="1" hangingPunct="1"/>
            <a:r>
              <a:rPr lang="es-PE" altLang="es-PE" dirty="0" smtClean="0">
                <a:latin typeface="Arial" charset="0"/>
              </a:rPr>
              <a:t>Al </a:t>
            </a:r>
            <a:r>
              <a:rPr lang="es-PE" altLang="es-PE" dirty="0">
                <a:latin typeface="Arial" charset="0"/>
              </a:rPr>
              <a:t>finalizar el laboratorio, el alumno logrará</a:t>
            </a:r>
            <a:r>
              <a:rPr lang="en-US" altLang="es-PE" dirty="0">
                <a:latin typeface="Arial" charset="0"/>
              </a:rPr>
              <a:t>: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dirty="0" smtClean="0">
                <a:ea typeface="+mn-ea"/>
                <a:cs typeface="+mn-cs"/>
              </a:rPr>
              <a:t>Como crear una aplicación web en Visual Studio basada en </a:t>
            </a:r>
            <a:r>
              <a:rPr lang="es-PE" altLang="es-PE" dirty="0" err="1" smtClean="0">
                <a:ea typeface="+mn-ea"/>
                <a:cs typeface="+mn-cs"/>
              </a:rPr>
              <a:t>Asp.Net</a:t>
            </a:r>
            <a:r>
              <a:rPr lang="es-PE" altLang="es-PE" dirty="0" smtClean="0">
                <a:ea typeface="+mn-ea"/>
                <a:cs typeface="+mn-cs"/>
              </a:rPr>
              <a:t> MVC.</a:t>
            </a:r>
            <a:endParaRPr lang="en-US" altLang="es-PE" dirty="0"/>
          </a:p>
          <a:p>
            <a:pPr lvl="1" eaLnBrk="1" hangingPunct="1">
              <a:defRPr/>
            </a:pPr>
            <a:endParaRPr lang="es-P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533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Evolución de ASP.NET MVC.</a:t>
            </a:r>
            <a:endParaRPr lang="es-PE" altLang="es-P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8229600" cy="1816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62000" y="1295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ASP. MVC 1.0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2.0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3.0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4.0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5.0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/>
              <a:t>ASP. MVC </a:t>
            </a:r>
            <a:r>
              <a:rPr lang="es-PE" dirty="0" smtClean="0"/>
              <a:t>6.0</a:t>
            </a: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89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Análisis del Ciclo de Vida de un </a:t>
            </a:r>
            <a:r>
              <a:rPr lang="es-PE" altLang="es-PE" dirty="0" err="1"/>
              <a:t>Request</a:t>
            </a:r>
            <a:r>
              <a:rPr lang="es-PE" altLang="es-PE" dirty="0"/>
              <a:t>.</a:t>
            </a:r>
            <a:endParaRPr lang="es-PE" altLang="es-P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7" name="Content Placeholder 3" descr="http://image.slidesharecdn.com/webdevelopmentusingasp-netmvcathec-130327100529-phpapp02/95/web-development-using-aspnet-mvc-at-hec-18-638.jpg?cb=136437879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95462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527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sz="2400" dirty="0"/>
              <a:t>Ejercicio </a:t>
            </a:r>
            <a:r>
              <a:rPr lang="es-PE" sz="2400" dirty="0" smtClean="0"/>
              <a:t>1.2: </a:t>
            </a:r>
            <a:r>
              <a:rPr lang="es-PE" sz="2400" dirty="0"/>
              <a:t>Revisar las estructura de un aplicación MVC.</a:t>
            </a:r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668945"/>
            <a:ext cx="7918450" cy="3817455"/>
          </a:xfrm>
        </p:spPr>
        <p:txBody>
          <a:bodyPr/>
          <a:lstStyle/>
          <a:p>
            <a:pPr marL="0" indent="0" eaLnBrk="1" hangingPunct="1"/>
            <a:r>
              <a:rPr lang="es-PE" altLang="es-PE" dirty="0" smtClean="0">
                <a:latin typeface="Arial" charset="0"/>
              </a:rPr>
              <a:t>Del proyecto creado en el Ejercicio 1.1, revisar la estructura de carpetas y archivos, y determinar su uso</a:t>
            </a:r>
            <a:r>
              <a:rPr lang="es-ES_tradnl" dirty="0" smtClean="0"/>
              <a:t>.</a:t>
            </a:r>
          </a:p>
          <a:p>
            <a:pPr marL="0" indent="0" eaLnBrk="1" hangingPunct="1"/>
            <a:endParaRPr lang="es-ES_tradnl" altLang="es-PE" dirty="0">
              <a:latin typeface="Arial" charset="0"/>
            </a:endParaRPr>
          </a:p>
          <a:p>
            <a:pPr marL="0" indent="0" eaLnBrk="1" hangingPunct="1"/>
            <a:r>
              <a:rPr lang="es-PE" altLang="es-PE" dirty="0" smtClean="0">
                <a:latin typeface="Arial" charset="0"/>
              </a:rPr>
              <a:t>Al </a:t>
            </a:r>
            <a:r>
              <a:rPr lang="es-PE" altLang="es-PE" dirty="0">
                <a:latin typeface="Arial" charset="0"/>
              </a:rPr>
              <a:t>finalizar el laboratorio, el alumno logrará</a:t>
            </a:r>
            <a:r>
              <a:rPr lang="en-US" altLang="es-PE" dirty="0">
                <a:latin typeface="Arial" charset="0"/>
              </a:rPr>
              <a:t>: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dirty="0" smtClean="0"/>
              <a:t>Conocerá cual es la estructura de una proyecto </a:t>
            </a:r>
            <a:r>
              <a:rPr lang="es-PE" altLang="es-PE" dirty="0" err="1" smtClean="0"/>
              <a:t>Asp.Net</a:t>
            </a:r>
            <a:r>
              <a:rPr lang="es-PE" altLang="es-PE" dirty="0" smtClean="0"/>
              <a:t> MVC</a:t>
            </a:r>
            <a:r>
              <a:rPr lang="es-PE" altLang="es-PE" dirty="0" smtClean="0">
                <a:ea typeface="+mn-ea"/>
                <a:cs typeface="+mn-cs"/>
              </a:rPr>
              <a:t>.</a:t>
            </a:r>
            <a:endParaRPr lang="en-US" altLang="es-PE" dirty="0"/>
          </a:p>
          <a:p>
            <a:pPr lvl="1" eaLnBrk="1" hangingPunct="1">
              <a:defRPr/>
            </a:pPr>
            <a:endParaRPr lang="es-P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9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Lineamientos para el uso de </a:t>
            </a:r>
            <a:r>
              <a:rPr lang="es-PE" altLang="es-PE" dirty="0" err="1"/>
              <a:t>WebForm</a:t>
            </a:r>
            <a:r>
              <a:rPr lang="es-PE" altLang="es-PE" dirty="0"/>
              <a:t> y MVC.</a:t>
            </a:r>
            <a:endParaRPr lang="es-PE" altLang="es-PE" dirty="0" smtClean="0"/>
          </a:p>
        </p:txBody>
      </p:sp>
      <p:pic>
        <p:nvPicPr>
          <p:cNvPr id="5" name="Content Placeholder 3" descr="http://brunoblogfiles.com/bruno/Sept2009/Get.netMVCFrameworkInstallationandHelloW_7ECF/image_8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705600" cy="29197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12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 smtClean="0"/>
              <a:t>Herramientas </a:t>
            </a:r>
            <a:r>
              <a:rPr lang="es-PE" altLang="es-PE" dirty="0"/>
              <a:t>para el desarrollo de Aplicaciones Web.</a:t>
            </a:r>
            <a:endParaRPr lang="es-PE" altLang="es-P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689" y="1524000"/>
            <a:ext cx="38100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59689" y="16764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Visual Studio 2015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HTML5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CSS3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JavaScript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err="1" smtClean="0"/>
              <a:t>Jquery</a:t>
            </a:r>
            <a:endParaRPr lang="es-PE" dirty="0" smtClean="0"/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err="1" smtClean="0"/>
              <a:t>Bootstrap</a:t>
            </a:r>
            <a:endParaRPr lang="es-PE" dirty="0"/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Herramientas de desarrollo para Chrome, Firefox, IE, etc.</a:t>
            </a:r>
            <a:endParaRPr lang="es-P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7513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Usando componentes de terceros con </a:t>
            </a:r>
            <a:r>
              <a:rPr lang="es-PE" altLang="es-PE" dirty="0" err="1"/>
              <a:t>NuGet</a:t>
            </a:r>
            <a:r>
              <a:rPr lang="es-PE" altLang="es-PE" dirty="0"/>
              <a:t>.</a:t>
            </a:r>
            <a:endParaRPr lang="es-PE" altLang="es-P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7" name="Rectangle 6"/>
          <p:cNvSpPr/>
          <p:nvPr/>
        </p:nvSpPr>
        <p:spPr>
          <a:xfrm>
            <a:off x="659688" y="1676400"/>
            <a:ext cx="7493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Permite gestionar los componentes de terceros (</a:t>
            </a:r>
            <a:r>
              <a:rPr lang="es-PE" dirty="0" err="1" smtClean="0"/>
              <a:t>dll</a:t>
            </a:r>
            <a:r>
              <a:rPr lang="es-PE" dirty="0" smtClean="0"/>
              <a:t>, </a:t>
            </a:r>
            <a:r>
              <a:rPr lang="es-PE" dirty="0" err="1" smtClean="0"/>
              <a:t>js</a:t>
            </a:r>
            <a:r>
              <a:rPr lang="es-PE" dirty="0" smtClean="0"/>
              <a:t>, </a:t>
            </a:r>
            <a:r>
              <a:rPr lang="es-PE" dirty="0" err="1" smtClean="0"/>
              <a:t>css</a:t>
            </a:r>
            <a:r>
              <a:rPr lang="es-PE" dirty="0" smtClean="0"/>
              <a:t>, etc.) que son usadas en las aplicaciones</a:t>
            </a:r>
          </a:p>
        </p:txBody>
      </p:sp>
      <p:pic>
        <p:nvPicPr>
          <p:cNvPr id="8" name="Content Placeholder 3" descr="http://www.jammer.biz/wp-content/uploads/2014/06/NuGet-Logo-2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391400" cy="259857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4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sz="2400" dirty="0"/>
              <a:t>Ejercicio </a:t>
            </a:r>
            <a:r>
              <a:rPr lang="es-PE" sz="2400" dirty="0" smtClean="0"/>
              <a:t>1.3: </a:t>
            </a:r>
            <a:r>
              <a:rPr lang="es-PE" sz="2400" dirty="0"/>
              <a:t>Agregar la librería Log4Net usando la consola de </a:t>
            </a:r>
            <a:r>
              <a:rPr lang="es-PE" sz="2400" dirty="0" err="1"/>
              <a:t>NuGet</a:t>
            </a:r>
            <a:r>
              <a:rPr lang="es-PE" sz="2400" dirty="0"/>
              <a:t>.</a:t>
            </a:r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668945"/>
            <a:ext cx="7918450" cy="3817455"/>
          </a:xfrm>
        </p:spPr>
        <p:txBody>
          <a:bodyPr/>
          <a:lstStyle/>
          <a:p>
            <a:pPr marL="0" indent="0" eaLnBrk="1" hangingPunct="1"/>
            <a:r>
              <a:rPr lang="es-PE" altLang="es-PE" dirty="0" smtClean="0">
                <a:latin typeface="Arial" charset="0"/>
              </a:rPr>
              <a:t>Del proyecto creado en el Ejercicio 1.1, agregar una librería para guardar los </a:t>
            </a:r>
            <a:r>
              <a:rPr lang="es-PE" altLang="es-PE" dirty="0" err="1" smtClean="0">
                <a:latin typeface="Arial" charset="0"/>
              </a:rPr>
              <a:t>logs</a:t>
            </a:r>
            <a:r>
              <a:rPr lang="es-PE" altLang="es-PE" dirty="0" smtClean="0">
                <a:latin typeface="Arial" charset="0"/>
              </a:rPr>
              <a:t> de una aplicación, en este caso se debe agregar la librería Log4Net, para debe hacer uso de </a:t>
            </a:r>
            <a:r>
              <a:rPr lang="es-PE" altLang="es-PE" dirty="0" err="1" smtClean="0">
                <a:latin typeface="Arial" charset="0"/>
              </a:rPr>
              <a:t>NuGet</a:t>
            </a:r>
            <a:r>
              <a:rPr lang="es-PE" altLang="es-PE" dirty="0" smtClean="0">
                <a:latin typeface="Arial" charset="0"/>
              </a:rPr>
              <a:t> </a:t>
            </a:r>
            <a:r>
              <a:rPr lang="es-PE" altLang="es-PE" dirty="0" err="1" smtClean="0">
                <a:latin typeface="Arial" charset="0"/>
              </a:rPr>
              <a:t>Package</a:t>
            </a:r>
            <a:r>
              <a:rPr lang="es-PE" altLang="es-PE" dirty="0" smtClean="0">
                <a:latin typeface="Arial" charset="0"/>
              </a:rPr>
              <a:t> Manager, en modo consola y visual</a:t>
            </a:r>
            <a:r>
              <a:rPr lang="es-ES_tradnl" dirty="0" smtClean="0"/>
              <a:t>.</a:t>
            </a:r>
          </a:p>
          <a:p>
            <a:pPr marL="0" indent="0" eaLnBrk="1" hangingPunct="1"/>
            <a:endParaRPr lang="es-ES_tradnl" altLang="es-PE" dirty="0">
              <a:latin typeface="Arial" charset="0"/>
            </a:endParaRPr>
          </a:p>
          <a:p>
            <a:pPr marL="0" indent="0" eaLnBrk="1" hangingPunct="1"/>
            <a:r>
              <a:rPr lang="es-PE" altLang="es-PE" dirty="0" smtClean="0">
                <a:latin typeface="Arial" charset="0"/>
              </a:rPr>
              <a:t>Al </a:t>
            </a:r>
            <a:r>
              <a:rPr lang="es-PE" altLang="es-PE" dirty="0">
                <a:latin typeface="Arial" charset="0"/>
              </a:rPr>
              <a:t>finalizar el laboratorio, el alumno logrará</a:t>
            </a:r>
            <a:r>
              <a:rPr lang="en-US" altLang="es-PE" dirty="0">
                <a:latin typeface="Arial" charset="0"/>
              </a:rPr>
              <a:t>: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dirty="0" smtClean="0"/>
              <a:t>Conocerá como agregar librerías de terceros haciendo uso de </a:t>
            </a:r>
            <a:r>
              <a:rPr lang="es-PE" altLang="es-PE" dirty="0" err="1" smtClean="0"/>
              <a:t>NuGet</a:t>
            </a:r>
            <a:r>
              <a:rPr lang="es-PE" altLang="es-PE" dirty="0" smtClean="0">
                <a:ea typeface="+mn-ea"/>
                <a:cs typeface="+mn-cs"/>
              </a:rPr>
              <a:t>.</a:t>
            </a:r>
            <a:endParaRPr lang="en-US" altLang="es-PE" dirty="0"/>
          </a:p>
          <a:p>
            <a:pPr lvl="1" eaLnBrk="1" hangingPunct="1">
              <a:defRPr/>
            </a:pPr>
            <a:endParaRPr lang="es-P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96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sz="2400" dirty="0"/>
              <a:t>Ejercicio </a:t>
            </a:r>
            <a:r>
              <a:rPr lang="es-PE" sz="2400" dirty="0" smtClean="0"/>
              <a:t>1.4: </a:t>
            </a:r>
            <a:r>
              <a:rPr lang="es-PE" sz="2400" dirty="0"/>
              <a:t>: Publicar la aplicación en IIS.</a:t>
            </a:r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668945"/>
            <a:ext cx="7918450" cy="3817455"/>
          </a:xfrm>
        </p:spPr>
        <p:txBody>
          <a:bodyPr/>
          <a:lstStyle/>
          <a:p>
            <a:pPr marL="0" indent="0" eaLnBrk="1" hangingPunct="1"/>
            <a:r>
              <a:rPr lang="es-PE" altLang="es-PE" dirty="0" smtClean="0">
                <a:latin typeface="Arial" charset="0"/>
              </a:rPr>
              <a:t>Del proyecto del Ejercicio 1.3 compilar y publicar en el Internet </a:t>
            </a:r>
            <a:r>
              <a:rPr lang="es-PE" altLang="es-PE" dirty="0" err="1" smtClean="0">
                <a:latin typeface="Arial" charset="0"/>
              </a:rPr>
              <a:t>Information</a:t>
            </a:r>
            <a:r>
              <a:rPr lang="es-PE" altLang="es-PE" dirty="0" smtClean="0">
                <a:latin typeface="Arial" charset="0"/>
              </a:rPr>
              <a:t> </a:t>
            </a:r>
            <a:r>
              <a:rPr lang="es-PE" altLang="es-PE" dirty="0" err="1" smtClean="0">
                <a:latin typeface="Arial" charset="0"/>
              </a:rPr>
              <a:t>Services</a:t>
            </a:r>
            <a:r>
              <a:rPr lang="es-ES_tradnl" dirty="0" smtClean="0"/>
              <a:t>.</a:t>
            </a:r>
          </a:p>
          <a:p>
            <a:pPr marL="0" indent="0" eaLnBrk="1" hangingPunct="1"/>
            <a:endParaRPr lang="es-ES_tradnl" altLang="es-PE" dirty="0">
              <a:latin typeface="Arial" charset="0"/>
            </a:endParaRPr>
          </a:p>
          <a:p>
            <a:pPr marL="0" indent="0" eaLnBrk="1" hangingPunct="1"/>
            <a:r>
              <a:rPr lang="es-PE" altLang="es-PE" dirty="0" smtClean="0">
                <a:latin typeface="Arial" charset="0"/>
              </a:rPr>
              <a:t>Al </a:t>
            </a:r>
            <a:r>
              <a:rPr lang="es-PE" altLang="es-PE" dirty="0">
                <a:latin typeface="Arial" charset="0"/>
              </a:rPr>
              <a:t>finalizar el laboratorio, el alumno logrará</a:t>
            </a:r>
            <a:r>
              <a:rPr lang="en-US" altLang="es-PE" dirty="0">
                <a:latin typeface="Arial" charset="0"/>
              </a:rPr>
              <a:t>: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altLang="es-PE" dirty="0" smtClean="0"/>
              <a:t>Conocerá como publicar una aplicación en Internet </a:t>
            </a:r>
            <a:r>
              <a:rPr lang="es-PE" altLang="es-PE" dirty="0" err="1" smtClean="0"/>
              <a:t>Information</a:t>
            </a:r>
            <a:r>
              <a:rPr lang="es-PE" altLang="es-PE" dirty="0" smtClean="0"/>
              <a:t> </a:t>
            </a:r>
            <a:r>
              <a:rPr lang="es-PE" altLang="es-PE" dirty="0" err="1" smtClean="0"/>
              <a:t>Services</a:t>
            </a:r>
            <a:r>
              <a:rPr lang="es-PE" altLang="es-PE" dirty="0" smtClean="0">
                <a:ea typeface="+mn-ea"/>
                <a:cs typeface="+mn-cs"/>
              </a:rPr>
              <a:t>.</a:t>
            </a:r>
            <a:endParaRPr lang="en-US" altLang="es-PE" dirty="0"/>
          </a:p>
          <a:p>
            <a:pPr lvl="1" eaLnBrk="1" hangingPunct="1">
              <a:defRPr/>
            </a:pPr>
            <a:endParaRPr lang="es-P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72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s-PE" dirty="0"/>
              <a:t>Objetivos</a:t>
            </a:r>
            <a:endParaRPr lang="en-US" altLang="es-PE" dirty="0" smtClean="0"/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918450" cy="314034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s-PE" altLang="es-PE" dirty="0" smtClean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s-PE" altLang="es-PE" dirty="0" smtClean="0">
                <a:latin typeface="Arial" charset="0"/>
              </a:rPr>
              <a:t>Al </a:t>
            </a:r>
            <a:r>
              <a:rPr lang="es-PE" altLang="es-PE" dirty="0">
                <a:latin typeface="Arial" charset="0"/>
              </a:rPr>
              <a:t>finalizar el capítulo, el alumno logrará</a:t>
            </a:r>
            <a:r>
              <a:rPr lang="en-US" altLang="es-PE" dirty="0" smtClean="0">
                <a:latin typeface="Arial" charset="0"/>
              </a:rPr>
              <a:t>:</a:t>
            </a:r>
          </a:p>
          <a:p>
            <a:pPr marL="342900" lvl="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s-PE" dirty="0" smtClean="0">
              <a:latin typeface="+mn-lt"/>
            </a:endParaRP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>
                <a:latin typeface="+mn-lt"/>
              </a:rPr>
              <a:t>Comprende el </a:t>
            </a:r>
            <a:r>
              <a:rPr lang="es-PE" dirty="0">
                <a:latin typeface="+mn-lt"/>
              </a:rPr>
              <a:t>ambiente de desarrollo web </a:t>
            </a:r>
            <a:r>
              <a:rPr lang="es-PE" dirty="0" smtClean="0">
                <a:latin typeface="+mn-lt"/>
              </a:rPr>
              <a:t>con.NET </a:t>
            </a:r>
            <a:r>
              <a:rPr lang="es-PE" dirty="0">
                <a:latin typeface="+mn-lt"/>
              </a:rPr>
              <a:t>y Visual Studio.</a:t>
            </a: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>
                <a:latin typeface="+mn-lt"/>
              </a:rPr>
              <a:t>Conoce </a:t>
            </a:r>
            <a:r>
              <a:rPr lang="es-PE" dirty="0">
                <a:latin typeface="+mn-lt"/>
              </a:rPr>
              <a:t>las herramientas necesarias para el desarrollo web.</a:t>
            </a: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>
                <a:latin typeface="+mn-lt"/>
              </a:rPr>
              <a:t>Describe </a:t>
            </a:r>
            <a:r>
              <a:rPr lang="es-PE" dirty="0">
                <a:latin typeface="+mn-lt"/>
              </a:rPr>
              <a:t>escenarios de aplicación para Web </a:t>
            </a:r>
            <a:r>
              <a:rPr lang="es-PE" dirty="0" err="1">
                <a:latin typeface="+mn-lt"/>
              </a:rPr>
              <a:t>Forms</a:t>
            </a:r>
            <a:r>
              <a:rPr lang="es-PE" dirty="0">
                <a:latin typeface="+mn-lt"/>
              </a:rPr>
              <a:t> y MVC.</a:t>
            </a: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>
                <a:latin typeface="+mn-lt"/>
              </a:rPr>
              <a:t>Conoce </a:t>
            </a:r>
            <a:r>
              <a:rPr lang="es-PE" dirty="0">
                <a:latin typeface="+mn-lt"/>
              </a:rPr>
              <a:t>la evolución de ASP.NET MVC.</a:t>
            </a: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>
                <a:latin typeface="+mn-lt"/>
              </a:rPr>
              <a:t>Usa </a:t>
            </a:r>
            <a:r>
              <a:rPr lang="es-PE" dirty="0">
                <a:latin typeface="+mn-lt"/>
              </a:rPr>
              <a:t>componentes de terceros mediante </a:t>
            </a:r>
            <a:r>
              <a:rPr lang="es-PE" dirty="0" err="1">
                <a:latin typeface="+mn-lt"/>
              </a:rPr>
              <a:t>NuGet</a:t>
            </a:r>
            <a:r>
              <a:rPr lang="es-PE" dirty="0">
                <a:latin typeface="+mn-lt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	</a:t>
            </a:r>
            <a:r>
              <a:rPr lang="es-PE" dirty="0" smtClean="0"/>
              <a:t>TEMAS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4020588"/>
          </a:xfrm>
        </p:spPr>
        <p:txBody>
          <a:bodyPr>
            <a:normAutofit/>
          </a:bodyPr>
          <a:lstStyle/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Fundamentos de Diseño de Aplicaciones Web.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Introducción al Visual Studio 2015.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IIS </a:t>
            </a:r>
            <a:r>
              <a:rPr lang="es-PE" dirty="0" smtClean="0"/>
              <a:t>8/8.5/10.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 err="1" smtClean="0"/>
              <a:t>Asp.Net</a:t>
            </a:r>
            <a:r>
              <a:rPr lang="es-PE" dirty="0" smtClean="0"/>
              <a:t> </a:t>
            </a:r>
            <a:r>
              <a:rPr lang="es-PE" dirty="0"/>
              <a:t>5.0.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 smtClean="0"/>
              <a:t>Asp.NET </a:t>
            </a:r>
            <a:r>
              <a:rPr lang="es-PE" dirty="0"/>
              <a:t>MVC 6.0.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Evolución de ASP.NET MVC.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Análisis del Ciclo de Vida de un </a:t>
            </a:r>
            <a:r>
              <a:rPr lang="es-PE" dirty="0" err="1"/>
              <a:t>Request</a:t>
            </a:r>
            <a:r>
              <a:rPr lang="es-PE" dirty="0"/>
              <a:t>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Lineamientos para el uso de </a:t>
            </a:r>
            <a:r>
              <a:rPr lang="es-PE" dirty="0" err="1"/>
              <a:t>WebForm</a:t>
            </a:r>
            <a:r>
              <a:rPr lang="es-PE" dirty="0"/>
              <a:t> y MVC.</a:t>
            </a:r>
          </a:p>
          <a:p>
            <a:pPr marL="350838" lvl="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Herramientas para el desarrollo de Aplicaciones Web.</a:t>
            </a:r>
          </a:p>
          <a:p>
            <a:pPr marL="350838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PE" dirty="0"/>
              <a:t>Usando componentes de terceros con </a:t>
            </a:r>
            <a:r>
              <a:rPr lang="es-PE" dirty="0" err="1"/>
              <a:t>NuGet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37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 smtClean="0"/>
              <a:t>Agenda</a:t>
            </a:r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962400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FF0000"/>
              </a:buClr>
            </a:pPr>
            <a:r>
              <a:rPr lang="es-PE" dirty="0"/>
              <a:t>Fundamentos de Diseño de Aplicaciones </a:t>
            </a:r>
            <a:r>
              <a:rPr lang="es-PE" dirty="0" smtClean="0"/>
              <a:t>Web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 smtClean="0"/>
              <a:t>Introducción al Visual Studio 2015.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/>
              <a:t>IIS 8 / </a:t>
            </a:r>
            <a:r>
              <a:rPr lang="es-PE" dirty="0" smtClean="0"/>
              <a:t>8.5 / </a:t>
            </a:r>
            <a:r>
              <a:rPr lang="es-PE" dirty="0" smtClean="0"/>
              <a:t>10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 err="1" smtClean="0">
                <a:latin typeface="+mn-lt"/>
              </a:rPr>
              <a:t>Asp.Net</a:t>
            </a:r>
            <a:r>
              <a:rPr lang="es-PE" dirty="0" smtClean="0">
                <a:latin typeface="+mn-lt"/>
              </a:rPr>
              <a:t> 5.0</a:t>
            </a:r>
            <a:endParaRPr lang="es-PE" dirty="0">
              <a:latin typeface="+mn-lt"/>
            </a:endParaRPr>
          </a:p>
          <a:p>
            <a:pPr marL="342900" indent="-342900" algn="just">
              <a:buClr>
                <a:srgbClr val="FF0000"/>
              </a:buClr>
            </a:pPr>
            <a:r>
              <a:rPr lang="es-PE" dirty="0" smtClean="0"/>
              <a:t>Asp.NET </a:t>
            </a:r>
            <a:r>
              <a:rPr lang="es-PE" dirty="0"/>
              <a:t>MVC 6.0</a:t>
            </a:r>
            <a:r>
              <a:rPr lang="es-PE" dirty="0" smtClean="0"/>
              <a:t>.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/>
              <a:t>Evolución de ASP.NET </a:t>
            </a:r>
            <a:r>
              <a:rPr lang="es-PE" dirty="0" smtClean="0"/>
              <a:t>MVC.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/>
              <a:t>Análisis del Ciclo de Vida de un </a:t>
            </a:r>
            <a:r>
              <a:rPr lang="es-PE" dirty="0" err="1" smtClean="0"/>
              <a:t>Request</a:t>
            </a:r>
            <a:r>
              <a:rPr lang="es-PE" dirty="0" smtClean="0"/>
              <a:t>.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/>
              <a:t>Lineamientos para el uso de </a:t>
            </a:r>
            <a:r>
              <a:rPr lang="es-PE" dirty="0" err="1"/>
              <a:t>WebForm</a:t>
            </a:r>
            <a:r>
              <a:rPr lang="es-PE" dirty="0"/>
              <a:t> y </a:t>
            </a:r>
            <a:r>
              <a:rPr lang="es-PE" dirty="0" smtClean="0"/>
              <a:t>MVC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/>
              <a:t>Herramientas para el desarrollo de Aplicaciones Web</a:t>
            </a:r>
            <a:r>
              <a:rPr lang="es-PE" dirty="0" smtClean="0"/>
              <a:t>.</a:t>
            </a:r>
          </a:p>
          <a:p>
            <a:pPr marL="342900" indent="-342900" algn="just">
              <a:buClr>
                <a:srgbClr val="FF0000"/>
              </a:buClr>
            </a:pPr>
            <a:r>
              <a:rPr lang="es-PE" dirty="0"/>
              <a:t>Usando componentes de terceros con </a:t>
            </a:r>
            <a:r>
              <a:rPr lang="es-PE" dirty="0" err="1"/>
              <a:t>NuGet</a:t>
            </a:r>
            <a:endParaRPr lang="es-PE" dirty="0"/>
          </a:p>
          <a:p>
            <a:pPr marL="342900" indent="-342900" algn="just">
              <a:buClr>
                <a:srgbClr val="FF0000"/>
              </a:buClr>
            </a:pPr>
            <a:endParaRPr lang="es-PE" dirty="0"/>
          </a:p>
          <a:p>
            <a:pPr marL="342900" indent="-342900" algn="just">
              <a:buClr>
                <a:srgbClr val="FF0000"/>
              </a:buClr>
            </a:pPr>
            <a:endParaRPr lang="es-PE" dirty="0" smtClean="0"/>
          </a:p>
          <a:p>
            <a:pPr marL="342900" indent="-342900" algn="just">
              <a:buClr>
                <a:srgbClr val="FF0000"/>
              </a:buClr>
            </a:pPr>
            <a:endParaRPr lang="es-PE" dirty="0" smtClean="0"/>
          </a:p>
          <a:p>
            <a:pPr marL="342900" indent="-342900" algn="just">
              <a:buClr>
                <a:srgbClr val="FF0000"/>
              </a:buClr>
            </a:pPr>
            <a:endParaRPr lang="es-PE" dirty="0">
              <a:latin typeface="+mn-lt"/>
            </a:endParaRPr>
          </a:p>
          <a:p>
            <a:pPr lvl="1" eaLnBrk="1" hangingPunct="1">
              <a:defRPr/>
            </a:pPr>
            <a:endParaRPr lang="es-P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62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Fundamentos de Diseño de Aplicaciones Web</a:t>
            </a:r>
            <a:endParaRPr lang="es-PE" altLang="es-PE" dirty="0" smtClean="0"/>
          </a:p>
        </p:txBody>
      </p:sp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9961"/>
            <a:ext cx="8001000" cy="353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6614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Introducción al Visual Studio 2015</a:t>
            </a:r>
            <a:r>
              <a:rPr lang="es-PE" altLang="es-PE" dirty="0" smtClean="0"/>
              <a:t>.</a:t>
            </a:r>
          </a:p>
        </p:txBody>
      </p:sp>
      <p:sp>
        <p:nvSpPr>
          <p:cNvPr id="7171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918450" cy="3657600"/>
          </a:xfrm>
        </p:spPr>
        <p:txBody>
          <a:bodyPr>
            <a:normAutofit/>
          </a:bodyPr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  <a:defRPr/>
            </a:pPr>
            <a:r>
              <a:rPr lang="es-PE" dirty="0" smtClean="0">
                <a:ea typeface="+mn-ea"/>
                <a:cs typeface="+mn-cs"/>
              </a:rPr>
              <a:t>Algunas características nuevas:</a:t>
            </a: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El </a:t>
            </a:r>
            <a:r>
              <a:rPr lang="es-PE" dirty="0"/>
              <a:t>desarrollo móvil de plataforma cruzada para Windows, iOS y </a:t>
            </a:r>
            <a:r>
              <a:rPr lang="es-PE" dirty="0" smtClean="0"/>
              <a:t>Android. </a:t>
            </a:r>
            <a:endParaRPr lang="es-PE" dirty="0"/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La </a:t>
            </a:r>
            <a:r>
              <a:rPr lang="es-PE" dirty="0"/>
              <a:t>integración de la </a:t>
            </a:r>
            <a:r>
              <a:rPr lang="es-PE" dirty="0" smtClean="0"/>
              <a:t>nube.</a:t>
            </a:r>
            <a:endParaRPr lang="es-PE" dirty="0" smtClean="0">
              <a:ea typeface="+mn-ea"/>
              <a:cs typeface="+mn-cs"/>
            </a:endParaRP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Desarrollo </a:t>
            </a:r>
            <a:r>
              <a:rPr lang="es-PE" dirty="0"/>
              <a:t>fácil, más rápido  manejo de datos a través de Internet, Windows, Windows </a:t>
            </a:r>
            <a:r>
              <a:rPr lang="es-PE" dirty="0" err="1"/>
              <a:t>Phone</a:t>
            </a:r>
            <a:r>
              <a:rPr lang="es-PE" dirty="0"/>
              <a:t>, y Windows Store utilizando </a:t>
            </a:r>
            <a:r>
              <a:rPr lang="es-PE" dirty="0" err="1"/>
              <a:t>Entity</a:t>
            </a:r>
            <a:r>
              <a:rPr lang="es-PE" dirty="0"/>
              <a:t> Framework 7.</a:t>
            </a:r>
            <a:endParaRPr lang="es-PE" dirty="0" smtClean="0"/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smtClean="0"/>
              <a:t>Soporte </a:t>
            </a:r>
            <a:r>
              <a:rPr lang="es-PE" dirty="0"/>
              <a:t>IDE mejorado para la construcción de soluciones de JavaScript con </a:t>
            </a:r>
            <a:r>
              <a:rPr lang="es-PE" dirty="0" err="1"/>
              <a:t>TypeScript</a:t>
            </a:r>
            <a:r>
              <a:rPr lang="es-PE" dirty="0"/>
              <a:t> </a:t>
            </a:r>
            <a:r>
              <a:rPr lang="es-PE" dirty="0" err="1"/>
              <a:t>language</a:t>
            </a:r>
            <a:r>
              <a:rPr lang="es-PE" dirty="0"/>
              <a:t>.</a:t>
            </a:r>
            <a:endParaRPr lang="es-PE" dirty="0" smtClean="0">
              <a:ea typeface="+mn-ea"/>
              <a:cs typeface="+mn-cs"/>
            </a:endParaRP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r>
              <a:rPr lang="es-PE" dirty="0" err="1" smtClean="0"/>
              <a:t>Codigo</a:t>
            </a:r>
            <a:r>
              <a:rPr lang="es-PE" dirty="0" smtClean="0"/>
              <a:t> </a:t>
            </a:r>
            <a:r>
              <a:rPr lang="es-PE" dirty="0"/>
              <a:t>abierto de muchos elementos incluyendo el compilador .NET, .</a:t>
            </a:r>
            <a:r>
              <a:rPr lang="es-PE" dirty="0" smtClean="0"/>
              <a:t>NET Core</a:t>
            </a:r>
            <a:r>
              <a:rPr lang="es-PE" dirty="0"/>
              <a:t>, </a:t>
            </a:r>
            <a:r>
              <a:rPr lang="es-PE" dirty="0" err="1"/>
              <a:t>TypeScript</a:t>
            </a:r>
            <a:r>
              <a:rPr lang="es-PE" dirty="0"/>
              <a:t>, </a:t>
            </a:r>
            <a:r>
              <a:rPr lang="es-PE" dirty="0" smtClean="0"/>
              <a:t>ASP.NET.</a:t>
            </a:r>
            <a:endParaRPr lang="pt-BR" dirty="0" smtClean="0"/>
          </a:p>
          <a:p>
            <a:pPr marL="342900" lvl="2" indent="0" algn="just">
              <a:buNone/>
              <a:defRPr/>
            </a:pPr>
            <a:endParaRPr lang="es-PE" dirty="0" smtClean="0">
              <a:ea typeface="+mn-ea"/>
              <a:cs typeface="+mn-cs"/>
            </a:endParaRPr>
          </a:p>
          <a:p>
            <a:pPr marL="685800" lvl="2" indent="-342900" algn="just">
              <a:buFont typeface="Wingdings" panose="05000000000000000000" pitchFamily="2" charset="2"/>
              <a:buChar char="ü"/>
              <a:defRPr/>
            </a:pPr>
            <a:endParaRPr lang="es-PE" dirty="0">
              <a:ea typeface="+mn-ea"/>
              <a:cs typeface="+mn-cs"/>
            </a:endParaRPr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14725"/>
            <a:ext cx="8153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67255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s-PE" dirty="0"/>
              <a:t>IIS 8 / 8.5 / 10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 smtClean="0"/>
              <a:t>IIS: Internet </a:t>
            </a:r>
            <a:r>
              <a:rPr lang="es-PE" dirty="0" err="1" smtClean="0"/>
              <a:t>Information</a:t>
            </a:r>
            <a:r>
              <a:rPr lang="es-PE" dirty="0" smtClean="0"/>
              <a:t> </a:t>
            </a:r>
            <a:r>
              <a:rPr lang="es-PE" dirty="0" err="1" smtClean="0"/>
              <a:t>Services</a:t>
            </a:r>
            <a:r>
              <a:rPr lang="es-PE" dirty="0" smtClean="0"/>
              <a:t>: Servidor web para ASP.NET.</a:t>
            </a:r>
          </a:p>
          <a:p>
            <a:pPr lvl="0"/>
            <a:r>
              <a:rPr lang="es-PE" dirty="0" smtClean="0"/>
              <a:t>IIS 8: </a:t>
            </a:r>
            <a:r>
              <a:rPr lang="es-PE" dirty="0" err="1" smtClean="0"/>
              <a:t>Application</a:t>
            </a:r>
            <a:r>
              <a:rPr lang="es-PE" dirty="0" smtClean="0"/>
              <a:t> </a:t>
            </a:r>
            <a:r>
              <a:rPr lang="es-PE" dirty="0" err="1" smtClean="0"/>
              <a:t>Initialization</a:t>
            </a:r>
            <a:r>
              <a:rPr lang="es-PE" dirty="0" smtClean="0"/>
              <a:t>, CPU </a:t>
            </a:r>
            <a:r>
              <a:rPr lang="es-PE" dirty="0" err="1" smtClean="0"/>
              <a:t>Throttling</a:t>
            </a:r>
            <a:r>
              <a:rPr lang="es-PE" dirty="0" smtClean="0"/>
              <a:t>, </a:t>
            </a:r>
            <a:r>
              <a:rPr lang="es-PE" dirty="0" err="1" smtClean="0"/>
              <a:t>Dynamic</a:t>
            </a:r>
            <a:r>
              <a:rPr lang="es-PE" dirty="0" smtClean="0"/>
              <a:t> IP </a:t>
            </a:r>
            <a:r>
              <a:rPr lang="es-PE" dirty="0" err="1" smtClean="0"/>
              <a:t>Restrinctions</a:t>
            </a:r>
            <a:r>
              <a:rPr lang="es-PE" dirty="0" smtClean="0"/>
              <a:t>, </a:t>
            </a:r>
            <a:r>
              <a:rPr lang="es-PE" dirty="0" err="1" smtClean="0"/>
              <a:t>Centralized</a:t>
            </a:r>
            <a:r>
              <a:rPr lang="es-PE" dirty="0" smtClean="0"/>
              <a:t> SSL </a:t>
            </a:r>
            <a:r>
              <a:rPr lang="es-PE" dirty="0" err="1" smtClean="0"/>
              <a:t>Certificate</a:t>
            </a:r>
            <a:r>
              <a:rPr lang="es-PE" dirty="0" smtClean="0"/>
              <a:t> </a:t>
            </a:r>
            <a:r>
              <a:rPr lang="es-PE" dirty="0" err="1" smtClean="0"/>
              <a:t>Support</a:t>
            </a:r>
            <a:r>
              <a:rPr lang="es-PE" dirty="0" smtClean="0"/>
              <a:t>, </a:t>
            </a:r>
            <a:r>
              <a:rPr lang="es-PE" dirty="0" err="1" smtClean="0"/>
              <a:t>WebSocket</a:t>
            </a:r>
            <a:r>
              <a:rPr lang="es-PE" dirty="0" smtClean="0"/>
              <a:t> </a:t>
            </a:r>
            <a:r>
              <a:rPr lang="es-PE" dirty="0" err="1" smtClean="0"/>
              <a:t>Protocol</a:t>
            </a:r>
            <a:r>
              <a:rPr lang="es-PE" dirty="0" smtClean="0"/>
              <a:t> </a:t>
            </a:r>
            <a:r>
              <a:rPr lang="es-PE" dirty="0" err="1" smtClean="0"/>
              <a:t>Support</a:t>
            </a:r>
            <a:r>
              <a:rPr lang="es-PE" dirty="0" smtClean="0"/>
              <a:t>. </a:t>
            </a:r>
          </a:p>
          <a:p>
            <a:pPr lvl="0"/>
            <a:r>
              <a:rPr lang="es-PE" dirty="0" smtClean="0"/>
              <a:t>Mejoras </a:t>
            </a:r>
            <a:r>
              <a:rPr lang="es-PE" dirty="0"/>
              <a:t>de registro – Manejabilidad.</a:t>
            </a:r>
          </a:p>
          <a:p>
            <a:pPr lvl="0"/>
            <a:r>
              <a:rPr lang="es-PE" dirty="0"/>
              <a:t>Escalabilidad – Activación de sitio dinámico.</a:t>
            </a:r>
          </a:p>
          <a:p>
            <a:pPr lvl="0"/>
            <a:r>
              <a:rPr lang="es-PE" dirty="0"/>
              <a:t>Soporte HTTP 2.0.</a:t>
            </a:r>
          </a:p>
          <a:p>
            <a:pPr lvl="0"/>
            <a:r>
              <a:rPr lang="es-PE" dirty="0"/>
              <a:t>Soporte para cabeceras </a:t>
            </a:r>
            <a:r>
              <a:rPr lang="es-PE" dirty="0" err="1"/>
              <a:t>Wildcard</a:t>
            </a:r>
            <a:r>
              <a:rPr lang="es-PE" dirty="0"/>
              <a:t> host.</a:t>
            </a:r>
          </a:p>
          <a:p>
            <a:r>
              <a:rPr lang="en-US" dirty="0" err="1"/>
              <a:t>Módulo</a:t>
            </a:r>
            <a:r>
              <a:rPr lang="en-US" dirty="0"/>
              <a:t> de PowerShell </a:t>
            </a:r>
            <a:r>
              <a:rPr lang="en-US" dirty="0" err="1" smtClean="0"/>
              <a:t>IISAdministration</a:t>
            </a:r>
            <a:r>
              <a:rPr lang="en-US" dirty="0" smtClean="0"/>
              <a:t>.</a:t>
            </a:r>
          </a:p>
          <a:p>
            <a:r>
              <a:rPr lang="en-US" dirty="0"/>
              <a:t>Variables de </a:t>
            </a:r>
            <a:r>
              <a:rPr lang="en-US" dirty="0" err="1"/>
              <a:t>entorno</a:t>
            </a:r>
            <a:r>
              <a:rPr lang="en-US" dirty="0"/>
              <a:t> para </a:t>
            </a:r>
            <a:r>
              <a:rPr lang="en-US" dirty="0" smtClean="0"/>
              <a:t>Application Pools.</a:t>
            </a:r>
          </a:p>
          <a:p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/>
              <a:t>estatus</a:t>
            </a:r>
            <a:r>
              <a:rPr lang="en-US" dirty="0"/>
              <a:t> HTTP 308: </a:t>
            </a:r>
            <a:r>
              <a:rPr lang="en-US" dirty="0" err="1"/>
              <a:t>Utilizando</a:t>
            </a:r>
            <a:r>
              <a:rPr lang="en-US" dirty="0"/>
              <a:t> el </a:t>
            </a:r>
            <a:r>
              <a:rPr lang="en-US" dirty="0" err="1"/>
              <a:t>módulo</a:t>
            </a:r>
            <a:r>
              <a:rPr lang="en-US" dirty="0"/>
              <a:t> HTTP </a:t>
            </a:r>
            <a:r>
              <a:rPr lang="en-US" dirty="0" smtClean="0"/>
              <a:t>Redirect.</a:t>
            </a:r>
          </a:p>
          <a:p>
            <a:endParaRPr lang="en-US" dirty="0" smtClean="0"/>
          </a:p>
          <a:p>
            <a:endParaRPr lang="es-P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471" y="152400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8653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ASP </a:t>
            </a:r>
            <a:r>
              <a:rPr lang="es-PE" altLang="es-PE" dirty="0" err="1"/>
              <a:t>.Net</a:t>
            </a:r>
            <a:r>
              <a:rPr lang="es-PE" altLang="es-PE" dirty="0"/>
              <a:t> 5.0.</a:t>
            </a:r>
            <a:endParaRPr lang="es-PE" altLang="es-P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2950" cy="427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41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Asp.NET MVC 6.0.</a:t>
            </a:r>
            <a:endParaRPr lang="es-PE" altLang="es-PE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324600" cy="449579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1873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25000" b="1" cap="none" spc="0" dirty="0" smtClean="0">
            <a:ln w="0"/>
            <a:gradFill>
              <a:gsLst>
                <a:gs pos="21000">
                  <a:srgbClr val="53575C"/>
                </a:gs>
                <a:gs pos="88000">
                  <a:srgbClr val="C5C7CA"/>
                </a:gs>
              </a:gsLst>
              <a:lin ang="5400000"/>
            </a:gradFill>
            <a:effectLst/>
            <a:latin typeface="AR JULIAN" panose="02000000000000000000" pitchFamily="2" charset="0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</TotalTime>
  <Words>887</Words>
  <Application>Microsoft Office PowerPoint</Application>
  <PresentationFormat>On-screen Show (4:3)</PresentationFormat>
  <Paragraphs>121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de Office</vt:lpstr>
      <vt:lpstr>   Desarrollo de aplicaciones empresariales</vt:lpstr>
      <vt:lpstr>Objetivos</vt:lpstr>
      <vt:lpstr> TEMAS</vt:lpstr>
      <vt:lpstr>Agenda</vt:lpstr>
      <vt:lpstr>Fundamentos de Diseño de Aplicaciones Web</vt:lpstr>
      <vt:lpstr>Introducción al Visual Studio 2015.</vt:lpstr>
      <vt:lpstr>IIS 8 / 8.5 / 10</vt:lpstr>
      <vt:lpstr>ASP .Net 5.0.</vt:lpstr>
      <vt:lpstr>Asp.NET MVC 6.0.</vt:lpstr>
      <vt:lpstr>Ejercicio 1.1: Crear una aplicación Asp.NET MVC usando la plantilla de Visual Studio.</vt:lpstr>
      <vt:lpstr>Evolución de ASP.NET MVC.</vt:lpstr>
      <vt:lpstr>Análisis del Ciclo de Vida de un Request.</vt:lpstr>
      <vt:lpstr>Ejercicio 1.2: Revisar las estructura de un aplicación MVC.</vt:lpstr>
      <vt:lpstr>Lineamientos para el uso de WebForm y MVC.</vt:lpstr>
      <vt:lpstr>Herramientas para el desarrollo de Aplicaciones Web.</vt:lpstr>
      <vt:lpstr>Usando componentes de terceros con NuGet.</vt:lpstr>
      <vt:lpstr>Ejercicio 1.3: Agregar la librería Log4Net usando la consola de NuGet.</vt:lpstr>
      <vt:lpstr>Ejercicio 1.4: : Publicar la aplicación en IIS.</vt:lpstr>
    </vt:vector>
  </TitlesOfParts>
  <Company>Cibertec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subject/>
  <dc:creator>Jorge Cáceres</dc:creator>
  <dc:description>Cibertec</dc:description>
  <cp:lastModifiedBy>javier</cp:lastModifiedBy>
  <cp:revision>306</cp:revision>
  <cp:lastPrinted>2015-06-19T19:24:12Z</cp:lastPrinted>
  <dcterms:created xsi:type="dcterms:W3CDTF">2011-09-12T11:53:23Z</dcterms:created>
  <dcterms:modified xsi:type="dcterms:W3CDTF">2016-02-04T11:24:41Z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8DF855D4-DB12-4CA5-833A-750DA3955745</vt:lpwstr>
  </property>
  <property fmtid="{D5CDD505-2E9C-101B-9397-08002B2CF9AE}" pid="9" name="ArticulatePath">
    <vt:lpwstr>Les01</vt:lpwstr>
  </property>
</Properties>
</file>