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1330" r:id="rId3"/>
    <p:sldId id="1328" r:id="rId4"/>
    <p:sldId id="1334" r:id="rId5"/>
    <p:sldId id="259" r:id="rId6"/>
    <p:sldId id="258" r:id="rId7"/>
    <p:sldId id="266" r:id="rId8"/>
    <p:sldId id="260" r:id="rId9"/>
    <p:sldId id="1331" r:id="rId10"/>
    <p:sldId id="1325" r:id="rId11"/>
    <p:sldId id="1311" r:id="rId12"/>
    <p:sldId id="1323" r:id="rId13"/>
    <p:sldId id="1324" r:id="rId14"/>
    <p:sldId id="267" r:id="rId15"/>
    <p:sldId id="268" r:id="rId16"/>
    <p:sldId id="1326" r:id="rId17"/>
    <p:sldId id="1327" r:id="rId18"/>
    <p:sldId id="265" r:id="rId19"/>
    <p:sldId id="1329" r:id="rId20"/>
    <p:sldId id="133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7DE3-2DB9-4464-9CC0-AB08688D0B5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8868D-5541-4172-8477-535198FF6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7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Shape 181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Shape 1817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76966" y="6221800"/>
            <a:ext cx="11247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pPr/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index.html" TargetMode="External"/><Relationship Id="rId2" Type="http://schemas.openxmlformats.org/officeDocument/2006/relationships/hyperlink" Target="https://arxiv.org/abs/1502.03044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5BF2-A1AA-4EBA-8ABD-1B83065B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8" y="2059620"/>
            <a:ext cx="9792070" cy="3480046"/>
          </a:xfrm>
        </p:spPr>
        <p:txBody>
          <a:bodyPr/>
          <a:lstStyle/>
          <a:p>
            <a:pPr algn="ctr"/>
            <a:r>
              <a:rPr lang="en-IN" dirty="0"/>
              <a:t> Show, Attend and Tell :      Neural Image Caption Generation with Visual Attention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48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C9D8-AA03-4A9B-99EE-174E1550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28583"/>
          </a:xfrm>
        </p:spPr>
        <p:txBody>
          <a:bodyPr>
            <a:normAutofit/>
          </a:bodyPr>
          <a:lstStyle/>
          <a:p>
            <a:r>
              <a:rPr lang="en-US" sz="4400" dirty="0"/>
              <a:t>LSTM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72D5-1175-4BEC-8AD6-8409BA11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3"/>
            <a:ext cx="8596668" cy="4989250"/>
          </a:xfrm>
        </p:spPr>
        <p:txBody>
          <a:bodyPr>
            <a:normAutofit/>
          </a:bodyPr>
          <a:lstStyle/>
          <a:p>
            <a:r>
              <a:rPr lang="en-US" sz="2400" dirty="0"/>
              <a:t>The context vector z is a dynamic representation of the relevant part of the image input. </a:t>
            </a:r>
          </a:p>
          <a:p>
            <a:r>
              <a:rPr lang="en-US" sz="2400" dirty="0"/>
              <a:t>We deﬁne a mechanism φ that computes z from the annotation vectors. For each location </a:t>
            </a:r>
            <a:r>
              <a:rPr lang="en-US" sz="2400" dirty="0" err="1"/>
              <a:t>i</a:t>
            </a:r>
            <a:r>
              <a:rPr lang="en-US" sz="2400" dirty="0"/>
              <a:t>, the mechanism generates a positive weight α which can be interpreted either as the probability that location </a:t>
            </a:r>
            <a:r>
              <a:rPr lang="en-US" sz="2400" dirty="0" err="1"/>
              <a:t>i</a:t>
            </a:r>
            <a:r>
              <a:rPr lang="en-US" sz="2400" dirty="0"/>
              <a:t> is the right place to focus for producing the next word.</a:t>
            </a:r>
          </a:p>
          <a:p>
            <a:r>
              <a:rPr lang="en-US" sz="2400" dirty="0"/>
              <a:t> The weight α of each annotation vector a is computed by an attention model for which we use a multi layer perceptron conditioned on the previous hidden state.</a:t>
            </a:r>
          </a:p>
          <a:p>
            <a:r>
              <a:rPr lang="en-US" sz="2400" dirty="0"/>
              <a:t>The network looks next depends on the sequence of words that has already been generated. </a:t>
            </a:r>
          </a:p>
        </p:txBody>
      </p:sp>
    </p:spTree>
    <p:extLst>
      <p:ext uri="{BB962C8B-B14F-4D97-AF65-F5344CB8AC3E}">
        <p14:creationId xmlns:p14="http://schemas.microsoft.com/office/powerpoint/2010/main" val="168126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842"/>
          <p:cNvSpPr txBox="1"/>
          <p:nvPr/>
        </p:nvSpPr>
        <p:spPr>
          <a:xfrm>
            <a:off x="399496" y="1017633"/>
            <a:ext cx="10022890" cy="4610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eti =fatt(a,ht−1) </a:t>
            </a:r>
            <a:endParaRPr lang="e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/>
              <a:t>Mixture weights: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/>
          </a:p>
          <a:p>
            <a:endParaRPr lang="e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z = φ({a},{α}) </a:t>
            </a:r>
          </a:p>
          <a:p>
            <a:r>
              <a:rPr lang="en-US" sz="2400" dirty="0"/>
              <a:t>	where φ is a function that returns a single vector given the set 		of annotation vectors and their corresponding weights.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/>
              <a:t>Context vector (input to decoder): </a:t>
            </a:r>
            <a:r>
              <a:rPr lang="en-IN" sz="2400" dirty="0"/>
              <a:t>z</a:t>
            </a:r>
            <a:endParaRPr lang="e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/>
          </a:p>
          <a:p>
            <a:endParaRPr lang="e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15" y="2261653"/>
            <a:ext cx="2276475" cy="70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hape 1820"/>
          <p:cNvSpPr txBox="1">
            <a:spLocks/>
          </p:cNvSpPr>
          <p:nvPr/>
        </p:nvSpPr>
        <p:spPr>
          <a:xfrm>
            <a:off x="1981200" y="1"/>
            <a:ext cx="8229600" cy="90487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SzPct val="100000"/>
              <a:buNone/>
              <a:defRPr sz="36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dirty="0">
                <a:solidFill>
                  <a:schemeClr val="bg1"/>
                </a:solidFill>
              </a:rPr>
              <a:t> Soft Attention for Translation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FF959-DF10-4FAD-A0CB-91C405D51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32" t="59030" r="26384" b="31998"/>
          <a:stretch/>
        </p:blipFill>
        <p:spPr>
          <a:xfrm>
            <a:off x="3994952" y="4768097"/>
            <a:ext cx="2583401" cy="9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471">
            <a:extLst>
              <a:ext uri="{FF2B5EF4-FFF2-40B4-BE49-F238E27FC236}">
                <a16:creationId xmlns:a16="http://schemas.microsoft.com/office/drawing/2014/main" id="{B9C2368E-EA9C-41AB-B29E-9C41C0F9389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573" y="2867700"/>
            <a:ext cx="1106200" cy="14902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472">
            <a:extLst>
              <a:ext uri="{FF2B5EF4-FFF2-40B4-BE49-F238E27FC236}">
                <a16:creationId xmlns:a16="http://schemas.microsoft.com/office/drawing/2014/main" id="{135A0A07-6119-4CBB-A0D8-5E15125C5358}"/>
              </a:ext>
            </a:extLst>
          </p:cNvPr>
          <p:cNvSpPr/>
          <p:nvPr/>
        </p:nvSpPr>
        <p:spPr>
          <a:xfrm rot="-5400000">
            <a:off x="1412292" y="3197429"/>
            <a:ext cx="1373867" cy="830775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473">
            <a:extLst>
              <a:ext uri="{FF2B5EF4-FFF2-40B4-BE49-F238E27FC236}">
                <a16:creationId xmlns:a16="http://schemas.microsoft.com/office/drawing/2014/main" id="{F57CEDC3-D842-4901-8213-E420C7ECF6E6}"/>
              </a:ext>
            </a:extLst>
          </p:cNvPr>
          <p:cNvSpPr txBox="1"/>
          <p:nvPr/>
        </p:nvSpPr>
        <p:spPr>
          <a:xfrm>
            <a:off x="1677438" y="3307034"/>
            <a:ext cx="843599" cy="6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CNN</a:t>
            </a:r>
          </a:p>
        </p:txBody>
      </p:sp>
      <p:sp>
        <p:nvSpPr>
          <p:cNvPr id="5" name="Shape 1474">
            <a:extLst>
              <a:ext uri="{FF2B5EF4-FFF2-40B4-BE49-F238E27FC236}">
                <a16:creationId xmlns:a16="http://schemas.microsoft.com/office/drawing/2014/main" id="{A4CC372A-563B-459B-9591-028F24D3152E}"/>
              </a:ext>
            </a:extLst>
          </p:cNvPr>
          <p:cNvSpPr txBox="1"/>
          <p:nvPr/>
        </p:nvSpPr>
        <p:spPr>
          <a:xfrm>
            <a:off x="238124" y="4300901"/>
            <a:ext cx="1323975" cy="8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Image: </a:t>
            </a:r>
            <a:br>
              <a:rPr lang="en" dirty="0"/>
            </a:br>
            <a:r>
              <a:rPr lang="en" dirty="0"/>
              <a:t>H x W x 3</a:t>
            </a:r>
          </a:p>
        </p:txBody>
      </p:sp>
      <p:sp>
        <p:nvSpPr>
          <p:cNvPr id="6" name="Shape 1475">
            <a:extLst>
              <a:ext uri="{FF2B5EF4-FFF2-40B4-BE49-F238E27FC236}">
                <a16:creationId xmlns:a16="http://schemas.microsoft.com/office/drawing/2014/main" id="{66F54119-87C9-41FD-843B-7911668C0B9E}"/>
              </a:ext>
            </a:extLst>
          </p:cNvPr>
          <p:cNvSpPr txBox="1"/>
          <p:nvPr/>
        </p:nvSpPr>
        <p:spPr>
          <a:xfrm>
            <a:off x="2099237" y="4064501"/>
            <a:ext cx="1240313" cy="8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Features: </a:t>
            </a:r>
            <a:br>
              <a:rPr lang="en" dirty="0"/>
            </a:br>
            <a:r>
              <a:rPr lang="en" dirty="0"/>
              <a:t>L x D</a:t>
            </a:r>
          </a:p>
        </p:txBody>
      </p:sp>
      <p:sp>
        <p:nvSpPr>
          <p:cNvPr id="7" name="Shape 1476">
            <a:extLst>
              <a:ext uri="{FF2B5EF4-FFF2-40B4-BE49-F238E27FC236}">
                <a16:creationId xmlns:a16="http://schemas.microsoft.com/office/drawing/2014/main" id="{7A7668BD-87B1-4166-81FB-2CAE522D37EB}"/>
              </a:ext>
            </a:extLst>
          </p:cNvPr>
          <p:cNvSpPr/>
          <p:nvPr/>
        </p:nvSpPr>
        <p:spPr>
          <a:xfrm>
            <a:off x="3827687" y="3285567"/>
            <a:ext cx="383400" cy="68199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h0</a:t>
            </a:r>
          </a:p>
        </p:txBody>
      </p:sp>
      <p:cxnSp>
        <p:nvCxnSpPr>
          <p:cNvPr id="8" name="Shape 1477">
            <a:extLst>
              <a:ext uri="{FF2B5EF4-FFF2-40B4-BE49-F238E27FC236}">
                <a16:creationId xmlns:a16="http://schemas.microsoft.com/office/drawing/2014/main" id="{954E114B-C89E-4F03-BC4E-B8FC75DB9E69}"/>
              </a:ext>
            </a:extLst>
          </p:cNvPr>
          <p:cNvCxnSpPr/>
          <p:nvPr/>
        </p:nvCxnSpPr>
        <p:spPr>
          <a:xfrm>
            <a:off x="3188935" y="3626567"/>
            <a:ext cx="5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478">
            <a:extLst>
              <a:ext uri="{FF2B5EF4-FFF2-40B4-BE49-F238E27FC236}">
                <a16:creationId xmlns:a16="http://schemas.microsoft.com/office/drawing/2014/main" id="{678A9D81-AE14-464E-AE6E-929D3EB69E78}"/>
              </a:ext>
            </a:extLst>
          </p:cNvPr>
          <p:cNvSpPr/>
          <p:nvPr/>
        </p:nvSpPr>
        <p:spPr>
          <a:xfrm>
            <a:off x="2654200" y="3364167"/>
            <a:ext cx="383400" cy="5248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479">
            <a:extLst>
              <a:ext uri="{FF2B5EF4-FFF2-40B4-BE49-F238E27FC236}">
                <a16:creationId xmlns:a16="http://schemas.microsoft.com/office/drawing/2014/main" id="{ECEB588E-2CA6-4F63-AF39-B305D4BEB982}"/>
              </a:ext>
            </a:extLst>
          </p:cNvPr>
          <p:cNvCxnSpPr/>
          <p:nvPr/>
        </p:nvCxnSpPr>
        <p:spPr>
          <a:xfrm>
            <a:off x="2775750" y="3363567"/>
            <a:ext cx="0" cy="5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hape 1480">
            <a:extLst>
              <a:ext uri="{FF2B5EF4-FFF2-40B4-BE49-F238E27FC236}">
                <a16:creationId xmlns:a16="http://schemas.microsoft.com/office/drawing/2014/main" id="{610159F6-D5CB-4CBC-9F7F-DD0797967020}"/>
              </a:ext>
            </a:extLst>
          </p:cNvPr>
          <p:cNvCxnSpPr/>
          <p:nvPr/>
        </p:nvCxnSpPr>
        <p:spPr>
          <a:xfrm>
            <a:off x="2913822" y="3363580"/>
            <a:ext cx="0" cy="5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1481">
            <a:extLst>
              <a:ext uri="{FF2B5EF4-FFF2-40B4-BE49-F238E27FC236}">
                <a16:creationId xmlns:a16="http://schemas.microsoft.com/office/drawing/2014/main" id="{36AE08A1-D395-4327-96B3-7F5D9606320F}"/>
              </a:ext>
            </a:extLst>
          </p:cNvPr>
          <p:cNvCxnSpPr/>
          <p:nvPr/>
        </p:nvCxnSpPr>
        <p:spPr>
          <a:xfrm rot="10800000">
            <a:off x="2652598" y="3538699"/>
            <a:ext cx="389999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1482">
            <a:extLst>
              <a:ext uri="{FF2B5EF4-FFF2-40B4-BE49-F238E27FC236}">
                <a16:creationId xmlns:a16="http://schemas.microsoft.com/office/drawing/2014/main" id="{6E824D4F-1480-4E3B-9A87-A26CEBB39FA9}"/>
              </a:ext>
            </a:extLst>
          </p:cNvPr>
          <p:cNvCxnSpPr/>
          <p:nvPr/>
        </p:nvCxnSpPr>
        <p:spPr>
          <a:xfrm rot="10800000">
            <a:off x="2652598" y="3713128"/>
            <a:ext cx="389999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1483">
            <a:extLst>
              <a:ext uri="{FF2B5EF4-FFF2-40B4-BE49-F238E27FC236}">
                <a16:creationId xmlns:a16="http://schemas.microsoft.com/office/drawing/2014/main" id="{A2A22458-95A9-4CF1-97BC-4B4AFD458B02}"/>
              </a:ext>
            </a:extLst>
          </p:cNvPr>
          <p:cNvSpPr/>
          <p:nvPr/>
        </p:nvSpPr>
        <p:spPr>
          <a:xfrm>
            <a:off x="3827687" y="1938771"/>
            <a:ext cx="383400" cy="68199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a1</a:t>
            </a:r>
          </a:p>
        </p:txBody>
      </p:sp>
      <p:cxnSp>
        <p:nvCxnSpPr>
          <p:cNvPr id="15" name="Shape 1484">
            <a:extLst>
              <a:ext uri="{FF2B5EF4-FFF2-40B4-BE49-F238E27FC236}">
                <a16:creationId xmlns:a16="http://schemas.microsoft.com/office/drawing/2014/main" id="{4A8FE174-BCE9-48C9-A10A-C595DF3CDFD2}"/>
              </a:ext>
            </a:extLst>
          </p:cNvPr>
          <p:cNvCxnSpPr>
            <a:stCxn id="14" idx="1"/>
            <a:endCxn id="9" idx="0"/>
          </p:cNvCxnSpPr>
          <p:nvPr/>
        </p:nvCxnSpPr>
        <p:spPr>
          <a:xfrm flipH="1">
            <a:off x="2845787" y="2279771"/>
            <a:ext cx="981900" cy="10844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Shape 1485">
            <a:extLst>
              <a:ext uri="{FF2B5EF4-FFF2-40B4-BE49-F238E27FC236}">
                <a16:creationId xmlns:a16="http://schemas.microsoft.com/office/drawing/2014/main" id="{A6D1C8B5-CE5A-421D-9094-4BB4F112F8AA}"/>
              </a:ext>
            </a:extLst>
          </p:cNvPr>
          <p:cNvSpPr/>
          <p:nvPr/>
        </p:nvSpPr>
        <p:spPr>
          <a:xfrm>
            <a:off x="4451362" y="4611967"/>
            <a:ext cx="383400" cy="68199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z1</a:t>
            </a:r>
          </a:p>
        </p:txBody>
      </p:sp>
      <p:cxnSp>
        <p:nvCxnSpPr>
          <p:cNvPr id="17" name="Shape 1486">
            <a:extLst>
              <a:ext uri="{FF2B5EF4-FFF2-40B4-BE49-F238E27FC236}">
                <a16:creationId xmlns:a16="http://schemas.microsoft.com/office/drawing/2014/main" id="{DB2E4702-FC16-4B44-BAC1-63891F6A8865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-5400000" flipH="1">
            <a:off x="3042150" y="3692717"/>
            <a:ext cx="1404800" cy="1797300"/>
          </a:xfrm>
          <a:prstGeom prst="curvedConnector3">
            <a:avLst>
              <a:gd name="adj1" fmla="val 12258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1487">
            <a:extLst>
              <a:ext uri="{FF2B5EF4-FFF2-40B4-BE49-F238E27FC236}">
                <a16:creationId xmlns:a16="http://schemas.microsoft.com/office/drawing/2014/main" id="{A042957C-6D36-4FB5-AF6E-0042DE91C7EC}"/>
              </a:ext>
            </a:extLst>
          </p:cNvPr>
          <p:cNvSpPr txBox="1"/>
          <p:nvPr/>
        </p:nvSpPr>
        <p:spPr>
          <a:xfrm>
            <a:off x="1981200" y="5044767"/>
            <a:ext cx="1517925" cy="9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Weighted combination of features</a:t>
            </a:r>
          </a:p>
        </p:txBody>
      </p:sp>
      <p:sp>
        <p:nvSpPr>
          <p:cNvPr id="19" name="Shape 1488">
            <a:extLst>
              <a:ext uri="{FF2B5EF4-FFF2-40B4-BE49-F238E27FC236}">
                <a16:creationId xmlns:a16="http://schemas.microsoft.com/office/drawing/2014/main" id="{B8D03938-C56F-42E7-BD3F-A5884FB52A5E}"/>
              </a:ext>
            </a:extLst>
          </p:cNvPr>
          <p:cNvSpPr/>
          <p:nvPr/>
        </p:nvSpPr>
        <p:spPr>
          <a:xfrm>
            <a:off x="4997562" y="4611967"/>
            <a:ext cx="383400" cy="6819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y1</a:t>
            </a:r>
          </a:p>
        </p:txBody>
      </p:sp>
      <p:sp>
        <p:nvSpPr>
          <p:cNvPr id="20" name="Shape 1489">
            <a:extLst>
              <a:ext uri="{FF2B5EF4-FFF2-40B4-BE49-F238E27FC236}">
                <a16:creationId xmlns:a16="http://schemas.microsoft.com/office/drawing/2014/main" id="{45E7EB27-BEF2-4C3E-AADC-5D0440B3ED3D}"/>
              </a:ext>
            </a:extLst>
          </p:cNvPr>
          <p:cNvSpPr/>
          <p:nvPr/>
        </p:nvSpPr>
        <p:spPr>
          <a:xfrm>
            <a:off x="4713337" y="3285567"/>
            <a:ext cx="383400" cy="68199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h1</a:t>
            </a:r>
          </a:p>
        </p:txBody>
      </p:sp>
      <p:cxnSp>
        <p:nvCxnSpPr>
          <p:cNvPr id="21" name="Shape 1490">
            <a:extLst>
              <a:ext uri="{FF2B5EF4-FFF2-40B4-BE49-F238E27FC236}">
                <a16:creationId xmlns:a16="http://schemas.microsoft.com/office/drawing/2014/main" id="{6CD119EB-FD86-43BA-9683-3A1F7D048AF2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0800000" flipH="1">
            <a:off x="4643062" y="3967567"/>
            <a:ext cx="261900" cy="64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491">
            <a:extLst>
              <a:ext uri="{FF2B5EF4-FFF2-40B4-BE49-F238E27FC236}">
                <a16:creationId xmlns:a16="http://schemas.microsoft.com/office/drawing/2014/main" id="{AEAE3AC0-47BE-4E1E-B01F-719E1EAB7667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rot="10800000">
            <a:off x="4905162" y="3967567"/>
            <a:ext cx="284100" cy="64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1492">
            <a:extLst>
              <a:ext uri="{FF2B5EF4-FFF2-40B4-BE49-F238E27FC236}">
                <a16:creationId xmlns:a16="http://schemas.microsoft.com/office/drawing/2014/main" id="{5C691291-3186-4DD8-A002-A679F65AAFCA}"/>
              </a:ext>
            </a:extLst>
          </p:cNvPr>
          <p:cNvSpPr txBox="1"/>
          <p:nvPr/>
        </p:nvSpPr>
        <p:spPr>
          <a:xfrm>
            <a:off x="4695625" y="5325067"/>
            <a:ext cx="987300" cy="5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First word</a:t>
            </a:r>
          </a:p>
        </p:txBody>
      </p:sp>
      <p:sp>
        <p:nvSpPr>
          <p:cNvPr id="24" name="Shape 1493">
            <a:extLst>
              <a:ext uri="{FF2B5EF4-FFF2-40B4-BE49-F238E27FC236}">
                <a16:creationId xmlns:a16="http://schemas.microsoft.com/office/drawing/2014/main" id="{7193ECC8-B8B2-45A8-A116-8EC80A306066}"/>
              </a:ext>
            </a:extLst>
          </p:cNvPr>
          <p:cNvSpPr txBox="1"/>
          <p:nvPr/>
        </p:nvSpPr>
        <p:spPr>
          <a:xfrm>
            <a:off x="2847597" y="1170001"/>
            <a:ext cx="1940253" cy="71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Distribution over L locations</a:t>
            </a:r>
          </a:p>
        </p:txBody>
      </p:sp>
      <p:cxnSp>
        <p:nvCxnSpPr>
          <p:cNvPr id="25" name="Shape 1494">
            <a:extLst>
              <a:ext uri="{FF2B5EF4-FFF2-40B4-BE49-F238E27FC236}">
                <a16:creationId xmlns:a16="http://schemas.microsoft.com/office/drawing/2014/main" id="{D5622897-809D-41E6-87F1-39686557A253}"/>
              </a:ext>
            </a:extLst>
          </p:cNvPr>
          <p:cNvCxnSpPr>
            <a:stCxn id="7" idx="0"/>
            <a:endCxn id="14" idx="2"/>
          </p:cNvCxnSpPr>
          <p:nvPr/>
        </p:nvCxnSpPr>
        <p:spPr>
          <a:xfrm rot="10800000">
            <a:off x="4019387" y="2620767"/>
            <a:ext cx="0" cy="66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1495">
            <a:extLst>
              <a:ext uri="{FF2B5EF4-FFF2-40B4-BE49-F238E27FC236}">
                <a16:creationId xmlns:a16="http://schemas.microsoft.com/office/drawing/2014/main" id="{50C1FF53-476C-4755-8FF4-5161827B37AC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4211087" y="3626565"/>
            <a:ext cx="502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1497">
            <a:extLst>
              <a:ext uri="{FF2B5EF4-FFF2-40B4-BE49-F238E27FC236}">
                <a16:creationId xmlns:a16="http://schemas.microsoft.com/office/drawing/2014/main" id="{3AE8855E-BA88-4837-ACEF-EF9E5C606B83}"/>
              </a:ext>
            </a:extLst>
          </p:cNvPr>
          <p:cNvSpPr/>
          <p:nvPr/>
        </p:nvSpPr>
        <p:spPr>
          <a:xfrm>
            <a:off x="4483737" y="1959171"/>
            <a:ext cx="383400" cy="68199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a2</a:t>
            </a:r>
          </a:p>
        </p:txBody>
      </p:sp>
      <p:sp>
        <p:nvSpPr>
          <p:cNvPr id="28" name="Shape 1498">
            <a:extLst>
              <a:ext uri="{FF2B5EF4-FFF2-40B4-BE49-F238E27FC236}">
                <a16:creationId xmlns:a16="http://schemas.microsoft.com/office/drawing/2014/main" id="{1810E80D-39DF-4914-94C6-C4A2177FE2B3}"/>
              </a:ext>
            </a:extLst>
          </p:cNvPr>
          <p:cNvSpPr/>
          <p:nvPr/>
        </p:nvSpPr>
        <p:spPr>
          <a:xfrm>
            <a:off x="4961937" y="1959171"/>
            <a:ext cx="383400" cy="68199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d1</a:t>
            </a:r>
          </a:p>
        </p:txBody>
      </p:sp>
      <p:cxnSp>
        <p:nvCxnSpPr>
          <p:cNvPr id="29" name="Shape 1499">
            <a:extLst>
              <a:ext uri="{FF2B5EF4-FFF2-40B4-BE49-F238E27FC236}">
                <a16:creationId xmlns:a16="http://schemas.microsoft.com/office/drawing/2014/main" id="{630D8414-825C-4F9F-9B3D-8C1CE67D7B52}"/>
              </a:ext>
            </a:extLst>
          </p:cNvPr>
          <p:cNvCxnSpPr>
            <a:stCxn id="20" idx="0"/>
            <a:endCxn id="27" idx="2"/>
          </p:cNvCxnSpPr>
          <p:nvPr/>
        </p:nvCxnSpPr>
        <p:spPr>
          <a:xfrm rot="10800000">
            <a:off x="4675537" y="2641167"/>
            <a:ext cx="229500" cy="64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500">
            <a:extLst>
              <a:ext uri="{FF2B5EF4-FFF2-40B4-BE49-F238E27FC236}">
                <a16:creationId xmlns:a16="http://schemas.microsoft.com/office/drawing/2014/main" id="{BC509A48-EDB4-476D-984D-34962A09C0B9}"/>
              </a:ext>
            </a:extLst>
          </p:cNvPr>
          <p:cNvCxnSpPr>
            <a:stCxn id="20" idx="0"/>
            <a:endCxn id="28" idx="2"/>
          </p:cNvCxnSpPr>
          <p:nvPr/>
        </p:nvCxnSpPr>
        <p:spPr>
          <a:xfrm rot="10800000" flipH="1">
            <a:off x="4905037" y="2641167"/>
            <a:ext cx="248700" cy="64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1501">
            <a:extLst>
              <a:ext uri="{FF2B5EF4-FFF2-40B4-BE49-F238E27FC236}">
                <a16:creationId xmlns:a16="http://schemas.microsoft.com/office/drawing/2014/main" id="{3635EFA8-6AE7-4F07-BA84-C81C0C0EACA5}"/>
              </a:ext>
            </a:extLst>
          </p:cNvPr>
          <p:cNvCxnSpPr>
            <a:stCxn id="27" idx="0"/>
            <a:endCxn id="9" idx="0"/>
          </p:cNvCxnSpPr>
          <p:nvPr/>
        </p:nvCxnSpPr>
        <p:spPr>
          <a:xfrm rot="5400000">
            <a:off x="3058337" y="1746871"/>
            <a:ext cx="1404800" cy="1829400"/>
          </a:xfrm>
          <a:prstGeom prst="curvedConnector3">
            <a:avLst>
              <a:gd name="adj1" fmla="val -5123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Shape 1502">
            <a:extLst>
              <a:ext uri="{FF2B5EF4-FFF2-40B4-BE49-F238E27FC236}">
                <a16:creationId xmlns:a16="http://schemas.microsoft.com/office/drawing/2014/main" id="{1EC35134-681B-4869-96BB-2288363D4E54}"/>
              </a:ext>
            </a:extLst>
          </p:cNvPr>
          <p:cNvSpPr/>
          <p:nvPr/>
        </p:nvSpPr>
        <p:spPr>
          <a:xfrm>
            <a:off x="6048937" y="3285567"/>
            <a:ext cx="383400" cy="68199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h2</a:t>
            </a:r>
          </a:p>
        </p:txBody>
      </p:sp>
      <p:cxnSp>
        <p:nvCxnSpPr>
          <p:cNvPr id="33" name="Shape 1503">
            <a:extLst>
              <a:ext uri="{FF2B5EF4-FFF2-40B4-BE49-F238E27FC236}">
                <a16:creationId xmlns:a16="http://schemas.microsoft.com/office/drawing/2014/main" id="{0244AF67-4CA0-442B-9F88-8F92AAC5EFE8}"/>
              </a:ext>
            </a:extLst>
          </p:cNvPr>
          <p:cNvCxnSpPr>
            <a:stCxn id="45" idx="0"/>
            <a:endCxn id="32" idx="2"/>
          </p:cNvCxnSpPr>
          <p:nvPr/>
        </p:nvCxnSpPr>
        <p:spPr>
          <a:xfrm rot="10800000">
            <a:off x="6240512" y="3967567"/>
            <a:ext cx="277200" cy="64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505">
            <a:extLst>
              <a:ext uri="{FF2B5EF4-FFF2-40B4-BE49-F238E27FC236}">
                <a16:creationId xmlns:a16="http://schemas.microsoft.com/office/drawing/2014/main" id="{33D8C9CE-E881-4355-9688-246C78A62D19}"/>
              </a:ext>
            </a:extLst>
          </p:cNvPr>
          <p:cNvCxnSpPr>
            <a:stCxn id="44" idx="0"/>
            <a:endCxn id="32" idx="2"/>
          </p:cNvCxnSpPr>
          <p:nvPr/>
        </p:nvCxnSpPr>
        <p:spPr>
          <a:xfrm rot="10800000" flipH="1">
            <a:off x="5978712" y="3967567"/>
            <a:ext cx="261900" cy="64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1507">
            <a:extLst>
              <a:ext uri="{FF2B5EF4-FFF2-40B4-BE49-F238E27FC236}">
                <a16:creationId xmlns:a16="http://schemas.microsoft.com/office/drawing/2014/main" id="{6ECF54C1-5FE1-4C30-96EE-BA24A087002A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5096737" y="3626565"/>
            <a:ext cx="952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1508">
            <a:extLst>
              <a:ext uri="{FF2B5EF4-FFF2-40B4-BE49-F238E27FC236}">
                <a16:creationId xmlns:a16="http://schemas.microsoft.com/office/drawing/2014/main" id="{D7E743FF-4946-4062-BE19-7124E3DA9A84}"/>
              </a:ext>
            </a:extLst>
          </p:cNvPr>
          <p:cNvSpPr/>
          <p:nvPr/>
        </p:nvSpPr>
        <p:spPr>
          <a:xfrm>
            <a:off x="5809837" y="1959171"/>
            <a:ext cx="383400" cy="68199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a3</a:t>
            </a:r>
          </a:p>
        </p:txBody>
      </p:sp>
      <p:sp>
        <p:nvSpPr>
          <p:cNvPr id="37" name="Shape 1509">
            <a:extLst>
              <a:ext uri="{FF2B5EF4-FFF2-40B4-BE49-F238E27FC236}">
                <a16:creationId xmlns:a16="http://schemas.microsoft.com/office/drawing/2014/main" id="{D3647730-8101-4459-A097-9C8A5FFC4DDC}"/>
              </a:ext>
            </a:extLst>
          </p:cNvPr>
          <p:cNvSpPr/>
          <p:nvPr/>
        </p:nvSpPr>
        <p:spPr>
          <a:xfrm>
            <a:off x="6288037" y="1959171"/>
            <a:ext cx="383400" cy="68199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d2</a:t>
            </a:r>
          </a:p>
        </p:txBody>
      </p:sp>
      <p:cxnSp>
        <p:nvCxnSpPr>
          <p:cNvPr id="38" name="Shape 1510">
            <a:extLst>
              <a:ext uri="{FF2B5EF4-FFF2-40B4-BE49-F238E27FC236}">
                <a16:creationId xmlns:a16="http://schemas.microsoft.com/office/drawing/2014/main" id="{F78C85A9-1F65-4106-A42F-0F693CA696F2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6001537" y="2641171"/>
            <a:ext cx="229500" cy="64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1512">
            <a:extLst>
              <a:ext uri="{FF2B5EF4-FFF2-40B4-BE49-F238E27FC236}">
                <a16:creationId xmlns:a16="http://schemas.microsoft.com/office/drawing/2014/main" id="{BD8A4200-46E5-4533-9C3D-7D09447EC46A}"/>
              </a:ext>
            </a:extLst>
          </p:cNvPr>
          <p:cNvCxnSpPr>
            <a:endCxn id="37" idx="2"/>
          </p:cNvCxnSpPr>
          <p:nvPr/>
        </p:nvCxnSpPr>
        <p:spPr>
          <a:xfrm rot="10800000" flipH="1">
            <a:off x="6231037" y="2641171"/>
            <a:ext cx="248700" cy="64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1513">
            <a:extLst>
              <a:ext uri="{FF2B5EF4-FFF2-40B4-BE49-F238E27FC236}">
                <a16:creationId xmlns:a16="http://schemas.microsoft.com/office/drawing/2014/main" id="{74A522E6-15AA-46F4-A971-34A37F0343E7}"/>
              </a:ext>
            </a:extLst>
          </p:cNvPr>
          <p:cNvSpPr/>
          <p:nvPr/>
        </p:nvSpPr>
        <p:spPr>
          <a:xfrm>
            <a:off x="6640475" y="3572300"/>
            <a:ext cx="81000" cy="10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1514">
            <a:extLst>
              <a:ext uri="{FF2B5EF4-FFF2-40B4-BE49-F238E27FC236}">
                <a16:creationId xmlns:a16="http://schemas.microsoft.com/office/drawing/2014/main" id="{51EEEA79-E6EC-4B13-9F99-EFCD7E913D4D}"/>
              </a:ext>
            </a:extLst>
          </p:cNvPr>
          <p:cNvSpPr/>
          <p:nvPr/>
        </p:nvSpPr>
        <p:spPr>
          <a:xfrm>
            <a:off x="6907850" y="3572567"/>
            <a:ext cx="81000" cy="10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1515">
            <a:extLst>
              <a:ext uri="{FF2B5EF4-FFF2-40B4-BE49-F238E27FC236}">
                <a16:creationId xmlns:a16="http://schemas.microsoft.com/office/drawing/2014/main" id="{0041F706-4178-485F-8405-DE2572C9E130}"/>
              </a:ext>
            </a:extLst>
          </p:cNvPr>
          <p:cNvSpPr/>
          <p:nvPr/>
        </p:nvSpPr>
        <p:spPr>
          <a:xfrm>
            <a:off x="7175225" y="3572567"/>
            <a:ext cx="81000" cy="10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1516">
            <a:extLst>
              <a:ext uri="{FF2B5EF4-FFF2-40B4-BE49-F238E27FC236}">
                <a16:creationId xmlns:a16="http://schemas.microsoft.com/office/drawing/2014/main" id="{E8794CFA-F717-4B48-8366-2B396595857A}"/>
              </a:ext>
            </a:extLst>
          </p:cNvPr>
          <p:cNvCxnSpPr>
            <a:stCxn id="9" idx="2"/>
            <a:endCxn id="44" idx="2"/>
          </p:cNvCxnSpPr>
          <p:nvPr/>
        </p:nvCxnSpPr>
        <p:spPr>
          <a:xfrm rot="-5400000" flipH="1">
            <a:off x="3709950" y="3024917"/>
            <a:ext cx="1404800" cy="3132900"/>
          </a:xfrm>
          <a:prstGeom prst="curvedConnector3">
            <a:avLst>
              <a:gd name="adj1" fmla="val 1538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1506">
            <a:extLst>
              <a:ext uri="{FF2B5EF4-FFF2-40B4-BE49-F238E27FC236}">
                <a16:creationId xmlns:a16="http://schemas.microsoft.com/office/drawing/2014/main" id="{A6112E48-C479-4A94-ABEC-6FA335849431}"/>
              </a:ext>
            </a:extLst>
          </p:cNvPr>
          <p:cNvSpPr/>
          <p:nvPr/>
        </p:nvSpPr>
        <p:spPr>
          <a:xfrm>
            <a:off x="5787012" y="4611967"/>
            <a:ext cx="383400" cy="68199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z2</a:t>
            </a:r>
          </a:p>
        </p:txBody>
      </p:sp>
      <p:sp>
        <p:nvSpPr>
          <p:cNvPr id="45" name="Shape 1504">
            <a:extLst>
              <a:ext uri="{FF2B5EF4-FFF2-40B4-BE49-F238E27FC236}">
                <a16:creationId xmlns:a16="http://schemas.microsoft.com/office/drawing/2014/main" id="{E6526701-56E7-4DB0-ABAB-47BD828CE2EB}"/>
              </a:ext>
            </a:extLst>
          </p:cNvPr>
          <p:cNvSpPr/>
          <p:nvPr/>
        </p:nvSpPr>
        <p:spPr>
          <a:xfrm>
            <a:off x="6326012" y="4611967"/>
            <a:ext cx="383400" cy="6819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y2</a:t>
            </a:r>
          </a:p>
        </p:txBody>
      </p:sp>
      <p:sp>
        <p:nvSpPr>
          <p:cNvPr id="46" name="Shape 1517">
            <a:extLst>
              <a:ext uri="{FF2B5EF4-FFF2-40B4-BE49-F238E27FC236}">
                <a16:creationId xmlns:a16="http://schemas.microsoft.com/office/drawing/2014/main" id="{B1953638-ADEC-4656-8D8D-EBD26ED82AAC}"/>
              </a:ext>
            </a:extLst>
          </p:cNvPr>
          <p:cNvSpPr txBox="1"/>
          <p:nvPr/>
        </p:nvSpPr>
        <p:spPr>
          <a:xfrm>
            <a:off x="3042596" y="4535767"/>
            <a:ext cx="1396315" cy="8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Weighted features: D</a:t>
            </a:r>
          </a:p>
        </p:txBody>
      </p:sp>
      <p:sp>
        <p:nvSpPr>
          <p:cNvPr id="47" name="Shape 1518">
            <a:extLst>
              <a:ext uri="{FF2B5EF4-FFF2-40B4-BE49-F238E27FC236}">
                <a16:creationId xmlns:a16="http://schemas.microsoft.com/office/drawing/2014/main" id="{052F77CA-59B7-4D47-AEEC-D457320364B3}"/>
              </a:ext>
            </a:extLst>
          </p:cNvPr>
          <p:cNvSpPr txBox="1"/>
          <p:nvPr/>
        </p:nvSpPr>
        <p:spPr>
          <a:xfrm>
            <a:off x="4590476" y="1214867"/>
            <a:ext cx="1521299" cy="71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Distribution </a:t>
            </a:r>
            <a:br>
              <a:rPr lang="en"/>
            </a:br>
            <a:r>
              <a:rPr lang="en"/>
              <a:t>over vocab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660673B-0E04-42AE-B44D-8CC197538671}"/>
              </a:ext>
            </a:extLst>
          </p:cNvPr>
          <p:cNvSpPr txBox="1">
            <a:spLocks/>
          </p:cNvSpPr>
          <p:nvPr/>
        </p:nvSpPr>
        <p:spPr>
          <a:xfrm>
            <a:off x="677334" y="229472"/>
            <a:ext cx="8596668" cy="7649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RNN Architecture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20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636">
            <a:extLst>
              <a:ext uri="{FF2B5EF4-FFF2-40B4-BE49-F238E27FC236}">
                <a16:creationId xmlns:a16="http://schemas.microsoft.com/office/drawing/2014/main" id="{92516AF7-0DBF-4056-B527-D326963868A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301" y="1354313"/>
            <a:ext cx="1214399" cy="16360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637">
            <a:extLst>
              <a:ext uri="{FF2B5EF4-FFF2-40B4-BE49-F238E27FC236}">
                <a16:creationId xmlns:a16="http://schemas.microsoft.com/office/drawing/2014/main" id="{5048FD5A-4312-4253-8B2A-AD8658C0D580}"/>
              </a:ext>
            </a:extLst>
          </p:cNvPr>
          <p:cNvSpPr/>
          <p:nvPr/>
        </p:nvSpPr>
        <p:spPr>
          <a:xfrm rot="-5400000">
            <a:off x="1334592" y="1756946"/>
            <a:ext cx="1373867" cy="830775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638">
            <a:extLst>
              <a:ext uri="{FF2B5EF4-FFF2-40B4-BE49-F238E27FC236}">
                <a16:creationId xmlns:a16="http://schemas.microsoft.com/office/drawing/2014/main" id="{1204A2B6-D2ED-42B7-B7C2-4C155740A694}"/>
              </a:ext>
            </a:extLst>
          </p:cNvPr>
          <p:cNvSpPr txBox="1"/>
          <p:nvPr/>
        </p:nvSpPr>
        <p:spPr>
          <a:xfrm>
            <a:off x="1599738" y="1866550"/>
            <a:ext cx="843599" cy="6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CNN</a:t>
            </a:r>
          </a:p>
        </p:txBody>
      </p:sp>
      <p:sp>
        <p:nvSpPr>
          <p:cNvPr id="5" name="Shape 1639">
            <a:extLst>
              <a:ext uri="{FF2B5EF4-FFF2-40B4-BE49-F238E27FC236}">
                <a16:creationId xmlns:a16="http://schemas.microsoft.com/office/drawing/2014/main" id="{AA13E8CC-B9FE-447F-8DE5-C5813712E8AD}"/>
              </a:ext>
            </a:extLst>
          </p:cNvPr>
          <p:cNvSpPr txBox="1"/>
          <p:nvPr/>
        </p:nvSpPr>
        <p:spPr>
          <a:xfrm>
            <a:off x="227863" y="2856217"/>
            <a:ext cx="1184837" cy="8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Image: </a:t>
            </a:r>
            <a:br>
              <a:rPr lang="en" dirty="0"/>
            </a:br>
            <a:r>
              <a:rPr lang="en" dirty="0"/>
              <a:t>H x W x 3</a:t>
            </a:r>
          </a:p>
        </p:txBody>
      </p:sp>
      <p:sp>
        <p:nvSpPr>
          <p:cNvPr id="6" name="Shape 1640">
            <a:extLst>
              <a:ext uri="{FF2B5EF4-FFF2-40B4-BE49-F238E27FC236}">
                <a16:creationId xmlns:a16="http://schemas.microsoft.com/office/drawing/2014/main" id="{CAD984D2-33B9-492F-87A9-BCF071173A92}"/>
              </a:ext>
            </a:extLst>
          </p:cNvPr>
          <p:cNvSpPr txBox="1"/>
          <p:nvPr/>
        </p:nvSpPr>
        <p:spPr>
          <a:xfrm>
            <a:off x="1850987" y="2588974"/>
            <a:ext cx="2359063" cy="106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Grid of features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(Each D-dimensional)</a:t>
            </a:r>
          </a:p>
        </p:txBody>
      </p:sp>
      <p:graphicFrame>
        <p:nvGraphicFramePr>
          <p:cNvPr id="7" name="Shape 1641">
            <a:extLst>
              <a:ext uri="{FF2B5EF4-FFF2-40B4-BE49-F238E27FC236}">
                <a16:creationId xmlns:a16="http://schemas.microsoft.com/office/drawing/2014/main" id="{5479E4E8-D189-40BE-9431-E14FD78E5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376365"/>
              </p:ext>
            </p:extLst>
          </p:nvPr>
        </p:nvGraphicFramePr>
        <p:xfrm>
          <a:off x="2630400" y="1667800"/>
          <a:ext cx="951000" cy="9211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8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Shape 1642">
            <a:extLst>
              <a:ext uri="{FF2B5EF4-FFF2-40B4-BE49-F238E27FC236}">
                <a16:creationId xmlns:a16="http://schemas.microsoft.com/office/drawing/2014/main" id="{AC9F7FA2-4265-4C3F-B021-25F170909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49676"/>
              </p:ext>
            </p:extLst>
          </p:nvPr>
        </p:nvGraphicFramePr>
        <p:xfrm>
          <a:off x="2573250" y="3857625"/>
          <a:ext cx="989100" cy="9732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p</a:t>
                      </a:r>
                      <a:r>
                        <a:rPr lang="en" sz="2000" baseline="-250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p</a:t>
                      </a:r>
                      <a:r>
                        <a:rPr lang="en" sz="2000" baseline="-25000"/>
                        <a:t>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00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p</a:t>
                      </a:r>
                      <a:r>
                        <a:rPr lang="en" sz="2000" baseline="-250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p</a:t>
                      </a:r>
                      <a:r>
                        <a:rPr lang="en" sz="2000" baseline="-25000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hape 1643">
            <a:extLst>
              <a:ext uri="{FF2B5EF4-FFF2-40B4-BE49-F238E27FC236}">
                <a16:creationId xmlns:a16="http://schemas.microsoft.com/office/drawing/2014/main" id="{DE901F2B-59ED-4F72-93F3-F586BB0448BA}"/>
              </a:ext>
            </a:extLst>
          </p:cNvPr>
          <p:cNvSpPr txBox="1"/>
          <p:nvPr/>
        </p:nvSpPr>
        <p:spPr>
          <a:xfrm>
            <a:off x="2181051" y="4888167"/>
            <a:ext cx="2162349" cy="106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Distribution over grid locations</a:t>
            </a:r>
            <a:br>
              <a:rPr lang="en" dirty="0"/>
            </a:br>
            <a:r>
              <a:rPr lang="en" dirty="0"/>
              <a:t>p</a:t>
            </a:r>
            <a:r>
              <a:rPr lang="en" baseline="-25000" dirty="0"/>
              <a:t>a </a:t>
            </a:r>
            <a:r>
              <a:rPr lang="en" dirty="0"/>
              <a:t>+ p</a:t>
            </a:r>
            <a:r>
              <a:rPr lang="en" baseline="-25000" dirty="0"/>
              <a:t>b </a:t>
            </a:r>
            <a:r>
              <a:rPr lang="en" dirty="0"/>
              <a:t>+ p</a:t>
            </a:r>
            <a:r>
              <a:rPr lang="en" baseline="-25000" dirty="0"/>
              <a:t>c </a:t>
            </a:r>
            <a:r>
              <a:rPr lang="en" dirty="0"/>
              <a:t>+ p</a:t>
            </a:r>
            <a:r>
              <a:rPr lang="en" baseline="-25000" dirty="0"/>
              <a:t>c </a:t>
            </a:r>
            <a:r>
              <a:rPr lang="en" dirty="0"/>
              <a:t>= 1</a:t>
            </a:r>
          </a:p>
        </p:txBody>
      </p:sp>
      <p:sp>
        <p:nvSpPr>
          <p:cNvPr id="10" name="Shape 1644">
            <a:extLst>
              <a:ext uri="{FF2B5EF4-FFF2-40B4-BE49-F238E27FC236}">
                <a16:creationId xmlns:a16="http://schemas.microsoft.com/office/drawing/2014/main" id="{3A69D1E4-5C20-4C0D-9406-6A3E842F404D}"/>
              </a:ext>
            </a:extLst>
          </p:cNvPr>
          <p:cNvSpPr txBox="1"/>
          <p:nvPr/>
        </p:nvSpPr>
        <p:spPr>
          <a:xfrm>
            <a:off x="311837" y="4053767"/>
            <a:ext cx="987300" cy="8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From RNN:</a:t>
            </a:r>
          </a:p>
        </p:txBody>
      </p:sp>
      <p:cxnSp>
        <p:nvCxnSpPr>
          <p:cNvPr id="11" name="Shape 1645">
            <a:extLst>
              <a:ext uri="{FF2B5EF4-FFF2-40B4-BE49-F238E27FC236}">
                <a16:creationId xmlns:a16="http://schemas.microsoft.com/office/drawing/2014/main" id="{4AB57941-C3D5-4D7F-8C56-7F468593CFCC}"/>
              </a:ext>
            </a:extLst>
          </p:cNvPr>
          <p:cNvCxnSpPr>
            <a:stCxn id="10" idx="3"/>
          </p:cNvCxnSpPr>
          <p:nvPr/>
        </p:nvCxnSpPr>
        <p:spPr>
          <a:xfrm rot="10800000" flipH="1">
            <a:off x="1299137" y="4469767"/>
            <a:ext cx="11037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1661">
            <a:extLst>
              <a:ext uri="{FF2B5EF4-FFF2-40B4-BE49-F238E27FC236}">
                <a16:creationId xmlns:a16="http://schemas.microsoft.com/office/drawing/2014/main" id="{0ECCCC9D-6DAD-415E-B5F4-7FA89F91A52C}"/>
              </a:ext>
            </a:extLst>
          </p:cNvPr>
          <p:cNvSpPr txBox="1"/>
          <p:nvPr/>
        </p:nvSpPr>
        <p:spPr>
          <a:xfrm>
            <a:off x="4451825" y="2855712"/>
            <a:ext cx="2282349" cy="106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Context vector z</a:t>
            </a:r>
            <a:br>
              <a:rPr lang="en" dirty="0"/>
            </a:br>
            <a:r>
              <a:rPr lang="en" dirty="0"/>
              <a:t>(D-dimensional)</a:t>
            </a:r>
          </a:p>
        </p:txBody>
      </p:sp>
      <p:cxnSp>
        <p:nvCxnSpPr>
          <p:cNvPr id="13" name="Shape 1664">
            <a:extLst>
              <a:ext uri="{FF2B5EF4-FFF2-40B4-BE49-F238E27FC236}">
                <a16:creationId xmlns:a16="http://schemas.microsoft.com/office/drawing/2014/main" id="{77010DA9-F759-4028-AEAB-B48DC16D5BC4}"/>
              </a:ext>
            </a:extLst>
          </p:cNvPr>
          <p:cNvCxnSpPr/>
          <p:nvPr/>
        </p:nvCxnSpPr>
        <p:spPr>
          <a:xfrm>
            <a:off x="3641850" y="2139417"/>
            <a:ext cx="1063500" cy="98115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665">
            <a:extLst>
              <a:ext uri="{FF2B5EF4-FFF2-40B4-BE49-F238E27FC236}">
                <a16:creationId xmlns:a16="http://schemas.microsoft.com/office/drawing/2014/main" id="{75F2D556-BEA2-44D1-A1E5-187240E9EBC9}"/>
              </a:ext>
            </a:extLst>
          </p:cNvPr>
          <p:cNvCxnSpPr/>
          <p:nvPr/>
        </p:nvCxnSpPr>
        <p:spPr>
          <a:xfrm flipV="1">
            <a:off x="3611550" y="3622682"/>
            <a:ext cx="1093800" cy="6554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681">
            <a:extLst>
              <a:ext uri="{FF2B5EF4-FFF2-40B4-BE49-F238E27FC236}">
                <a16:creationId xmlns:a16="http://schemas.microsoft.com/office/drawing/2014/main" id="{11A256E4-2D45-457B-8DC7-9D16B34C19B3}"/>
              </a:ext>
            </a:extLst>
          </p:cNvPr>
          <p:cNvSpPr txBox="1"/>
          <p:nvPr/>
        </p:nvSpPr>
        <p:spPr>
          <a:xfrm>
            <a:off x="5910287" y="521576"/>
            <a:ext cx="2981325" cy="2665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Soft attention: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Summarize ALL locations</a:t>
            </a:r>
            <a:br>
              <a:rPr lang="en" dirty="0"/>
            </a:br>
            <a:r>
              <a:rPr lang="en" dirty="0"/>
              <a:t>z = p</a:t>
            </a:r>
            <a:r>
              <a:rPr lang="en" baseline="-25000" dirty="0"/>
              <a:t>a</a:t>
            </a:r>
            <a:r>
              <a:rPr lang="en" dirty="0"/>
              <a:t>a+ p</a:t>
            </a:r>
            <a:r>
              <a:rPr lang="en" baseline="-25000" dirty="0"/>
              <a:t>b</a:t>
            </a:r>
            <a:r>
              <a:rPr lang="en" dirty="0"/>
              <a:t>b</a:t>
            </a:r>
            <a:r>
              <a:rPr lang="en" baseline="-25000" dirty="0"/>
              <a:t> </a:t>
            </a:r>
            <a:r>
              <a:rPr lang="en" dirty="0"/>
              <a:t>+ p</a:t>
            </a:r>
            <a:r>
              <a:rPr lang="en" baseline="-25000" dirty="0"/>
              <a:t>c</a:t>
            </a:r>
            <a:r>
              <a:rPr lang="en" dirty="0"/>
              <a:t>c</a:t>
            </a:r>
            <a:r>
              <a:rPr lang="en" baseline="-25000" dirty="0"/>
              <a:t> </a:t>
            </a:r>
            <a:r>
              <a:rPr lang="en" dirty="0"/>
              <a:t>+ p</a:t>
            </a:r>
            <a:r>
              <a:rPr lang="en" baseline="-25000" dirty="0"/>
              <a:t>d</a:t>
            </a:r>
            <a:r>
              <a:rPr lang="en" dirty="0"/>
              <a:t>d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Derivative dz/dp is nice!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Train with gradient descent</a:t>
            </a:r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/>
            <a:r>
              <a:rPr lang="en-US" dirty="0"/>
              <a:t> </a:t>
            </a:r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8669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5B82-DA92-4480-A517-7E67F3B9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Attention 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D34C-C68C-4D87-91D7-04834D73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/>
          <a:lstStyle/>
          <a:p>
            <a:pPr marL="76200" lvl="0" indent="0">
              <a:spcBef>
                <a:spcPts val="600"/>
              </a:spcBef>
              <a:buSzPct val="100000"/>
              <a:buNone/>
            </a:pPr>
            <a:r>
              <a:rPr lang="en" sz="2000" b="1" dirty="0">
                <a:solidFill>
                  <a:srgbClr val="0033CC"/>
                </a:solidFill>
              </a:rPr>
              <a:t>Performance:</a:t>
            </a:r>
          </a:p>
          <a:p>
            <a:pPr marL="533400" indent="-457200">
              <a:spcBef>
                <a:spcPts val="600"/>
              </a:spcBef>
              <a:buSzPct val="100000"/>
            </a:pPr>
            <a:r>
              <a:rPr lang="en" dirty="0"/>
              <a:t>Attention models can </a:t>
            </a:r>
            <a:r>
              <a:rPr lang="en" b="1" i="1" dirty="0"/>
              <a:t>improve</a:t>
            </a:r>
            <a:br>
              <a:rPr lang="en" b="1" i="1" dirty="0"/>
            </a:br>
            <a:r>
              <a:rPr lang="en" b="1" i="1" dirty="0"/>
              <a:t>accuracy</a:t>
            </a:r>
            <a:r>
              <a:rPr lang="en" dirty="0"/>
              <a:t> and </a:t>
            </a:r>
            <a:r>
              <a:rPr lang="en" b="1" i="1" dirty="0"/>
              <a:t>reduce computation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at the same time</a:t>
            </a:r>
            <a:r>
              <a:rPr lang="en" sz="2000" dirty="0"/>
              <a:t>.</a:t>
            </a:r>
          </a:p>
          <a:p>
            <a:pPr marL="76200" lvl="0" indent="0">
              <a:spcBef>
                <a:spcPts val="600"/>
              </a:spcBef>
              <a:buSzPct val="100000"/>
              <a:buNone/>
            </a:pPr>
            <a:endParaRPr lang="en" sz="2000" dirty="0"/>
          </a:p>
          <a:p>
            <a:pPr marL="76200" lvl="0" indent="0">
              <a:spcBef>
                <a:spcPts val="600"/>
              </a:spcBef>
              <a:buSzPct val="100000"/>
              <a:buNone/>
            </a:pPr>
            <a:r>
              <a:rPr lang="en" sz="2000" b="1" dirty="0">
                <a:solidFill>
                  <a:srgbClr val="0033CC"/>
                </a:solidFill>
              </a:rPr>
              <a:t>Complexity: </a:t>
            </a:r>
          </a:p>
          <a:p>
            <a:pPr marL="457200" indent="-381000">
              <a:spcBef>
                <a:spcPts val="600"/>
              </a:spcBef>
              <a:buSzPct val="100000"/>
            </a:pPr>
            <a:r>
              <a:rPr lang="en" dirty="0"/>
              <a:t>There are many design choices.</a:t>
            </a:r>
          </a:p>
          <a:p>
            <a:pPr marL="457200" indent="-381000">
              <a:spcBef>
                <a:spcPts val="600"/>
              </a:spcBef>
              <a:buSzPct val="100000"/>
            </a:pPr>
            <a:r>
              <a:rPr lang="en" dirty="0"/>
              <a:t>Those choices have a big effect on performance.</a:t>
            </a:r>
          </a:p>
          <a:p>
            <a:pPr marL="457200" indent="-381000">
              <a:spcBef>
                <a:spcPts val="600"/>
              </a:spcBef>
              <a:buSzPct val="100000"/>
            </a:pPr>
            <a:r>
              <a:rPr lang="en" dirty="0"/>
              <a:t>Ensembling has unusually large benefits.</a:t>
            </a:r>
          </a:p>
          <a:p>
            <a:pPr marL="457200" indent="-381000">
              <a:spcBef>
                <a:spcPts val="600"/>
              </a:spcBef>
              <a:buSzPct val="100000"/>
            </a:pPr>
            <a:r>
              <a:rPr lang="en" dirty="0"/>
              <a:t>Simplify where possible!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85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1A26-226B-4DEE-B2A2-6CEAA8C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Attention Takeaways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95EF-269C-491E-A414-3E5906897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/>
          <a:lstStyle/>
          <a:p>
            <a:pPr marL="76200" lvl="0" indent="0">
              <a:spcBef>
                <a:spcPts val="600"/>
              </a:spcBef>
              <a:buSzPct val="100000"/>
              <a:buNone/>
            </a:pPr>
            <a:r>
              <a:rPr lang="en" sz="2000" b="1" dirty="0">
                <a:solidFill>
                  <a:srgbClr val="0033CC"/>
                </a:solidFill>
              </a:rPr>
              <a:t>Explainability:</a:t>
            </a:r>
          </a:p>
          <a:p>
            <a:pPr marL="533400" indent="-457200">
              <a:spcBef>
                <a:spcPts val="600"/>
              </a:spcBef>
              <a:buSzPct val="100000"/>
            </a:pPr>
            <a:r>
              <a:rPr lang="en" dirty="0"/>
              <a:t>Attention models encode explanations.</a:t>
            </a:r>
          </a:p>
          <a:p>
            <a:pPr marL="533400" indent="-457200">
              <a:spcBef>
                <a:spcPts val="600"/>
              </a:spcBef>
              <a:buSzPct val="100000"/>
            </a:pPr>
            <a:r>
              <a:rPr lang="en-US" dirty="0"/>
              <a:t>B</a:t>
            </a:r>
            <a:r>
              <a:rPr lang="en" dirty="0"/>
              <a:t>oth locus and trajectory help </a:t>
            </a:r>
            <a:br>
              <a:rPr lang="en" dirty="0"/>
            </a:br>
            <a:r>
              <a:rPr lang="en" dirty="0"/>
              <a:t>understand what’s going on. </a:t>
            </a:r>
            <a:endParaRPr lang="en" sz="2000" dirty="0"/>
          </a:p>
          <a:p>
            <a:pPr marL="76200" lvl="0" indent="0">
              <a:spcBef>
                <a:spcPts val="600"/>
              </a:spcBef>
              <a:buSzPct val="100000"/>
              <a:buNone/>
            </a:pPr>
            <a:endParaRPr lang="en" sz="2000" dirty="0"/>
          </a:p>
          <a:p>
            <a:pPr marL="76200" lvl="0" indent="0">
              <a:spcBef>
                <a:spcPts val="600"/>
              </a:spcBef>
              <a:buSzPct val="100000"/>
              <a:buNone/>
            </a:pPr>
            <a:r>
              <a:rPr lang="en" sz="2000" b="1" dirty="0">
                <a:solidFill>
                  <a:srgbClr val="0033CC"/>
                </a:solidFill>
              </a:rPr>
              <a:t>Hard vs. Soft:</a:t>
            </a:r>
          </a:p>
          <a:p>
            <a:pPr marL="419100">
              <a:spcBef>
                <a:spcPts val="600"/>
              </a:spcBef>
              <a:buSzPct val="100000"/>
            </a:pPr>
            <a:r>
              <a:rPr lang="en" dirty="0"/>
              <a:t>Soft models are easier to train, </a:t>
            </a:r>
            <a:br>
              <a:rPr lang="en" dirty="0"/>
            </a:br>
            <a:r>
              <a:rPr lang="en" dirty="0"/>
              <a:t>hard models require reinforcement learning.</a:t>
            </a:r>
          </a:p>
          <a:p>
            <a:pPr marL="419100">
              <a:spcBef>
                <a:spcPts val="600"/>
              </a:spcBef>
              <a:buSzPct val="100000"/>
            </a:pPr>
            <a:r>
              <a:rPr lang="en" dirty="0"/>
              <a:t>They can be combined, as in Luong et al.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28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610F-34A8-416E-BC84-12CE30D2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921"/>
            <a:ext cx="8596668" cy="861134"/>
          </a:xfrm>
        </p:spPr>
        <p:txBody>
          <a:bodyPr>
            <a:normAutofit/>
          </a:bodyPr>
          <a:lstStyle/>
          <a:p>
            <a:r>
              <a:rPr lang="en-US" sz="4400" dirty="0"/>
              <a:t>Training Procedure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884A-F43C-40C2-8666-8D57AE59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12055"/>
            <a:ext cx="9407699" cy="576160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Both variants of our attention model were trained with stochastic gradient descent using adaptive learning rate algorithms. </a:t>
            </a:r>
          </a:p>
          <a:p>
            <a:r>
              <a:rPr lang="en-US" sz="2400" dirty="0"/>
              <a:t>For the Flickr8k dataset, we found that </a:t>
            </a:r>
            <a:r>
              <a:rPr lang="en-US" sz="2400" dirty="0" err="1"/>
              <a:t>RMSProp</a:t>
            </a:r>
            <a:r>
              <a:rPr lang="en-US" sz="2400" dirty="0"/>
              <a:t> (</a:t>
            </a:r>
            <a:r>
              <a:rPr lang="en-US" sz="2400" dirty="0" err="1"/>
              <a:t>Tieleman</a:t>
            </a:r>
            <a:r>
              <a:rPr lang="en-US" sz="2400" dirty="0"/>
              <a:t> &amp; Hinton, 2012) worked best.</a:t>
            </a:r>
          </a:p>
          <a:p>
            <a:r>
              <a:rPr lang="en-US" sz="2400" dirty="0"/>
              <a:t> To create the annotations  used by our decoder, we used the Oxford VGG (19) (</a:t>
            </a:r>
            <a:r>
              <a:rPr lang="en-US" sz="2400" dirty="0" err="1"/>
              <a:t>Simonyan</a:t>
            </a:r>
            <a:r>
              <a:rPr lang="en-US" sz="2400" dirty="0"/>
              <a:t> &amp; Zisserman, 2014) and </a:t>
            </a:r>
            <a:r>
              <a:rPr lang="en-US" sz="2400" dirty="0" err="1"/>
              <a:t>ResNet</a:t>
            </a:r>
            <a:r>
              <a:rPr lang="en-US" sz="2400" dirty="0"/>
              <a:t> (resnet152).</a:t>
            </a:r>
          </a:p>
          <a:p>
            <a:r>
              <a:rPr lang="en-US" sz="2400" dirty="0"/>
              <a:t> We use the 14×14×512 feature map of the fourth convolutional layer before max pooling. This means our decoder operates on the ﬂattened 196 × 512 (i.e. L × D) encoding. </a:t>
            </a:r>
          </a:p>
          <a:p>
            <a:r>
              <a:rPr lang="en-US" sz="2400" dirty="0"/>
              <a:t>The only other regularization strategy we used was early stopping on BLEU score. We observed a breakdown in correlation between the validation set log-likelihood and BLEU in the later stages of training during our experiments. Since BLEU is the most commonly reported metric, we used BLEU on our validation set for model selection.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909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51C2-DE98-4112-A418-7E404C21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77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36DB0-5E6F-4B99-B778-ABDBD27B5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59" t="13870" r="22533" b="8609"/>
          <a:stretch/>
        </p:blipFill>
        <p:spPr>
          <a:xfrm>
            <a:off x="402336" y="1207364"/>
            <a:ext cx="8871666" cy="5220070"/>
          </a:xfrm>
        </p:spPr>
      </p:pic>
    </p:spTree>
    <p:extLst>
      <p:ext uri="{BB962C8B-B14F-4D97-AF65-F5344CB8AC3E}">
        <p14:creationId xmlns:p14="http://schemas.microsoft.com/office/powerpoint/2010/main" val="248687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647B-EE88-452E-BAB3-A55F086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55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ED9E0-A7DF-42B3-8A13-A4B1A66D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6153"/>
            <a:ext cx="8596668" cy="482521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63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9993-006D-4217-B2D0-9225BEC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38D36-EDE2-4763-B11E-0A0663E2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0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CBBA-1789-495F-BFAC-C402034B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Image Caption Generation with Visual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64EA-8CB4-4CA2-98F2-4F9BC1A7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attention based model that automatically learns to describe the content of images.</a:t>
            </a:r>
          </a:p>
          <a:p>
            <a:r>
              <a:rPr lang="en-US" dirty="0"/>
              <a:t>We describe how we can train this model in a deterministic manner using standard backpropagation techniques and stochastically by maximizing a variational lower bound.</a:t>
            </a:r>
          </a:p>
          <a:p>
            <a:r>
              <a:rPr lang="en-US" dirty="0"/>
              <a:t>Automatically generating captions of an image is a task very close to the heart of scene understanding—one of the primary goals of computer vision.</a:t>
            </a:r>
          </a:p>
          <a:p>
            <a:r>
              <a:rPr lang="en-US" dirty="0"/>
              <a:t> Rather than compress an entire image into a static representation, attention allows for salient features to dynamically come to the forefront as needed. This is especially important when there is a lot of clutter in an image.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518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248C-E6D4-455E-B8F9-D1840DE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Thank You </a:t>
            </a:r>
            <a:endParaRPr lang="en-IN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67EB7-64E2-4FF4-8A8F-7B857AA07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Deepak Jain 	  	2017B5A30935P</a:t>
            </a:r>
          </a:p>
          <a:p>
            <a:r>
              <a:rPr lang="en-US" sz="2800" dirty="0"/>
              <a:t>Sanyam Jain	  	2017A7PS0014P</a:t>
            </a:r>
          </a:p>
          <a:p>
            <a:r>
              <a:rPr lang="en-US" sz="2800" dirty="0"/>
              <a:t>Soham Agarwal 	2017A3PS0345P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	References: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IN" sz="2800" b="1" dirty="0"/>
              <a:t>Paper</a:t>
            </a:r>
            <a:r>
              <a:rPr lang="en-IN" sz="2800" dirty="0"/>
              <a:t>: </a:t>
            </a:r>
            <a:r>
              <a:rPr lang="en-IN" sz="2800" dirty="0">
                <a:hlinkClick r:id="rId2" tooltip="https://arxiv.org/abs/1502.03044"/>
              </a:rPr>
              <a:t>https://arxiv.org/abs/1502.03044</a:t>
            </a:r>
            <a:endParaRPr lang="en-IN" sz="2800" dirty="0"/>
          </a:p>
          <a:p>
            <a:r>
              <a:rPr lang="en-IN" sz="2800" b="1" dirty="0"/>
              <a:t>PyTorch </a:t>
            </a:r>
            <a:r>
              <a:rPr lang="en-IN" sz="2800" dirty="0"/>
              <a:t>: </a:t>
            </a:r>
            <a:r>
              <a:rPr lang="en-IN" sz="2800" dirty="0">
                <a:hlinkClick r:id="rId3"/>
              </a:rPr>
              <a:t>https://pytorch.org/docs/stable/index.html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45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4B079D-77CE-4D55-A36B-65620184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739806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1BD96A-BBD5-46AA-984C-53DC262F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616388"/>
            <a:ext cx="8596668" cy="1424974"/>
          </a:xfrm>
        </p:spPr>
        <p:txBody>
          <a:bodyPr/>
          <a:lstStyle/>
          <a:p>
            <a:r>
              <a:rPr lang="en-US" dirty="0"/>
              <a:t>Our model takes a single raw image and generates a caption y encoded as a sequence of 1-of-K encoded words. </a:t>
            </a:r>
          </a:p>
          <a:p>
            <a:r>
              <a:rPr lang="en-US" dirty="0"/>
              <a:t>y = {y1,...,</a:t>
            </a:r>
            <a:r>
              <a:rPr lang="en-US" dirty="0" err="1"/>
              <a:t>yC</a:t>
            </a:r>
            <a:r>
              <a:rPr lang="en-US" dirty="0"/>
              <a:t>}, </a:t>
            </a:r>
            <a:r>
              <a:rPr lang="en-US" dirty="0" err="1"/>
              <a:t>yi</a:t>
            </a:r>
            <a:r>
              <a:rPr lang="en-US" dirty="0"/>
              <a:t> ∈RK where K is the size of the vocabulary and C is the length of the caption.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CF815-6C1D-499A-A251-889A8D9F94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9478" t="29649" r="13399" b="25522"/>
          <a:stretch/>
        </p:blipFill>
        <p:spPr>
          <a:xfrm>
            <a:off x="490899" y="1631004"/>
            <a:ext cx="8361363" cy="2703785"/>
          </a:xfrm>
        </p:spPr>
      </p:pic>
    </p:spTree>
    <p:extLst>
      <p:ext uri="{BB962C8B-B14F-4D97-AF65-F5344CB8AC3E}">
        <p14:creationId xmlns:p14="http://schemas.microsoft.com/office/powerpoint/2010/main" val="296811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D29A-B7CC-4B77-AF39-D7DB16C5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AF42FB-F1AA-4ED9-8E6A-5E45BE1BC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953" y="2210540"/>
            <a:ext cx="7253057" cy="35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0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D732-D552-4108-BEFC-7FF67E2C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	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0B60-9723-4D5B-8B85-E8B20112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use a convolutional neural network in order to extract a set of feature vectors which we refer to as annotation vectors. </a:t>
            </a:r>
          </a:p>
          <a:p>
            <a:r>
              <a:rPr lang="en-US" sz="2400" dirty="0"/>
              <a:t>The extractor produces L vectors, each of which is a D-dimensional representation corresponding to a part of the image. a = {a1,...,</a:t>
            </a:r>
            <a:r>
              <a:rPr lang="en-US" sz="2400" dirty="0" err="1"/>
              <a:t>aL</a:t>
            </a:r>
            <a:r>
              <a:rPr lang="en-US" sz="2400" dirty="0"/>
              <a:t>}, ai ∈Rd in order to obtain a correspondence between the feature vectors and portions of the 2-D image, we extract features from a lower convolutional layer. </a:t>
            </a:r>
          </a:p>
          <a:p>
            <a:r>
              <a:rPr lang="en-US" sz="2400" dirty="0"/>
              <a:t>This allows the decoder to selectively focus on certain parts of an image by selecting a subset of all the feature vectors.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50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9A1D-C64B-476F-AA68-415CFF9B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variants of our attention-based model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7B72-7B9E-40E9-8CFC-1FF8FAF5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lvl="0" indent="0"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endParaRPr lang="en" b="1" dirty="0"/>
          </a:p>
          <a:p>
            <a:pPr marL="76200" lvl="0" indent="0"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" sz="2000" b="1" dirty="0">
                <a:solidFill>
                  <a:srgbClr val="0033CC"/>
                </a:solidFill>
              </a:rPr>
              <a:t>Soft attention:</a:t>
            </a:r>
          </a:p>
          <a:p>
            <a:pPr marL="640080" indent="-3810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dirty="0"/>
              <a:t>C</a:t>
            </a:r>
            <a:r>
              <a:rPr lang="en-US" dirty="0"/>
              <a:t>o</a:t>
            </a:r>
            <a:r>
              <a:rPr lang="en" dirty="0"/>
              <a:t>mpute a weighted combination (attention) over some inputs using an attention network.</a:t>
            </a:r>
          </a:p>
          <a:p>
            <a:pPr marL="640080" indent="-3810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dirty="0"/>
              <a:t>Can use backpropagation to train end-to-end. </a:t>
            </a:r>
          </a:p>
          <a:p>
            <a:pPr marL="76200" lvl="0" indent="0"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" sz="2000" b="1" dirty="0">
                <a:solidFill>
                  <a:srgbClr val="0033CC"/>
                </a:solidFill>
              </a:rPr>
              <a:t>Hard attention:</a:t>
            </a:r>
          </a:p>
          <a:p>
            <a:pPr marL="640080" indent="-3810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dirty="0"/>
              <a:t>Attend to a single input location.</a:t>
            </a:r>
          </a:p>
          <a:p>
            <a:pPr marL="640080" indent="-3810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dirty="0"/>
              <a:t>Can’t use gradient descent.</a:t>
            </a:r>
          </a:p>
          <a:p>
            <a:pPr marL="640080" indent="-3810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dirty="0"/>
              <a:t>Need </a:t>
            </a:r>
            <a:r>
              <a:rPr lang="en" b="1" dirty="0"/>
              <a:t>reinforcement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6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157B-B45A-4A16-9D06-E05D59A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Examples of attending to the correct object (white indicates the attended regions, underlines indicated the corresponding word) </a:t>
            </a:r>
          </a:p>
        </p:txBody>
      </p:sp>
      <p:pic>
        <p:nvPicPr>
          <p:cNvPr id="4" name="Shape 1727">
            <a:extLst>
              <a:ext uri="{FF2B5EF4-FFF2-40B4-BE49-F238E27FC236}">
                <a16:creationId xmlns:a16="http://schemas.microsoft.com/office/drawing/2014/main" id="{BD74225A-AB98-4E70-8FAE-E3A7E11098B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863" y="2272942"/>
            <a:ext cx="8596312" cy="3656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02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26CE-F4DA-4272-9D9A-AAFB00A1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1DFC-A070-490E-883A-9E4ABA0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147"/>
            <a:ext cx="8596668" cy="4310216"/>
          </a:xfrm>
        </p:spPr>
        <p:txBody>
          <a:bodyPr>
            <a:normAutofit/>
          </a:bodyPr>
          <a:lstStyle/>
          <a:p>
            <a:r>
              <a:rPr lang="en-IN" sz="2000" dirty="0"/>
              <a:t>We use a long short-term memory (LSTM) network (Hochreiter &amp; Schmidhuber, 1997) that produces a caption by generating one word at every time step conditioned on a context vector, the previous hidden state and the previously generated words.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FC928E1-BB6C-4335-A682-4E408B9D4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19" t="32679" r="14686" b="16374"/>
          <a:stretch/>
        </p:blipFill>
        <p:spPr>
          <a:xfrm>
            <a:off x="1518081" y="3183139"/>
            <a:ext cx="6569475" cy="34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0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B448-5A55-4C5B-90CB-8E940280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en-US" dirty="0"/>
              <a:t>LSTM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2FF4-966C-4964-8069-8BD54D8D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551"/>
            <a:ext cx="8596668" cy="5166802"/>
          </a:xfrm>
        </p:spPr>
        <p:txBody>
          <a:bodyPr>
            <a:normAutofit/>
          </a:bodyPr>
          <a:lstStyle/>
          <a:p>
            <a:r>
              <a:rPr lang="en-IN" dirty="0"/>
              <a:t>Our implementation of LSTM Using Ts, t : Rs → Rt to denote a simple afﬁne transformation with parameters that are learned,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Here, </a:t>
            </a:r>
            <a:r>
              <a:rPr lang="en-US" dirty="0" err="1"/>
              <a:t>i</a:t>
            </a:r>
            <a:r>
              <a:rPr lang="en-US" dirty="0"/>
              <a:t>, f, c, o, h are the input, forget, memory, output and hidden state of the LSTM, respectively. </a:t>
            </a:r>
          </a:p>
          <a:p>
            <a:r>
              <a:rPr lang="en-US" dirty="0"/>
              <a:t>The vector z ∈ Rd is the context vector, E is an embedding matrix and σ is the logistic sigmoid activation.</a:t>
            </a:r>
          </a:p>
          <a:p>
            <a:r>
              <a:rPr lang="en-US" dirty="0"/>
              <a:t>Context vector captures the visual information associated with a particular input location.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5BCD7-2B71-4D67-A133-0840F7586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1" t="31586" r="54781" b="44596"/>
          <a:stretch/>
        </p:blipFill>
        <p:spPr>
          <a:xfrm>
            <a:off x="1544715" y="2024108"/>
            <a:ext cx="5992427" cy="19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97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893</Words>
  <Application>Microsoft Office PowerPoint</Application>
  <PresentationFormat>Widescreen</PresentationFormat>
  <Paragraphs>137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 Show, Attend and Tell :      Neural Image Caption Generation with Visual Attention </vt:lpstr>
      <vt:lpstr>Neural Image Caption Generation with Visual Attention</vt:lpstr>
      <vt:lpstr>Architecture</vt:lpstr>
      <vt:lpstr>Encoder Architecture</vt:lpstr>
      <vt:lpstr>Encoder  </vt:lpstr>
      <vt:lpstr>The two variants of our attention-based model </vt:lpstr>
      <vt:lpstr>Examples of attending to the correct object (white indicates the attended regions, underlines indicated the corresponding word) </vt:lpstr>
      <vt:lpstr>Decoder</vt:lpstr>
      <vt:lpstr>LSTM </vt:lpstr>
      <vt:lpstr>LSTM</vt:lpstr>
      <vt:lpstr>PowerPoint Presentation</vt:lpstr>
      <vt:lpstr>PowerPoint Presentation</vt:lpstr>
      <vt:lpstr>PowerPoint Presentation</vt:lpstr>
      <vt:lpstr>Attention Takeaways</vt:lpstr>
      <vt:lpstr>Attention Takeaways</vt:lpstr>
      <vt:lpstr>Training Procedure</vt:lpstr>
      <vt:lpstr>Example</vt:lpstr>
      <vt:lpstr>Results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19</cp:revision>
  <dcterms:created xsi:type="dcterms:W3CDTF">2019-11-15T15:06:16Z</dcterms:created>
  <dcterms:modified xsi:type="dcterms:W3CDTF">2019-11-16T11:18:19Z</dcterms:modified>
</cp:coreProperties>
</file>