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4" r:id="rId26"/>
    <p:sldId id="285" r:id="rId27"/>
    <p:sldId id="286" r:id="rId28"/>
    <p:sldId id="287" r:id="rId29"/>
    <p:sldId id="288" r:id="rId30"/>
    <p:sldId id="289" r:id="rId31"/>
    <p:sldId id="290" r:id="rId32"/>
    <p:sldId id="291" r:id="rId33"/>
    <p:sldId id="292" r:id="rId34"/>
    <p:sldId id="324"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39" r:id="rId52"/>
    <p:sldId id="340" r:id="rId53"/>
    <p:sldId id="341"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DF46A5-82E2-40FD-9F2C-765B2AA3B77B}" type="datetimeFigureOut">
              <a:rPr lang="fr-FR" smtClean="0"/>
              <a:pPr/>
              <a:t>04/02/2023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059F5-4F1E-4C7A-A1B5-6574C2EB1015}"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Hostil</a:t>
            </a:r>
            <a:r>
              <a:rPr lang="fr-FR" dirty="0" smtClean="0"/>
              <a:t> caractéristique d’un ennemi</a:t>
            </a:r>
            <a:endParaRPr lang="fr-FR" dirty="0"/>
          </a:p>
        </p:txBody>
      </p:sp>
      <p:sp>
        <p:nvSpPr>
          <p:cNvPr id="4" name="Espace réservé du numéro de diapositive 3"/>
          <p:cNvSpPr>
            <a:spLocks noGrp="1"/>
          </p:cNvSpPr>
          <p:nvPr>
            <p:ph type="sldNum" sz="quarter" idx="10"/>
          </p:nvPr>
        </p:nvSpPr>
        <p:spPr/>
        <p:txBody>
          <a:bodyPr/>
          <a:lstStyle/>
          <a:p>
            <a:fld id="{0220E778-505B-4DE9-AB0D-E2C30073A1E2}" type="slidenum">
              <a:rPr lang="fr-FR" smtClean="0"/>
              <a:pPr/>
              <a:t>62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0EFF3EA1-B9DF-415F-98B0-25BAFAD13F4E}"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FF3EA1-B9DF-415F-98B0-25BAFAD13F4E}"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FF3EA1-B9DF-415F-98B0-25BAFAD13F4E}"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FF3EA1-B9DF-415F-98B0-25BAFAD13F4E}"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FF3EA1-B9DF-415F-98B0-25BAFAD13F4E}"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EFF3EA1-B9DF-415F-98B0-25BAFAD13F4E}"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EFF3EA1-B9DF-415F-98B0-25BAFAD13F4E}"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EFF3EA1-B9DF-415F-98B0-25BAFAD13F4E}"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EFF3EA1-B9DF-415F-98B0-25BAFAD13F4E}"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EFF3EA1-B9DF-415F-98B0-25BAFAD13F4E}"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26A792AC-1F5F-458D-899F-17D121C90CC7}" type="datetimeFigureOut">
              <a:rPr lang="fr-FR" smtClean="0"/>
              <a:pPr/>
              <a:t>04/02/2023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0EFF3EA1-B9DF-415F-98B0-25BAFAD13F4E}"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A792AC-1F5F-458D-899F-17D121C90CC7}" type="datetimeFigureOut">
              <a:rPr lang="fr-FR" smtClean="0"/>
              <a:pPr/>
              <a:t>04/02/2023</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FF3EA1-B9DF-415F-98B0-25BAFAD13F4E}"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a:t>
            </a:r>
            <a:r>
              <a:rPr lang="fr-FR" dirty="0"/>
              <a:t>S</a:t>
            </a:r>
            <a:r>
              <a:rPr lang="fr-FR" dirty="0" smtClean="0"/>
              <a:t>écurité </a:t>
            </a:r>
            <a:r>
              <a:rPr lang="fr-FR" dirty="0"/>
              <a:t>I</a:t>
            </a:r>
            <a:r>
              <a:rPr lang="fr-FR" dirty="0" smtClean="0"/>
              <a:t>nformatique</a:t>
            </a:r>
            <a:endParaRPr lang="fr-FR" dirty="0"/>
          </a:p>
        </p:txBody>
      </p:sp>
      <p:sp>
        <p:nvSpPr>
          <p:cNvPr id="3" name="Sous-titre 2"/>
          <p:cNvSpPr>
            <a:spLocks noGrp="1"/>
          </p:cNvSpPr>
          <p:nvPr>
            <p:ph type="subTitle" idx="1"/>
          </p:nvPr>
        </p:nvSpPr>
        <p:spPr>
          <a:xfrm>
            <a:off x="1371600" y="5072074"/>
            <a:ext cx="6400800" cy="857256"/>
          </a:xfrm>
        </p:spPr>
        <p:txBody>
          <a:bodyPr>
            <a:normAutofit/>
          </a:bodyPr>
          <a:lstStyle/>
          <a:p>
            <a:r>
              <a:rPr lang="fr-FR" b="1" dirty="0" smtClean="0"/>
              <a:t>Partie II: Les types d’attaques</a:t>
            </a:r>
            <a:endParaRPr lang="fr-F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Spoofing</a:t>
            </a:r>
            <a:r>
              <a:rPr lang="fr-FR" dirty="0" smtClean="0"/>
              <a:t> </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Le </a:t>
            </a:r>
            <a:r>
              <a:rPr lang="fr-FR" dirty="0" err="1" smtClean="0"/>
              <a:t>Spoofing</a:t>
            </a:r>
            <a:r>
              <a:rPr lang="fr-FR" dirty="0" smtClean="0"/>
              <a:t> ou usurpation d’identité peut avoir lieu à différents niveaux :</a:t>
            </a:r>
          </a:p>
          <a:p>
            <a:pPr lvl="1"/>
            <a:r>
              <a:rPr lang="fr-FR" dirty="0" smtClean="0"/>
              <a:t> Adresse IP</a:t>
            </a:r>
          </a:p>
          <a:p>
            <a:pPr lvl="1"/>
            <a:r>
              <a:rPr lang="fr-FR" dirty="0" smtClean="0"/>
              <a:t>Port TCP/UDP</a:t>
            </a:r>
          </a:p>
          <a:p>
            <a:pPr lvl="1"/>
            <a:r>
              <a:rPr lang="fr-FR" dirty="0" smtClean="0"/>
              <a:t>Nom de domaine DNS, </a:t>
            </a:r>
            <a:r>
              <a:rPr lang="fr-FR" dirty="0" err="1" smtClean="0"/>
              <a:t>etc</a:t>
            </a:r>
            <a:endParaRPr lang="fr-FR" dirty="0" smtClean="0"/>
          </a:p>
          <a:p>
            <a:endParaRPr lang="fr-FR" dirty="0" smtClean="0"/>
          </a:p>
          <a:p>
            <a:r>
              <a:rPr lang="fr-FR" dirty="0" smtClean="0"/>
              <a:t>Cette technique d’attaque permet de tromper un firewall, un service TCP ou même un serveur d’authentification.</a:t>
            </a:r>
          </a:p>
          <a:p>
            <a:pPr>
              <a:buNone/>
            </a:pPr>
            <a:endParaRPr lang="fr-FR" dirty="0" smtClean="0"/>
          </a:p>
          <a:p>
            <a:r>
              <a:rPr lang="fr-FR" dirty="0" smtClean="0"/>
              <a:t>Nous nous intéressons à l’usurpation d’adresse IP ou l’IP </a:t>
            </a:r>
            <a:r>
              <a:rPr lang="fr-FR" dirty="0" err="1" smtClean="0"/>
              <a:t>Spoofing</a:t>
            </a:r>
            <a:r>
              <a:rPr lang="fr-FR" dirty="0" smtClean="0"/>
              <a:t>.</a:t>
            </a:r>
          </a:p>
          <a:p>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28"/>
            <a:ext cx="8229600" cy="1143000"/>
          </a:xfrm>
        </p:spPr>
        <p:txBody>
          <a:bodyPr/>
          <a:lstStyle/>
          <a:p>
            <a:r>
              <a:rPr lang="fr-FR" dirty="0" smtClean="0"/>
              <a:t>IP </a:t>
            </a:r>
            <a:r>
              <a:rPr lang="fr-FR" dirty="0" err="1" smtClean="0"/>
              <a:t>Spoofing</a:t>
            </a:r>
            <a:endParaRPr lang="fr-FR" dirty="0"/>
          </a:p>
        </p:txBody>
      </p:sp>
      <p:sp>
        <p:nvSpPr>
          <p:cNvPr id="3" name="Espace réservé du contenu 2"/>
          <p:cNvSpPr>
            <a:spLocks noGrp="1"/>
          </p:cNvSpPr>
          <p:nvPr>
            <p:ph idx="1"/>
          </p:nvPr>
        </p:nvSpPr>
        <p:spPr/>
        <p:txBody>
          <a:bodyPr>
            <a:normAutofit/>
          </a:bodyPr>
          <a:lstStyle/>
          <a:p>
            <a:endParaRPr lang="fr-FR" dirty="0" smtClean="0"/>
          </a:p>
        </p:txBody>
      </p:sp>
      <p:pic>
        <p:nvPicPr>
          <p:cNvPr id="5" name="Picture 3"/>
          <p:cNvPicPr>
            <a:picLocks noChangeAspect="1" noChangeArrowheads="1"/>
          </p:cNvPicPr>
          <p:nvPr/>
        </p:nvPicPr>
        <p:blipFill>
          <a:blip r:embed="rId2"/>
          <a:srcRect/>
          <a:stretch>
            <a:fillRect/>
          </a:stretch>
        </p:blipFill>
        <p:spPr bwMode="auto">
          <a:xfrm>
            <a:off x="500035" y="1500174"/>
            <a:ext cx="8215370"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IP </a:t>
            </a:r>
            <a:r>
              <a:rPr lang="fr-FR" dirty="0" err="1" smtClean="0"/>
              <a:t>Spoofing</a:t>
            </a:r>
            <a:endParaRPr lang="fr-FR" dirty="0"/>
          </a:p>
        </p:txBody>
      </p:sp>
      <p:sp>
        <p:nvSpPr>
          <p:cNvPr id="3" name="Espace réservé du contenu 2"/>
          <p:cNvSpPr>
            <a:spLocks noGrp="1"/>
          </p:cNvSpPr>
          <p:nvPr>
            <p:ph idx="1"/>
          </p:nvPr>
        </p:nvSpPr>
        <p:spPr/>
        <p:txBody>
          <a:bodyPr>
            <a:normAutofit fontScale="85000" lnSpcReduction="20000"/>
          </a:bodyPr>
          <a:lstStyle/>
          <a:p>
            <a:pPr>
              <a:buNone/>
            </a:pPr>
            <a:r>
              <a:rPr lang="fr-FR" b="1" dirty="0" smtClean="0"/>
              <a:t>Le principe </a:t>
            </a:r>
          </a:p>
          <a:p>
            <a:r>
              <a:rPr lang="fr-FR" dirty="0" smtClean="0"/>
              <a:t>Dès qu'un client possède une connexion établie sur le serveur avec un mode d'authentification basée sur l'adresse IP, le pirate va essayer de se faire passer pour le client auprès du serveur (avec des programmes comme hping2 ou </a:t>
            </a:r>
            <a:r>
              <a:rPr lang="fr-FR" dirty="0" err="1" smtClean="0"/>
              <a:t>nemesis</a:t>
            </a:r>
            <a:r>
              <a:rPr lang="fr-FR" dirty="0" smtClean="0"/>
              <a:t> ou </a:t>
            </a:r>
            <a:r>
              <a:rPr lang="fr-FR" dirty="0" err="1"/>
              <a:t>mendax</a:t>
            </a:r>
            <a:r>
              <a:rPr lang="fr-FR" dirty="0" smtClean="0"/>
              <a:t>). </a:t>
            </a:r>
          </a:p>
          <a:p>
            <a:endParaRPr lang="fr-FR" dirty="0" smtClean="0"/>
          </a:p>
          <a:p>
            <a:r>
              <a:rPr lang="fr-FR" dirty="0" smtClean="0"/>
              <a:t>Pour cela, il va empêcher le client de dialoguer avec le serveur et répondra à sa place avec un segment TCP dont le drapeau RST (reset) est non nul, ce qui mettra fin à la connexion. </a:t>
            </a:r>
          </a:p>
          <a:p>
            <a:pPr>
              <a:buNone/>
            </a:pPr>
            <a:endParaRPr lang="fr-FR" dirty="0" smtClean="0"/>
          </a:p>
          <a:p>
            <a:pPr>
              <a:buNone/>
            </a:pPr>
            <a:r>
              <a:rPr lang="fr-FR" b="1" dirty="0" smtClean="0"/>
              <a:t>Problème</a:t>
            </a:r>
          </a:p>
          <a:p>
            <a:r>
              <a:rPr lang="fr-FR" dirty="0" smtClean="0"/>
              <a:t>Les messages de retour envoyés par le serveur à la machine A ne sont pas reçus par </a:t>
            </a:r>
            <a:r>
              <a:rPr lang="fr-FR" dirty="0" err="1" smtClean="0"/>
              <a:t>Attack</a:t>
            </a:r>
            <a:r>
              <a:rPr lang="fr-FR" dirty="0" smtClean="0"/>
              <a:t>.</a:t>
            </a:r>
          </a:p>
          <a:p>
            <a:endParaRPr lang="fr-FR" dirty="0" smtClean="0"/>
          </a:p>
          <a:p>
            <a:endParaRPr lang="fr-FR"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IP </a:t>
            </a:r>
            <a:r>
              <a:rPr lang="fr-FR" dirty="0" err="1" smtClean="0"/>
              <a:t>Spoofing</a:t>
            </a:r>
            <a:endParaRPr lang="fr-FR" dirty="0"/>
          </a:p>
        </p:txBody>
      </p:sp>
      <p:sp>
        <p:nvSpPr>
          <p:cNvPr id="3" name="Espace réservé du contenu 2"/>
          <p:cNvSpPr>
            <a:spLocks noGrp="1"/>
          </p:cNvSpPr>
          <p:nvPr>
            <p:ph idx="1"/>
          </p:nvPr>
        </p:nvSpPr>
        <p:spPr/>
        <p:txBody>
          <a:bodyPr>
            <a:normAutofit fontScale="92500" lnSpcReduction="20000"/>
          </a:bodyPr>
          <a:lstStyle/>
          <a:p>
            <a:pPr>
              <a:buNone/>
            </a:pPr>
            <a:r>
              <a:rPr lang="fr-FR" dirty="0" smtClean="0"/>
              <a:t>    Pour que l’attaquant puisse récupérer les réponses du serveur, il peut utiliser l’une des méthodes suivante :</a:t>
            </a:r>
          </a:p>
          <a:p>
            <a:pPr>
              <a:buNone/>
            </a:pPr>
            <a:endParaRPr lang="fr-FR" dirty="0" smtClean="0"/>
          </a:p>
          <a:p>
            <a:pPr lvl="0"/>
            <a:r>
              <a:rPr lang="fr-FR" b="1" dirty="0" smtClean="0"/>
              <a:t>Source </a:t>
            </a:r>
            <a:r>
              <a:rPr lang="fr-FR" b="1" dirty="0" err="1" smtClean="0"/>
              <a:t>routing</a:t>
            </a:r>
            <a:r>
              <a:rPr lang="fr-FR" dirty="0" smtClean="0"/>
              <a:t> : Technique consistant à placer le chemin de routage directement dans le paquet IP. Cette technique ne fonctionne plus de nos jours, les routeurs rejetant cette option.</a:t>
            </a:r>
          </a:p>
          <a:p>
            <a:endParaRPr lang="fr-FR" dirty="0" smtClean="0"/>
          </a:p>
          <a:p>
            <a:pPr lvl="0"/>
            <a:r>
              <a:rPr lang="fr-FR" b="1" dirty="0" err="1" smtClean="0"/>
              <a:t>Reroutage</a:t>
            </a:r>
            <a:r>
              <a:rPr lang="fr-FR" dirty="0" smtClean="0"/>
              <a:t> : Cette technique consiste à envoyer des paquets RIP aux routeurs afin de modifier les tables de routage. Les paquets avec l’adresse </a:t>
            </a:r>
            <a:r>
              <a:rPr lang="fr-FR" dirty="0" err="1" smtClean="0"/>
              <a:t>spoofée</a:t>
            </a:r>
            <a:r>
              <a:rPr lang="fr-FR" dirty="0" smtClean="0"/>
              <a:t> seront ainsi envoyés aux routeurs contrôlés par le pirate et les réponses pourront être également reçues par celui-ci.</a:t>
            </a:r>
          </a:p>
          <a:p>
            <a:endParaRPr lang="fr-FR" dirty="0" smtClean="0"/>
          </a:p>
          <a:p>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TCP </a:t>
            </a:r>
            <a:r>
              <a:rPr lang="fr-FR" dirty="0" err="1" smtClean="0"/>
              <a:t>Hijacking</a:t>
            </a:r>
            <a:r>
              <a:rPr lang="fr-FR" dirty="0" smtClean="0"/>
              <a:t> (désynchronisation TCP)</a:t>
            </a:r>
            <a:endParaRPr lang="fr-FR" dirty="0"/>
          </a:p>
        </p:txBody>
      </p:sp>
      <p:sp>
        <p:nvSpPr>
          <p:cNvPr id="3" name="Espace réservé du contenu 2"/>
          <p:cNvSpPr>
            <a:spLocks noGrp="1"/>
          </p:cNvSpPr>
          <p:nvPr>
            <p:ph idx="1"/>
          </p:nvPr>
        </p:nvSpPr>
        <p:spPr/>
        <p:txBody>
          <a:bodyPr/>
          <a:lstStyle/>
          <a:p>
            <a:r>
              <a:rPr lang="fr-FR" dirty="0" smtClean="0"/>
              <a:t>Le TCP Session </a:t>
            </a:r>
            <a:r>
              <a:rPr lang="fr-FR" dirty="0" err="1" smtClean="0"/>
              <a:t>Hijacking</a:t>
            </a:r>
            <a:r>
              <a:rPr lang="fr-FR" dirty="0" smtClean="0"/>
              <a:t> permet de rediriger un flux TCP. Un pirate peut alors outrepasser une protection par un mot de passe (comme </a:t>
            </a:r>
            <a:r>
              <a:rPr lang="fr-FR" dirty="0" err="1" smtClean="0"/>
              <a:t>telnet</a:t>
            </a:r>
            <a:r>
              <a:rPr lang="fr-FR" dirty="0" smtClean="0"/>
              <a:t> ou ftp). La nécessité d’une écoute passive (</a:t>
            </a:r>
            <a:r>
              <a:rPr lang="fr-FR" dirty="0" err="1" smtClean="0"/>
              <a:t>sniffing</a:t>
            </a:r>
            <a:r>
              <a:rPr lang="fr-FR" dirty="0" smtClean="0"/>
              <a:t>)restreint le périmètre de cette attaque au réseau physique de la cible.</a:t>
            </a:r>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TCP </a:t>
            </a:r>
            <a:r>
              <a:rPr lang="fr-FR" sz="3200" dirty="0" err="1" smtClean="0"/>
              <a:t>Hijacking</a:t>
            </a:r>
            <a:r>
              <a:rPr lang="fr-FR" sz="3200" dirty="0" smtClean="0"/>
              <a:t> (désynchronisation TCP)</a:t>
            </a:r>
            <a:endParaRPr lang="fr-FR" sz="3200" dirty="0"/>
          </a:p>
        </p:txBody>
      </p:sp>
      <p:sp>
        <p:nvSpPr>
          <p:cNvPr id="3" name="Espace réservé du contenu 2"/>
          <p:cNvSpPr>
            <a:spLocks noGrp="1"/>
          </p:cNvSpPr>
          <p:nvPr>
            <p:ph idx="1"/>
          </p:nvPr>
        </p:nvSpPr>
        <p:spPr/>
        <p:txBody>
          <a:bodyPr>
            <a:normAutofit/>
          </a:bodyPr>
          <a:lstStyle/>
          <a:p>
            <a:r>
              <a:rPr lang="fr-FR" dirty="0" smtClean="0"/>
              <a:t>Quand le numéro de séquence d’un paquet reçu n’est pas le même que celui attendu, la connexion est dite désynchronisée. </a:t>
            </a:r>
          </a:p>
          <a:p>
            <a:r>
              <a:rPr lang="fr-FR" dirty="0" smtClean="0"/>
              <a:t>Dans ce cas la couche TCP du destinataire peut :</a:t>
            </a:r>
          </a:p>
          <a:p>
            <a:pPr lvl="1"/>
            <a:r>
              <a:rPr lang="fr-FR" dirty="0" smtClean="0"/>
              <a:t>Stocker ce paquet dans son buffer ;</a:t>
            </a:r>
          </a:p>
          <a:p>
            <a:pPr lvl="1"/>
            <a:r>
              <a:rPr lang="fr-FR" dirty="0" smtClean="0"/>
              <a:t>Ignorer et signaler une erreur à l’émetteur (envoi d’un ACK avec le numéro de séquence attendu) ;</a:t>
            </a:r>
          </a:p>
          <a:p>
            <a:pPr lvl="1"/>
            <a:r>
              <a:rPr lang="fr-FR" dirty="0" smtClean="0"/>
              <a:t>Ignorer complètement.</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ln w="6350">
                  <a:solidFill>
                    <a:srgbClr val="FF388C">
                      <a:shade val="43000"/>
                    </a:srgbClr>
                  </a:solidFill>
                </a:ln>
                <a:solidFill>
                  <a:srgbClr val="FF388C">
                    <a:tint val="83000"/>
                    <a:satMod val="150000"/>
                  </a:srgbClr>
                </a:solidFill>
              </a:rPr>
              <a:t>TCP </a:t>
            </a:r>
            <a:r>
              <a:rPr lang="fr-FR" sz="3200" dirty="0" err="1" smtClean="0">
                <a:ln w="6350">
                  <a:solidFill>
                    <a:srgbClr val="FF388C">
                      <a:shade val="43000"/>
                    </a:srgbClr>
                  </a:solidFill>
                </a:ln>
                <a:solidFill>
                  <a:srgbClr val="FF388C">
                    <a:tint val="83000"/>
                    <a:satMod val="150000"/>
                  </a:srgbClr>
                </a:solidFill>
              </a:rPr>
              <a:t>Hijacking</a:t>
            </a:r>
            <a:r>
              <a:rPr lang="fr-FR" sz="3200" dirty="0" smtClean="0">
                <a:ln w="6350">
                  <a:solidFill>
                    <a:srgbClr val="FF388C">
                      <a:shade val="43000"/>
                    </a:srgbClr>
                  </a:solidFill>
                </a:ln>
                <a:solidFill>
                  <a:srgbClr val="FF388C">
                    <a:tint val="83000"/>
                    <a:satMod val="150000"/>
                  </a:srgbClr>
                </a:solidFill>
              </a:rPr>
              <a:t> (désynchronisation TCP)</a:t>
            </a:r>
            <a:endParaRPr lang="fr-FR" dirty="0"/>
          </a:p>
        </p:txBody>
      </p:sp>
      <p:sp>
        <p:nvSpPr>
          <p:cNvPr id="3" name="Espace réservé du contenu 2"/>
          <p:cNvSpPr>
            <a:spLocks noGrp="1"/>
          </p:cNvSpPr>
          <p:nvPr>
            <p:ph idx="1"/>
          </p:nvPr>
        </p:nvSpPr>
        <p:spPr/>
        <p:txBody>
          <a:bodyPr/>
          <a:lstStyle/>
          <a:p>
            <a:endParaRPr lang="fr-FR"/>
          </a:p>
        </p:txBody>
      </p:sp>
      <p:pic>
        <p:nvPicPr>
          <p:cNvPr id="5122" name="Picture 2"/>
          <p:cNvPicPr>
            <a:picLocks noChangeAspect="1" noChangeArrowheads="1"/>
          </p:cNvPicPr>
          <p:nvPr/>
        </p:nvPicPr>
        <p:blipFill>
          <a:blip r:embed="rId2"/>
          <a:srcRect/>
          <a:stretch>
            <a:fillRect/>
          </a:stretch>
        </p:blipFill>
        <p:spPr bwMode="auto">
          <a:xfrm>
            <a:off x="428596" y="1714488"/>
            <a:ext cx="8358246" cy="48815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t>ARP </a:t>
            </a:r>
            <a:r>
              <a:rPr lang="fr-FR" sz="4400" dirty="0" err="1" smtClean="0"/>
              <a:t>Spoofing</a:t>
            </a:r>
            <a:r>
              <a:rPr lang="fr-FR" sz="4400" dirty="0" smtClean="0"/>
              <a:t> (ARP </a:t>
            </a:r>
            <a:r>
              <a:rPr lang="fr-FR" sz="4400" dirty="0" err="1" smtClean="0"/>
              <a:t>Redirect</a:t>
            </a:r>
            <a:r>
              <a:rPr lang="fr-FR" sz="4400" dirty="0" smtClean="0"/>
              <a:t>)</a:t>
            </a:r>
            <a:endParaRPr lang="fr-FR" dirty="0"/>
          </a:p>
        </p:txBody>
      </p:sp>
      <p:sp>
        <p:nvSpPr>
          <p:cNvPr id="3" name="Espace réservé du contenu 2"/>
          <p:cNvSpPr>
            <a:spLocks noGrp="1"/>
          </p:cNvSpPr>
          <p:nvPr>
            <p:ph idx="1"/>
          </p:nvPr>
        </p:nvSpPr>
        <p:spPr/>
        <p:txBody>
          <a:bodyPr>
            <a:normAutofit/>
          </a:bodyPr>
          <a:lstStyle/>
          <a:p>
            <a:pPr>
              <a:buNone/>
            </a:pPr>
            <a:r>
              <a:rPr lang="fr-FR" b="1" u="sng" dirty="0" smtClean="0"/>
              <a:t>Principe</a:t>
            </a:r>
            <a:r>
              <a:rPr lang="fr-FR" dirty="0" smtClean="0"/>
              <a:t> : </a:t>
            </a:r>
          </a:p>
          <a:p>
            <a:r>
              <a:rPr lang="fr-FR" dirty="0" smtClean="0"/>
              <a:t>cette technique consiste à empoisonner les tables de correspondance</a:t>
            </a:r>
          </a:p>
          <a:p>
            <a:pPr>
              <a:buNone/>
            </a:pPr>
            <a:r>
              <a:rPr lang="fr-FR" i="1" dirty="0" smtClean="0"/>
              <a:t>&lt; </a:t>
            </a:r>
            <a:r>
              <a:rPr lang="fr-FR" i="1" dirty="0" err="1" smtClean="0"/>
              <a:t>adresseIP</a:t>
            </a:r>
            <a:r>
              <a:rPr lang="fr-FR" i="1" dirty="0" smtClean="0"/>
              <a:t>, </a:t>
            </a:r>
            <a:r>
              <a:rPr lang="fr-FR" i="1" dirty="0" err="1" smtClean="0"/>
              <a:t>adresseMAC</a:t>
            </a:r>
            <a:r>
              <a:rPr lang="fr-FR" i="1" dirty="0" smtClean="0"/>
              <a:t> &gt; de tous les équipements informatiques d’un réseau.</a:t>
            </a:r>
          </a:p>
          <a:p>
            <a:r>
              <a:rPr lang="fr-FR" dirty="0" smtClean="0"/>
              <a:t>Elle opère au niveau Ethernet et utilise :</a:t>
            </a:r>
          </a:p>
          <a:p>
            <a:pPr lvl="1"/>
            <a:r>
              <a:rPr lang="fr-FR" dirty="0" smtClean="0"/>
              <a:t>l’IP </a:t>
            </a:r>
            <a:r>
              <a:rPr lang="fr-FR" dirty="0" err="1" smtClean="0"/>
              <a:t>spoofing</a:t>
            </a:r>
            <a:endParaRPr lang="fr-FR" dirty="0" smtClean="0"/>
          </a:p>
          <a:p>
            <a:pPr lvl="1"/>
            <a:r>
              <a:rPr lang="fr-FR" dirty="0" err="1" smtClean="0"/>
              <a:t>Ie</a:t>
            </a:r>
            <a:r>
              <a:rPr lang="fr-FR" dirty="0" smtClean="0"/>
              <a:t> </a:t>
            </a:r>
            <a:r>
              <a:rPr lang="fr-FR" dirty="0" err="1" smtClean="0"/>
              <a:t>broadcast</a:t>
            </a:r>
            <a:endParaRPr lang="fr-FR" dirty="0" smtClean="0"/>
          </a:p>
          <a:p>
            <a:pPr lvl="1"/>
            <a:r>
              <a:rPr lang="fr-FR" dirty="0" smtClean="0"/>
              <a:t>des requêtes ARP</a:t>
            </a:r>
          </a:p>
          <a:p>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ARP </a:t>
            </a:r>
            <a:r>
              <a:rPr lang="fr-FR" sz="4000" dirty="0" err="1" smtClean="0"/>
              <a:t>poisoning</a:t>
            </a:r>
            <a:r>
              <a:rPr lang="fr-FR" sz="4000" dirty="0" smtClean="0"/>
              <a:t> (ARP </a:t>
            </a:r>
            <a:r>
              <a:rPr lang="fr-FR" sz="4000" dirty="0" err="1" smtClean="0"/>
              <a:t>Redirect</a:t>
            </a:r>
            <a:r>
              <a:rPr lang="fr-FR" sz="4000" dirty="0" smtClean="0"/>
              <a:t>)</a:t>
            </a:r>
            <a:endParaRPr lang="fr-FR" sz="4000" dirty="0"/>
          </a:p>
        </p:txBody>
      </p:sp>
      <p:sp>
        <p:nvSpPr>
          <p:cNvPr id="3" name="Espace réservé du contenu 2"/>
          <p:cNvSpPr>
            <a:spLocks noGrp="1"/>
          </p:cNvSpPr>
          <p:nvPr>
            <p:ph idx="1"/>
          </p:nvPr>
        </p:nvSpPr>
        <p:spPr/>
        <p:txBody>
          <a:bodyPr/>
          <a:lstStyle/>
          <a:p>
            <a:pPr>
              <a:buNone/>
            </a:pPr>
            <a:r>
              <a:rPr lang="fr-FR" b="1" u="sng" dirty="0" smtClean="0"/>
              <a:t>Outils:</a:t>
            </a:r>
          </a:p>
          <a:p>
            <a:r>
              <a:rPr lang="fr-FR" dirty="0" smtClean="0"/>
              <a:t>Générateur de paquet ARP comme </a:t>
            </a:r>
            <a:r>
              <a:rPr lang="fr-FR" dirty="0" err="1" smtClean="0"/>
              <a:t>ARPSpoof</a:t>
            </a:r>
            <a:r>
              <a:rPr lang="fr-FR" dirty="0" smtClean="0"/>
              <a:t> ou </a:t>
            </a:r>
            <a:r>
              <a:rPr lang="fr-FR" dirty="0" err="1" smtClean="0"/>
              <a:t>nemesis</a:t>
            </a:r>
            <a:r>
              <a:rPr lang="fr-FR" dirty="0" smtClean="0"/>
              <a:t>.</a:t>
            </a:r>
          </a:p>
          <a:p>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ARP </a:t>
            </a:r>
            <a:r>
              <a:rPr lang="fr-FR" sz="4000" dirty="0" err="1" smtClean="0"/>
              <a:t>poisoning</a:t>
            </a:r>
            <a:r>
              <a:rPr lang="fr-FR" sz="4000" dirty="0" smtClean="0"/>
              <a:t> (ARP </a:t>
            </a:r>
            <a:r>
              <a:rPr lang="fr-FR" sz="4000" dirty="0" err="1" smtClean="0"/>
              <a:t>Redirect</a:t>
            </a:r>
            <a:r>
              <a:rPr lang="fr-FR" sz="4000" dirty="0" smtClean="0"/>
              <a:t>)</a:t>
            </a:r>
            <a:endParaRPr lang="fr-FR" dirty="0"/>
          </a:p>
        </p:txBody>
      </p:sp>
      <p:sp>
        <p:nvSpPr>
          <p:cNvPr id="3" name="Espace réservé du contenu 2"/>
          <p:cNvSpPr>
            <a:spLocks noGrp="1"/>
          </p:cNvSpPr>
          <p:nvPr>
            <p:ph idx="1"/>
          </p:nvPr>
        </p:nvSpPr>
        <p:spPr/>
        <p:txBody>
          <a:bodyPr/>
          <a:lstStyle/>
          <a:p>
            <a:endParaRPr lang="fr-FR" dirty="0"/>
          </a:p>
        </p:txBody>
      </p:sp>
      <p:pic>
        <p:nvPicPr>
          <p:cNvPr id="4098" name="Picture 2"/>
          <p:cNvPicPr>
            <a:picLocks noChangeAspect="1" noChangeArrowheads="1"/>
          </p:cNvPicPr>
          <p:nvPr/>
        </p:nvPicPr>
        <p:blipFill>
          <a:blip r:embed="rId2"/>
          <a:srcRect/>
          <a:stretch>
            <a:fillRect/>
          </a:stretch>
        </p:blipFill>
        <p:spPr bwMode="auto">
          <a:xfrm>
            <a:off x="500034" y="1285860"/>
            <a:ext cx="8143932" cy="492922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286116" y="6286520"/>
            <a:ext cx="2905125" cy="3333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d’attaques</a:t>
            </a:r>
            <a:endParaRPr lang="fr-FR" dirty="0"/>
          </a:p>
        </p:txBody>
      </p:sp>
      <p:sp>
        <p:nvSpPr>
          <p:cNvPr id="3" name="Espace réservé du contenu 2"/>
          <p:cNvSpPr>
            <a:spLocks noGrp="1"/>
          </p:cNvSpPr>
          <p:nvPr>
            <p:ph idx="1"/>
          </p:nvPr>
        </p:nvSpPr>
        <p:spPr/>
        <p:txBody>
          <a:bodyPr/>
          <a:lstStyle/>
          <a:p>
            <a:r>
              <a:rPr lang="fr-FR" sz="4000" dirty="0" smtClean="0"/>
              <a:t>Attaques Réseaux</a:t>
            </a:r>
          </a:p>
          <a:p>
            <a:r>
              <a:rPr lang="fr-FR" sz="4000" dirty="0" smtClean="0"/>
              <a:t>Attaques de systèmes</a:t>
            </a:r>
          </a:p>
          <a:p>
            <a:r>
              <a:rPr lang="fr-FR" sz="4000" dirty="0" smtClean="0"/>
              <a:t>Attaques de mot de passe</a:t>
            </a:r>
          </a:p>
          <a:p>
            <a:r>
              <a:rPr lang="fr-FR" sz="4000" dirty="0" smtClean="0"/>
              <a:t>Attaques d’application</a:t>
            </a:r>
          </a:p>
          <a:p>
            <a:r>
              <a:rPr lang="fr-FR" sz="4000" dirty="0" smtClean="0"/>
              <a:t>Attaque de site Web</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DNS </a:t>
            </a:r>
            <a:r>
              <a:rPr lang="fr-FR" dirty="0" err="1" smtClean="0"/>
              <a:t>Spoofing</a:t>
            </a:r>
            <a:endParaRPr lang="fr-FR" dirty="0"/>
          </a:p>
        </p:txBody>
      </p:sp>
      <p:sp>
        <p:nvSpPr>
          <p:cNvPr id="3" name="Espace réservé du contenu 2"/>
          <p:cNvSpPr>
            <a:spLocks noGrp="1"/>
          </p:cNvSpPr>
          <p:nvPr>
            <p:ph idx="1"/>
          </p:nvPr>
        </p:nvSpPr>
        <p:spPr/>
        <p:txBody>
          <a:bodyPr>
            <a:normAutofit/>
          </a:bodyPr>
          <a:lstStyle/>
          <a:p>
            <a:r>
              <a:rPr lang="fr-FR" dirty="0" smtClean="0"/>
              <a:t>Le protocole DNS (Domain Name System) a pour rôle de convertir un nom de domaine (par exemplewww.test.com) en son adresse IP (par exemple 192.168.0.1) et réciproquement, à savoir convertir une adresse IP en un nom de domaine. Cette attaque consiste à faire parvenir de fausses réponses aux requêtes DNS émises par une victime. Il existe deux méthodes principales pour effectuer cette attaque.</a:t>
            </a:r>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DNS </a:t>
            </a:r>
            <a:r>
              <a:rPr lang="fr-FR" dirty="0" err="1" smtClean="0"/>
              <a:t>Spoofing</a:t>
            </a:r>
            <a:endParaRPr lang="fr-FR" dirty="0"/>
          </a:p>
        </p:txBody>
      </p:sp>
      <p:sp>
        <p:nvSpPr>
          <p:cNvPr id="3" name="Espace réservé du contenu 2"/>
          <p:cNvSpPr>
            <a:spLocks noGrp="1"/>
          </p:cNvSpPr>
          <p:nvPr>
            <p:ph idx="1"/>
          </p:nvPr>
        </p:nvSpPr>
        <p:spPr>
          <a:xfrm>
            <a:off x="457200" y="2000240"/>
            <a:ext cx="8229600" cy="4500594"/>
          </a:xfrm>
        </p:spPr>
        <p:txBody>
          <a:bodyPr>
            <a:normAutofit fontScale="70000" lnSpcReduction="20000"/>
          </a:bodyPr>
          <a:lstStyle/>
          <a:p>
            <a:pPr>
              <a:buNone/>
            </a:pPr>
            <a:r>
              <a:rPr lang="fr-FR" dirty="0" smtClean="0"/>
              <a:t>Il existe deux principales méthodes:</a:t>
            </a:r>
          </a:p>
          <a:p>
            <a:pPr>
              <a:buNone/>
            </a:pPr>
            <a:endParaRPr lang="fr-FR" dirty="0" smtClean="0"/>
          </a:p>
          <a:p>
            <a:pPr lvl="0"/>
            <a:r>
              <a:rPr lang="fr-FR" b="1" dirty="0" smtClean="0"/>
              <a:t>DNS ID </a:t>
            </a:r>
            <a:r>
              <a:rPr lang="fr-FR" b="1" dirty="0" err="1" smtClean="0"/>
              <a:t>Spoofing</a:t>
            </a:r>
            <a:endParaRPr lang="fr-FR" b="1" dirty="0" smtClean="0"/>
          </a:p>
          <a:p>
            <a:pPr lvl="0">
              <a:buNone/>
            </a:pPr>
            <a:r>
              <a:rPr lang="fr-FR" dirty="0" smtClean="0"/>
              <a:t> localement un simple </a:t>
            </a:r>
            <a:r>
              <a:rPr lang="fr-FR" dirty="0" err="1" smtClean="0"/>
              <a:t>snifing</a:t>
            </a:r>
            <a:r>
              <a:rPr lang="fr-FR" dirty="0" smtClean="0"/>
              <a:t> </a:t>
            </a:r>
          </a:p>
          <a:p>
            <a:pPr lvl="0">
              <a:buNone/>
            </a:pPr>
            <a:r>
              <a:rPr lang="fr-FR" dirty="0" smtClean="0"/>
              <a:t>À distance</a:t>
            </a:r>
          </a:p>
          <a:p>
            <a:pPr lvl="1"/>
            <a:r>
              <a:rPr lang="fr-FR" dirty="0" smtClean="0"/>
              <a:t>Essayer toutes les possibilités du champ ID (65535 possibilités codé sur 16 bits) ; </a:t>
            </a:r>
          </a:p>
          <a:p>
            <a:pPr lvl="1"/>
            <a:endParaRPr lang="fr-FR" dirty="0" smtClean="0"/>
          </a:p>
          <a:p>
            <a:pPr lvl="1"/>
            <a:r>
              <a:rPr lang="fr-FR" dirty="0" smtClean="0"/>
              <a:t>Envoyer quelques centaines de requêtes DNS dans l’ordre. </a:t>
            </a:r>
          </a:p>
          <a:p>
            <a:pPr lvl="1">
              <a:buNone/>
            </a:pPr>
            <a:r>
              <a:rPr lang="fr-FR" dirty="0" smtClean="0"/>
              <a:t> </a:t>
            </a:r>
          </a:p>
          <a:p>
            <a:pPr lvl="1"/>
            <a:r>
              <a:rPr lang="fr-FR" dirty="0" smtClean="0"/>
              <a:t>Trouver un serveur qui génère des ID prévisibles (incrémentation de 1 de l’ID par exemple), ce genre de faille existe sur certaines version de </a:t>
            </a:r>
            <a:r>
              <a:rPr lang="fr-FR" dirty="0" err="1" smtClean="0"/>
              <a:t>Bind</a:t>
            </a:r>
            <a:r>
              <a:rPr lang="fr-FR" dirty="0" smtClean="0"/>
              <a:t> ou des machines Windows 9x</a:t>
            </a:r>
          </a:p>
          <a:p>
            <a:pPr lvl="1"/>
            <a:endParaRPr lang="fr-FR" dirty="0" smtClean="0"/>
          </a:p>
          <a:p>
            <a:pPr lvl="0"/>
            <a:r>
              <a:rPr lang="fr-FR" b="1" dirty="0" smtClean="0"/>
              <a:t>DNS cache </a:t>
            </a:r>
            <a:r>
              <a:rPr lang="fr-FR" b="1" dirty="0" err="1" smtClean="0"/>
              <a:t>poisoning</a:t>
            </a:r>
            <a:endParaRPr lang="fr-FR" b="1" dirty="0" smtClean="0"/>
          </a:p>
          <a:p>
            <a:pPr lvl="0"/>
            <a:endParaRPr lang="fr-FR" dirty="0" smtClean="0"/>
          </a:p>
          <a:p>
            <a:pPr lvl="1"/>
            <a:r>
              <a:rPr lang="fr-FR" dirty="0" smtClean="0"/>
              <a:t>De fausses informations sont envoyées lors d’une réponse d’un serveur DNS contrôlé par le pirate à un autre serveur DNS.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 de </a:t>
            </a:r>
            <a:r>
              <a:rPr lang="fr-FR" dirty="0" err="1" smtClean="0"/>
              <a:t>Syn</a:t>
            </a:r>
            <a:r>
              <a:rPr lang="fr-FR" dirty="0" smtClean="0"/>
              <a:t> </a:t>
            </a:r>
            <a:r>
              <a:rPr lang="fr-FR" dirty="0" err="1" smtClean="0"/>
              <a:t>Flooding</a:t>
            </a:r>
            <a:endParaRPr lang="fr-FR" dirty="0"/>
          </a:p>
        </p:txBody>
      </p:sp>
      <p:sp>
        <p:nvSpPr>
          <p:cNvPr id="3" name="Espace réservé du contenu 2"/>
          <p:cNvSpPr>
            <a:spLocks noGrp="1"/>
          </p:cNvSpPr>
          <p:nvPr>
            <p:ph idx="1"/>
          </p:nvPr>
        </p:nvSpPr>
        <p:spPr/>
        <p:txBody>
          <a:bodyPr>
            <a:normAutofit/>
          </a:bodyPr>
          <a:lstStyle/>
          <a:p>
            <a:r>
              <a:rPr lang="fr-FR" dirty="0" smtClean="0"/>
              <a:t>Rappel connexion TCP: connexion en trois temps</a:t>
            </a:r>
          </a:p>
          <a:p>
            <a:endParaRPr lang="fr-FR" dirty="0" smtClean="0"/>
          </a:p>
          <a:p>
            <a:endParaRPr lang="fr-FR" dirty="0" smtClean="0"/>
          </a:p>
          <a:p>
            <a:endParaRPr lang="fr-FR" dirty="0" smtClean="0"/>
          </a:p>
          <a:p>
            <a:endParaRPr lang="fr-FR" dirty="0" smtClean="0"/>
          </a:p>
          <a:p>
            <a:endParaRPr lang="fr-FR" dirty="0" smtClean="0"/>
          </a:p>
          <a:p>
            <a:endParaRPr lang="fr-FR" dirty="0" smtClean="0"/>
          </a:p>
          <a:p>
            <a:r>
              <a:rPr lang="fr-FR" dirty="0" smtClean="0"/>
              <a:t>Si une réponse tarde trop à arriver (&gt;75s), la connexion est abandonnée.</a:t>
            </a:r>
            <a:endParaRPr lang="fr-FR" dirty="0"/>
          </a:p>
        </p:txBody>
      </p:sp>
      <p:pic>
        <p:nvPicPr>
          <p:cNvPr id="5" name="Image 4"/>
          <p:cNvPicPr/>
          <p:nvPr/>
        </p:nvPicPr>
        <p:blipFill>
          <a:blip r:embed="rId2"/>
          <a:srcRect/>
          <a:stretch>
            <a:fillRect/>
          </a:stretch>
        </p:blipFill>
        <p:spPr bwMode="auto">
          <a:xfrm>
            <a:off x="1214414" y="2500306"/>
            <a:ext cx="6715172" cy="242889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 de </a:t>
            </a:r>
            <a:r>
              <a:rPr lang="fr-FR" dirty="0" err="1" smtClean="0"/>
              <a:t>Syn</a:t>
            </a:r>
            <a:r>
              <a:rPr lang="fr-FR" dirty="0" smtClean="0"/>
              <a:t> </a:t>
            </a:r>
            <a:r>
              <a:rPr lang="fr-FR" dirty="0" err="1" smtClean="0"/>
              <a:t>Flooding</a:t>
            </a:r>
            <a:endParaRPr lang="fr-FR" dirty="0"/>
          </a:p>
        </p:txBody>
      </p:sp>
      <p:sp>
        <p:nvSpPr>
          <p:cNvPr id="3" name="Espace réservé du contenu 2"/>
          <p:cNvSpPr>
            <a:spLocks noGrp="1"/>
          </p:cNvSpPr>
          <p:nvPr>
            <p:ph idx="1"/>
          </p:nvPr>
        </p:nvSpPr>
        <p:spPr/>
        <p:txBody>
          <a:bodyPr/>
          <a:lstStyle/>
          <a:p>
            <a:r>
              <a:rPr lang="fr-FR" dirty="0" smtClean="0"/>
              <a:t>L'</a:t>
            </a:r>
            <a:r>
              <a:rPr lang="fr-FR" b="1" dirty="0" smtClean="0"/>
              <a:t>attaque SYN </a:t>
            </a:r>
            <a:r>
              <a:rPr lang="fr-FR" b="1" dirty="0" err="1" smtClean="0"/>
              <a:t>Flooding</a:t>
            </a:r>
            <a:r>
              <a:rPr lang="fr-FR" dirty="0" smtClean="0"/>
              <a:t> est une attaque réseau par saturation exploitant le mécanisme de poignée de main en trois temps du protocole TCP.</a:t>
            </a:r>
          </a:p>
          <a:p>
            <a:endParaRPr lang="fr-FR" dirty="0" smtClean="0"/>
          </a:p>
          <a:p>
            <a:r>
              <a:rPr lang="fr-FR" b="1" u="sng" dirty="0" smtClean="0"/>
              <a:t>Principe</a:t>
            </a:r>
            <a:r>
              <a:rPr lang="fr-FR" dirty="0" smtClean="0"/>
              <a:t> : multiplier les demandes de connexion TCP sans jamais les confirmer.</a:t>
            </a:r>
          </a:p>
          <a:p>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 de </a:t>
            </a:r>
            <a:r>
              <a:rPr lang="fr-FR" dirty="0" err="1" smtClean="0"/>
              <a:t>Syn</a:t>
            </a:r>
            <a:r>
              <a:rPr lang="fr-FR" dirty="0" smtClean="0"/>
              <a:t> </a:t>
            </a:r>
            <a:r>
              <a:rPr lang="fr-FR" dirty="0" err="1" smtClean="0"/>
              <a:t>Flooding</a:t>
            </a:r>
            <a:endParaRPr lang="fr-FR" dirty="0"/>
          </a:p>
        </p:txBody>
      </p:sp>
      <p:sp>
        <p:nvSpPr>
          <p:cNvPr id="3" name="Espace réservé du contenu 2"/>
          <p:cNvSpPr>
            <a:spLocks noGrp="1"/>
          </p:cNvSpPr>
          <p:nvPr>
            <p:ph idx="1"/>
          </p:nvPr>
        </p:nvSpPr>
        <p:spPr/>
        <p:txBody>
          <a:bodyPr/>
          <a:lstStyle/>
          <a:p>
            <a:endParaRPr lang="fr-FR" dirty="0"/>
          </a:p>
        </p:txBody>
      </p:sp>
      <p:pic>
        <p:nvPicPr>
          <p:cNvPr id="4" name="Image 3"/>
          <p:cNvPicPr/>
          <p:nvPr/>
        </p:nvPicPr>
        <p:blipFill>
          <a:blip r:embed="rId2"/>
          <a:srcRect/>
          <a:stretch>
            <a:fillRect/>
          </a:stretch>
        </p:blipFill>
        <p:spPr bwMode="auto">
          <a:xfrm>
            <a:off x="428596" y="1928802"/>
            <a:ext cx="8215370" cy="450059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UDP </a:t>
            </a:r>
            <a:r>
              <a:rPr lang="fr-FR" dirty="0" err="1" smtClean="0"/>
              <a:t>Flooding</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Le trafic UDP est prioritaire sur TCP. Le but est donc d’envoyer un grand nombre de paquets UDP, ce qui va occuper toute la bande passante et ainsi rendre indisponible toutes les connexions TCP.</a:t>
            </a:r>
          </a:p>
          <a:p>
            <a:endParaRPr lang="fr-FR" dirty="0" smtClean="0"/>
          </a:p>
          <a:p>
            <a:r>
              <a:rPr lang="fr-FR" dirty="0" smtClean="0"/>
              <a:t>L’exemple le plus connu d’UDP </a:t>
            </a:r>
            <a:r>
              <a:rPr lang="fr-FR" dirty="0" err="1" smtClean="0"/>
              <a:t>Flooding</a:t>
            </a:r>
            <a:r>
              <a:rPr lang="fr-FR" dirty="0" smtClean="0"/>
              <a:t> est le </a:t>
            </a:r>
            <a:r>
              <a:rPr lang="fr-FR" dirty="0" err="1" smtClean="0"/>
              <a:t>Chargen</a:t>
            </a:r>
            <a:r>
              <a:rPr lang="fr-FR" dirty="0" smtClean="0"/>
              <a:t> </a:t>
            </a:r>
            <a:r>
              <a:rPr lang="fr-FR" dirty="0" err="1" smtClean="0"/>
              <a:t>Denial</a:t>
            </a:r>
            <a:r>
              <a:rPr lang="fr-FR" dirty="0" smtClean="0"/>
              <a:t> of Service </a:t>
            </a:r>
            <a:r>
              <a:rPr lang="fr-FR" dirty="0" err="1" smtClean="0"/>
              <a:t>Attack</a:t>
            </a:r>
            <a:r>
              <a:rPr lang="fr-FR" dirty="0" smtClean="0"/>
              <a:t>. </a:t>
            </a:r>
          </a:p>
          <a:p>
            <a:endParaRPr lang="fr-FR" dirty="0" smtClean="0"/>
          </a:p>
          <a:p>
            <a:r>
              <a:rPr lang="fr-FR" dirty="0" smtClean="0"/>
              <a:t>Cette attaque est simple, il suffit de faire communiquer le service </a:t>
            </a:r>
            <a:r>
              <a:rPr lang="fr-FR" dirty="0" err="1" smtClean="0"/>
              <a:t>chargen</a:t>
            </a:r>
            <a:r>
              <a:rPr lang="fr-FR" dirty="0" smtClean="0"/>
              <a:t> (port 19), qui génère des caractères, d’une machine avec le service </a:t>
            </a:r>
            <a:r>
              <a:rPr lang="fr-FR" dirty="0" err="1" smtClean="0"/>
              <a:t>echo</a:t>
            </a:r>
            <a:r>
              <a:rPr lang="fr-FR" dirty="0" smtClean="0"/>
              <a:t> (port 7), qui réémet les données qu’il reçoit, d’une autre en </a:t>
            </a:r>
            <a:r>
              <a:rPr lang="fr-FR" dirty="0" err="1" smtClean="0"/>
              <a:t>spoofant</a:t>
            </a:r>
            <a:r>
              <a:rPr lang="fr-FR" dirty="0" smtClean="0"/>
              <a:t> l'adresse et le port source.</a:t>
            </a:r>
          </a:p>
          <a:p>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229600" cy="1143000"/>
          </a:xfrm>
        </p:spPr>
        <p:txBody>
          <a:bodyPr/>
          <a:lstStyle/>
          <a:p>
            <a:r>
              <a:rPr lang="fr-FR" dirty="0" smtClean="0"/>
              <a:t>UDP </a:t>
            </a:r>
            <a:r>
              <a:rPr lang="fr-FR" dirty="0" err="1" smtClean="0"/>
              <a:t>Flooding</a:t>
            </a:r>
            <a:endParaRPr lang="fr-FR" dirty="0"/>
          </a:p>
        </p:txBody>
      </p:sp>
      <p:sp>
        <p:nvSpPr>
          <p:cNvPr id="3" name="Espace réservé du contenu 2"/>
          <p:cNvSpPr>
            <a:spLocks noGrp="1"/>
          </p:cNvSpPr>
          <p:nvPr>
            <p:ph idx="1"/>
          </p:nvPr>
        </p:nvSpPr>
        <p:spPr/>
        <p:txBody>
          <a:bodyPr/>
          <a:lstStyle/>
          <a:p>
            <a:endParaRPr lang="fr-FR"/>
          </a:p>
        </p:txBody>
      </p:sp>
      <p:pic>
        <p:nvPicPr>
          <p:cNvPr id="4" name="Image 3"/>
          <p:cNvPicPr/>
          <p:nvPr/>
        </p:nvPicPr>
        <p:blipFill>
          <a:blip r:embed="rId2"/>
          <a:srcRect/>
          <a:stretch>
            <a:fillRect/>
          </a:stretch>
        </p:blipFill>
        <p:spPr bwMode="auto">
          <a:xfrm>
            <a:off x="500034" y="1357298"/>
            <a:ext cx="8143932" cy="507209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 par ICMP</a:t>
            </a:r>
            <a:endParaRPr lang="fr-FR" dirty="0"/>
          </a:p>
        </p:txBody>
      </p:sp>
      <p:sp>
        <p:nvSpPr>
          <p:cNvPr id="3" name="Espace réservé du contenu 2"/>
          <p:cNvSpPr>
            <a:spLocks noGrp="1"/>
          </p:cNvSpPr>
          <p:nvPr>
            <p:ph idx="1"/>
          </p:nvPr>
        </p:nvSpPr>
        <p:spPr/>
        <p:txBody>
          <a:bodyPr/>
          <a:lstStyle/>
          <a:p>
            <a:pPr>
              <a:buNone/>
            </a:pPr>
            <a:r>
              <a:rPr lang="fr-FR" dirty="0" smtClean="0"/>
              <a:t>   On trouve plusieurs techniques d’attaque exploitant le protocole ICMP :</a:t>
            </a:r>
          </a:p>
          <a:p>
            <a:r>
              <a:rPr lang="fr-FR" dirty="0" err="1" smtClean="0"/>
              <a:t>Smurfing</a:t>
            </a:r>
            <a:r>
              <a:rPr lang="fr-FR" dirty="0" smtClean="0"/>
              <a:t> </a:t>
            </a:r>
          </a:p>
          <a:p>
            <a:r>
              <a:rPr lang="fr-FR" dirty="0" smtClean="0"/>
              <a:t>Attaque par « Time </a:t>
            </a:r>
            <a:r>
              <a:rPr lang="fr-FR" dirty="0" err="1" smtClean="0"/>
              <a:t>exceeded</a:t>
            </a:r>
            <a:r>
              <a:rPr lang="fr-FR" dirty="0" smtClean="0"/>
              <a:t> »</a:t>
            </a:r>
          </a:p>
          <a:p>
            <a:r>
              <a:rPr lang="fr-FR" dirty="0" smtClean="0"/>
              <a:t>Attaque par « </a:t>
            </a:r>
            <a:r>
              <a:rPr lang="fr-FR" dirty="0" err="1" smtClean="0"/>
              <a:t>Redirect</a:t>
            </a:r>
            <a:r>
              <a:rPr lang="fr-FR" dirty="0" smtClean="0"/>
              <a:t> »</a:t>
            </a:r>
          </a:p>
          <a:p>
            <a:pPr>
              <a:buNone/>
            </a:pPr>
            <a:endParaRPr lang="fr-FR" dirty="0" smtClean="0"/>
          </a:p>
          <a:p>
            <a:pPr>
              <a:buNone/>
            </a:pPr>
            <a:endParaRPr lang="fr-F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 par ICMP</a:t>
            </a:r>
            <a:endParaRPr lang="fr-FR" dirty="0"/>
          </a:p>
        </p:txBody>
      </p:sp>
      <p:sp>
        <p:nvSpPr>
          <p:cNvPr id="3" name="Espace réservé du contenu 2"/>
          <p:cNvSpPr>
            <a:spLocks noGrp="1"/>
          </p:cNvSpPr>
          <p:nvPr>
            <p:ph idx="1"/>
          </p:nvPr>
        </p:nvSpPr>
        <p:spPr/>
        <p:txBody>
          <a:bodyPr/>
          <a:lstStyle/>
          <a:p>
            <a:pPr>
              <a:buNone/>
            </a:pPr>
            <a:r>
              <a:rPr lang="fr-FR" dirty="0" smtClean="0"/>
              <a:t>   On trouve plusieurs techniques d’attaque exploitant le protocole ICMP :</a:t>
            </a:r>
          </a:p>
          <a:p>
            <a:r>
              <a:rPr lang="fr-FR" dirty="0" err="1" smtClean="0"/>
              <a:t>Smurfing</a:t>
            </a:r>
            <a:r>
              <a:rPr lang="fr-FR" dirty="0" smtClean="0"/>
              <a:t> </a:t>
            </a:r>
          </a:p>
          <a:p>
            <a:r>
              <a:rPr lang="fr-FR" dirty="0" smtClean="0"/>
              <a:t>Attaque par « Time </a:t>
            </a:r>
            <a:r>
              <a:rPr lang="fr-FR" dirty="0" err="1" smtClean="0"/>
              <a:t>exceeded</a:t>
            </a:r>
            <a:r>
              <a:rPr lang="fr-FR" dirty="0" smtClean="0"/>
              <a:t> »</a:t>
            </a:r>
          </a:p>
          <a:p>
            <a:r>
              <a:rPr lang="fr-FR" dirty="0" smtClean="0"/>
              <a:t>Attaque par « </a:t>
            </a:r>
            <a:r>
              <a:rPr lang="fr-FR" dirty="0" err="1" smtClean="0"/>
              <a:t>Redirect</a:t>
            </a:r>
            <a:r>
              <a:rPr lang="fr-FR" dirty="0" smtClean="0"/>
              <a:t> »</a:t>
            </a:r>
          </a:p>
          <a:p>
            <a:pPr>
              <a:buNone/>
            </a:pPr>
            <a:endParaRPr lang="fr-FR" dirty="0" smtClean="0"/>
          </a:p>
          <a:p>
            <a:pPr>
              <a:buNone/>
            </a:pPr>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Smurfing</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Cette attaque utilise le protocole ICMP. Quand un </a:t>
            </a:r>
            <a:r>
              <a:rPr lang="fr-FR" dirty="0" err="1" smtClean="0"/>
              <a:t>ping</a:t>
            </a:r>
            <a:r>
              <a:rPr lang="fr-FR" dirty="0" smtClean="0"/>
              <a:t> (message ICMP ECHO) est envoyé à une adresse de </a:t>
            </a:r>
            <a:r>
              <a:rPr lang="fr-FR" dirty="0" err="1" smtClean="0"/>
              <a:t>broadcast</a:t>
            </a:r>
            <a:r>
              <a:rPr lang="fr-FR" dirty="0" smtClean="0"/>
              <a:t> (par exemple 10.255.255.255), celui-ci est démultiplié et envoyé à chacune des machines du réseau. Le principe de l’attaque est de </a:t>
            </a:r>
            <a:r>
              <a:rPr lang="fr-FR" dirty="0" err="1" smtClean="0"/>
              <a:t>spoofer</a:t>
            </a:r>
            <a:r>
              <a:rPr lang="fr-FR" dirty="0" smtClean="0"/>
              <a:t> les paquets ICMP ECHO REQUEST envoyés en mettant comme adresse IP source celle de la cible.</a:t>
            </a:r>
          </a:p>
          <a:p>
            <a:pPr>
              <a:buNone/>
            </a:pPr>
            <a:r>
              <a:rPr lang="fr-FR" dirty="0" smtClean="0"/>
              <a:t> </a:t>
            </a:r>
          </a:p>
          <a:p>
            <a:r>
              <a:rPr lang="fr-FR" dirty="0" smtClean="0"/>
              <a:t>Cette machine cible va recevoir un nombre énorme de réponses, car toutes les machines vont lui répondre, et ainsi utiliser toute sa bande passante.</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Attaques réseaux</a:t>
            </a:r>
            <a:endParaRPr lang="fr-FR" dirty="0"/>
          </a:p>
        </p:txBody>
      </p:sp>
      <p:sp>
        <p:nvSpPr>
          <p:cNvPr id="3" name="Espace réservé du contenu 2"/>
          <p:cNvSpPr>
            <a:spLocks noGrp="1"/>
          </p:cNvSpPr>
          <p:nvPr>
            <p:ph idx="1"/>
          </p:nvPr>
        </p:nvSpPr>
        <p:spPr/>
        <p:txBody>
          <a:bodyPr/>
          <a:lstStyle/>
          <a:p>
            <a:r>
              <a:rPr lang="fr-FR" dirty="0" smtClean="0"/>
              <a:t>Les attaques réseaux s’appuient sur des vulnérabilités liées directement aux protocoles ou à leur implémentation. Il en existe un grand nombre. Néanmoins, la plupart d’entre elles ne sont que des variantes des cinq attaques réseaux les plus connues aujourd’hui. </a:t>
            </a:r>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Smurfing</a:t>
            </a:r>
            <a:endParaRPr lang="fr-FR" dirty="0"/>
          </a:p>
        </p:txBody>
      </p:sp>
      <p:sp>
        <p:nvSpPr>
          <p:cNvPr id="3" name="Espace réservé du contenu 2"/>
          <p:cNvSpPr>
            <a:spLocks noGrp="1"/>
          </p:cNvSpPr>
          <p:nvPr>
            <p:ph idx="1"/>
          </p:nvPr>
        </p:nvSpPr>
        <p:spPr/>
        <p:txBody>
          <a:bodyPr/>
          <a:lstStyle/>
          <a:p>
            <a:endParaRPr lang="fr-FR"/>
          </a:p>
        </p:txBody>
      </p:sp>
      <p:pic>
        <p:nvPicPr>
          <p:cNvPr id="4" name="Image 3"/>
          <p:cNvPicPr/>
          <p:nvPr/>
        </p:nvPicPr>
        <p:blipFill>
          <a:blip r:embed="rId2"/>
          <a:srcRect/>
          <a:stretch>
            <a:fillRect/>
          </a:stretch>
        </p:blipFill>
        <p:spPr bwMode="auto">
          <a:xfrm>
            <a:off x="428596" y="1857364"/>
            <a:ext cx="8358246" cy="464347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Attaque par Time </a:t>
            </a:r>
            <a:r>
              <a:rPr lang="fr-FR" dirty="0" err="1" smtClean="0"/>
              <a:t>exceeded</a:t>
            </a:r>
            <a:endParaRPr lang="fr-FR" dirty="0"/>
          </a:p>
        </p:txBody>
      </p:sp>
      <p:sp>
        <p:nvSpPr>
          <p:cNvPr id="3" name="Espace réservé du contenu 2"/>
          <p:cNvSpPr>
            <a:spLocks noGrp="1"/>
          </p:cNvSpPr>
          <p:nvPr>
            <p:ph idx="1"/>
          </p:nvPr>
        </p:nvSpPr>
        <p:spPr/>
        <p:txBody>
          <a:bodyPr/>
          <a:lstStyle/>
          <a:p>
            <a:r>
              <a:rPr lang="fr-FR" dirty="0" smtClean="0"/>
              <a:t>Les messages ICMP “Time </a:t>
            </a:r>
            <a:r>
              <a:rPr lang="fr-FR" dirty="0" err="1" smtClean="0"/>
              <a:t>exceeded</a:t>
            </a:r>
            <a:r>
              <a:rPr lang="fr-FR" dirty="0" smtClean="0"/>
              <a:t>” ou “Destination </a:t>
            </a:r>
            <a:r>
              <a:rPr lang="fr-FR" dirty="0" err="1" smtClean="0"/>
              <a:t>unreachable</a:t>
            </a:r>
            <a:r>
              <a:rPr lang="fr-FR" dirty="0" smtClean="0"/>
              <a:t>” peuvent forcer un ordinateur à casser ses connexions en cours (celles concernées par le message). Si un attaquant envoie de manière répétée de faux messages de ce type et il peut causer un </a:t>
            </a:r>
            <a:r>
              <a:rPr lang="fr-FR" dirty="0" err="1" smtClean="0"/>
              <a:t>DoS</a:t>
            </a:r>
            <a:r>
              <a:rPr lang="fr-FR" dirty="0" smtClean="0"/>
              <a:t>.</a:t>
            </a:r>
          </a:p>
          <a:p>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 par </a:t>
            </a:r>
            <a:r>
              <a:rPr lang="fr-FR" dirty="0" err="1" smtClean="0"/>
              <a:t>Redirect</a:t>
            </a:r>
            <a:endParaRPr lang="fr-FR" dirty="0"/>
          </a:p>
        </p:txBody>
      </p:sp>
      <p:sp>
        <p:nvSpPr>
          <p:cNvPr id="3" name="Espace réservé du contenu 2"/>
          <p:cNvSpPr>
            <a:spLocks noGrp="1"/>
          </p:cNvSpPr>
          <p:nvPr>
            <p:ph idx="1"/>
          </p:nvPr>
        </p:nvSpPr>
        <p:spPr/>
        <p:txBody>
          <a:bodyPr/>
          <a:lstStyle/>
          <a:p>
            <a:r>
              <a:rPr lang="fr-FR" dirty="0" smtClean="0"/>
              <a:t>Les messages ICMP "</a:t>
            </a:r>
            <a:r>
              <a:rPr lang="fr-FR" dirty="0" err="1" smtClean="0"/>
              <a:t>Redirect</a:t>
            </a:r>
            <a:r>
              <a:rPr lang="fr-FR" dirty="0" smtClean="0"/>
              <a:t>" (utilisés par les routeurs) permettent de détourner un flux de données en spécifiant la route que doit emprunter les paquets. Deux restrictions : l’attaquant doit être sur le même réseau local, et d’autre part, une connexion entre l’attaquant et la victime doit déjà exister.</a:t>
            </a:r>
            <a:endParaRPr lang="fr-FR" smtClean="0"/>
          </a:p>
          <a:p>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2714620"/>
            <a:ext cx="8229600" cy="1143000"/>
          </a:xfrm>
        </p:spPr>
        <p:txBody>
          <a:bodyPr/>
          <a:lstStyle/>
          <a:p>
            <a:pPr algn="ctr"/>
            <a:r>
              <a:rPr lang="fr-FR" dirty="0" smtClean="0"/>
              <a:t>Attaques de mot de passe</a:t>
            </a:r>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33</a:t>
            </a:fld>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effectLst/>
              </a:rPr>
              <a:t>Attaques de mot de passe</a:t>
            </a:r>
            <a:endParaRPr lang="fr-FR" dirty="0">
              <a:effectLst/>
            </a:endParaRPr>
          </a:p>
        </p:txBody>
      </p:sp>
      <p:sp>
        <p:nvSpPr>
          <p:cNvPr id="3" name="Espace réservé du contenu 2"/>
          <p:cNvSpPr>
            <a:spLocks noGrp="1"/>
          </p:cNvSpPr>
          <p:nvPr>
            <p:ph idx="1"/>
          </p:nvPr>
        </p:nvSpPr>
        <p:spPr>
          <a:xfrm>
            <a:off x="457200" y="1882808"/>
            <a:ext cx="8229600" cy="4760902"/>
          </a:xfrm>
        </p:spPr>
        <p:txBody>
          <a:bodyPr>
            <a:normAutofit lnSpcReduction="10000"/>
          </a:bodyPr>
          <a:lstStyle/>
          <a:p>
            <a:r>
              <a:rPr lang="fr-FR" dirty="0" smtClean="0"/>
              <a:t>Obtenir un accès à un compte d'une machine</a:t>
            </a:r>
          </a:p>
          <a:p>
            <a:r>
              <a:rPr lang="fr-FR" dirty="0" smtClean="0"/>
              <a:t>Elargir le champ d'action en obtenant la liste des utilisateurs autorisés à se connecter à la machine. </a:t>
            </a:r>
          </a:p>
          <a:p>
            <a:r>
              <a:rPr lang="fr-FR" dirty="0" smtClean="0"/>
              <a:t>A partir d'une machine du réseau, le pirate peut éventuellement obtenir un accès sur le réseau local</a:t>
            </a:r>
          </a:p>
          <a:p>
            <a:r>
              <a:rPr lang="fr-FR" dirty="0" smtClean="0"/>
              <a:t>Dresser une cartographie des autres serveurs côtoyant celui auquel il a obtenu un accès. </a:t>
            </a:r>
          </a:p>
          <a:p>
            <a:pPr>
              <a:buNone/>
            </a:pPr>
            <a:r>
              <a:rPr lang="fr-FR" dirty="0" smtClean="0"/>
              <a:t>    </a:t>
            </a:r>
          </a:p>
          <a:p>
            <a:pPr>
              <a:buNone/>
            </a:pPr>
            <a:r>
              <a:rPr lang="fr-FR" dirty="0" smtClean="0"/>
              <a:t>    Les mots de passe des utilisateurs représentent la première défense contre les attaques envers un système.</a:t>
            </a:r>
            <a:endParaRPr lang="fr-FR" dirty="0"/>
          </a:p>
        </p:txBody>
      </p:sp>
      <p:sp>
        <p:nvSpPr>
          <p:cNvPr id="4" name="Flèche courbée vers la droite 3"/>
          <p:cNvSpPr/>
          <p:nvPr/>
        </p:nvSpPr>
        <p:spPr>
          <a:xfrm>
            <a:off x="142844" y="4786322"/>
            <a:ext cx="785818" cy="10001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effectLst/>
              </a:rPr>
              <a:t>Attaques </a:t>
            </a:r>
            <a:r>
              <a:rPr lang="fr-FR" dirty="0" smtClean="0"/>
              <a:t>de mot de passe</a:t>
            </a:r>
            <a:endParaRPr lang="fr-FR" dirty="0"/>
          </a:p>
        </p:txBody>
      </p:sp>
      <p:sp>
        <p:nvSpPr>
          <p:cNvPr id="3" name="Espace réservé du contenu 2"/>
          <p:cNvSpPr>
            <a:spLocks noGrp="1"/>
          </p:cNvSpPr>
          <p:nvPr>
            <p:ph idx="1"/>
          </p:nvPr>
        </p:nvSpPr>
        <p:spPr/>
        <p:txBody>
          <a:bodyPr/>
          <a:lstStyle/>
          <a:p>
            <a:pPr marL="448056" lvl="2" indent="-384048">
              <a:buSzPct val="80000"/>
              <a:buNone/>
            </a:pPr>
            <a:r>
              <a:rPr lang="fr-FR" b="1" u="sng" dirty="0" smtClean="0"/>
              <a:t>Techniques</a:t>
            </a:r>
            <a:r>
              <a:rPr lang="fr-FR" b="1" dirty="0" smtClean="0"/>
              <a:t> :</a:t>
            </a:r>
          </a:p>
          <a:p>
            <a:pPr marL="448056" lvl="2" indent="-384048">
              <a:buSzPct val="80000"/>
              <a:buFont typeface="Wingdings 2"/>
              <a:buChar char=""/>
            </a:pPr>
            <a:r>
              <a:rPr lang="fr-FR" sz="2600" dirty="0" smtClean="0"/>
              <a:t>Attaque par force brute </a:t>
            </a:r>
          </a:p>
          <a:p>
            <a:pPr marL="448056" lvl="2" indent="-384048">
              <a:buSzPct val="80000"/>
              <a:buFont typeface="Wingdings 2"/>
              <a:buChar char=""/>
            </a:pPr>
            <a:r>
              <a:rPr lang="fr-FR" sz="2600" dirty="0" smtClean="0"/>
              <a:t>Attaque par dictionnaire </a:t>
            </a:r>
          </a:p>
          <a:p>
            <a:pPr marL="448056" lvl="2" indent="-384048">
              <a:buSzPct val="80000"/>
              <a:buFont typeface="Wingdings 2"/>
              <a:buChar char=""/>
            </a:pPr>
            <a:r>
              <a:rPr lang="fr-FR" sz="2600" dirty="0" smtClean="0"/>
              <a:t>Attaque hybride</a:t>
            </a:r>
            <a:r>
              <a:rPr lang="fr-FR" sz="2600" b="1" dirty="0" smtClean="0"/>
              <a:t> </a:t>
            </a:r>
            <a:endParaRPr lang="fr-FR" sz="2600" dirty="0" smtClean="0"/>
          </a:p>
          <a:p>
            <a:r>
              <a:rPr lang="fr-FR" sz="2600" dirty="0" smtClean="0"/>
              <a:t>Autres:</a:t>
            </a:r>
          </a:p>
          <a:p>
            <a:pPr lvl="1"/>
            <a:r>
              <a:rPr lang="fr-FR" sz="2200" dirty="0" smtClean="0"/>
              <a:t>Key </a:t>
            </a:r>
            <a:r>
              <a:rPr lang="fr-FR" sz="2200" dirty="0" err="1" smtClean="0"/>
              <a:t>Loggers</a:t>
            </a:r>
            <a:endParaRPr lang="fr-FR" sz="2200" dirty="0" smtClean="0"/>
          </a:p>
          <a:p>
            <a:pPr lvl="1"/>
            <a:r>
              <a:rPr lang="fr-FR" sz="2400" dirty="0" smtClean="0"/>
              <a:t>Ingénierie sociale </a:t>
            </a:r>
          </a:p>
          <a:p>
            <a:pPr lvl="1"/>
            <a:r>
              <a:rPr lang="fr-FR" sz="2400" smtClean="0"/>
              <a:t>Espionnage</a:t>
            </a:r>
            <a:endParaRPr lang="fr-FR"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 par force brute</a:t>
            </a:r>
            <a:endParaRPr lang="fr-FR" dirty="0"/>
          </a:p>
        </p:txBody>
      </p:sp>
      <p:sp>
        <p:nvSpPr>
          <p:cNvPr id="3" name="Espace réservé du contenu 2"/>
          <p:cNvSpPr>
            <a:spLocks noGrp="1"/>
          </p:cNvSpPr>
          <p:nvPr>
            <p:ph idx="1"/>
          </p:nvPr>
        </p:nvSpPr>
        <p:spPr/>
        <p:txBody>
          <a:bodyPr>
            <a:normAutofit/>
          </a:bodyPr>
          <a:lstStyle/>
          <a:p>
            <a:r>
              <a:rPr lang="fr-FR" dirty="0" smtClean="0"/>
              <a:t>Ou attaque exhaustive</a:t>
            </a:r>
          </a:p>
          <a:p>
            <a:r>
              <a:rPr lang="fr-FR" dirty="0" smtClean="0"/>
              <a:t>le cassage d'un mot de passe en testant une à une toutes les combinaisons possibles. </a:t>
            </a:r>
          </a:p>
          <a:p>
            <a:r>
              <a:rPr lang="fr-FR" dirty="0" smtClean="0"/>
              <a:t>Cette attaque est difficile d'aboutir lorsque le mot de passe contient plus de caractères variés: majuscules, minuscules, chiffres, caractère spéciaux, etc.</a:t>
            </a:r>
          </a:p>
          <a:p>
            <a:r>
              <a:rPr lang="fr-FR" dirty="0" smtClean="0"/>
              <a:t>Des heures, voire des jours, de calcul même avec des machines équipées de processeurs puissants</a:t>
            </a:r>
          </a:p>
          <a:p>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 par dictionnaire</a:t>
            </a:r>
            <a:endParaRPr lang="fr-FR" dirty="0"/>
          </a:p>
        </p:txBody>
      </p:sp>
      <p:sp>
        <p:nvSpPr>
          <p:cNvPr id="3" name="Espace réservé du contenu 2"/>
          <p:cNvSpPr>
            <a:spLocks noGrp="1"/>
          </p:cNvSpPr>
          <p:nvPr>
            <p:ph idx="1"/>
          </p:nvPr>
        </p:nvSpPr>
        <p:spPr/>
        <p:txBody>
          <a:bodyPr/>
          <a:lstStyle/>
          <a:p>
            <a:r>
              <a:rPr lang="fr-FR" dirty="0" smtClean="0"/>
              <a:t>le cassage d'un mot de passe en testant une à une tous les mots de passe ayant une signification réelle. </a:t>
            </a:r>
          </a:p>
          <a:p>
            <a:endParaRPr lang="fr-FR" dirty="0" smtClean="0"/>
          </a:p>
          <a:p>
            <a:r>
              <a:rPr lang="fr-FR" dirty="0" smtClean="0"/>
              <a:t>Le mot de passe peut être craqué en quelques minutes. </a:t>
            </a:r>
          </a:p>
          <a:p>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 hybride</a:t>
            </a:r>
            <a:endParaRPr lang="fr-FR" dirty="0"/>
          </a:p>
        </p:txBody>
      </p:sp>
      <p:sp>
        <p:nvSpPr>
          <p:cNvPr id="3" name="Espace réservé du contenu 2"/>
          <p:cNvSpPr>
            <a:spLocks noGrp="1"/>
          </p:cNvSpPr>
          <p:nvPr>
            <p:ph idx="1"/>
          </p:nvPr>
        </p:nvSpPr>
        <p:spPr/>
        <p:txBody>
          <a:bodyPr/>
          <a:lstStyle/>
          <a:p>
            <a:r>
              <a:rPr lang="fr-FR" dirty="0" smtClean="0"/>
              <a:t>Il s'agit d'une combinaison d'attaque par force brute et d'attaque par dictionnaire.</a:t>
            </a:r>
          </a:p>
          <a:p>
            <a:endParaRPr lang="fr-FR" dirty="0" smtClean="0"/>
          </a:p>
          <a:p>
            <a:r>
              <a:rPr lang="fr-FR" dirty="0" smtClean="0"/>
              <a:t>Elle vise particulièrement les mots de passe constitués d'un mot traditionnel et suivi d'une lettre ou d'un chiffre, tel que « sysinfo1516 ». </a:t>
            </a:r>
            <a:endParaRPr lang="fr-F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Autres attaques</a:t>
            </a:r>
            <a:endParaRPr lang="fr-FR" dirty="0"/>
          </a:p>
        </p:txBody>
      </p:sp>
      <p:sp>
        <p:nvSpPr>
          <p:cNvPr id="3" name="Espace réservé du contenu 2"/>
          <p:cNvSpPr>
            <a:spLocks noGrp="1"/>
          </p:cNvSpPr>
          <p:nvPr>
            <p:ph idx="1"/>
          </p:nvPr>
        </p:nvSpPr>
        <p:spPr/>
        <p:txBody>
          <a:bodyPr/>
          <a:lstStyle/>
          <a:p>
            <a:r>
              <a:rPr lang="fr-FR" dirty="0" smtClean="0"/>
              <a:t>Les </a:t>
            </a:r>
            <a:r>
              <a:rPr lang="fr-FR" b="1" dirty="0" err="1" smtClean="0"/>
              <a:t>key</a:t>
            </a:r>
            <a:r>
              <a:rPr lang="fr-FR" b="1" dirty="0" smtClean="0"/>
              <a:t> </a:t>
            </a:r>
            <a:r>
              <a:rPr lang="fr-FR" b="1" dirty="0" err="1" smtClean="0"/>
              <a:t>loggers</a:t>
            </a:r>
            <a:r>
              <a:rPr lang="fr-FR" dirty="0" smtClean="0"/>
              <a:t>  « enregistreurs de touches »), sont des logiciels qui permettent d'enregistrer les frappes de claviers saisies par l'utilisateur.</a:t>
            </a:r>
          </a:p>
          <a:p>
            <a:r>
              <a:rPr lang="fr-FR" dirty="0" smtClean="0"/>
              <a:t>L'</a:t>
            </a:r>
            <a:r>
              <a:rPr lang="fr-FR" b="1" dirty="0" smtClean="0"/>
              <a:t>ingénierie sociale </a:t>
            </a:r>
            <a:r>
              <a:rPr lang="fr-FR" dirty="0" smtClean="0"/>
              <a:t>consiste à exploiter la naïveté des individus pour obtenir des informations.</a:t>
            </a:r>
          </a:p>
          <a:p>
            <a:r>
              <a:rPr lang="fr-FR" b="1" dirty="0" smtClean="0"/>
              <a:t>L’espionnage</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0118" y="285728"/>
            <a:ext cx="8229600" cy="1143000"/>
          </a:xfrm>
        </p:spPr>
        <p:txBody>
          <a:bodyPr/>
          <a:lstStyle/>
          <a:p>
            <a:r>
              <a:rPr lang="fr-FR" dirty="0" smtClean="0"/>
              <a:t>Attaques réseaux</a:t>
            </a:r>
            <a:endParaRPr lang="fr-FR" dirty="0"/>
          </a:p>
        </p:txBody>
      </p:sp>
      <p:sp>
        <p:nvSpPr>
          <p:cNvPr id="3" name="Espace réservé du contenu 2"/>
          <p:cNvSpPr>
            <a:spLocks noGrp="1"/>
          </p:cNvSpPr>
          <p:nvPr>
            <p:ph idx="1"/>
          </p:nvPr>
        </p:nvSpPr>
        <p:spPr>
          <a:xfrm>
            <a:off x="457200" y="1857364"/>
            <a:ext cx="8229600" cy="4525963"/>
          </a:xfrm>
        </p:spPr>
        <p:txBody>
          <a:bodyPr>
            <a:noAutofit/>
          </a:bodyPr>
          <a:lstStyle/>
          <a:p>
            <a:pPr>
              <a:buNone/>
            </a:pPr>
            <a:r>
              <a:rPr lang="fr-FR" sz="2200" dirty="0" smtClean="0"/>
              <a:t>Les attaques réseau peuvent être classées dans les catégories suivantes :</a:t>
            </a:r>
          </a:p>
          <a:p>
            <a:pPr lvl="0"/>
            <a:r>
              <a:rPr lang="fr-FR" sz="2200" dirty="0" smtClean="0"/>
              <a:t>Attaques par intrusion (Balayage des ports)  Ce type d'attaque réseau constitue généralement une étape de préparation à une attaque réseau plus importante. Le balayage des ports permet également aux individus malveillants de définir le système d'exploitation de l'ordinateur attaqué et de sélectionner les attaques réseau les mieux adaptées à ce type.</a:t>
            </a:r>
          </a:p>
          <a:p>
            <a:pPr lvl="0"/>
            <a:r>
              <a:rPr lang="fr-FR" sz="2200" dirty="0" smtClean="0"/>
              <a:t>Attaques </a:t>
            </a:r>
            <a:r>
              <a:rPr lang="fr-FR" sz="2200" dirty="0" err="1" smtClean="0"/>
              <a:t>DoS</a:t>
            </a:r>
            <a:r>
              <a:rPr lang="fr-FR" sz="2200" dirty="0" smtClean="0"/>
              <a:t>, ou attaques réseau, impliquant un déni de service. Il s'agit d'attaques réseau qui rendent le système instable ou complètement </a:t>
            </a:r>
            <a:r>
              <a:rPr lang="fr-FR" sz="2200" dirty="0" err="1" smtClean="0"/>
              <a:t>inopérationnel</a:t>
            </a:r>
            <a:r>
              <a:rPr lang="fr-FR" sz="2200" dirty="0" smtClean="0"/>
              <a:t>.</a:t>
            </a:r>
          </a:p>
          <a:p>
            <a:endParaRPr lang="fr-FR" sz="2000" dirty="0" smtClean="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4</a:t>
            </a:fld>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Attaques de mot de passe</a:t>
            </a:r>
            <a:endParaRPr lang="fr-FR" dirty="0"/>
          </a:p>
        </p:txBody>
      </p:sp>
      <p:sp>
        <p:nvSpPr>
          <p:cNvPr id="3" name="Espace réservé du contenu 2"/>
          <p:cNvSpPr>
            <a:spLocks noGrp="1"/>
          </p:cNvSpPr>
          <p:nvPr>
            <p:ph idx="1"/>
          </p:nvPr>
        </p:nvSpPr>
        <p:spPr/>
        <p:txBody>
          <a:bodyPr>
            <a:normAutofit/>
          </a:bodyPr>
          <a:lstStyle/>
          <a:p>
            <a:pPr>
              <a:buNone/>
            </a:pPr>
            <a:r>
              <a:rPr lang="fr-FR" b="1" u="sng" dirty="0" smtClean="0"/>
              <a:t>Outils</a:t>
            </a:r>
            <a:r>
              <a:rPr lang="fr-FR" b="1" dirty="0" smtClean="0"/>
              <a:t> :</a:t>
            </a:r>
            <a:endParaRPr lang="fr-FR" b="1" u="sng" dirty="0" smtClean="0"/>
          </a:p>
          <a:p>
            <a:pPr lvl="0"/>
            <a:r>
              <a:rPr lang="fr-FR" dirty="0" err="1" smtClean="0"/>
              <a:t>Medusa</a:t>
            </a:r>
            <a:r>
              <a:rPr lang="fr-FR" dirty="0" smtClean="0"/>
              <a:t> : est un logiciel open source de type brute-forceur d'authentification rapide. Il permet ainsi de tester la robustesse des mots de passe des services d'un système.</a:t>
            </a:r>
          </a:p>
          <a:p>
            <a:pPr lvl="0"/>
            <a:r>
              <a:rPr lang="fr-FR" dirty="0" smtClean="0"/>
              <a:t>Hydra : c'est un outil proof of concept permettant de casser ou de tester les mots de passe. Il supporte tous les protocoles.</a:t>
            </a:r>
          </a:p>
          <a:p>
            <a:pPr lvl="0"/>
            <a:r>
              <a:rPr lang="fr-FR" dirty="0" smtClean="0"/>
              <a:t>John-the-ripper : c'est un outil de cassage de mots de passe par dictionnaire.</a:t>
            </a:r>
          </a:p>
          <a:p>
            <a:endParaRPr lang="fr-F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2714620"/>
            <a:ext cx="8229600" cy="1143000"/>
          </a:xfrm>
        </p:spPr>
        <p:txBody>
          <a:bodyPr/>
          <a:lstStyle/>
          <a:p>
            <a:r>
              <a:rPr lang="fr-FR" dirty="0" smtClean="0"/>
              <a:t>Attaques applicatives</a:t>
            </a:r>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41</a:t>
            </a:fld>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Attaques applicatives</a:t>
            </a:r>
            <a:endParaRPr lang="fr-FR" dirty="0"/>
          </a:p>
        </p:txBody>
      </p:sp>
      <p:sp>
        <p:nvSpPr>
          <p:cNvPr id="3" name="Espace réservé du contenu 2"/>
          <p:cNvSpPr>
            <a:spLocks noGrp="1"/>
          </p:cNvSpPr>
          <p:nvPr>
            <p:ph idx="1"/>
          </p:nvPr>
        </p:nvSpPr>
        <p:spPr/>
        <p:txBody>
          <a:bodyPr/>
          <a:lstStyle/>
          <a:p>
            <a:pPr>
              <a:buNone/>
            </a:pPr>
            <a:r>
              <a:rPr lang="fr-FR" dirty="0" smtClean="0"/>
              <a:t>   On trouve deux grandes catégories d’attaques :</a:t>
            </a:r>
          </a:p>
          <a:p>
            <a:pPr>
              <a:buNone/>
            </a:pPr>
            <a:endParaRPr lang="fr-FR" dirty="0" smtClean="0"/>
          </a:p>
          <a:p>
            <a:pPr lvl="0"/>
            <a:r>
              <a:rPr lang="fr-FR" dirty="0" smtClean="0"/>
              <a:t>Les attaques de données (contre le contenu)</a:t>
            </a:r>
          </a:p>
          <a:p>
            <a:pPr lvl="0"/>
            <a:endParaRPr lang="fr-FR" dirty="0" smtClean="0"/>
          </a:p>
          <a:p>
            <a:pPr lvl="0"/>
            <a:r>
              <a:rPr lang="fr-FR" dirty="0" smtClean="0"/>
              <a:t>Les attaques contre les applications</a:t>
            </a:r>
          </a:p>
          <a:p>
            <a:endParaRPr lang="fr-F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attaques de données</a:t>
            </a:r>
            <a:endParaRPr lang="fr-FR" dirty="0"/>
          </a:p>
        </p:txBody>
      </p:sp>
      <p:sp>
        <p:nvSpPr>
          <p:cNvPr id="3" name="Espace réservé du contenu 2"/>
          <p:cNvSpPr>
            <a:spLocks noGrp="1"/>
          </p:cNvSpPr>
          <p:nvPr>
            <p:ph idx="1"/>
          </p:nvPr>
        </p:nvSpPr>
        <p:spPr/>
        <p:txBody>
          <a:bodyPr/>
          <a:lstStyle/>
          <a:p>
            <a:pPr>
              <a:buNone/>
            </a:pPr>
            <a:r>
              <a:rPr lang="fr-FR" dirty="0" smtClean="0"/>
              <a:t>    Les données transportées par le protocole applicatif (Contenu) peuvent constituer une menace pour l’intégrité du système qui les reçoit. Les principales attaques de ce type, nous trouvons: virus, ver, cheval de Troie…désignés par les codes malicieux ou Malwares.</a:t>
            </a:r>
          </a:p>
          <a:p>
            <a:pPr>
              <a:buNone/>
            </a:pPr>
            <a:endParaRPr lang="fr-F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attaques de données</a:t>
            </a:r>
            <a:endParaRPr lang="fr-FR" dirty="0"/>
          </a:p>
        </p:txBody>
      </p:sp>
      <p:sp>
        <p:nvSpPr>
          <p:cNvPr id="3" name="Espace réservé du contenu 2"/>
          <p:cNvSpPr>
            <a:spLocks noGrp="1"/>
          </p:cNvSpPr>
          <p:nvPr>
            <p:ph idx="1"/>
          </p:nvPr>
        </p:nvSpPr>
        <p:spPr/>
        <p:txBody>
          <a:bodyPr>
            <a:normAutofit/>
          </a:bodyPr>
          <a:lstStyle/>
          <a:p>
            <a:pPr>
              <a:buNone/>
            </a:pPr>
            <a:r>
              <a:rPr lang="fr-FR" dirty="0" smtClean="0"/>
              <a:t>   Un </a:t>
            </a:r>
            <a:r>
              <a:rPr lang="fr-FR" b="1" dirty="0" smtClean="0"/>
              <a:t>logiciel malveillant ou malware </a:t>
            </a:r>
            <a:r>
              <a:rPr lang="fr-FR" dirty="0" smtClean="0"/>
              <a:t>est un logiciel développé par un pirate dans le but de nuire à un système informatique.</a:t>
            </a:r>
          </a:p>
          <a:p>
            <a:pPr>
              <a:buNone/>
            </a:pPr>
            <a:r>
              <a:rPr lang="fr-FR" dirty="0" smtClean="0"/>
              <a:t>    On distingue:</a:t>
            </a:r>
          </a:p>
          <a:p>
            <a:r>
              <a:rPr lang="fr-FR" sz="3200" dirty="0" smtClean="0"/>
              <a:t>Virus</a:t>
            </a:r>
          </a:p>
          <a:p>
            <a:r>
              <a:rPr lang="fr-FR" sz="3200" dirty="0" smtClean="0"/>
              <a:t>Vers (Worms)</a:t>
            </a:r>
          </a:p>
          <a:p>
            <a:r>
              <a:rPr lang="fr-FR" sz="3200" dirty="0" smtClean="0"/>
              <a:t>Cheval de Troie(</a:t>
            </a:r>
            <a:r>
              <a:rPr lang="fr-FR" sz="3200" dirty="0" err="1" smtClean="0"/>
              <a:t>trojan</a:t>
            </a:r>
            <a:r>
              <a:rPr lang="fr-FR" sz="3200" dirty="0" smtClean="0"/>
              <a:t>)</a:t>
            </a:r>
          </a:p>
          <a:p>
            <a:r>
              <a:rPr lang="fr-FR" sz="3200" dirty="0" smtClean="0"/>
              <a:t>Logiciel espion (spyware)</a:t>
            </a:r>
          </a:p>
          <a:p>
            <a:pPr>
              <a:buNone/>
            </a:pPr>
            <a:endParaRPr lang="fr-FR" dirty="0" smtClean="0"/>
          </a:p>
          <a:p>
            <a:pPr>
              <a:buNone/>
            </a:pPr>
            <a:endParaRPr lang="fr-F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267494"/>
            <a:ext cx="8501122" cy="1399032"/>
          </a:xfrm>
        </p:spPr>
        <p:txBody>
          <a:bodyPr>
            <a:normAutofit fontScale="90000"/>
          </a:bodyPr>
          <a:lstStyle/>
          <a:p>
            <a:pPr algn="ctr"/>
            <a:r>
              <a:rPr lang="fr-FR" b="1" dirty="0" smtClean="0"/>
              <a:t>Les attaques contre les applications</a:t>
            </a:r>
            <a:endParaRPr lang="fr-FR" b="1" dirty="0"/>
          </a:p>
        </p:txBody>
      </p:sp>
      <p:sp>
        <p:nvSpPr>
          <p:cNvPr id="3" name="Espace réservé du contenu 2"/>
          <p:cNvSpPr>
            <a:spLocks noGrp="1"/>
          </p:cNvSpPr>
          <p:nvPr>
            <p:ph idx="1"/>
          </p:nvPr>
        </p:nvSpPr>
        <p:spPr/>
        <p:txBody>
          <a:bodyPr>
            <a:normAutofit/>
          </a:bodyPr>
          <a:lstStyle/>
          <a:p>
            <a:endParaRPr lang="fr-FR" dirty="0" smtClean="0"/>
          </a:p>
          <a:p>
            <a:r>
              <a:rPr lang="fr-FR" dirty="0" smtClean="0"/>
              <a:t>Les attaques applicatives s’appuient principalement sur des vulnérabilités spécifiques aux applications utilisées. Ces failles peuvent être de natures diverses : problèmes de configuration ou des problèmes au niveau du code du logiciel.</a:t>
            </a:r>
          </a:p>
          <a:p>
            <a:endParaRPr lang="fr-F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Les attaques contre les applications</a:t>
            </a:r>
            <a:endParaRPr lang="fr-FR" dirty="0"/>
          </a:p>
        </p:txBody>
      </p:sp>
      <p:sp>
        <p:nvSpPr>
          <p:cNvPr id="3" name="Espace réservé du contenu 2"/>
          <p:cNvSpPr>
            <a:spLocks noGrp="1"/>
          </p:cNvSpPr>
          <p:nvPr>
            <p:ph idx="1"/>
          </p:nvPr>
        </p:nvSpPr>
        <p:spPr/>
        <p:txBody>
          <a:bodyPr>
            <a:normAutofit fontScale="85000" lnSpcReduction="20000"/>
          </a:bodyPr>
          <a:lstStyle/>
          <a:p>
            <a:pPr lvl="0">
              <a:buNone/>
            </a:pPr>
            <a:r>
              <a:rPr lang="fr-FR" b="1" dirty="0" smtClean="0"/>
              <a:t>Les problèmes (erreurs) de configuration</a:t>
            </a:r>
            <a:endParaRPr lang="fr-FR" dirty="0" smtClean="0"/>
          </a:p>
          <a:p>
            <a:endParaRPr lang="fr-FR" dirty="0" smtClean="0"/>
          </a:p>
          <a:p>
            <a:pPr lvl="0"/>
            <a:r>
              <a:rPr lang="fr-FR" b="1" dirty="0" smtClean="0"/>
              <a:t>Les installations par défaut</a:t>
            </a:r>
            <a:endParaRPr lang="fr-FR" dirty="0" smtClean="0"/>
          </a:p>
          <a:p>
            <a:pPr>
              <a:buNone/>
            </a:pPr>
            <a:r>
              <a:rPr lang="fr-FR" dirty="0" smtClean="0"/>
              <a:t>      Lors d'une installation, beaucoup de services peuvent être installés par défaut (un serveur Web, FTP ...). Ces services peuvent contenir les différents types de failles introduites auparavant. Il est recommandé de </a:t>
            </a:r>
            <a:r>
              <a:rPr lang="fr-FR" i="1" dirty="0" smtClean="0"/>
              <a:t>scanner</a:t>
            </a:r>
            <a:r>
              <a:rPr lang="fr-FR" dirty="0" smtClean="0"/>
              <a:t> la machine pour voir ce qui y tourne. </a:t>
            </a:r>
          </a:p>
          <a:p>
            <a:endParaRPr lang="fr-FR" dirty="0" smtClean="0"/>
          </a:p>
          <a:p>
            <a:pPr lvl="0"/>
            <a:r>
              <a:rPr lang="fr-FR" b="1" dirty="0" smtClean="0"/>
              <a:t>Les mauvaises configurations</a:t>
            </a:r>
            <a:endParaRPr lang="fr-FR" dirty="0" smtClean="0"/>
          </a:p>
          <a:p>
            <a:pPr>
              <a:buNone/>
            </a:pPr>
            <a:r>
              <a:rPr lang="fr-FR" dirty="0" smtClean="0"/>
              <a:t>      Lorsqu'une application est mal paramétrée, elle peut laisser l'accès libre à certaines bases de données sensibles (fichiers de mots de passe, d'utilisateurs) ou de permettre d'exécuter des commandes ou des scripts malveillants.</a:t>
            </a:r>
          </a:p>
          <a:p>
            <a:endParaRPr lang="fr-F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Les attaques contre les applications</a:t>
            </a:r>
            <a:endParaRPr lang="fr-FR" dirty="0"/>
          </a:p>
        </p:txBody>
      </p:sp>
      <p:sp>
        <p:nvSpPr>
          <p:cNvPr id="3" name="Espace réservé du contenu 2"/>
          <p:cNvSpPr>
            <a:spLocks noGrp="1"/>
          </p:cNvSpPr>
          <p:nvPr>
            <p:ph idx="1"/>
          </p:nvPr>
        </p:nvSpPr>
        <p:spPr/>
        <p:txBody>
          <a:bodyPr>
            <a:normAutofit fontScale="85000" lnSpcReduction="20000"/>
          </a:bodyPr>
          <a:lstStyle/>
          <a:p>
            <a:pPr lvl="0">
              <a:buNone/>
            </a:pPr>
            <a:r>
              <a:rPr lang="fr-FR" b="1" dirty="0" smtClean="0"/>
              <a:t>Les bugs</a:t>
            </a:r>
          </a:p>
          <a:p>
            <a:pPr lvl="0">
              <a:buNone/>
            </a:pPr>
            <a:endParaRPr lang="fr-FR" dirty="0" smtClean="0"/>
          </a:p>
          <a:p>
            <a:pPr lvl="0"/>
            <a:r>
              <a:rPr lang="fr-FR" b="1" dirty="0" smtClean="0"/>
              <a:t>Les buffers </a:t>
            </a:r>
            <a:r>
              <a:rPr lang="fr-FR" b="1" dirty="0" err="1" smtClean="0"/>
              <a:t>overflows</a:t>
            </a:r>
            <a:r>
              <a:rPr lang="fr-FR" b="1" dirty="0" smtClean="0"/>
              <a:t> </a:t>
            </a:r>
            <a:r>
              <a:rPr lang="fr-FR" dirty="0" smtClean="0"/>
              <a:t>ou dépassement de la pile</a:t>
            </a:r>
          </a:p>
          <a:p>
            <a:pPr lvl="0">
              <a:buNone/>
            </a:pPr>
            <a:r>
              <a:rPr lang="fr-FR" dirty="0" smtClean="0"/>
              <a:t> </a:t>
            </a:r>
          </a:p>
          <a:p>
            <a:pPr lvl="0"/>
            <a:r>
              <a:rPr lang="fr-FR" b="1" dirty="0" smtClean="0"/>
              <a:t>Les scripts: </a:t>
            </a:r>
            <a:r>
              <a:rPr lang="fr-FR" dirty="0" smtClean="0"/>
              <a:t>l’exemple classique est l’exploitation des failles de scripts développés en Perl (ou même PHP, ASP) qui permettront de lire des fichiers hors racine Web ou d’exécuter des commandes non autorisées.</a:t>
            </a:r>
          </a:p>
          <a:p>
            <a:endParaRPr lang="fr-FR" dirty="0" smtClean="0"/>
          </a:p>
          <a:p>
            <a:pPr lvl="0"/>
            <a:r>
              <a:rPr lang="fr-FR" b="1" dirty="0" smtClean="0"/>
              <a:t>Les injections SQL</a:t>
            </a:r>
            <a:endParaRPr lang="fr-FR" dirty="0" smtClean="0"/>
          </a:p>
          <a:p>
            <a:pPr>
              <a:buNone/>
            </a:pPr>
            <a:r>
              <a:rPr lang="fr-FR" dirty="0" smtClean="0"/>
              <a:t>      Tout comme les attaques de scripts, les injections SQL profitent de paramètres d’entrée non vérifiés. Leur but est d’injecter du code SQL dans une requête de base de données. </a:t>
            </a:r>
            <a:endParaRPr lang="fr-F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229600" cy="1143000"/>
          </a:xfrm>
        </p:spPr>
        <p:txBody>
          <a:bodyPr/>
          <a:lstStyle/>
          <a:p>
            <a:r>
              <a:rPr lang="fr-FR" dirty="0" smtClean="0"/>
              <a:t>Exemple </a:t>
            </a:r>
            <a:endParaRPr lang="fr-FR" dirty="0"/>
          </a:p>
        </p:txBody>
      </p:sp>
      <p:sp>
        <p:nvSpPr>
          <p:cNvPr id="3" name="Espace réservé du contenu 2"/>
          <p:cNvSpPr>
            <a:spLocks noGrp="1"/>
          </p:cNvSpPr>
          <p:nvPr>
            <p:ph idx="1"/>
          </p:nvPr>
        </p:nvSpPr>
        <p:spPr/>
        <p:txBody>
          <a:bodyPr/>
          <a:lstStyle/>
          <a:p>
            <a:endParaRPr lang="fr-FR"/>
          </a:p>
        </p:txBody>
      </p:sp>
      <p:pic>
        <p:nvPicPr>
          <p:cNvPr id="1026" name="Picture 2"/>
          <p:cNvPicPr>
            <a:picLocks noChangeAspect="1" noChangeArrowheads="1"/>
          </p:cNvPicPr>
          <p:nvPr/>
        </p:nvPicPr>
        <p:blipFill>
          <a:blip r:embed="rId2"/>
          <a:srcRect/>
          <a:stretch>
            <a:fillRect/>
          </a:stretch>
        </p:blipFill>
        <p:spPr bwMode="auto">
          <a:xfrm>
            <a:off x="428597" y="1428736"/>
            <a:ext cx="8286808" cy="5000659"/>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2643182"/>
            <a:ext cx="8229600" cy="1143000"/>
          </a:xfrm>
        </p:spPr>
        <p:txBody>
          <a:bodyPr>
            <a:normAutofit/>
          </a:bodyPr>
          <a:lstStyle/>
          <a:p>
            <a:pPr algn="ctr"/>
            <a:r>
              <a:rPr lang="fr-FR" dirty="0" smtClean="0"/>
              <a:t>Attaques système</a:t>
            </a:r>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49</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Attaques par intrusion</a:t>
            </a:r>
            <a:endParaRPr lang="fr-FR" dirty="0"/>
          </a:p>
        </p:txBody>
      </p:sp>
      <p:sp>
        <p:nvSpPr>
          <p:cNvPr id="3" name="Espace réservé du contenu 2"/>
          <p:cNvSpPr>
            <a:spLocks noGrp="1"/>
          </p:cNvSpPr>
          <p:nvPr>
            <p:ph idx="1"/>
          </p:nvPr>
        </p:nvSpPr>
        <p:spPr/>
        <p:txBody>
          <a:bodyPr/>
          <a:lstStyle/>
          <a:p>
            <a:r>
              <a:rPr lang="fr-FR" b="1" u="sng" dirty="0" smtClean="0"/>
              <a:t>Principe</a:t>
            </a:r>
            <a:r>
              <a:rPr lang="fr-FR" dirty="0" smtClean="0"/>
              <a:t>: ce type d’attaque vise à s'infiltrer physiquement ou logiquement dans un système informatique en vue de récupérer des informations exploitables à d'autres fins.</a:t>
            </a:r>
          </a:p>
          <a:p>
            <a:endParaRPr lang="fr-FR" dirty="0" smtClean="0"/>
          </a:p>
          <a:p>
            <a:r>
              <a:rPr lang="fr-FR" b="1" u="sng" dirty="0" smtClean="0"/>
              <a:t>Techniques </a:t>
            </a:r>
            <a:r>
              <a:rPr lang="fr-FR" dirty="0" smtClean="0"/>
              <a:t>:</a:t>
            </a:r>
          </a:p>
          <a:p>
            <a:pPr lvl="1"/>
            <a:r>
              <a:rPr lang="fr-FR" dirty="0" smtClean="0"/>
              <a:t>Le balayage de ports </a:t>
            </a:r>
          </a:p>
          <a:p>
            <a:pPr lvl="1"/>
            <a:r>
              <a:rPr lang="fr-FR" dirty="0" smtClean="0"/>
              <a:t>L’analyse de réseau</a:t>
            </a:r>
          </a:p>
          <a:p>
            <a:endParaRPr lang="fr-F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229600" cy="1143000"/>
          </a:xfrm>
        </p:spPr>
        <p:txBody>
          <a:bodyPr/>
          <a:lstStyle/>
          <a:p>
            <a:r>
              <a:rPr lang="fr-FR" dirty="0" smtClean="0"/>
              <a:t>Attaques systèmes</a:t>
            </a:r>
            <a:endParaRPr lang="fr-FR" dirty="0"/>
          </a:p>
        </p:txBody>
      </p:sp>
      <p:sp>
        <p:nvSpPr>
          <p:cNvPr id="3" name="Espace réservé du contenu 2"/>
          <p:cNvSpPr>
            <a:spLocks noGrp="1"/>
          </p:cNvSpPr>
          <p:nvPr>
            <p:ph idx="1"/>
          </p:nvPr>
        </p:nvSpPr>
        <p:spPr>
          <a:xfrm>
            <a:off x="457200" y="1600200"/>
            <a:ext cx="8229600" cy="4829196"/>
          </a:xfrm>
        </p:spPr>
        <p:txBody>
          <a:bodyPr>
            <a:normAutofit lnSpcReduction="10000"/>
          </a:bodyPr>
          <a:lstStyle/>
          <a:p>
            <a:pPr>
              <a:buNone/>
            </a:pPr>
            <a:r>
              <a:rPr lang="fr-FR" dirty="0" smtClean="0"/>
              <a:t>     Les vulnérabilités d'un système d'exploitation peuvent avoir différentes causes :</a:t>
            </a:r>
          </a:p>
          <a:p>
            <a:pPr lvl="0"/>
            <a:r>
              <a:rPr lang="fr-FR" b="1" dirty="0" smtClean="0"/>
              <a:t>Erreurs de programmation</a:t>
            </a:r>
            <a:r>
              <a:rPr lang="fr-FR" dirty="0" smtClean="0"/>
              <a:t> </a:t>
            </a:r>
            <a:br>
              <a:rPr lang="fr-FR" dirty="0" smtClean="0"/>
            </a:br>
            <a:r>
              <a:rPr lang="fr-FR" dirty="0" smtClean="0"/>
              <a:t>Toute erreur présente dans le code d'un programme peut permettre à un virus informatique d'accéder à l'appareil et d'en prendre le contrôle.</a:t>
            </a:r>
          </a:p>
          <a:p>
            <a:pPr lvl="0"/>
            <a:r>
              <a:rPr lang="fr-FR" b="1" dirty="0" smtClean="0"/>
              <a:t>Vulnérabilités intentionnelles</a:t>
            </a:r>
            <a:r>
              <a:rPr lang="fr-FR" dirty="0" smtClean="0"/>
              <a:t> </a:t>
            </a:r>
            <a:br>
              <a:rPr lang="fr-FR" dirty="0" smtClean="0"/>
            </a:br>
            <a:r>
              <a:rPr lang="fr-FR" dirty="0" smtClean="0"/>
              <a:t>Vulnérabilités légales et intentionnelles permettant aux applications d'accéder au système.</a:t>
            </a:r>
          </a:p>
          <a:p>
            <a:pPr lvl="0">
              <a:buNone/>
            </a:pPr>
            <a:r>
              <a:rPr lang="fr-FR" dirty="0" smtClean="0"/>
              <a:t>    Si des vulnérabilités ont été identifiées dans un système d'exploitation qu'elles soient intentionnelles ou non, le logiciel sera exposé à des attaques.</a:t>
            </a:r>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50</a:t>
            </a:fld>
            <a:endParaRPr lang="fr-F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Élimination des vulnérabilités d'un système</a:t>
            </a:r>
            <a:endParaRPr lang="fr-FR" dirty="0"/>
          </a:p>
        </p:txBody>
      </p:sp>
      <p:sp>
        <p:nvSpPr>
          <p:cNvPr id="3" name="Espace réservé du contenu 2"/>
          <p:cNvSpPr>
            <a:spLocks noGrp="1"/>
          </p:cNvSpPr>
          <p:nvPr>
            <p:ph idx="1"/>
          </p:nvPr>
        </p:nvSpPr>
        <p:spPr/>
        <p:txBody>
          <a:bodyPr>
            <a:normAutofit/>
          </a:bodyPr>
          <a:lstStyle/>
          <a:p>
            <a:pPr>
              <a:buNone/>
            </a:pPr>
            <a:r>
              <a:rPr lang="fr-FR" dirty="0" smtClean="0"/>
              <a:t>   Évidemment, un système d'exploitation pourrait être conçu de manière à empêcher des applications nouvelles ou inconnues de bénéficier d'un accès plus ou moins complet aux fichiers stockés sur le disque, ou à d'autres applications exécutées sur l'appareil. Ce type de restriction permettrait de renforcer la sécurité en bloquant toute activité malveillante. Toutefois, cette approche imposerait également des restrictions importantes aux applications légales, ce qui n'est absolument pas souhaitable.</a:t>
            </a:r>
          </a:p>
          <a:p>
            <a:endParaRPr lang="fr-F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852"/>
            <a:ext cx="8229600" cy="1143000"/>
          </a:xfrm>
        </p:spPr>
        <p:txBody>
          <a:bodyPr>
            <a:normAutofit fontScale="90000"/>
          </a:bodyPr>
          <a:lstStyle/>
          <a:p>
            <a:r>
              <a:rPr lang="fr-FR" dirty="0" smtClean="0"/>
              <a:t>Systèmes fermés et partiellement fermés</a:t>
            </a:r>
            <a:endParaRPr lang="fr-FR" dirty="0"/>
          </a:p>
        </p:txBody>
      </p:sp>
      <p:sp>
        <p:nvSpPr>
          <p:cNvPr id="3" name="Espace réservé du contenu 2"/>
          <p:cNvSpPr>
            <a:spLocks noGrp="1"/>
          </p:cNvSpPr>
          <p:nvPr>
            <p:ph idx="1"/>
          </p:nvPr>
        </p:nvSpPr>
        <p:spPr>
          <a:xfrm>
            <a:off x="457200" y="1285860"/>
            <a:ext cx="8229600" cy="5572140"/>
          </a:xfrm>
        </p:spPr>
        <p:txBody>
          <a:bodyPr>
            <a:normAutofit fontScale="70000" lnSpcReduction="20000"/>
          </a:bodyPr>
          <a:lstStyle/>
          <a:p>
            <a:pPr>
              <a:buNone/>
            </a:pPr>
            <a:r>
              <a:rPr lang="fr-FR" dirty="0" smtClean="0"/>
              <a:t>Voici quelques exemples de systèmes fermés et partiellement fermés :</a:t>
            </a:r>
          </a:p>
          <a:p>
            <a:pPr lvl="0"/>
            <a:r>
              <a:rPr lang="fr-FR" b="1" dirty="0" smtClean="0"/>
              <a:t>Systèmes fermés sur les téléphones mobiles </a:t>
            </a:r>
            <a:r>
              <a:rPr lang="fr-FR" dirty="0" smtClean="0"/>
              <a:t/>
            </a:r>
            <a:br>
              <a:rPr lang="fr-FR" dirty="0" smtClean="0"/>
            </a:br>
            <a:r>
              <a:rPr lang="fr-FR" dirty="0" smtClean="0"/>
              <a:t>Les systèmes d'exploitation de nombreux téléphones mobiles de base, par opposition aux </a:t>
            </a:r>
            <a:r>
              <a:rPr lang="fr-FR" dirty="0" err="1" smtClean="0"/>
              <a:t>smartphones</a:t>
            </a:r>
            <a:r>
              <a:rPr lang="fr-FR" dirty="0" smtClean="0"/>
              <a:t> et téléphones prenant en charge l'utilisation d'applications Java tierces, sont un exemple de systèmes protégés largement répandus. Ces appareils n'étaient généralement pas sujets aux attaques de virus. Mais l'installation de nouvelles applications était impossible, ce qui limitait considérablement les fonctionnalités de ces appareils.</a:t>
            </a:r>
          </a:p>
          <a:p>
            <a:pPr lvl="0"/>
            <a:r>
              <a:rPr lang="fr-FR" b="1" dirty="0" smtClean="0"/>
              <a:t>Machine virtuelle Java </a:t>
            </a:r>
            <a:r>
              <a:rPr lang="fr-FR" dirty="0" smtClean="0"/>
              <a:t/>
            </a:r>
            <a:br>
              <a:rPr lang="fr-FR" dirty="0" smtClean="0"/>
            </a:br>
            <a:r>
              <a:rPr lang="fr-FR" dirty="0" smtClean="0"/>
              <a:t>La machine Java répond en partie à la condition de protection « fermée ». La machine exécute les applications Java en mode </a:t>
            </a:r>
            <a:r>
              <a:rPr lang="fr-FR" dirty="0" err="1" smtClean="0"/>
              <a:t>Sandbox</a:t>
            </a:r>
            <a:r>
              <a:rPr lang="fr-FR" dirty="0" smtClean="0"/>
              <a:t>, lequel contrôle de manière très stricte l'ensemble des actions potentiellement dangereuses qu'une application peut tenter d'exécuter. Pendant longtemps, aucun virus ou cheval de Troie « réel », sous forme d'application Java, n'a sévi. Les seules exceptions ont été quelques « virus test » qui n'étaient pas particulièrement viables. Les applications Java malveillantes ne sévissent généralement qu'après la découverte de méthodes permettant de contourner le système de sécurité intégré à la machine Java.</a:t>
            </a:r>
          </a:p>
          <a:p>
            <a:pPr lvl="0"/>
            <a:r>
              <a:rPr lang="fr-FR" b="1" dirty="0" smtClean="0"/>
              <a:t>Plate-forme BREW MP </a:t>
            </a:r>
            <a:r>
              <a:rPr lang="fr-FR" dirty="0" smtClean="0"/>
              <a:t>(</a:t>
            </a:r>
            <a:r>
              <a:rPr lang="fr-FR" dirty="0" err="1" smtClean="0"/>
              <a:t>Binary</a:t>
            </a:r>
            <a:r>
              <a:rPr lang="fr-FR" dirty="0" smtClean="0"/>
              <a:t> </a:t>
            </a:r>
            <a:r>
              <a:rPr lang="fr-FR" dirty="0" err="1" smtClean="0"/>
              <a:t>Runtime</a:t>
            </a:r>
            <a:r>
              <a:rPr lang="fr-FR" dirty="0" smtClean="0"/>
              <a:t> </a:t>
            </a:r>
            <a:r>
              <a:rPr lang="fr-FR" dirty="0" err="1" smtClean="0"/>
              <a:t>Environment</a:t>
            </a:r>
            <a:r>
              <a:rPr lang="fr-FR" dirty="0" smtClean="0"/>
              <a:t> for Wireless Mobile Platform) </a:t>
            </a:r>
            <a:br>
              <a:rPr lang="fr-FR" dirty="0" smtClean="0"/>
            </a:br>
            <a:r>
              <a:rPr lang="fr-FR" dirty="0" smtClean="0"/>
              <a:t>La plate-forme BREW est un autre exemple d'environnement fermé aux virus. Les téléphones mobiles qui exécutent cette plate-forme permettent uniquement l'installation d'applications certifiées à signatures cryptographiques. </a:t>
            </a:r>
          </a:p>
          <a:p>
            <a:endParaRPr lang="fr-F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2010532"/>
          </a:xfrm>
        </p:spPr>
        <p:txBody>
          <a:bodyPr>
            <a:normAutofit fontScale="90000"/>
          </a:bodyPr>
          <a:lstStyle/>
          <a:p>
            <a:pPr algn="ctr"/>
            <a:r>
              <a:rPr lang="fr-FR" dirty="0" smtClean="0"/>
              <a:t>Les systèmes « fermés » peuvent-ils convenir aux ordinateurs de bureau et ordinateurs portables ?</a:t>
            </a:r>
            <a:endParaRPr lang="fr-FR" dirty="0"/>
          </a:p>
        </p:txBody>
      </p:sp>
      <p:sp>
        <p:nvSpPr>
          <p:cNvPr id="3" name="Espace réservé du contenu 2"/>
          <p:cNvSpPr>
            <a:spLocks noGrp="1"/>
          </p:cNvSpPr>
          <p:nvPr>
            <p:ph idx="1"/>
          </p:nvPr>
        </p:nvSpPr>
        <p:spPr>
          <a:xfrm>
            <a:off x="457200" y="2857496"/>
            <a:ext cx="8229600" cy="3467104"/>
          </a:xfrm>
        </p:spPr>
        <p:txBody>
          <a:bodyPr/>
          <a:lstStyle/>
          <a:p>
            <a:r>
              <a:rPr lang="fr-FR" dirty="0" smtClean="0"/>
              <a:t>Si les systèmes d'exploitation comme Windows ou </a:t>
            </a:r>
            <a:r>
              <a:rPr lang="fr-FR" dirty="0" err="1" smtClean="0"/>
              <a:t>MacOS</a:t>
            </a:r>
            <a:r>
              <a:rPr lang="fr-FR" dirty="0" smtClean="0"/>
              <a:t> étaient basés sur le principe du « système fermé », il aurait été bien plus difficile, voire impossible, pour les sociétés indépendantes de développer la large gamme d'applications tierces que les particuliers et les entreprises utilisent aujourd'hui. En outre, l'éventail de services Web disponibles serait nettement plus réduit.</a:t>
            </a:r>
          </a:p>
          <a:p>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Protection des SE</a:t>
            </a:r>
            <a:endParaRPr lang="fr-FR" dirty="0"/>
          </a:p>
        </p:txBody>
      </p:sp>
      <p:sp>
        <p:nvSpPr>
          <p:cNvPr id="3" name="Espace réservé du contenu 2"/>
          <p:cNvSpPr>
            <a:spLocks noGrp="1"/>
          </p:cNvSpPr>
          <p:nvPr>
            <p:ph idx="1"/>
          </p:nvPr>
        </p:nvSpPr>
        <p:spPr/>
        <p:txBody>
          <a:bodyPr>
            <a:normAutofit fontScale="92500" lnSpcReduction="10000"/>
          </a:bodyPr>
          <a:lstStyle/>
          <a:p>
            <a:pPr lvl="0">
              <a:buNone/>
            </a:pPr>
            <a:r>
              <a:rPr lang="fr-FR" b="1" dirty="0" smtClean="0"/>
              <a:t>Mots de passes d’administration:</a:t>
            </a:r>
            <a:r>
              <a:rPr lang="fr-FR" dirty="0" smtClean="0"/>
              <a:t> </a:t>
            </a:r>
          </a:p>
          <a:p>
            <a:pPr lvl="0"/>
            <a:r>
              <a:rPr lang="fr-FR" dirty="0" smtClean="0"/>
              <a:t> La gestion insuffisante des noms d'utilisateur et des mots de passe est un problème typique. </a:t>
            </a:r>
          </a:p>
          <a:p>
            <a:pPr lvl="0"/>
            <a:r>
              <a:rPr lang="fr-FR" dirty="0" smtClean="0"/>
              <a:t>Les quatre règles de base à respecter pour les noms d'utilisateur et les mots de passe sont les suivantes : </a:t>
            </a:r>
          </a:p>
          <a:p>
            <a:pPr lvl="0">
              <a:buNone/>
            </a:pPr>
            <a:r>
              <a:rPr lang="fr-FR" dirty="0" smtClean="0"/>
              <a:t>    1.   Utiliser des mots de passe plus longs comprenant des </a:t>
            </a:r>
            <a:r>
              <a:rPr lang="fr-FR" dirty="0" err="1" smtClean="0"/>
              <a:t>nbrs</a:t>
            </a:r>
            <a:r>
              <a:rPr lang="fr-FR" dirty="0" smtClean="0"/>
              <a:t> ou des symboles. </a:t>
            </a:r>
          </a:p>
          <a:p>
            <a:pPr lvl="0">
              <a:buNone/>
            </a:pPr>
            <a:r>
              <a:rPr lang="fr-FR" dirty="0" smtClean="0"/>
              <a:t>    2.   Changer régulièrement les mots de passe</a:t>
            </a:r>
            <a:r>
              <a:rPr lang="fr-FR" b="1" dirty="0" smtClean="0"/>
              <a:t>.</a:t>
            </a:r>
            <a:r>
              <a:rPr lang="fr-FR" dirty="0" smtClean="0"/>
              <a:t> </a:t>
            </a:r>
          </a:p>
          <a:p>
            <a:pPr lvl="0">
              <a:buNone/>
            </a:pPr>
            <a:r>
              <a:rPr lang="fr-FR" dirty="0" smtClean="0"/>
              <a:t>    3. Ne pas utiliser de mots de passe évidents. </a:t>
            </a:r>
          </a:p>
          <a:p>
            <a:pPr lvl="0">
              <a:buNone/>
            </a:pPr>
            <a:r>
              <a:rPr lang="fr-FR" dirty="0" smtClean="0"/>
              <a:t>    4. Ne JAMAIS laisser les informations par défaut sur les équipements de réseau. </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54</a:t>
            </a:fld>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Protection des SE</a:t>
            </a:r>
            <a:endParaRPr lang="fr-FR" dirty="0"/>
          </a:p>
        </p:txBody>
      </p:sp>
      <p:sp>
        <p:nvSpPr>
          <p:cNvPr id="3" name="Espace réservé du contenu 2"/>
          <p:cNvSpPr>
            <a:spLocks noGrp="1"/>
          </p:cNvSpPr>
          <p:nvPr>
            <p:ph idx="1"/>
          </p:nvPr>
        </p:nvSpPr>
        <p:spPr/>
        <p:txBody>
          <a:bodyPr>
            <a:normAutofit fontScale="92500" lnSpcReduction="20000"/>
          </a:bodyPr>
          <a:lstStyle/>
          <a:p>
            <a:pPr lvl="0">
              <a:buNone/>
            </a:pPr>
            <a:r>
              <a:rPr lang="fr-FR" b="1" dirty="0" smtClean="0"/>
              <a:t>Protection des répertoires et fichiers :</a:t>
            </a:r>
            <a:r>
              <a:rPr lang="fr-FR" dirty="0" smtClean="0"/>
              <a:t> </a:t>
            </a:r>
          </a:p>
          <a:p>
            <a:pPr lvl="0"/>
            <a:r>
              <a:rPr lang="fr-FR" dirty="0" smtClean="0"/>
              <a:t>Trois classes d’utilisateurs peuvent accéder aux fichiers et aux répertoires : propriétaire, groupe et autres utilisateurs. Pour chacune de ces classes d’utilisateurs, il existe trois types de </a:t>
            </a:r>
            <a:r>
              <a:rPr lang="fr-FR" b="1" dirty="0" smtClean="0"/>
              <a:t>droits d’accès</a:t>
            </a:r>
            <a:r>
              <a:rPr lang="fr-FR" dirty="0" smtClean="0"/>
              <a:t> : lecture, écriture et exécution. </a:t>
            </a:r>
          </a:p>
          <a:p>
            <a:pPr lvl="0">
              <a:buNone/>
            </a:pPr>
            <a:r>
              <a:rPr lang="fr-FR" b="1" dirty="0" smtClean="0"/>
              <a:t>Utilisateurs et droits d’accès</a:t>
            </a:r>
            <a:r>
              <a:rPr lang="fr-FR" dirty="0" smtClean="0"/>
              <a:t> </a:t>
            </a:r>
          </a:p>
          <a:p>
            <a:pPr lvl="0"/>
            <a:r>
              <a:rPr lang="fr-FR" dirty="0" smtClean="0"/>
              <a:t>Les trois classes d’utilisateurs sont : </a:t>
            </a:r>
          </a:p>
          <a:p>
            <a:pPr lvl="0"/>
            <a:r>
              <a:rPr lang="fr-FR" b="1" dirty="0" smtClean="0"/>
              <a:t>Propriétaire</a:t>
            </a:r>
            <a:r>
              <a:rPr lang="fr-FR" dirty="0" smtClean="0"/>
              <a:t> - en règle générale, la personne qui a créé le fichier. </a:t>
            </a:r>
          </a:p>
          <a:p>
            <a:pPr lvl="0"/>
            <a:r>
              <a:rPr lang="fr-FR" b="1" dirty="0" smtClean="0"/>
              <a:t>Groupe</a:t>
            </a:r>
            <a:r>
              <a:rPr lang="fr-FR" dirty="0" smtClean="0"/>
              <a:t> - les utilisateurs qui ont été regroupés par l’administrateur système. Par exemple, les membres d’un service peuvent appartenir au même groupe. </a:t>
            </a:r>
          </a:p>
          <a:p>
            <a:pPr lvl="0"/>
            <a:r>
              <a:rPr lang="fr-FR" b="1" dirty="0" smtClean="0"/>
              <a:t>Autres</a:t>
            </a:r>
            <a:r>
              <a:rPr lang="fr-FR" dirty="0" smtClean="0"/>
              <a:t> - Tous les autres utilisateurs du système. </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55</a:t>
            </a:fld>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42984"/>
            <a:ext cx="8229600" cy="5572164"/>
          </a:xfrm>
        </p:spPr>
        <p:txBody>
          <a:bodyPr>
            <a:normAutofit lnSpcReduction="10000"/>
          </a:bodyPr>
          <a:lstStyle/>
          <a:p>
            <a:pPr lvl="0">
              <a:buNone/>
            </a:pPr>
            <a:r>
              <a:rPr lang="fr-FR" b="1" dirty="0" smtClean="0"/>
              <a:t>La politique de sauvegarde</a:t>
            </a:r>
            <a:r>
              <a:rPr lang="fr-FR" dirty="0" smtClean="0"/>
              <a:t> </a:t>
            </a:r>
          </a:p>
          <a:p>
            <a:pPr lvl="0">
              <a:buNone/>
            </a:pPr>
            <a:r>
              <a:rPr lang="fr-FR" dirty="0" smtClean="0"/>
              <a:t>    En cas d'une attaque, d'un crash système, d'une défaillance matérielle, etc. seule une sauvegarde permettra de restaurer entièrement le système dans son état originel. </a:t>
            </a:r>
          </a:p>
          <a:p>
            <a:pPr lvl="0">
              <a:buNone/>
            </a:pPr>
            <a:r>
              <a:rPr lang="fr-FR" b="1" dirty="0" smtClean="0"/>
              <a:t>1.  La sauvegarde totale :</a:t>
            </a:r>
            <a:r>
              <a:rPr lang="fr-FR" dirty="0" smtClean="0"/>
              <a:t>l'ensemble des fichiers, répertoires, systèmes de fichiers ou disques sélectionnés est sauvegardé sans restriction</a:t>
            </a:r>
            <a:r>
              <a:rPr lang="fr-FR" b="1" dirty="0" smtClean="0"/>
              <a:t>. </a:t>
            </a:r>
            <a:r>
              <a:rPr lang="fr-FR" dirty="0" smtClean="0"/>
              <a:t> </a:t>
            </a:r>
          </a:p>
          <a:p>
            <a:pPr lvl="0">
              <a:buNone/>
            </a:pPr>
            <a:r>
              <a:rPr lang="fr-FR" b="1" dirty="0" smtClean="0"/>
              <a:t>2.  la sauvegarde incrémentale :</a:t>
            </a:r>
            <a:r>
              <a:rPr lang="fr-FR" dirty="0" smtClean="0"/>
              <a:t>tous les fichiers modifiés depuis la dernière sauvegarde totale sont sauvegardés. </a:t>
            </a:r>
          </a:p>
          <a:p>
            <a:pPr lvl="0">
              <a:buNone/>
            </a:pPr>
            <a:r>
              <a:rPr lang="fr-FR" b="1" dirty="0" smtClean="0"/>
              <a:t>3.  la sauvegarde différentielle</a:t>
            </a:r>
            <a:r>
              <a:rPr lang="fr-FR" dirty="0" smtClean="0"/>
              <a:t> : tous les fichiers modifiés depuis la dernière sauvegarde différentielle sont sauvegardés. </a:t>
            </a:r>
          </a:p>
          <a:p>
            <a:pPr lvl="0">
              <a:buNone/>
            </a:pPr>
            <a:endParaRPr lang="fr-FR" dirty="0" smtClean="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56</a:t>
            </a:fld>
            <a:endParaRPr lang="fr-FR"/>
          </a:p>
        </p:txBody>
      </p:sp>
      <p:sp>
        <p:nvSpPr>
          <p:cNvPr id="5" name="Titre 1"/>
          <p:cNvSpPr>
            <a:spLocks noGrp="1"/>
          </p:cNvSpPr>
          <p:nvPr>
            <p:ph type="title"/>
          </p:nvPr>
        </p:nvSpPr>
        <p:spPr>
          <a:xfrm>
            <a:off x="457200" y="71414"/>
            <a:ext cx="8229600" cy="1143000"/>
          </a:xfrm>
        </p:spPr>
        <p:txBody>
          <a:bodyPr/>
          <a:lstStyle/>
          <a:p>
            <a:r>
              <a:rPr lang="fr-FR" dirty="0" smtClean="0"/>
              <a:t>Protection des SE</a:t>
            </a:r>
            <a:endParaRPr lang="fr-F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57299"/>
            <a:ext cx="8229600" cy="5286412"/>
          </a:xfrm>
        </p:spPr>
        <p:txBody>
          <a:bodyPr>
            <a:normAutofit fontScale="77500" lnSpcReduction="20000"/>
          </a:bodyPr>
          <a:lstStyle/>
          <a:p>
            <a:pPr lvl="0">
              <a:buNone/>
            </a:pPr>
            <a:r>
              <a:rPr lang="fr-FR" b="1" dirty="0" smtClean="0"/>
              <a:t>Les différents supports de stockage :</a:t>
            </a:r>
            <a:r>
              <a:rPr lang="fr-FR" dirty="0" smtClean="0"/>
              <a:t> </a:t>
            </a:r>
          </a:p>
          <a:p>
            <a:pPr lvl="0">
              <a:buNone/>
            </a:pPr>
            <a:r>
              <a:rPr lang="fr-FR" dirty="0" smtClean="0"/>
              <a:t>     Les supports de stockage numérique ont des spécificités logicielles et matérielles différentes. Leurs caractéristiques de stockage et de gestion diffèrent également. De nouveaux supports sont testés régulièrement. </a:t>
            </a:r>
          </a:p>
          <a:p>
            <a:pPr lvl="0">
              <a:buNone/>
            </a:pPr>
            <a:r>
              <a:rPr lang="fr-FR" dirty="0" smtClean="0"/>
              <a:t>      Les supports numériques de stockage couramment utilisés se répartissent en trois catégories : </a:t>
            </a:r>
          </a:p>
          <a:p>
            <a:pPr lvl="0">
              <a:buNone/>
            </a:pPr>
            <a:r>
              <a:rPr lang="fr-FR" b="1" dirty="0" smtClean="0"/>
              <a:t>1.      les disques magnétiques fixes</a:t>
            </a:r>
            <a:r>
              <a:rPr lang="fr-FR" dirty="0" smtClean="0"/>
              <a:t>, magnétiques amovibles, magnéto-optiques (à lecture unique, à lecture-écriture), optiques (à lecture seule, à écriture unique, inscriptibles, à lecture-écriture : CD, DVD, Blue-Ray,…) </a:t>
            </a:r>
          </a:p>
          <a:p>
            <a:pPr lvl="0">
              <a:buNone/>
            </a:pPr>
            <a:r>
              <a:rPr lang="fr-FR" b="1" dirty="0" smtClean="0"/>
              <a:t>2.      les bandes magnétiques :</a:t>
            </a:r>
            <a:r>
              <a:rPr lang="fr-FR" dirty="0" smtClean="0"/>
              <a:t> AIT/SAIT (Advanced Intelligent Tape et Super Advanced Intelligent Tape), LTO (</a:t>
            </a:r>
            <a:r>
              <a:rPr lang="fr-FR" dirty="0" err="1" smtClean="0"/>
              <a:t>Linear</a:t>
            </a:r>
            <a:r>
              <a:rPr lang="fr-FR" dirty="0" smtClean="0"/>
              <a:t> Tape Open), SDLT, … </a:t>
            </a:r>
          </a:p>
          <a:p>
            <a:pPr lvl="0">
              <a:buNone/>
            </a:pPr>
            <a:r>
              <a:rPr lang="fr-FR" b="1" dirty="0" smtClean="0"/>
              <a:t>3.      les semi-conducteurs ou mémoires nomades :</a:t>
            </a:r>
            <a:r>
              <a:rPr lang="fr-FR" dirty="0" smtClean="0"/>
              <a:t> cartes mémoire </a:t>
            </a:r>
            <a:r>
              <a:rPr lang="fr-FR" dirty="0" err="1" smtClean="0"/>
              <a:t>CompactFlash</a:t>
            </a:r>
            <a:r>
              <a:rPr lang="fr-FR" dirty="0" smtClean="0"/>
              <a:t>, modules de mémoire </a:t>
            </a:r>
            <a:r>
              <a:rPr lang="fr-FR" dirty="0" err="1" smtClean="0"/>
              <a:t>MemoryStick</a:t>
            </a:r>
            <a:r>
              <a:rPr lang="fr-FR" dirty="0" smtClean="0"/>
              <a:t>, modules de mémoire </a:t>
            </a:r>
            <a:r>
              <a:rPr lang="fr-FR" dirty="0" err="1" smtClean="0"/>
              <a:t>SmartMedia</a:t>
            </a:r>
            <a:r>
              <a:rPr lang="fr-FR" dirty="0" smtClean="0"/>
              <a:t> (mémoire d’appareil photographique numérique) ; clés ou modules de mémoire USB ; lecteurs Flash. </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57</a:t>
            </a:fld>
            <a:endParaRPr lang="fr-FR"/>
          </a:p>
        </p:txBody>
      </p:sp>
      <p:sp>
        <p:nvSpPr>
          <p:cNvPr id="5" name="Titre 1"/>
          <p:cNvSpPr>
            <a:spLocks noGrp="1"/>
          </p:cNvSpPr>
          <p:nvPr>
            <p:ph type="title"/>
          </p:nvPr>
        </p:nvSpPr>
        <p:spPr>
          <a:xfrm>
            <a:off x="457200" y="71422"/>
            <a:ext cx="8229600" cy="1143000"/>
          </a:xfrm>
        </p:spPr>
        <p:txBody>
          <a:bodyPr/>
          <a:lstStyle/>
          <a:p>
            <a:r>
              <a:rPr lang="fr-FR" dirty="0" smtClean="0"/>
              <a:t>Protection des SE</a:t>
            </a:r>
            <a:endParaRPr lang="fr-F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2857496"/>
            <a:ext cx="8229600" cy="1143000"/>
          </a:xfrm>
        </p:spPr>
        <p:txBody>
          <a:bodyPr/>
          <a:lstStyle/>
          <a:p>
            <a:r>
              <a:rPr lang="fr-FR" dirty="0" smtClean="0"/>
              <a:t>Attaques de sites Web</a:t>
            </a:r>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58</a:t>
            </a:fld>
            <a:endParaRPr lang="fr-F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Attaques de sites Web</a:t>
            </a:r>
            <a:br>
              <a:rPr lang="fr-FR" dirty="0" smtClean="0"/>
            </a:br>
            <a:r>
              <a:rPr lang="fr-FR" dirty="0" smtClean="0"/>
              <a:t>(</a:t>
            </a:r>
            <a:r>
              <a:rPr lang="fr-FR" b="1" dirty="0" smtClean="0"/>
              <a:t>défiguration des sites internet)</a:t>
            </a:r>
            <a:endParaRPr lang="fr-FR" dirty="0"/>
          </a:p>
        </p:txBody>
      </p:sp>
      <p:sp>
        <p:nvSpPr>
          <p:cNvPr id="3" name="Espace réservé du contenu 2"/>
          <p:cNvSpPr>
            <a:spLocks noGrp="1"/>
          </p:cNvSpPr>
          <p:nvPr>
            <p:ph idx="1"/>
          </p:nvPr>
        </p:nvSpPr>
        <p:spPr/>
        <p:txBody>
          <a:bodyPr/>
          <a:lstStyle/>
          <a:p>
            <a:r>
              <a:rPr lang="fr-FR" dirty="0" smtClean="0"/>
              <a:t>La défiguration des sites Web fait référence l’altération visuelle de l’apparence d’un site internet qui devient tout d’un coup complètement noire ou blanc, ou qui comporte des messages, des images, des vidéos n’ayant aucun lien avec le sujet initial du site.</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59</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Attaques par intrusion</a:t>
            </a:r>
            <a:br>
              <a:rPr lang="fr-FR" dirty="0" smtClean="0"/>
            </a:br>
            <a:r>
              <a:rPr lang="fr-FR" dirty="0" smtClean="0"/>
              <a:t>(Balayage de port)</a:t>
            </a:r>
            <a:endParaRPr lang="fr-FR" dirty="0"/>
          </a:p>
        </p:txBody>
      </p:sp>
      <p:sp>
        <p:nvSpPr>
          <p:cNvPr id="3" name="Espace réservé du contenu 2"/>
          <p:cNvSpPr>
            <a:spLocks noGrp="1"/>
          </p:cNvSpPr>
          <p:nvPr>
            <p:ph idx="1"/>
          </p:nvPr>
        </p:nvSpPr>
        <p:spPr>
          <a:xfrm>
            <a:off x="457200" y="1882808"/>
            <a:ext cx="8472518" cy="4572000"/>
          </a:xfrm>
        </p:spPr>
        <p:txBody>
          <a:bodyPr>
            <a:normAutofit/>
          </a:bodyPr>
          <a:lstStyle/>
          <a:p>
            <a:r>
              <a:rPr lang="fr-FR" dirty="0" smtClean="0"/>
              <a:t>Réaliser un audit de sécurité d'un réseau en effectuant un balayage des ports ouverts sur une machine donnée ou sur un réseau tout entier.</a:t>
            </a:r>
          </a:p>
          <a:p>
            <a:r>
              <a:rPr lang="fr-FR" dirty="0" smtClean="0"/>
              <a:t>Déterminer les services fonctionnant sur un hôte distant. </a:t>
            </a:r>
          </a:p>
          <a:p>
            <a:r>
              <a:rPr lang="fr-FR" dirty="0" smtClean="0"/>
              <a:t>Déterminer le système d'exploitation de la machine distante ainsi que les versions des applications associées aux ports.</a:t>
            </a:r>
          </a:p>
          <a:p>
            <a:pPr>
              <a:buNone/>
            </a:pPr>
            <a:endParaRPr lang="fr-FR" dirty="0" smtClean="0"/>
          </a:p>
          <a:p>
            <a:pPr>
              <a:buNone/>
            </a:pPr>
            <a:r>
              <a:rPr lang="fr-FR" dirty="0" smtClean="0"/>
              <a:t>    On parle ainsi de caractérisation de version.</a:t>
            </a:r>
          </a:p>
          <a:p>
            <a:endParaRPr lang="fr-FR" dirty="0" smtClean="0"/>
          </a:p>
          <a:p>
            <a:endParaRPr lang="fr-FR" dirty="0"/>
          </a:p>
        </p:txBody>
      </p:sp>
      <p:sp>
        <p:nvSpPr>
          <p:cNvPr id="4" name="Flèche courbée vers la droite 3"/>
          <p:cNvSpPr/>
          <p:nvPr/>
        </p:nvSpPr>
        <p:spPr>
          <a:xfrm>
            <a:off x="142876" y="4929198"/>
            <a:ext cx="785786" cy="11430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Statistiques</a:t>
            </a:r>
            <a:endParaRPr lang="fr-FR" dirty="0"/>
          </a:p>
        </p:txBody>
      </p:sp>
      <p:sp>
        <p:nvSpPr>
          <p:cNvPr id="3" name="Espace réservé du contenu 2"/>
          <p:cNvSpPr>
            <a:spLocks noGrp="1"/>
          </p:cNvSpPr>
          <p:nvPr>
            <p:ph idx="1"/>
          </p:nvPr>
        </p:nvSpPr>
        <p:spPr/>
        <p:txBody>
          <a:bodyPr/>
          <a:lstStyle/>
          <a:p>
            <a:r>
              <a:rPr lang="fr-FR" dirty="0" smtClean="0"/>
              <a:t>Tout site web comportant un formulaire d’inscription, un espace client, est une cible potentielle.</a:t>
            </a:r>
          </a:p>
          <a:p>
            <a:r>
              <a:rPr lang="fr-FR" dirty="0" smtClean="0"/>
              <a:t>Un site attaqué une fois avec succès est identifié et le sera à nouveau</a:t>
            </a:r>
          </a:p>
          <a:p>
            <a:r>
              <a:rPr lang="fr-FR" dirty="0" smtClean="0"/>
              <a:t>A plus de 75%, les attaques web exploitent une vulnérabilité logicielle.</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60</a:t>
            </a:fld>
            <a:endParaRPr lang="fr-F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Quels sont les objectifs de la défiguration ? </a:t>
            </a:r>
            <a:endParaRPr lang="fr-FR" dirty="0"/>
          </a:p>
        </p:txBody>
      </p:sp>
      <p:sp>
        <p:nvSpPr>
          <p:cNvPr id="3" name="Espace réservé du contenu 2"/>
          <p:cNvSpPr>
            <a:spLocks noGrp="1"/>
          </p:cNvSpPr>
          <p:nvPr>
            <p:ph idx="1"/>
          </p:nvPr>
        </p:nvSpPr>
        <p:spPr>
          <a:xfrm>
            <a:off x="457200" y="1643050"/>
            <a:ext cx="8229600" cy="4829196"/>
          </a:xfrm>
        </p:spPr>
        <p:txBody>
          <a:bodyPr>
            <a:normAutofit fontScale="92500"/>
          </a:bodyPr>
          <a:lstStyle/>
          <a:p>
            <a:pPr lvl="0"/>
            <a:r>
              <a:rPr lang="fr-FR" dirty="0" smtClean="0"/>
              <a:t>Démontrer, faire savoir que l’attaquant a pu prendre le contrôle du site.</a:t>
            </a:r>
          </a:p>
          <a:p>
            <a:pPr lvl="0"/>
            <a:r>
              <a:rPr lang="fr-FR" dirty="0" smtClean="0"/>
              <a:t>Recherche de notoriété de la part des autres pirates informatiques.</a:t>
            </a:r>
          </a:p>
          <a:p>
            <a:pPr lvl="0"/>
            <a:r>
              <a:rPr lang="fr-FR" dirty="0" smtClean="0"/>
              <a:t>Revendication politique ou idéologique afin de porter atteinte à l’image de l’entreprise.</a:t>
            </a:r>
          </a:p>
          <a:p>
            <a:pPr lvl="0"/>
            <a:r>
              <a:rPr lang="fr-FR" dirty="0" smtClean="0"/>
              <a:t>Vole d’informations stockées sur le site internet : données personnelles ou bancaires, mots de passe…</a:t>
            </a:r>
          </a:p>
          <a:p>
            <a:r>
              <a:rPr lang="fr-FR" dirty="0" smtClean="0"/>
              <a:t>Les conséquences: le site n’étant plus utilisable pendant l’attaque, cela entraîne des pertes financières directes, notamment pour les sites e-commerce, mais aussi des pertes de productivité et la crédibilité de l’entreprise</a:t>
            </a:r>
          </a:p>
          <a:p>
            <a:pPr lvl="0"/>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61</a:t>
            </a:fld>
            <a:endParaRPr lang="fr-FR"/>
          </a:p>
        </p:txBody>
      </p:sp>
      <p:sp>
        <p:nvSpPr>
          <p:cNvPr id="5" name="Flèche courbée vers la droite 4"/>
          <p:cNvSpPr/>
          <p:nvPr/>
        </p:nvSpPr>
        <p:spPr>
          <a:xfrm>
            <a:off x="142844" y="4500570"/>
            <a:ext cx="428628" cy="64294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401080" cy="1143000"/>
          </a:xfrm>
        </p:spPr>
        <p:txBody>
          <a:bodyPr>
            <a:normAutofit fontScale="90000"/>
          </a:bodyPr>
          <a:lstStyle/>
          <a:p>
            <a:r>
              <a:rPr lang="fr-FR" dirty="0" smtClean="0"/>
              <a:t>Attaques de sites web</a:t>
            </a:r>
            <a:br>
              <a:rPr lang="fr-FR" dirty="0" smtClean="0"/>
            </a:br>
            <a:r>
              <a:rPr lang="fr-FR" dirty="0" smtClean="0"/>
              <a:t>( ce qui a changé?)</a:t>
            </a:r>
            <a:endParaRPr lang="fr-FR" dirty="0"/>
          </a:p>
        </p:txBody>
      </p:sp>
      <p:sp>
        <p:nvSpPr>
          <p:cNvPr id="3" name="Espace réservé du contenu 2"/>
          <p:cNvSpPr>
            <a:spLocks noGrp="1"/>
          </p:cNvSpPr>
          <p:nvPr>
            <p:ph idx="1"/>
          </p:nvPr>
        </p:nvSpPr>
        <p:spPr>
          <a:xfrm>
            <a:off x="457200" y="1857364"/>
            <a:ext cx="8229600" cy="4786346"/>
          </a:xfrm>
        </p:spPr>
        <p:txBody>
          <a:bodyPr>
            <a:normAutofit fontScale="92500" lnSpcReduction="20000"/>
          </a:bodyPr>
          <a:lstStyle/>
          <a:p>
            <a:r>
              <a:rPr lang="fr-FR" dirty="0" smtClean="0"/>
              <a:t>Depuis quelques années, les pirates informatiques qui s'attaquent aux sites web ont changé de comportement. Ils ne modifient plus les pages web en signant leur réalisation. Au contraire, ils ont tendance à rester le plus invisible possible sur le site afin d'y rester le plus longtemps possible. </a:t>
            </a:r>
          </a:p>
          <a:p>
            <a:r>
              <a:rPr lang="fr-FR" dirty="0" smtClean="0"/>
              <a:t>Comment ? Sur la globalité des infections de sites web, deux grands types d'infection ressortent : </a:t>
            </a:r>
          </a:p>
          <a:p>
            <a:pPr lvl="0"/>
            <a:r>
              <a:rPr lang="fr-FR" dirty="0" smtClean="0"/>
              <a:t>La modification des pages web : Elle est invisible en terme de rendu. Elle est elle même constituée de deux types de modifications :</a:t>
            </a:r>
          </a:p>
          <a:p>
            <a:pPr lvl="1"/>
            <a:r>
              <a:rPr lang="fr-FR" dirty="0" smtClean="0"/>
              <a:t>L'ajout d'un </a:t>
            </a:r>
            <a:r>
              <a:rPr lang="fr-FR" dirty="0" err="1" smtClean="0"/>
              <a:t>iframe</a:t>
            </a:r>
            <a:r>
              <a:rPr lang="fr-FR" dirty="0" smtClean="0"/>
              <a:t> pointant vers un site web hostile, contrôlé par le pirate.</a:t>
            </a:r>
          </a:p>
          <a:p>
            <a:pPr lvl="1"/>
            <a:r>
              <a:rPr lang="fr-FR" dirty="0" smtClean="0"/>
              <a:t>L'ajout d'un </a:t>
            </a:r>
            <a:r>
              <a:rPr lang="fr-FR" dirty="0" err="1" smtClean="0"/>
              <a:t>Javascript</a:t>
            </a:r>
            <a:r>
              <a:rPr lang="fr-FR" dirty="0" smtClean="0"/>
              <a:t> hostile.</a:t>
            </a:r>
          </a:p>
          <a:p>
            <a:pPr lvl="0"/>
            <a:r>
              <a:rPr lang="fr-FR" dirty="0" smtClean="0"/>
              <a:t>Le dépôt d'un fichier hostile sur le serveur.</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62</a:t>
            </a:fld>
            <a:endParaRPr lang="fr-F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modification des pages web</a:t>
            </a:r>
            <a:br>
              <a:rPr lang="fr-FR" dirty="0" smtClean="0"/>
            </a:br>
            <a:r>
              <a:rPr lang="fr-FR" dirty="0" smtClean="0"/>
              <a:t>(Ajout d’un </a:t>
            </a:r>
            <a:r>
              <a:rPr lang="fr-FR" dirty="0" err="1" smtClean="0"/>
              <a:t>iframe</a:t>
            </a:r>
            <a:r>
              <a:rPr lang="fr-FR" dirty="0" smtClean="0"/>
              <a:t>)</a:t>
            </a:r>
            <a:endParaRPr lang="fr-FR" dirty="0"/>
          </a:p>
        </p:txBody>
      </p:sp>
      <p:sp>
        <p:nvSpPr>
          <p:cNvPr id="3" name="Espace réservé du contenu 2"/>
          <p:cNvSpPr>
            <a:spLocks noGrp="1"/>
          </p:cNvSpPr>
          <p:nvPr>
            <p:ph idx="1"/>
          </p:nvPr>
        </p:nvSpPr>
        <p:spPr>
          <a:xfrm>
            <a:off x="457200" y="1600200"/>
            <a:ext cx="8229600" cy="4972072"/>
          </a:xfrm>
        </p:spPr>
        <p:txBody>
          <a:bodyPr>
            <a:noAutofit/>
          </a:bodyPr>
          <a:lstStyle/>
          <a:p>
            <a:pPr>
              <a:buNone/>
            </a:pPr>
            <a:r>
              <a:rPr lang="fr-FR" sz="2200" dirty="0" smtClean="0"/>
              <a:t>     En ajoutant un </a:t>
            </a:r>
            <a:r>
              <a:rPr lang="fr-FR" sz="2200" dirty="0" err="1" smtClean="0"/>
              <a:t>iframe</a:t>
            </a:r>
            <a:r>
              <a:rPr lang="fr-FR" sz="2200" dirty="0" smtClean="0"/>
              <a:t> (</a:t>
            </a:r>
            <a:r>
              <a:rPr lang="fr-FR" sz="2200" b="1" dirty="0" err="1" smtClean="0"/>
              <a:t>iFrame</a:t>
            </a:r>
            <a:r>
              <a:rPr lang="fr-FR" sz="2200" dirty="0" smtClean="0"/>
              <a:t> est le nom donné à une balise HTML  utilisée dans le langage informatique pour intégrer dans une page HTML le contenu d'une autre page HTML.) dans une page web du serveur, le pirate peut obtenir des informations sur les visiteurs du site web infecté. Par exemple : </a:t>
            </a:r>
          </a:p>
          <a:p>
            <a:pPr lvl="0"/>
            <a:r>
              <a:rPr lang="fr-FR" sz="2200" dirty="0" smtClean="0"/>
              <a:t>Leur adresse IP, donc à peu de chose prêt leur zone géographique</a:t>
            </a:r>
          </a:p>
          <a:p>
            <a:pPr lvl="0"/>
            <a:r>
              <a:rPr lang="fr-FR" sz="2200" dirty="0" smtClean="0"/>
              <a:t>Leur configuration (résolution graphique, etc.)</a:t>
            </a:r>
          </a:p>
          <a:p>
            <a:pPr lvl="0"/>
            <a:r>
              <a:rPr lang="fr-FR" sz="2200" dirty="0" smtClean="0"/>
              <a:t>En déduire les statistiques de fréquentation de site web. Cela peut être utile (donc monnayable) à la concurrence.</a:t>
            </a:r>
          </a:p>
          <a:p>
            <a:pPr lvl="0"/>
            <a:r>
              <a:rPr lang="fr-FR" sz="2200" dirty="0" smtClean="0"/>
              <a:t>etc.</a:t>
            </a:r>
          </a:p>
          <a:p>
            <a:pPr>
              <a:buNone/>
            </a:pPr>
            <a:r>
              <a:rPr lang="fr-FR" sz="2200" dirty="0" smtClean="0"/>
              <a:t>     Bien entendu, l'</a:t>
            </a:r>
            <a:r>
              <a:rPr lang="fr-FR" sz="2200" dirty="0" err="1" smtClean="0"/>
              <a:t>iframe</a:t>
            </a:r>
            <a:r>
              <a:rPr lang="fr-FR" sz="2200" dirty="0" smtClean="0"/>
              <a:t> peut pointer aussi sur un script hostile, de nature HTML ou PHP, qui pourra par exemple, télécharger un malware à l'insu de l'internaute.</a:t>
            </a:r>
            <a:br>
              <a:rPr lang="fr-FR" sz="2200" dirty="0" smtClean="0"/>
            </a:br>
            <a:endParaRPr lang="fr-FR" sz="2200"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63</a:t>
            </a:fld>
            <a:endParaRPr lang="fr-F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modification des pages web </a:t>
            </a:r>
            <a:br>
              <a:rPr lang="fr-FR" dirty="0" smtClean="0"/>
            </a:br>
            <a:r>
              <a:rPr lang="fr-FR" dirty="0" smtClean="0"/>
              <a:t>(Ajout d’un script)</a:t>
            </a:r>
            <a:endParaRPr lang="fr-FR" dirty="0"/>
          </a:p>
        </p:txBody>
      </p:sp>
      <p:sp>
        <p:nvSpPr>
          <p:cNvPr id="3" name="Espace réservé du contenu 2"/>
          <p:cNvSpPr>
            <a:spLocks noGrp="1"/>
          </p:cNvSpPr>
          <p:nvPr>
            <p:ph idx="1"/>
          </p:nvPr>
        </p:nvSpPr>
        <p:spPr/>
        <p:txBody>
          <a:bodyPr/>
          <a:lstStyle/>
          <a:p>
            <a:r>
              <a:rPr lang="fr-FR" dirty="0" smtClean="0"/>
              <a:t>En ajoutant un </a:t>
            </a:r>
            <a:r>
              <a:rPr lang="fr-FR" dirty="0" err="1" smtClean="0"/>
              <a:t>Javascript</a:t>
            </a:r>
            <a:r>
              <a:rPr lang="fr-FR" dirty="0" smtClean="0"/>
              <a:t> hostile, lorsque la page est vue par un internaute, le </a:t>
            </a:r>
            <a:r>
              <a:rPr lang="fr-FR" dirty="0" err="1" smtClean="0"/>
              <a:t>javascript</a:t>
            </a:r>
            <a:r>
              <a:rPr lang="fr-FR" dirty="0" smtClean="0"/>
              <a:t> hostile s'exécute sur le poste de l'internaute. Il peut donc être victime d'un "exploit" de navigateur, d'un téléchargement de malware sur son poste à son insu, etc. </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64</a:t>
            </a:fld>
            <a:endParaRPr lang="fr-F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 dépôt d'un fichier hostile</a:t>
            </a:r>
            <a:endParaRPr lang="fr-FR" dirty="0"/>
          </a:p>
        </p:txBody>
      </p:sp>
      <p:sp>
        <p:nvSpPr>
          <p:cNvPr id="3" name="Espace réservé du contenu 2"/>
          <p:cNvSpPr>
            <a:spLocks noGrp="1"/>
          </p:cNvSpPr>
          <p:nvPr>
            <p:ph idx="1"/>
          </p:nvPr>
        </p:nvSpPr>
        <p:spPr/>
        <p:txBody>
          <a:bodyPr/>
          <a:lstStyle/>
          <a:p>
            <a:r>
              <a:rPr lang="fr-FR" dirty="0" smtClean="0"/>
              <a:t>Dans la très grande majorité, les fichiers hostiles déposés sur les sites web sont de nature exécutables (.</a:t>
            </a:r>
            <a:r>
              <a:rPr lang="fr-FR" dirty="0" err="1" smtClean="0"/>
              <a:t>exe</a:t>
            </a:r>
            <a:r>
              <a:rPr lang="fr-FR" dirty="0" smtClean="0"/>
              <a:t> Windows, ELF Linux, ...) ou interprétés (HTML, PHP, Perl, </a:t>
            </a:r>
            <a:r>
              <a:rPr lang="fr-FR" dirty="0" err="1" smtClean="0"/>
              <a:t>Javascript</a:t>
            </a:r>
            <a:r>
              <a:rPr lang="fr-FR" dirty="0" smtClean="0"/>
              <a:t>,...).</a:t>
            </a:r>
            <a:br>
              <a:rPr lang="fr-FR" dirty="0" smtClean="0"/>
            </a:br>
            <a:r>
              <a:rPr lang="fr-FR" dirty="0" smtClean="0"/>
              <a:t>On y retrouve les types de malwares suivants :</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65</a:t>
            </a:fld>
            <a:endParaRPr lang="fr-F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142984"/>
            <a:ext cx="8229600" cy="5715040"/>
          </a:xfrm>
        </p:spPr>
        <p:txBody>
          <a:bodyPr>
            <a:normAutofit fontScale="32500" lnSpcReduction="20000"/>
          </a:bodyPr>
          <a:lstStyle/>
          <a:p>
            <a:pPr lvl="0"/>
            <a:r>
              <a:rPr lang="fr-FR" sz="7200" dirty="0" smtClean="0"/>
              <a:t>Des prises en main à distance du serveur. Ces scripts, nommés "Shell" ou "</a:t>
            </a:r>
            <a:r>
              <a:rPr lang="fr-FR" sz="7200" dirty="0" err="1" smtClean="0"/>
              <a:t>Remoteadmin</a:t>
            </a:r>
            <a:r>
              <a:rPr lang="fr-FR" sz="7200" dirty="0" smtClean="0"/>
              <a:t>", permettent de lancer n'importe quelle commande sur le serveur, avec les droits du serveur web. Imaginez les possibilités qui s'offrent au pirate via ce biais... Il peut changer les pages web de votre site, effacer des données, explorer la base de données du site web, rechercher une faille dans le système d'exploitation pour obtenir les droits Administrateur sur le serveur, et bien plus encore...</a:t>
            </a:r>
          </a:p>
          <a:p>
            <a:pPr lvl="0"/>
            <a:endParaRPr lang="fr-FR" sz="7200" dirty="0" smtClean="0"/>
          </a:p>
          <a:p>
            <a:pPr lvl="0"/>
            <a:r>
              <a:rPr lang="fr-FR" sz="7200" dirty="0" smtClean="0"/>
              <a:t>Des outils d'identification du serveur. Ils se nomment "</a:t>
            </a:r>
            <a:r>
              <a:rPr lang="fr-FR" sz="7200" dirty="0" err="1" smtClean="0"/>
              <a:t>PHP.Id</a:t>
            </a:r>
            <a:r>
              <a:rPr lang="fr-FR" sz="7200" dirty="0" smtClean="0"/>
              <a:t>". Ils permettent de connaître le système d'exploitation du serveur, le type de CPU utilisé, la quantité mémoire, la configuration d'apache et de PHP, les versions de certaines librairies, etc.</a:t>
            </a:r>
          </a:p>
          <a:p>
            <a:pPr lvl="0"/>
            <a:endParaRPr lang="fr-FR" sz="7200" dirty="0" smtClean="0"/>
          </a:p>
          <a:p>
            <a:pPr lvl="0"/>
            <a:r>
              <a:rPr lang="fr-FR" sz="7200" dirty="0" smtClean="0"/>
              <a:t>Des </a:t>
            </a:r>
            <a:r>
              <a:rPr lang="fr-FR" sz="7200" dirty="0" err="1" smtClean="0"/>
              <a:t>Mailers</a:t>
            </a:r>
            <a:r>
              <a:rPr lang="fr-FR" sz="7200" dirty="0" smtClean="0"/>
              <a:t>. Ces scripts permettent d'envoyer des emails. Ce sont de mailing </a:t>
            </a:r>
            <a:r>
              <a:rPr lang="fr-FR" sz="7200" dirty="0" err="1" smtClean="0"/>
              <a:t>lists</a:t>
            </a:r>
            <a:r>
              <a:rPr lang="fr-FR" sz="7200" dirty="0" smtClean="0"/>
              <a:t> simplifiées. Ils permettent donc d'envoyer en masse du spam ou du </a:t>
            </a:r>
            <a:r>
              <a:rPr lang="fr-FR" sz="7200" dirty="0" err="1" smtClean="0"/>
              <a:t>phishing</a:t>
            </a:r>
            <a:r>
              <a:rPr lang="fr-FR" sz="7200" dirty="0" smtClean="0"/>
              <a:t>. Sur le dos de la bande passante du serveur web bien sûr.</a:t>
            </a:r>
          </a:p>
          <a:p>
            <a:pPr lvl="0"/>
            <a:endParaRPr lang="fr-FR" sz="7200" dirty="0" smtClean="0"/>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66</a:t>
            </a:fld>
            <a:endParaRPr lang="fr-FR"/>
          </a:p>
        </p:txBody>
      </p:sp>
      <p:sp>
        <p:nvSpPr>
          <p:cNvPr id="5" name="Titre 1"/>
          <p:cNvSpPr>
            <a:spLocks noGrp="1"/>
          </p:cNvSpPr>
          <p:nvPr>
            <p:ph type="title"/>
          </p:nvPr>
        </p:nvSpPr>
        <p:spPr>
          <a:xfrm>
            <a:off x="457200" y="-16"/>
            <a:ext cx="8229600" cy="1143000"/>
          </a:xfrm>
        </p:spPr>
        <p:txBody>
          <a:bodyPr>
            <a:normAutofit/>
          </a:bodyPr>
          <a:lstStyle/>
          <a:p>
            <a:r>
              <a:rPr lang="fr-FR" dirty="0" smtClean="0"/>
              <a:t>Le dépôt d'un fichier hostile</a:t>
            </a:r>
            <a:endParaRPr lang="fr-F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0"/>
            <a:ext cx="8229600" cy="5043510"/>
          </a:xfrm>
        </p:spPr>
        <p:txBody>
          <a:bodyPr>
            <a:normAutofit fontScale="92500" lnSpcReduction="10000"/>
          </a:bodyPr>
          <a:lstStyle/>
          <a:p>
            <a:pPr lvl="0"/>
            <a:r>
              <a:rPr lang="fr-FR" dirty="0" smtClean="0"/>
              <a:t>Des scripts IRC. Ceux ci sont nommés "</a:t>
            </a:r>
            <a:r>
              <a:rPr lang="fr-FR" dirty="0" err="1" smtClean="0"/>
              <a:t>IRCBot</a:t>
            </a:r>
            <a:r>
              <a:rPr lang="fr-FR" dirty="0" smtClean="0"/>
              <a:t>". Ils permettent une communication avec le pirate par le canal de communication IRC qui reste ouvert 24h/24h. Cette communication permet de lancer des commandes sur le serveur via un simple client IRC.</a:t>
            </a:r>
          </a:p>
          <a:p>
            <a:pPr lvl="0"/>
            <a:endParaRPr lang="fr-FR" dirty="0" smtClean="0"/>
          </a:p>
          <a:p>
            <a:pPr lvl="0"/>
            <a:r>
              <a:rPr lang="fr-FR" dirty="0" smtClean="0"/>
              <a:t>Et bien sûr, une quantité de malwares </a:t>
            </a:r>
            <a:r>
              <a:rPr lang="fr-FR" dirty="0" err="1" smtClean="0"/>
              <a:t>windows</a:t>
            </a:r>
            <a:r>
              <a:rPr lang="fr-FR" dirty="0" smtClean="0"/>
              <a:t> qui sont stockés pour être ensuite téléchargés par des internautes victimes, via le biais de failles de sécurité, ou de programme indésirables de type "</a:t>
            </a:r>
            <a:r>
              <a:rPr lang="fr-FR" dirty="0" err="1" smtClean="0"/>
              <a:t>Downloaders</a:t>
            </a:r>
            <a:r>
              <a:rPr lang="fr-FR" dirty="0" smtClean="0"/>
              <a:t>". Le pirate ne stockant pas ces malwares chez lui, mais sur le site web victime, il devient très difficile de remonter à lui lors d'une enquête.</a:t>
            </a:r>
          </a:p>
          <a:p>
            <a:pPr lvl="0">
              <a:buNone/>
            </a:pPr>
            <a:endParaRPr lang="fr-FR" dirty="0" smtClean="0"/>
          </a:p>
          <a:p>
            <a:pPr lvl="0"/>
            <a:r>
              <a:rPr lang="fr-FR" dirty="0" smtClean="0"/>
              <a:t>etc.</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67</a:t>
            </a:fld>
            <a:endParaRPr lang="fr-FR"/>
          </a:p>
        </p:txBody>
      </p:sp>
      <p:sp>
        <p:nvSpPr>
          <p:cNvPr id="5" name="Titre 1"/>
          <p:cNvSpPr txBox="1">
            <a:spLocks/>
          </p:cNvSpPr>
          <p:nvPr/>
        </p:nvSpPr>
        <p:spPr>
          <a:xfrm>
            <a:off x="609600" y="28572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tx1"/>
                </a:solidFill>
                <a:effectLst/>
                <a:uLnTx/>
                <a:uFillTx/>
                <a:latin typeface="+mj-lt"/>
                <a:ea typeface="+mj-ea"/>
                <a:cs typeface="+mj-cs"/>
              </a:rPr>
              <a:t>Le dépôt d'un fichier hostile</a:t>
            </a:r>
            <a:endParaRPr kumimoji="0" lang="fr-FR"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900"/>
            <a:ext cx="8229600" cy="1143000"/>
          </a:xfrm>
        </p:spPr>
        <p:txBody>
          <a:bodyPr>
            <a:normAutofit/>
          </a:bodyPr>
          <a:lstStyle/>
          <a:p>
            <a:r>
              <a:rPr lang="fr-FR" dirty="0" smtClean="0"/>
              <a:t>Solutions</a:t>
            </a:r>
            <a:endParaRPr lang="fr-FR" dirty="0"/>
          </a:p>
        </p:txBody>
      </p:sp>
      <p:sp>
        <p:nvSpPr>
          <p:cNvPr id="3" name="Espace réservé du contenu 2"/>
          <p:cNvSpPr>
            <a:spLocks noGrp="1"/>
          </p:cNvSpPr>
          <p:nvPr>
            <p:ph idx="1"/>
          </p:nvPr>
        </p:nvSpPr>
        <p:spPr>
          <a:xfrm>
            <a:off x="285720" y="785794"/>
            <a:ext cx="8572560" cy="5715040"/>
          </a:xfrm>
        </p:spPr>
        <p:txBody>
          <a:bodyPr>
            <a:normAutofit fontScale="47500" lnSpcReduction="20000"/>
          </a:bodyPr>
          <a:lstStyle/>
          <a:p>
            <a:pPr>
              <a:buNone/>
            </a:pPr>
            <a:r>
              <a:rPr lang="fr-FR" sz="4800" dirty="0" smtClean="0"/>
              <a:t>Pour vérifier et renforcer les mesures de sécurité des sites web, il faut:</a:t>
            </a:r>
          </a:p>
          <a:p>
            <a:pPr>
              <a:buNone/>
            </a:pPr>
            <a:endParaRPr lang="fr-FR" sz="4800" dirty="0" smtClean="0"/>
          </a:p>
          <a:p>
            <a:r>
              <a:rPr lang="fr-FR" sz="4800" b="1" dirty="0" smtClean="0"/>
              <a:t>Audit de sécurité web: </a:t>
            </a:r>
            <a:r>
              <a:rPr lang="fr-FR" sz="4800" dirty="0" smtClean="0"/>
              <a:t>Analyser  l’architecture d’hébergement pour valider la sécurité au niveau serveur. Puis dans un second temps, réaliser un audit de vulnérabilité de l’application pour valider la sécurité au niveau du site web et des ses composants.</a:t>
            </a:r>
          </a:p>
          <a:p>
            <a:r>
              <a:rPr lang="fr-FR" sz="4800" b="1" dirty="0" smtClean="0"/>
              <a:t>Certificats SSL :</a:t>
            </a:r>
            <a:r>
              <a:rPr lang="fr-FR" sz="4800" dirty="0" smtClean="0"/>
              <a:t>Un certificat SSL a plusieurs avantages : techniquement, il sécurise les échanges d’information entre les visiteurs et le site web via la protocole HTTPS et commercialement, il rassure. Depuis quelques années, les navigateurs ont rendu l’utilisation des certificats SSL presque obligatoire en affichant la mention « non sécurisé » devant les sites n’utilisant pas le protocole HTTPS.</a:t>
            </a:r>
          </a:p>
          <a:p>
            <a:r>
              <a:rPr lang="fr-FR" sz="4800" b="1" dirty="0" smtClean="0"/>
              <a:t>Firewall Applicatif WAF:  </a:t>
            </a:r>
            <a:r>
              <a:rPr lang="fr-FR" sz="4800" dirty="0" smtClean="0"/>
              <a:t>Le WAF (Web Application Firewall ou firewall applicatif) alfa-</a:t>
            </a:r>
            <a:r>
              <a:rPr lang="fr-FR" sz="4800" dirty="0" err="1" smtClean="0"/>
              <a:t>safety</a:t>
            </a:r>
            <a:r>
              <a:rPr lang="fr-FR" sz="4800" dirty="0" smtClean="0"/>
              <a:t> analyse l’ensemble des requêtes envoyées au site pour filtrer les requêtes malveillantes. Ainsi, il protège le site contre les menaces de sécurité les plus répandues : injections SQL, cross-site </a:t>
            </a:r>
            <a:r>
              <a:rPr lang="fr-FR" sz="4800" dirty="0" err="1" smtClean="0"/>
              <a:t>scripting</a:t>
            </a:r>
            <a:r>
              <a:rPr lang="fr-FR" sz="4800" dirty="0" smtClean="0"/>
              <a:t>…</a:t>
            </a:r>
          </a:p>
          <a:p>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68</a:t>
            </a:fld>
            <a:endParaRPr lang="fr-F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ctr">
              <a:buNone/>
            </a:pPr>
            <a:endParaRPr lang="fr-FR" dirty="0" smtClean="0">
              <a:solidFill>
                <a:srgbClr val="FF0000"/>
              </a:solidFill>
            </a:endParaRPr>
          </a:p>
          <a:p>
            <a:pPr algn="ctr">
              <a:buNone/>
            </a:pPr>
            <a:r>
              <a:rPr lang="fr-FR" dirty="0" smtClean="0">
                <a:solidFill>
                  <a:srgbClr val="FF0000"/>
                </a:solidFill>
              </a:rPr>
              <a:t>Maintenant qu'on connait notre ennemi</a:t>
            </a:r>
          </a:p>
          <a:p>
            <a:pPr algn="ctr">
              <a:buNone/>
            </a:pPr>
            <a:r>
              <a:rPr lang="fr-FR" dirty="0" smtClean="0">
                <a:solidFill>
                  <a:srgbClr val="FF0000"/>
                </a:solidFill>
              </a:rPr>
              <a:t>Comment se protéger ?</a:t>
            </a:r>
          </a:p>
          <a:p>
            <a:pPr algn="ctr">
              <a:buNone/>
            </a:pPr>
            <a:r>
              <a:rPr lang="fr-FR" dirty="0" smtClean="0">
                <a:solidFill>
                  <a:srgbClr val="FF0000"/>
                </a:solidFill>
              </a:rPr>
              <a: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Balayage de port</a:t>
            </a:r>
            <a:br>
              <a:rPr lang="fr-FR" dirty="0" smtClean="0"/>
            </a:br>
            <a:r>
              <a:rPr lang="fr-FR" dirty="0" smtClean="0"/>
              <a:t>(Techniques de scan)</a:t>
            </a:r>
            <a:endParaRPr lang="fr-FR" dirty="0"/>
          </a:p>
        </p:txBody>
      </p:sp>
      <p:sp>
        <p:nvSpPr>
          <p:cNvPr id="3" name="Espace réservé du contenu 2"/>
          <p:cNvSpPr>
            <a:spLocks noGrp="1"/>
          </p:cNvSpPr>
          <p:nvPr>
            <p:ph idx="1"/>
          </p:nvPr>
        </p:nvSpPr>
        <p:spPr/>
        <p:txBody>
          <a:bodyPr>
            <a:normAutofit lnSpcReduction="10000"/>
          </a:bodyPr>
          <a:lstStyle/>
          <a:p>
            <a:r>
              <a:rPr lang="fr-FR" b="1" u="sng" dirty="0" smtClean="0"/>
              <a:t>Protocole</a:t>
            </a:r>
            <a:r>
              <a:rPr lang="fr-FR" dirty="0" smtClean="0"/>
              <a:t>: TCP, UDP et ICMP</a:t>
            </a:r>
          </a:p>
          <a:p>
            <a:r>
              <a:rPr lang="fr-FR" b="1" u="sng" dirty="0" smtClean="0"/>
              <a:t>Techniques</a:t>
            </a:r>
            <a:r>
              <a:rPr lang="fr-FR" dirty="0" smtClean="0"/>
              <a:t>:</a:t>
            </a:r>
          </a:p>
          <a:p>
            <a:pPr lvl="1"/>
            <a:r>
              <a:rPr lang="fr-FR" dirty="0" smtClean="0"/>
              <a:t>Scan TCP </a:t>
            </a:r>
            <a:r>
              <a:rPr lang="fr-FR" dirty="0" err="1" smtClean="0"/>
              <a:t>connect</a:t>
            </a:r>
            <a:r>
              <a:rPr lang="fr-FR" dirty="0" smtClean="0"/>
              <a:t> ou Scan simple</a:t>
            </a:r>
          </a:p>
          <a:p>
            <a:pPr lvl="1"/>
            <a:r>
              <a:rPr lang="fr-FR" dirty="0" smtClean="0"/>
              <a:t> Scans furtifs :</a:t>
            </a:r>
          </a:p>
          <a:p>
            <a:pPr lvl="2"/>
            <a:r>
              <a:rPr lang="fr-FR" dirty="0" smtClean="0"/>
              <a:t>Scan en connexion </a:t>
            </a:r>
            <a:r>
              <a:rPr lang="fr-FR" dirty="0" err="1" smtClean="0"/>
              <a:t>demi-ouverte</a:t>
            </a:r>
            <a:r>
              <a:rPr lang="fr-FR" dirty="0" smtClean="0"/>
              <a:t> </a:t>
            </a:r>
          </a:p>
          <a:p>
            <a:pPr lvl="2"/>
            <a:r>
              <a:rPr lang="fr-FR" dirty="0" err="1" smtClean="0"/>
              <a:t>Syn</a:t>
            </a:r>
            <a:r>
              <a:rPr lang="fr-FR" dirty="0" smtClean="0"/>
              <a:t> scan Le scan passif </a:t>
            </a:r>
          </a:p>
          <a:p>
            <a:r>
              <a:rPr lang="fr-FR" b="1" u="sng" dirty="0" smtClean="0"/>
              <a:t>Outils</a:t>
            </a:r>
            <a:r>
              <a:rPr lang="fr-FR" dirty="0" smtClean="0"/>
              <a:t>:</a:t>
            </a:r>
          </a:p>
          <a:p>
            <a:pPr lvl="1"/>
            <a:r>
              <a:rPr lang="fr-FR" dirty="0" smtClean="0"/>
              <a:t>Nessus </a:t>
            </a:r>
          </a:p>
          <a:p>
            <a:pPr lvl="1"/>
            <a:r>
              <a:rPr lang="fr-FR" dirty="0" err="1" smtClean="0"/>
              <a:t>Nmap</a:t>
            </a:r>
            <a:r>
              <a:rPr lang="fr-FR" dirty="0" smtClean="0"/>
              <a:t> ("Network Mapper") - Utilitaire libre d'audits de sécurité et d'exploration des réseaux </a:t>
            </a:r>
          </a:p>
          <a:p>
            <a:pPr lvl="1"/>
            <a:r>
              <a:rPr lang="fr-FR" dirty="0" smtClean="0"/>
              <a:t>The Art of Port Scanning par </a:t>
            </a:r>
            <a:r>
              <a:rPr lang="fr-FR" dirty="0" err="1" smtClean="0"/>
              <a:t>Fyodor</a:t>
            </a:r>
            <a:r>
              <a:rPr lang="fr-FR" dirty="0" smtClean="0"/>
              <a:t> </a:t>
            </a:r>
          </a:p>
          <a:p>
            <a:endParaRPr lang="fr-FR"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357166"/>
            <a:ext cx="8229600" cy="6286544"/>
          </a:xfrm>
        </p:spPr>
        <p:txBody>
          <a:bodyPr>
            <a:normAutofit fontScale="92500" lnSpcReduction="10000"/>
          </a:bodyPr>
          <a:lstStyle/>
          <a:p>
            <a:r>
              <a:rPr lang="fr-FR" b="1" dirty="0" smtClean="0"/>
              <a:t>Analyse réseau</a:t>
            </a:r>
          </a:p>
          <a:p>
            <a:pPr lvl="1"/>
            <a:r>
              <a:rPr lang="fr-FR" dirty="0" smtClean="0"/>
              <a:t>On peut détecter la présence d’un sniffer grâce à un certains changement de comportement</a:t>
            </a:r>
          </a:p>
          <a:p>
            <a:pPr lvl="1">
              <a:buNone/>
            </a:pPr>
            <a:r>
              <a:rPr lang="fr-FR" dirty="0" smtClean="0"/>
              <a:t>    </a:t>
            </a:r>
            <a:r>
              <a:rPr lang="fr-FR" b="1" dirty="0" err="1" smtClean="0"/>
              <a:t>AntiSniff</a:t>
            </a:r>
            <a:r>
              <a:rPr lang="fr-FR" dirty="0" smtClean="0"/>
              <a:t> (sur </a:t>
            </a:r>
            <a:r>
              <a:rPr lang="fr-FR" dirty="0" err="1" smtClean="0"/>
              <a:t>windows</a:t>
            </a:r>
            <a:r>
              <a:rPr lang="fr-FR" dirty="0" smtClean="0"/>
              <a:t> et linux) envoie des paquets « tests » et en déduit si la carte réseau est en mode transparent( </a:t>
            </a:r>
            <a:r>
              <a:rPr lang="fr-FR" dirty="0" err="1" smtClean="0"/>
              <a:t>promicieux</a:t>
            </a:r>
            <a:r>
              <a:rPr lang="fr-FR" dirty="0" smtClean="0"/>
              <a:t>)</a:t>
            </a:r>
          </a:p>
          <a:p>
            <a:pPr lvl="1">
              <a:buNone/>
            </a:pPr>
            <a:endParaRPr lang="fr-FR" dirty="0" smtClean="0"/>
          </a:p>
          <a:p>
            <a:pPr lvl="1"/>
            <a:r>
              <a:rPr lang="fr-FR" dirty="0" smtClean="0"/>
              <a:t>Chiffrer les transactions réseaux : tunnels (</a:t>
            </a:r>
            <a:r>
              <a:rPr lang="fr-FR" dirty="0" err="1" smtClean="0"/>
              <a:t>IPSec</a:t>
            </a:r>
            <a:r>
              <a:rPr lang="fr-FR" dirty="0" smtClean="0"/>
              <a:t>, VPN), SSL,  </a:t>
            </a:r>
            <a:r>
              <a:rPr lang="fr-FR" dirty="0" err="1" smtClean="0"/>
              <a:t>etc</a:t>
            </a:r>
            <a:r>
              <a:rPr lang="fr-FR" dirty="0" smtClean="0"/>
              <a:t> </a:t>
            </a:r>
          </a:p>
          <a:p>
            <a:pPr lvl="1"/>
            <a:endParaRPr lang="fr-FR" dirty="0" smtClean="0"/>
          </a:p>
          <a:p>
            <a:pPr lvl="1"/>
            <a:r>
              <a:rPr lang="fr-FR" dirty="0" smtClean="0"/>
              <a:t>Segmenter le réseau afin de limiter la diffusion des informations. Il est notamment </a:t>
            </a:r>
            <a:r>
              <a:rPr lang="fr-FR" smtClean="0"/>
              <a:t>recommandé l'utilisation </a:t>
            </a:r>
            <a:r>
              <a:rPr lang="fr-FR" dirty="0" smtClean="0"/>
              <a:t>de </a:t>
            </a:r>
            <a:r>
              <a:rPr lang="fr-FR" dirty="0" err="1" smtClean="0"/>
              <a:t>switchs</a:t>
            </a:r>
            <a:r>
              <a:rPr lang="fr-FR" dirty="0" smtClean="0"/>
              <a:t> (commutateurs) à celle des hubs (concentrateurs)</a:t>
            </a:r>
          </a:p>
          <a:p>
            <a:pPr lvl="1"/>
            <a:endParaRPr lang="fr-FR" dirty="0" smtClean="0"/>
          </a:p>
          <a:p>
            <a:pPr lvl="1"/>
            <a:r>
              <a:rPr lang="fr-FR" dirty="0" smtClean="0"/>
              <a:t>Pour les réseaux sans fils il est conseillé de réduire la puissance des matériels de telle façon à ne couvrir que la surface nécessaire.</a:t>
            </a:r>
            <a:endParaRPr lang="fr-F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954766"/>
          </a:xfrm>
        </p:spPr>
        <p:txBody>
          <a:bodyPr>
            <a:normAutofit/>
          </a:bodyPr>
          <a:lstStyle/>
          <a:p>
            <a:r>
              <a:rPr lang="fr-FR" b="1" dirty="0" smtClean="0"/>
              <a:t>Attaques contre les mots de passe</a:t>
            </a:r>
          </a:p>
          <a:p>
            <a:endParaRPr lang="fr-FR" b="1" dirty="0" smtClean="0"/>
          </a:p>
          <a:p>
            <a:pPr>
              <a:buNone/>
            </a:pPr>
            <a:r>
              <a:rPr lang="fr-FR" dirty="0" smtClean="0"/>
              <a:t>    Imposer certaines exigences sur le mot de passe:</a:t>
            </a:r>
          </a:p>
          <a:p>
            <a:pPr lvl="1"/>
            <a:r>
              <a:rPr lang="fr-FR" dirty="0" smtClean="0"/>
              <a:t>Une longueur de mot de passe minimale (&gt;=6) </a:t>
            </a:r>
          </a:p>
          <a:p>
            <a:pPr lvl="1"/>
            <a:r>
              <a:rPr lang="fr-FR" dirty="0" smtClean="0"/>
              <a:t>La présence de caractères spéciaux </a:t>
            </a:r>
          </a:p>
          <a:p>
            <a:pPr lvl="1"/>
            <a:r>
              <a:rPr lang="fr-FR" dirty="0" smtClean="0"/>
              <a:t>Un changement de casse (minuscule et majuscules)</a:t>
            </a:r>
          </a:p>
          <a:p>
            <a:pPr lvl="1"/>
            <a:r>
              <a:rPr lang="fr-FR" dirty="0" smtClean="0"/>
              <a:t>une durée d'expiration des mots de passe</a:t>
            </a:r>
          </a:p>
          <a:p>
            <a:pPr lvl="1"/>
            <a:endParaRPr lang="fr-FR" dirty="0" smtClean="0"/>
          </a:p>
          <a:p>
            <a:pPr>
              <a:buNone/>
            </a:pPr>
            <a:r>
              <a:rPr lang="fr-FR" dirty="0" smtClean="0"/>
              <a:t>    Il est recommandé aux administrateurs système d'utiliser des logiciels de cassage de mots de passe en interne sur les mots de passe de leurs utilisateurs afin d'en éprouver la solidité.</a:t>
            </a:r>
          </a:p>
          <a:p>
            <a:endParaRPr lang="fr-FR" dirty="0" smtClean="0"/>
          </a:p>
          <a:p>
            <a:endParaRPr lang="fr-F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954766"/>
          </a:xfrm>
        </p:spPr>
        <p:txBody>
          <a:bodyPr/>
          <a:lstStyle/>
          <a:p>
            <a:r>
              <a:rPr lang="fr-FR" b="1" dirty="0" smtClean="0"/>
              <a:t>IP </a:t>
            </a:r>
            <a:r>
              <a:rPr lang="fr-FR" b="1" dirty="0" err="1" smtClean="0"/>
              <a:t>Spoofing</a:t>
            </a:r>
            <a:r>
              <a:rPr lang="fr-FR" dirty="0" smtClean="0"/>
              <a:t>:</a:t>
            </a:r>
          </a:p>
          <a:p>
            <a:pPr lvl="1"/>
            <a:r>
              <a:rPr lang="fr-FR" dirty="0" smtClean="0"/>
              <a:t>Tester la difficulté de l’IP </a:t>
            </a:r>
            <a:r>
              <a:rPr lang="fr-FR" dirty="0" err="1" smtClean="0"/>
              <a:t>Spoofing</a:t>
            </a:r>
            <a:r>
              <a:rPr lang="fr-FR" dirty="0" smtClean="0"/>
              <a:t> par </a:t>
            </a:r>
            <a:r>
              <a:rPr lang="fr-FR" dirty="0" err="1" smtClean="0"/>
              <a:t>Nmap</a:t>
            </a:r>
            <a:endParaRPr lang="fr-FR" dirty="0" smtClean="0"/>
          </a:p>
          <a:p>
            <a:pPr lvl="1"/>
            <a:endParaRPr lang="fr-FR" dirty="0" smtClean="0"/>
          </a:p>
          <a:p>
            <a:pPr lvl="1"/>
            <a:endParaRPr lang="fr-FR" dirty="0" smtClean="0"/>
          </a:p>
          <a:p>
            <a:pPr lvl="1"/>
            <a:endParaRPr lang="fr-FR" dirty="0" smtClean="0"/>
          </a:p>
          <a:p>
            <a:pPr lvl="1"/>
            <a:endParaRPr lang="fr-FR" dirty="0" smtClean="0"/>
          </a:p>
        </p:txBody>
      </p:sp>
      <p:pic>
        <p:nvPicPr>
          <p:cNvPr id="3075" name="Picture 3"/>
          <p:cNvPicPr>
            <a:picLocks noChangeAspect="1" noChangeArrowheads="1"/>
          </p:cNvPicPr>
          <p:nvPr/>
        </p:nvPicPr>
        <p:blipFill>
          <a:blip r:embed="rId2"/>
          <a:srcRect/>
          <a:stretch>
            <a:fillRect/>
          </a:stretch>
        </p:blipFill>
        <p:spPr bwMode="auto">
          <a:xfrm>
            <a:off x="428596" y="1785926"/>
            <a:ext cx="8286808"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500042"/>
            <a:ext cx="8572560" cy="5954766"/>
          </a:xfrm>
        </p:spPr>
        <p:txBody>
          <a:bodyPr>
            <a:normAutofit/>
          </a:bodyPr>
          <a:lstStyle/>
          <a:p>
            <a:pPr lvl="1"/>
            <a:endParaRPr lang="fr-FR" dirty="0" smtClean="0"/>
          </a:p>
          <a:p>
            <a:pPr lvl="1"/>
            <a:r>
              <a:rPr lang="fr-FR" dirty="0" smtClean="0"/>
              <a:t>Supprimer tous les services se basant sur l’authentification IP (</a:t>
            </a:r>
            <a:r>
              <a:rPr lang="fr-FR" dirty="0" err="1" smtClean="0"/>
              <a:t>rlogin</a:t>
            </a:r>
            <a:r>
              <a:rPr lang="fr-FR" dirty="0" smtClean="0"/>
              <a:t>, </a:t>
            </a:r>
            <a:r>
              <a:rPr lang="fr-FR" dirty="0" err="1" smtClean="0"/>
              <a:t>rsh</a:t>
            </a:r>
            <a:r>
              <a:rPr lang="fr-FR" dirty="0" smtClean="0"/>
              <a:t>).</a:t>
            </a:r>
          </a:p>
          <a:p>
            <a:pPr lvl="1"/>
            <a:endParaRPr lang="fr-FR" dirty="0" smtClean="0"/>
          </a:p>
          <a:p>
            <a:pPr lvl="1"/>
            <a:r>
              <a:rPr lang="fr-FR" dirty="0" smtClean="0"/>
              <a:t>Certains modules comme </a:t>
            </a:r>
            <a:r>
              <a:rPr lang="fr-FR" dirty="0" err="1" smtClean="0"/>
              <a:t>rp_filter</a:t>
            </a:r>
            <a:r>
              <a:rPr lang="fr-FR" dirty="0" smtClean="0"/>
              <a:t> sous Linux permettent une défense contre ces attaques.</a:t>
            </a:r>
          </a:p>
          <a:p>
            <a:pPr lvl="1"/>
            <a:endParaRPr lang="fr-FR" dirty="0" smtClean="0"/>
          </a:p>
          <a:p>
            <a:pPr lvl="1"/>
            <a:r>
              <a:rPr lang="fr-FR" dirty="0" smtClean="0"/>
              <a:t>Utilisation de tunnels.</a:t>
            </a:r>
          </a:p>
          <a:p>
            <a:pPr lvl="1"/>
            <a:endParaRPr lang="fr-FR" dirty="0" smtClean="0"/>
          </a:p>
          <a:p>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954766"/>
          </a:xfrm>
        </p:spPr>
        <p:txBody>
          <a:bodyPr/>
          <a:lstStyle/>
          <a:p>
            <a:r>
              <a:rPr lang="fr-FR" b="1" dirty="0" smtClean="0"/>
              <a:t>Attaques de DOS</a:t>
            </a:r>
          </a:p>
          <a:p>
            <a:endParaRPr lang="fr-FR" b="1" dirty="0" smtClean="0"/>
          </a:p>
          <a:p>
            <a:pPr>
              <a:buNone/>
            </a:pPr>
            <a:r>
              <a:rPr lang="fr-FR" dirty="0" smtClean="0"/>
              <a:t>    Récupérer sur internet des correctifs logiciels (patchs) conçus par les éditeurs de logiciels ou certains groupes spécialisés : </a:t>
            </a:r>
          </a:p>
          <a:p>
            <a:pPr lvl="1"/>
            <a:r>
              <a:rPr lang="fr-FR" dirty="0" smtClean="0"/>
              <a:t>http://windowsupdate.microsoft.com/</a:t>
            </a:r>
          </a:p>
          <a:p>
            <a:pPr lvl="1"/>
            <a:r>
              <a:rPr lang="fr-FR" dirty="0" smtClean="0"/>
              <a:t>http://www.securityfocus.com/</a:t>
            </a:r>
          </a:p>
          <a:p>
            <a:endParaRPr lang="fr-F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954766"/>
          </a:xfrm>
        </p:spPr>
        <p:txBody>
          <a:bodyPr/>
          <a:lstStyle/>
          <a:p>
            <a:r>
              <a:rPr lang="fr-FR" b="1" dirty="0" err="1" smtClean="0"/>
              <a:t>Syn</a:t>
            </a:r>
            <a:r>
              <a:rPr lang="fr-FR" b="1" dirty="0" smtClean="0"/>
              <a:t> </a:t>
            </a:r>
            <a:r>
              <a:rPr lang="fr-FR" b="1" dirty="0" err="1" smtClean="0"/>
              <a:t>flooding</a:t>
            </a:r>
            <a:endParaRPr lang="fr-FR" b="1" dirty="0" smtClean="0"/>
          </a:p>
          <a:p>
            <a:endParaRPr lang="fr-FR" b="1" dirty="0" smtClean="0"/>
          </a:p>
          <a:p>
            <a:pPr>
              <a:buNone/>
            </a:pPr>
            <a:r>
              <a:rPr lang="fr-FR" dirty="0" smtClean="0"/>
              <a:t>    Une bonne configuration des firewalls permet de détecter/limiter ce type</a:t>
            </a:r>
          </a:p>
          <a:p>
            <a:pPr>
              <a:buNone/>
            </a:pPr>
            <a:r>
              <a:rPr lang="fr-FR" dirty="0" smtClean="0"/>
              <a:t>    d’attaque. Par exemple, on peut limiter le nombre de connexions TCP par seconde.</a:t>
            </a:r>
          </a:p>
          <a:p>
            <a:pPr>
              <a:buNone/>
            </a:pPr>
            <a:endParaRPr lang="fr-FR" dirty="0" smtClean="0"/>
          </a:p>
          <a:p>
            <a:endParaRPr lang="fr-FR" dirty="0"/>
          </a:p>
        </p:txBody>
      </p:sp>
      <p:pic>
        <p:nvPicPr>
          <p:cNvPr id="1026" name="Picture 2"/>
          <p:cNvPicPr>
            <a:picLocks noChangeAspect="1" noChangeArrowheads="1"/>
          </p:cNvPicPr>
          <p:nvPr/>
        </p:nvPicPr>
        <p:blipFill>
          <a:blip r:embed="rId2"/>
          <a:srcRect/>
          <a:stretch>
            <a:fillRect/>
          </a:stretch>
        </p:blipFill>
        <p:spPr bwMode="auto">
          <a:xfrm>
            <a:off x="857224" y="4500570"/>
            <a:ext cx="7643866" cy="857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954766"/>
          </a:xfrm>
        </p:spPr>
        <p:txBody>
          <a:bodyPr/>
          <a:lstStyle/>
          <a:p>
            <a:r>
              <a:rPr lang="fr-FR" b="1" dirty="0" smtClean="0"/>
              <a:t>UDP </a:t>
            </a:r>
            <a:r>
              <a:rPr lang="fr-FR" b="1" dirty="0" err="1" smtClean="0"/>
              <a:t>Flooding</a:t>
            </a:r>
            <a:endParaRPr lang="fr-FR" b="1" dirty="0" smtClean="0"/>
          </a:p>
          <a:p>
            <a:pPr>
              <a:buNone/>
            </a:pPr>
            <a:endParaRPr lang="fr-FR" b="1" dirty="0" smtClean="0"/>
          </a:p>
          <a:p>
            <a:pPr lvl="1"/>
            <a:r>
              <a:rPr lang="fr-FR" dirty="0" smtClean="0"/>
              <a:t>Configurer les firewalls pour limiter le trafic UDP.</a:t>
            </a:r>
          </a:p>
          <a:p>
            <a:pPr lvl="1"/>
            <a:r>
              <a:rPr lang="fr-FR" dirty="0" smtClean="0"/>
              <a:t>Désactiver si possible certains services comme </a:t>
            </a:r>
            <a:r>
              <a:rPr lang="fr-FR" dirty="0" err="1" smtClean="0"/>
              <a:t>echo</a:t>
            </a:r>
            <a:r>
              <a:rPr lang="fr-FR" dirty="0" smtClean="0"/>
              <a:t> et </a:t>
            </a:r>
            <a:r>
              <a:rPr lang="fr-FR" dirty="0" err="1" smtClean="0"/>
              <a:t>chargen</a:t>
            </a:r>
            <a:r>
              <a:rPr lang="fr-FR" dirty="0" smtClean="0"/>
              <a:t>.</a:t>
            </a:r>
          </a:p>
          <a:p>
            <a:pPr lvl="1"/>
            <a:endParaRPr lang="fr-FR" dirty="0" smtClean="0"/>
          </a:p>
          <a:p>
            <a:endParaRPr lang="fr-FR" dirty="0"/>
          </a:p>
        </p:txBody>
      </p:sp>
      <p:pic>
        <p:nvPicPr>
          <p:cNvPr id="2050" name="Picture 2"/>
          <p:cNvPicPr>
            <a:picLocks noChangeAspect="1" noChangeArrowheads="1"/>
          </p:cNvPicPr>
          <p:nvPr/>
        </p:nvPicPr>
        <p:blipFill>
          <a:blip r:embed="rId2"/>
          <a:srcRect/>
          <a:stretch>
            <a:fillRect/>
          </a:stretch>
        </p:blipFill>
        <p:spPr bwMode="auto">
          <a:xfrm>
            <a:off x="1357290" y="4000504"/>
            <a:ext cx="6929486" cy="928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428604"/>
            <a:ext cx="8229600" cy="5929354"/>
          </a:xfrm>
        </p:spPr>
        <p:txBody>
          <a:bodyPr>
            <a:normAutofit/>
          </a:bodyPr>
          <a:lstStyle/>
          <a:p>
            <a:r>
              <a:rPr lang="fr-FR" b="1" dirty="0" smtClean="0"/>
              <a:t>Attaque par fragmentation</a:t>
            </a:r>
          </a:p>
          <a:p>
            <a:pPr>
              <a:buNone/>
            </a:pPr>
            <a:r>
              <a:rPr lang="fr-FR" dirty="0" smtClean="0"/>
              <a:t>    Installer si possible une implémentation de la pile TCP/IP résistant à cette faille.</a:t>
            </a:r>
          </a:p>
          <a:p>
            <a:pPr>
              <a:buNone/>
            </a:pPr>
            <a:endParaRPr lang="fr-FR" dirty="0" smtClean="0"/>
          </a:p>
          <a:p>
            <a:r>
              <a:rPr lang="fr-FR" b="1" dirty="0" smtClean="0"/>
              <a:t>Attaque par ICMP</a:t>
            </a:r>
          </a:p>
          <a:p>
            <a:pPr lvl="1"/>
            <a:r>
              <a:rPr lang="fr-FR" dirty="0" smtClean="0"/>
              <a:t>Configurer les firewalls pour limiter le trafic ICMP par seconde ;</a:t>
            </a:r>
          </a:p>
          <a:p>
            <a:pPr lvl="1">
              <a:buNone/>
            </a:pPr>
            <a:endParaRPr lang="fr-FR" dirty="0" smtClean="0"/>
          </a:p>
          <a:p>
            <a:pPr lvl="1">
              <a:buNone/>
            </a:pPr>
            <a:endParaRPr lang="fr-FR" dirty="0" smtClean="0"/>
          </a:p>
          <a:p>
            <a:pPr lvl="1"/>
            <a:r>
              <a:rPr lang="fr-FR" dirty="0" smtClean="0"/>
              <a:t>Configurer les firewalls pour bloquer les </a:t>
            </a:r>
            <a:r>
              <a:rPr lang="fr-FR" dirty="0" err="1" smtClean="0"/>
              <a:t>ping</a:t>
            </a:r>
            <a:r>
              <a:rPr lang="fr-FR" dirty="0" smtClean="0"/>
              <a:t> ;</a:t>
            </a:r>
          </a:p>
          <a:p>
            <a:pPr lvl="1"/>
            <a:r>
              <a:rPr lang="fr-FR" dirty="0" smtClean="0"/>
              <a:t>Interdire le </a:t>
            </a:r>
            <a:r>
              <a:rPr lang="fr-FR" dirty="0" err="1" smtClean="0"/>
              <a:t>broadcast</a:t>
            </a:r>
            <a:r>
              <a:rPr lang="fr-FR" dirty="0" smtClean="0"/>
              <a:t>.</a:t>
            </a:r>
          </a:p>
          <a:p>
            <a:endParaRPr lang="fr-FR" dirty="0" smtClean="0"/>
          </a:p>
          <a:p>
            <a:endParaRPr lang="fr-FR" dirty="0" smtClean="0"/>
          </a:p>
          <a:p>
            <a:endParaRPr lang="fr-FR" dirty="0" smtClean="0"/>
          </a:p>
        </p:txBody>
      </p:sp>
      <p:pic>
        <p:nvPicPr>
          <p:cNvPr id="4" name="Picture 2"/>
          <p:cNvPicPr>
            <a:picLocks noChangeAspect="1" noChangeArrowheads="1"/>
          </p:cNvPicPr>
          <p:nvPr/>
        </p:nvPicPr>
        <p:blipFill>
          <a:blip r:embed="rId2"/>
          <a:srcRect/>
          <a:stretch>
            <a:fillRect/>
          </a:stretch>
        </p:blipFill>
        <p:spPr bwMode="auto">
          <a:xfrm>
            <a:off x="1142976" y="4000504"/>
            <a:ext cx="7286676" cy="785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28670"/>
            <a:ext cx="8229600" cy="5526138"/>
          </a:xfrm>
        </p:spPr>
        <p:txBody>
          <a:bodyPr/>
          <a:lstStyle/>
          <a:p>
            <a:r>
              <a:rPr lang="fr-FR" b="1" dirty="0" smtClean="0"/>
              <a:t>ARP </a:t>
            </a:r>
            <a:r>
              <a:rPr lang="fr-FR" b="1" dirty="0" err="1" smtClean="0"/>
              <a:t>Spoofing</a:t>
            </a:r>
            <a:endParaRPr lang="fr-FR" b="1" dirty="0" smtClean="0"/>
          </a:p>
          <a:p>
            <a:endParaRPr lang="fr-FR" b="1" dirty="0" smtClean="0"/>
          </a:p>
          <a:p>
            <a:pPr lvl="1"/>
            <a:r>
              <a:rPr lang="fr-FR" dirty="0" smtClean="0"/>
              <a:t>Saisir manuellement les tables ARP (peu réaliste) ;</a:t>
            </a:r>
          </a:p>
          <a:p>
            <a:pPr lvl="1"/>
            <a:endParaRPr lang="fr-FR" dirty="0" smtClean="0"/>
          </a:p>
          <a:p>
            <a:pPr lvl="1"/>
            <a:r>
              <a:rPr lang="fr-FR" dirty="0" smtClean="0"/>
              <a:t>Centraliser les tables de correspondance sur un serveur </a:t>
            </a:r>
            <a:r>
              <a:rPr lang="fr-FR" b="1" dirty="0" smtClean="0"/>
              <a:t>DHCP</a:t>
            </a:r>
            <a:r>
              <a:rPr lang="fr-FR" dirty="0" smtClean="0"/>
              <a:t>;</a:t>
            </a:r>
          </a:p>
          <a:p>
            <a:pPr lvl="1"/>
            <a:endParaRPr lang="fr-FR" dirty="0" smtClean="0"/>
          </a:p>
          <a:p>
            <a:pPr lvl="1"/>
            <a:r>
              <a:rPr lang="fr-FR" dirty="0" smtClean="0"/>
              <a:t>Surveiller le trafic ARP (avec par ex </a:t>
            </a:r>
            <a:r>
              <a:rPr lang="fr-FR" b="1" dirty="0" err="1" smtClean="0"/>
              <a:t>arpwatch</a:t>
            </a:r>
            <a:r>
              <a:rPr lang="fr-FR" dirty="0" smtClean="0"/>
              <a:t> ou un NIDS).</a:t>
            </a:r>
          </a:p>
          <a:p>
            <a:endParaRPr lang="fr-F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4"/>
            <a:ext cx="8229600" cy="6026204"/>
          </a:xfrm>
        </p:spPr>
        <p:txBody>
          <a:bodyPr>
            <a:normAutofit/>
          </a:bodyPr>
          <a:lstStyle/>
          <a:p>
            <a:r>
              <a:rPr lang="fr-FR" b="1" dirty="0" smtClean="0"/>
              <a:t>DNS </a:t>
            </a:r>
            <a:r>
              <a:rPr lang="fr-FR" b="1" dirty="0" err="1" smtClean="0"/>
              <a:t>Spoofing</a:t>
            </a:r>
            <a:endParaRPr lang="fr-FR" b="1" dirty="0" smtClean="0"/>
          </a:p>
          <a:p>
            <a:pPr>
              <a:buNone/>
            </a:pPr>
            <a:endParaRPr lang="fr-FR" dirty="0" smtClean="0"/>
          </a:p>
          <a:p>
            <a:pPr lvl="1"/>
            <a:r>
              <a:rPr lang="fr-FR" dirty="0" smtClean="0"/>
              <a:t>Rendre les numéros d’identification des requêtes difficilement prédictibles ;</a:t>
            </a:r>
          </a:p>
          <a:p>
            <a:pPr lvl="1"/>
            <a:endParaRPr lang="fr-FR" dirty="0" smtClean="0"/>
          </a:p>
          <a:p>
            <a:pPr lvl="1"/>
            <a:r>
              <a:rPr lang="fr-FR" dirty="0" smtClean="0"/>
              <a:t>Configurer le serveur DNS pour qu’il ne résolve directement que les noms des machines du domaine sur lequel il a autorité (i.e. limiter le cache) ;</a:t>
            </a:r>
          </a:p>
          <a:p>
            <a:pPr lvl="1"/>
            <a:endParaRPr lang="fr-FR" dirty="0" smtClean="0"/>
          </a:p>
          <a:p>
            <a:pPr lvl="1"/>
            <a:r>
              <a:rPr lang="fr-FR" dirty="0" smtClean="0"/>
              <a:t>Ne pas baser de systèmes d’authentification sur le nom de domaine ;</a:t>
            </a:r>
          </a:p>
          <a:p>
            <a:pPr lvl="1"/>
            <a:endParaRPr lang="fr-FR" dirty="0" smtClean="0"/>
          </a:p>
          <a:p>
            <a:pPr lvl="1"/>
            <a:r>
              <a:rPr lang="fr-FR" dirty="0" smtClean="0"/>
              <a:t>Utiliser </a:t>
            </a:r>
            <a:r>
              <a:rPr lang="fr-FR" dirty="0" err="1" smtClean="0"/>
              <a:t>DNSsec</a:t>
            </a:r>
            <a:r>
              <a:rPr lang="fr-FR" dirty="0" smtClean="0"/>
              <a:t>.</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Attaques par intrusion </a:t>
            </a:r>
            <a:br>
              <a:rPr lang="fr-FR" dirty="0" smtClean="0"/>
            </a:br>
            <a:r>
              <a:rPr lang="fr-FR" dirty="0" smtClean="0"/>
              <a:t>(Analyse de réseau)</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Permet d’« écouter » le trafic d'un réseau, c'est-à-dire de capturer les informations qui y circulent. </a:t>
            </a:r>
          </a:p>
          <a:p>
            <a:r>
              <a:rPr lang="fr-FR" dirty="0" smtClean="0"/>
              <a:t> En utilisant l'interface réseau dans un mode spécifique appelé </a:t>
            </a:r>
            <a:r>
              <a:rPr lang="fr-FR" i="1" dirty="0" smtClean="0"/>
              <a:t>mode </a:t>
            </a:r>
            <a:r>
              <a:rPr lang="fr-FR" i="1" dirty="0" err="1" smtClean="0"/>
              <a:t>promiscuous</a:t>
            </a:r>
            <a:r>
              <a:rPr lang="fr-FR" i="1" dirty="0" smtClean="0"/>
              <a:t>.</a:t>
            </a:r>
          </a:p>
          <a:p>
            <a:pPr>
              <a:buNone/>
            </a:pPr>
            <a:endParaRPr lang="fr-FR" i="1" dirty="0" smtClean="0"/>
          </a:p>
          <a:p>
            <a:r>
              <a:rPr lang="fr-FR" b="1" dirty="0" smtClean="0"/>
              <a:t>Quelques outils </a:t>
            </a:r>
          </a:p>
          <a:p>
            <a:pPr lvl="1"/>
            <a:r>
              <a:rPr lang="fr-FR" dirty="0" err="1" smtClean="0"/>
              <a:t>Ethereal</a:t>
            </a:r>
            <a:r>
              <a:rPr lang="fr-FR" dirty="0" smtClean="0"/>
              <a:t>, le célèbre analyseur de protocoles </a:t>
            </a:r>
          </a:p>
          <a:p>
            <a:pPr lvl="1"/>
            <a:r>
              <a:rPr lang="fr-FR" dirty="0" smtClean="0"/>
              <a:t>TCP dump </a:t>
            </a:r>
          </a:p>
          <a:p>
            <a:pPr lvl="1"/>
            <a:r>
              <a:rPr lang="fr-FR" dirty="0" err="1" smtClean="0"/>
              <a:t>WinDump</a:t>
            </a:r>
            <a:r>
              <a:rPr lang="fr-FR" dirty="0" smtClean="0"/>
              <a:t>, TCP dump sous Windows </a:t>
            </a:r>
          </a:p>
          <a:p>
            <a:pPr lvl="1"/>
            <a:r>
              <a:rPr lang="fr-FR" dirty="0" err="1" smtClean="0"/>
              <a:t>Wireshark</a:t>
            </a:r>
            <a:r>
              <a:rPr lang="fr-FR" dirty="0" smtClean="0"/>
              <a:t> </a:t>
            </a:r>
          </a:p>
          <a:p>
            <a:endParaRPr lang="fr-F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401080" cy="6072230"/>
          </a:xfrm>
        </p:spPr>
        <p:txBody>
          <a:bodyPr>
            <a:normAutofit/>
          </a:bodyPr>
          <a:lstStyle/>
          <a:p>
            <a:r>
              <a:rPr lang="fr-FR" b="1" dirty="0" smtClean="0"/>
              <a:t>L’ingénierie sociale</a:t>
            </a:r>
          </a:p>
          <a:p>
            <a:pPr>
              <a:buNone/>
            </a:pPr>
            <a:r>
              <a:rPr lang="fr-FR" dirty="0" smtClean="0"/>
              <a:t>   </a:t>
            </a:r>
          </a:p>
          <a:p>
            <a:pPr>
              <a:buNone/>
            </a:pPr>
            <a:r>
              <a:rPr lang="fr-FR" dirty="0" smtClean="0"/>
              <a:t>    Il est ainsi conseillé, quel que soit le type de renseignement demandé : </a:t>
            </a:r>
          </a:p>
          <a:p>
            <a:pPr lvl="1"/>
            <a:r>
              <a:rPr lang="fr-FR" dirty="0" smtClean="0"/>
              <a:t>de se renseigner sur l'identité de son émetteur en lui demandant des informations précises (nom et prénom, société, numéro de téléphone) ; </a:t>
            </a:r>
          </a:p>
          <a:p>
            <a:pPr lvl="1"/>
            <a:r>
              <a:rPr lang="fr-FR" dirty="0" smtClean="0"/>
              <a:t>de vérifier éventuellement les renseignements fournis ;</a:t>
            </a:r>
          </a:p>
          <a:p>
            <a:pPr lvl="1"/>
            <a:r>
              <a:rPr lang="fr-FR" dirty="0" smtClean="0"/>
              <a:t>de s'interroger sur la criticité des informations demandées. </a:t>
            </a:r>
          </a:p>
          <a:p>
            <a:endParaRPr lang="fr-FR" dirty="0" smtClean="0"/>
          </a:p>
          <a:p>
            <a:pPr>
              <a:buNone/>
            </a:pPr>
            <a:r>
              <a:rPr lang="fr-FR" dirty="0" smtClean="0"/>
              <a:t>    Une formation et une sensibilisation des utilisateurs aux problèmes de sécurité peut s'avérer nécessaire. </a:t>
            </a:r>
          </a:p>
          <a:p>
            <a:endParaRPr lang="fr-FR" dirty="0" smtClean="0"/>
          </a:p>
          <a:p>
            <a:endParaRPr lang="fr-F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6143668"/>
          </a:xfrm>
        </p:spPr>
        <p:txBody>
          <a:bodyPr>
            <a:normAutofit fontScale="85000" lnSpcReduction="20000"/>
          </a:bodyPr>
          <a:lstStyle/>
          <a:p>
            <a:r>
              <a:rPr lang="fr-FR" b="1" dirty="0" err="1" smtClean="0"/>
              <a:t>Phishing</a:t>
            </a:r>
            <a:endParaRPr lang="fr-FR" b="1" dirty="0" smtClean="0"/>
          </a:p>
          <a:p>
            <a:pPr lvl="1"/>
            <a:r>
              <a:rPr lang="fr-FR" dirty="0" smtClean="0"/>
              <a:t>Le </a:t>
            </a:r>
            <a:r>
              <a:rPr lang="fr-FR" dirty="0" err="1" smtClean="0"/>
              <a:t>phishing</a:t>
            </a:r>
            <a:r>
              <a:rPr lang="fr-FR" dirty="0" smtClean="0"/>
              <a:t> consiste à envoyer des courriels malveillants conçus pour tromper les gens et les faire tomber dans le piège de l'escroquerie. L'objectif est souvent d'amener les utilisateurs à révéler des informations financières, des informations d'identification du système ou d'autres données sensibles</a:t>
            </a:r>
            <a:r>
              <a:rPr lang="fr-FR" dirty="0" smtClean="0"/>
              <a:t>.</a:t>
            </a:r>
          </a:p>
          <a:p>
            <a:pPr lvl="1">
              <a:buNone/>
            </a:pPr>
            <a:endParaRPr lang="fr-FR" dirty="0" smtClean="0"/>
          </a:p>
          <a:p>
            <a:pPr lvl="1"/>
            <a:r>
              <a:rPr lang="fr-FR" dirty="0" smtClean="0"/>
              <a:t>Le </a:t>
            </a:r>
            <a:r>
              <a:rPr lang="fr-FR" dirty="0" err="1" smtClean="0"/>
              <a:t>phishing</a:t>
            </a:r>
            <a:r>
              <a:rPr lang="fr-FR" dirty="0" smtClean="0"/>
              <a:t> est un </a:t>
            </a:r>
            <a:r>
              <a:rPr lang="fr-FR" dirty="0" smtClean="0"/>
              <a:t>exemple d’ingénierie sociale : </a:t>
            </a:r>
            <a:r>
              <a:rPr lang="fr-FR" dirty="0" smtClean="0"/>
              <a:t>un ensemble de techniques que les escrocs utilisent pour manipuler la psychologie humaine. Les techniques d'ingénierie sociale comprennent la falsification, la mauvaise orientation et le mensonge, qui peuvent tous jouer un rôle dans les attaques de </a:t>
            </a:r>
            <a:r>
              <a:rPr lang="fr-FR" dirty="0" err="1" smtClean="0"/>
              <a:t>phishing</a:t>
            </a:r>
            <a:r>
              <a:rPr lang="fr-FR" dirty="0" smtClean="0"/>
              <a:t>. À la base, les courriels de </a:t>
            </a:r>
            <a:r>
              <a:rPr lang="fr-FR" dirty="0" err="1" smtClean="0"/>
              <a:t>phishing</a:t>
            </a:r>
            <a:r>
              <a:rPr lang="fr-FR" dirty="0" smtClean="0"/>
              <a:t> utilisent l'ingénierie sociale pour encourager les utilisateurs à agir sans réfléchir.</a:t>
            </a:r>
          </a:p>
          <a:p>
            <a:pPr>
              <a:buNone/>
            </a:pPr>
            <a:r>
              <a:rPr lang="fr-FR" dirty="0" smtClean="0"/>
              <a:t>    </a:t>
            </a:r>
          </a:p>
          <a:p>
            <a:pPr>
              <a:buNone/>
            </a:pPr>
            <a:r>
              <a:rPr lang="fr-FR" dirty="0" smtClean="0"/>
              <a:t>Lorsque </a:t>
            </a:r>
            <a:r>
              <a:rPr lang="fr-FR" dirty="0" smtClean="0"/>
              <a:t>vous recevez un message provenant a priori d'un établissement bancaire ou d'un site de commerce électronique il est nécessaire de vous poser les questions suivantes : </a:t>
            </a:r>
          </a:p>
          <a:p>
            <a:pPr lvl="1"/>
            <a:r>
              <a:rPr lang="fr-FR" dirty="0" smtClean="0"/>
              <a:t>Ai-je communiqué à cet établissement mon adresse de messagerie ? </a:t>
            </a:r>
          </a:p>
          <a:p>
            <a:pPr lvl="1"/>
            <a:r>
              <a:rPr lang="fr-FR" dirty="0" smtClean="0"/>
              <a:t> Le courrier reçu possède-t-il des éléments personnalisés permettant d'identifier sa véracité (numéro de client, nom de l'agence, etc.) ? </a:t>
            </a:r>
          </a:p>
          <a:p>
            <a:endParaRPr lang="fr-FR" dirty="0" smtClean="0"/>
          </a:p>
          <a:p>
            <a:endParaRPr lang="fr-FR" dirty="0" smtClean="0"/>
          </a:p>
          <a:p>
            <a:endParaRPr lang="fr-F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954766"/>
          </a:xfrm>
        </p:spPr>
        <p:txBody>
          <a:bodyPr>
            <a:normAutofit lnSpcReduction="10000"/>
          </a:bodyPr>
          <a:lstStyle/>
          <a:p>
            <a:pPr>
              <a:buNone/>
            </a:pPr>
            <a:r>
              <a:rPr lang="fr-FR" dirty="0" smtClean="0"/>
              <a:t>Il est conseillé de suivre les conseils suivants : </a:t>
            </a:r>
          </a:p>
          <a:p>
            <a:pPr>
              <a:buNone/>
            </a:pPr>
            <a:endParaRPr lang="fr-FR" dirty="0" smtClean="0"/>
          </a:p>
          <a:p>
            <a:r>
              <a:rPr lang="fr-FR" dirty="0" smtClean="0"/>
              <a:t>Ne cliquez pas directement sur le lien contenu dans le mail, mais ouvrez votre navigateur et saisissez vous-même l'URL d'accès au service. </a:t>
            </a:r>
          </a:p>
          <a:p>
            <a:endParaRPr lang="fr-FR" dirty="0" smtClean="0"/>
          </a:p>
          <a:p>
            <a:r>
              <a:rPr lang="fr-FR" dirty="0" smtClean="0"/>
              <a:t>Méfiez-vous des formulaires demandant des informations bancaires. Il est en effet rare (voire impossible) qu'une banque vous demande des renseignements aussi importants par un simple courrier électronique. </a:t>
            </a:r>
          </a:p>
          <a:p>
            <a:endParaRPr lang="fr-FR" dirty="0" smtClean="0"/>
          </a:p>
          <a:p>
            <a:r>
              <a:rPr lang="fr-FR" dirty="0" smtClean="0"/>
              <a:t>Assurez-vous, lorsque vous saisissez des informations sensibles, que le navigateur est en mode sécurisé (</a:t>
            </a:r>
            <a:r>
              <a:rPr lang="fr-FR" dirty="0" err="1" smtClean="0"/>
              <a:t>https</a:t>
            </a:r>
            <a:r>
              <a:rPr lang="fr-FR" dirty="0" smtClean="0"/>
              <a:t>, orthographe du nom de domaine)</a:t>
            </a:r>
          </a:p>
          <a:p>
            <a:endParaRPr lang="fr-FR" dirty="0" smtClean="0"/>
          </a:p>
          <a:p>
            <a:endParaRPr lang="fr-FR" dirty="0" smtClean="0"/>
          </a:p>
          <a:p>
            <a:pPr>
              <a:buNone/>
            </a:pP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Attaques Réseaux</a:t>
            </a:r>
            <a:endParaRPr lang="fr-FR" dirty="0"/>
          </a:p>
        </p:txBody>
      </p:sp>
      <p:sp>
        <p:nvSpPr>
          <p:cNvPr id="3" name="Espace réservé du contenu 2"/>
          <p:cNvSpPr>
            <a:spLocks noGrp="1"/>
          </p:cNvSpPr>
          <p:nvPr>
            <p:ph idx="1"/>
          </p:nvPr>
        </p:nvSpPr>
        <p:spPr>
          <a:xfrm>
            <a:off x="2428860" y="2714620"/>
            <a:ext cx="4257676" cy="828668"/>
          </a:xfrm>
        </p:spPr>
        <p:txBody>
          <a:bodyPr/>
          <a:lstStyle/>
          <a:p>
            <a:pPr>
              <a:buNone/>
            </a:pPr>
            <a:r>
              <a:rPr lang="fr-FR" dirty="0" smtClean="0"/>
              <a:t>Attaques DOS</a:t>
            </a:r>
            <a:endParaRPr lang="fr-FR" dirty="0"/>
          </a:p>
        </p:txBody>
      </p:sp>
      <p:sp>
        <p:nvSpPr>
          <p:cNvPr id="4" name="Espace réservé du numéro de diapositive 3"/>
          <p:cNvSpPr>
            <a:spLocks noGrp="1"/>
          </p:cNvSpPr>
          <p:nvPr>
            <p:ph type="sldNum" sz="quarter" idx="12"/>
          </p:nvPr>
        </p:nvSpPr>
        <p:spPr/>
        <p:txBody>
          <a:bodyPr/>
          <a:lstStyle/>
          <a:p>
            <a:fld id="{6DC8DEC5-92CB-40C9-AE7E-CA1D290586C3}" type="slidenum">
              <a:rPr lang="fr-FR" smtClean="0"/>
              <a:pPr/>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3616</Words>
  <Application>Microsoft Office PowerPoint</Application>
  <PresentationFormat>Affichage à l'écran (4:3)</PresentationFormat>
  <Paragraphs>443</Paragraphs>
  <Slides>82</Slides>
  <Notes>1</Notes>
  <HiddenSlides>0</HiddenSlides>
  <MMClips>0</MMClips>
  <ScaleCrop>false</ScaleCrop>
  <HeadingPairs>
    <vt:vector size="4" baseType="variant">
      <vt:variant>
        <vt:lpstr>Thème</vt:lpstr>
      </vt:variant>
      <vt:variant>
        <vt:i4>1</vt:i4>
      </vt:variant>
      <vt:variant>
        <vt:lpstr>Titres des diapositives</vt:lpstr>
      </vt:variant>
      <vt:variant>
        <vt:i4>82</vt:i4>
      </vt:variant>
    </vt:vector>
  </HeadingPairs>
  <TitlesOfParts>
    <vt:vector size="83" baseType="lpstr">
      <vt:lpstr>Débit</vt:lpstr>
      <vt:lpstr>La Sécurité Informatique</vt:lpstr>
      <vt:lpstr>Les différents types d’attaques</vt:lpstr>
      <vt:lpstr>Attaques réseaux</vt:lpstr>
      <vt:lpstr>Attaques réseaux</vt:lpstr>
      <vt:lpstr>Attaques par intrusion</vt:lpstr>
      <vt:lpstr>Attaques par intrusion (Balayage de port)</vt:lpstr>
      <vt:lpstr>Balayage de port (Techniques de scan)</vt:lpstr>
      <vt:lpstr>Attaques par intrusion  (Analyse de réseau)</vt:lpstr>
      <vt:lpstr>Attaques Réseaux</vt:lpstr>
      <vt:lpstr>Spoofing </vt:lpstr>
      <vt:lpstr>IP Spoofing</vt:lpstr>
      <vt:lpstr>IP Spoofing</vt:lpstr>
      <vt:lpstr>IP Spoofing</vt:lpstr>
      <vt:lpstr>TCP Hijacking (désynchronisation TCP)</vt:lpstr>
      <vt:lpstr>TCP Hijacking (désynchronisation TCP)</vt:lpstr>
      <vt:lpstr>TCP Hijacking (désynchronisation TCP)</vt:lpstr>
      <vt:lpstr>ARP Spoofing (ARP Redirect)</vt:lpstr>
      <vt:lpstr>ARP poisoning (ARP Redirect)</vt:lpstr>
      <vt:lpstr>ARP poisoning (ARP Redirect)</vt:lpstr>
      <vt:lpstr>DNS Spoofing</vt:lpstr>
      <vt:lpstr>DNS Spoofing</vt:lpstr>
      <vt:lpstr>Attaque de Syn Flooding</vt:lpstr>
      <vt:lpstr>Attaque de Syn Flooding</vt:lpstr>
      <vt:lpstr>Attaque de Syn Flooding</vt:lpstr>
      <vt:lpstr>UDP Flooding</vt:lpstr>
      <vt:lpstr>UDP Flooding</vt:lpstr>
      <vt:lpstr>Attaque par ICMP</vt:lpstr>
      <vt:lpstr>Attaque par ICMP</vt:lpstr>
      <vt:lpstr>Smurfing</vt:lpstr>
      <vt:lpstr>Smurfing</vt:lpstr>
      <vt:lpstr>Attaque par Time exceeded</vt:lpstr>
      <vt:lpstr>Attaque par Redirect</vt:lpstr>
      <vt:lpstr>Attaques de mot de passe</vt:lpstr>
      <vt:lpstr>Attaques de mot de passe</vt:lpstr>
      <vt:lpstr>Attaques de mot de passe</vt:lpstr>
      <vt:lpstr>Attaque par force brute</vt:lpstr>
      <vt:lpstr>Attaque par dictionnaire</vt:lpstr>
      <vt:lpstr>Attaque hybride</vt:lpstr>
      <vt:lpstr>Autres attaques</vt:lpstr>
      <vt:lpstr>Attaques de mot de passe</vt:lpstr>
      <vt:lpstr>Attaques applicatives</vt:lpstr>
      <vt:lpstr>Attaques applicatives</vt:lpstr>
      <vt:lpstr>Les attaques de données</vt:lpstr>
      <vt:lpstr>Les attaques de données</vt:lpstr>
      <vt:lpstr>Les attaques contre les applications</vt:lpstr>
      <vt:lpstr>Les attaques contre les applications</vt:lpstr>
      <vt:lpstr>Les attaques contre les applications</vt:lpstr>
      <vt:lpstr>Exemple </vt:lpstr>
      <vt:lpstr>Attaques système</vt:lpstr>
      <vt:lpstr>Attaques systèmes</vt:lpstr>
      <vt:lpstr>Élimination des vulnérabilités d'un système</vt:lpstr>
      <vt:lpstr>Systèmes fermés et partiellement fermés</vt:lpstr>
      <vt:lpstr>Les systèmes « fermés » peuvent-ils convenir aux ordinateurs de bureau et ordinateurs portables ?</vt:lpstr>
      <vt:lpstr>Protection des SE</vt:lpstr>
      <vt:lpstr>Protection des SE</vt:lpstr>
      <vt:lpstr>Protection des SE</vt:lpstr>
      <vt:lpstr>Protection des SE</vt:lpstr>
      <vt:lpstr>Attaques de sites Web</vt:lpstr>
      <vt:lpstr>Attaques de sites Web (défiguration des sites internet)</vt:lpstr>
      <vt:lpstr>Statistiques</vt:lpstr>
      <vt:lpstr>Quels sont les objectifs de la défiguration ? </vt:lpstr>
      <vt:lpstr>Attaques de sites web ( ce qui a changé?)</vt:lpstr>
      <vt:lpstr>La modification des pages web (Ajout d’un iframe)</vt:lpstr>
      <vt:lpstr>La modification des pages web  (Ajout d’un script)</vt:lpstr>
      <vt:lpstr>Le dépôt d'un fichier hostile</vt:lpstr>
      <vt:lpstr>Le dépôt d'un fichier hostile</vt:lpstr>
      <vt:lpstr>Diapositive 67</vt:lpstr>
      <vt:lpstr>Solutions</vt:lpstr>
      <vt:lpstr>Diapositive 69</vt:lpstr>
      <vt:lpstr>Diapositive 70</vt:lpstr>
      <vt:lpstr>Diapositive 71</vt:lpstr>
      <vt:lpstr>Diapositive 72</vt:lpstr>
      <vt:lpstr>Diapositive 73</vt:lpstr>
      <vt:lpstr>Diapositive 74</vt:lpstr>
      <vt:lpstr>Diapositive 75</vt:lpstr>
      <vt:lpstr>Diapositive 76</vt:lpstr>
      <vt:lpstr>Diapositive 77</vt:lpstr>
      <vt:lpstr>Diapositive 78</vt:lpstr>
      <vt:lpstr>Diapositive 79</vt:lpstr>
      <vt:lpstr>Diapositive 80</vt:lpstr>
      <vt:lpstr>Diapositive 81</vt:lpstr>
      <vt:lpstr>Diapositive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Sécurité Informatique</dc:title>
  <dc:creator>Aissaoui</dc:creator>
  <cp:lastModifiedBy>Aissaoui</cp:lastModifiedBy>
  <cp:revision>20</cp:revision>
  <dcterms:created xsi:type="dcterms:W3CDTF">2021-04-21T22:41:26Z</dcterms:created>
  <dcterms:modified xsi:type="dcterms:W3CDTF">2023-02-04T22:24:26Z</dcterms:modified>
</cp:coreProperties>
</file>