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09" r:id="rId3"/>
    <p:sldId id="265" r:id="rId4"/>
    <p:sldId id="269" r:id="rId5"/>
    <p:sldId id="259" r:id="rId6"/>
    <p:sldId id="266" r:id="rId7"/>
    <p:sldId id="271" r:id="rId8"/>
    <p:sldId id="284" r:id="rId9"/>
    <p:sldId id="272" r:id="rId10"/>
    <p:sldId id="276" r:id="rId11"/>
    <p:sldId id="278" r:id="rId12"/>
    <p:sldId id="279" r:id="rId13"/>
    <p:sldId id="280" r:id="rId14"/>
    <p:sldId id="281" r:id="rId15"/>
    <p:sldId id="283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6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7" r:id="rId36"/>
    <p:sldId id="306" r:id="rId37"/>
    <p:sldId id="308" r:id="rId38"/>
    <p:sldId id="310" r:id="rId39"/>
    <p:sldId id="311" r:id="rId40"/>
    <p:sldId id="31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9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11F75-FC37-4F92-9135-B4CFF85F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847" y="1158580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altLang="ko-KR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C </a:t>
            </a:r>
            <a:r>
              <a:rPr lang="ko-KR" altLang="en-US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애플리케이션 구현 </a:t>
            </a:r>
            <a:br>
              <a:rPr lang="en-US" altLang="ko-KR" sz="5400" b="1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5400" b="1" dirty="0">
                <a:latin typeface="돋움" panose="020B0600000101010101" pitchFamily="50" charset="-127"/>
                <a:ea typeface="돋움" panose="020B0600000101010101" pitchFamily="50" charset="-127"/>
              </a:rPr>
              <a:t>중간고사 포트폴리오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F668A-62BB-4642-B2E2-574416384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컴퓨터정보공학과 </a:t>
            </a:r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E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반 </a:t>
            </a:r>
            <a:endParaRPr lang="en-US" altLang="ko-KR" sz="3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20190706 </a:t>
            </a:r>
            <a:r>
              <a:rPr lang="ko-KR" altLang="en-US" sz="3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김종휘</a:t>
            </a:r>
          </a:p>
        </p:txBody>
      </p:sp>
    </p:spTree>
    <p:extLst>
      <p:ext uri="{BB962C8B-B14F-4D97-AF65-F5344CB8AC3E}">
        <p14:creationId xmlns:p14="http://schemas.microsoft.com/office/powerpoint/2010/main" val="323560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증감 연산자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++, --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8965D-2843-46D3-8AB8-56F962AF04C5}"/>
              </a:ext>
            </a:extLst>
          </p:cNvPr>
          <p:cNvSpPr txBox="1"/>
          <p:nvPr/>
        </p:nvSpPr>
        <p:spPr>
          <a:xfrm>
            <a:off x="572666" y="1873622"/>
            <a:ext cx="1073182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B329C-A5F7-4F06-B1B3-EE4372B3F63A}"/>
              </a:ext>
            </a:extLst>
          </p:cNvPr>
          <p:cNvSpPr txBox="1"/>
          <p:nvPr/>
        </p:nvSpPr>
        <p:spPr>
          <a:xfrm>
            <a:off x="1795788" y="5891529"/>
            <a:ext cx="828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전위연산자는 할당 전에 연산하기 때문에 결과값이 변하는 것을 알 </a:t>
            </a: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1342A3-0C13-4B83-96E0-152893CC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5" y="1832149"/>
            <a:ext cx="4573075" cy="3725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3133D7-944A-4703-92C8-52B8E3BB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59" y="1832149"/>
            <a:ext cx="442760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0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증감 연산자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연습문제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9EDBD8-C2F0-4680-A85C-7FF91D8B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0" y="5800725"/>
            <a:ext cx="1836579" cy="7620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D3DBEE-7ADD-43DD-A7EF-8F843288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0" y="1381714"/>
            <a:ext cx="5429250" cy="44190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D9403-43C3-4EE0-B4D4-E3E65CE30308}"/>
              </a:ext>
            </a:extLst>
          </p:cNvPr>
          <p:cNvSpPr txBox="1"/>
          <p:nvPr/>
        </p:nvSpPr>
        <p:spPr>
          <a:xfrm>
            <a:off x="6193992" y="1491733"/>
            <a:ext cx="5791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역순으로 살펴보면 값을 유추해볼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num3 = --num1;</a:t>
            </a: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값이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전위 연산을 했기 때문에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값은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이고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num1++;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으로 값이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늘었기 때문에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초기값은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num4 = num2++;</a:t>
            </a: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값이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이면 후위연산으로 증가하기 전 값이며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--num2;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값이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줄었기 때문에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num2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초기값은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75BC25-B7BE-443A-863B-4CEB63F82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339" y="5800725"/>
            <a:ext cx="184420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6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다중 </a:t>
            </a:r>
            <a:r>
              <a:rPr lang="en-US" altLang="ko-KR" b="1" cap="none" dirty="0">
                <a:latin typeface="돋움" panose="020B0600000101010101" pitchFamily="50" charset="-127"/>
                <a:ea typeface="돋움" panose="020B0600000101010101" pitchFamily="50" charset="-127"/>
              </a:rPr>
              <a:t>for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14C19B-F895-44B9-A6C0-B38812FB2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629497"/>
            <a:ext cx="6073666" cy="3330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572666" y="5228503"/>
            <a:ext cx="6753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첫번째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문은 열을 의미하며 두번째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문은 행을 의미합니다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부터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반복하기 때문에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줄이 출력되고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j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값도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부터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반복하기 때문에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칸이 출력됩니다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89D087-0DAC-4F29-89DD-AE61010C1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272" y="1998829"/>
            <a:ext cx="4683462" cy="2156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96C6B-3A8E-468A-AE33-3D0DE3DC58ED}"/>
              </a:ext>
            </a:extLst>
          </p:cNvPr>
          <p:cNvSpPr txBox="1"/>
          <p:nvPr/>
        </p:nvSpPr>
        <p:spPr>
          <a:xfrm>
            <a:off x="7003272" y="1629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93307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다중 </a:t>
            </a:r>
            <a:r>
              <a:rPr lang="en-US" altLang="ko-KR" b="1" cap="none" dirty="0">
                <a:latin typeface="돋움" panose="020B0600000101010101" pitchFamily="50" charset="-127"/>
                <a:ea typeface="돋움" panose="020B0600000101010101" pitchFamily="50" charset="-127"/>
              </a:rPr>
              <a:t>for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구구단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6835994" y="1629497"/>
            <a:ext cx="46657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다중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문으로 구구단을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단부터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9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단까지 반복하기 때문에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바깥쪽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문의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값은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부터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9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반복합니다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 구구단은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부터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9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곱하기 때문에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안쪽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j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값도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부터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9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반복합니다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다음은 이를 응용한 문제가 있겠습니다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4AFC45E-64B6-401B-9EEA-FE55DAEF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629497"/>
            <a:ext cx="3254022" cy="33683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60ECAB-AECE-4842-8BF7-5EE65509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93" y="1629497"/>
            <a:ext cx="2027096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8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다중 </a:t>
            </a:r>
            <a:r>
              <a:rPr lang="en-US" altLang="ko-KR" b="1" cap="none" dirty="0">
                <a:latin typeface="돋움" panose="020B0600000101010101" pitchFamily="50" charset="-127"/>
                <a:ea typeface="돋움" panose="020B0600000101010101" pitchFamily="50" charset="-127"/>
              </a:rPr>
              <a:t>for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연습 문제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572666" y="1606762"/>
            <a:ext cx="824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다중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문을 이용하여 다음과 같은 피라미드를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출력하세요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빈칸 채우기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C646EA4-1790-4160-87F0-87E1066E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2069374"/>
            <a:ext cx="1657377" cy="19888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CA9101-8340-4522-8476-96B0D2739C9B}"/>
              </a:ext>
            </a:extLst>
          </p:cNvPr>
          <p:cNvSpPr txBox="1"/>
          <p:nvPr/>
        </p:nvSpPr>
        <p:spPr>
          <a:xfrm>
            <a:off x="4525541" y="2232778"/>
            <a:ext cx="6391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피라미드가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줄이기 때문에 첫번째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문은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이용하여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반복합니다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두번째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문은 별의 개수가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개씩 점점 늘어나야 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그것을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연결하여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j&lt;=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하여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첫번째 줄 출력은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0 1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 다음과같은 피라미드를 출력할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답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5, j&lt;=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293E87-7F88-4953-86BC-F4396574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5" y="4151505"/>
            <a:ext cx="3479381" cy="24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4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포인터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6193537" y="1627100"/>
            <a:ext cx="5514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“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”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가리키며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 변수라고 부르기도 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 변수를 선언할 때는 자료형에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참조 연산자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붙여서 선언하고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주소연산자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&amp;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이용하여 주소를 대입합니다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동일한 운영체제 시스템일 경우 주소 값이 동일한 크기를 갖기 때문에 포인트 변수의 크기는 모두 동일합니다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옆에 코드를 보면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int *p = NULL;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포인트를 선언과 동시에 초기화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p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=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&amp;num;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 변수에 주소 값 대입 하여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&amp;num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과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p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값은 같고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*p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값을 가리키게 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F37E63-2633-4336-9604-45249D643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552113"/>
            <a:ext cx="5386088" cy="32350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FC1B9D-6BB9-4384-BE75-B81AAA2E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6" y="4887605"/>
            <a:ext cx="5386087" cy="15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1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포인터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6096000" y="1373261"/>
            <a:ext cx="5514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*p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포인터가 가리키는 값인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*p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+=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5;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포인터가 가리키는 값에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이므로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값도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증가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*p++;</a:t>
            </a: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증감연산자가 참조연산자보다 우선순위가 높기 때문에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p++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먼저 수행되어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p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저장된 주소 값이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증가하기 때문에 쓰레기 값이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(*p)++;</a:t>
            </a: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우선순위를 설정해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증가한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21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C88DB4-0C98-47AA-9E4F-C8E5D91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373261"/>
            <a:ext cx="4850981" cy="51118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135C3B-67A3-45E6-825F-DFBA045D1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65660"/>
            <a:ext cx="3276884" cy="9754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00A329-0B36-499A-ADCD-9032B294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5441105"/>
            <a:ext cx="3276884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7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포인터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6096000" y="1630774"/>
            <a:ext cx="533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포인터는 함수를 사용할 때 진가를 발휘합니다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값이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numPlus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사용할 때는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값의 변화가 없지만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</a:p>
          <a:p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pointerPlus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함수에서는 값이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증가함을 볼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즉 함수에서 수정할 수 없는 변수와는 달리 포인터는 포인터로 메모리의 주소를 넘겨 함수에서 메모리에 직접적으로 참조하여 변수의 값을 바로 수정하는 것이 가능한 것입니다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5420CB-ACBB-43E7-B2A3-55EE0A66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84739"/>
            <a:ext cx="4470909" cy="1000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83A680-3EB9-41FF-A596-48019BAEF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6" y="1630774"/>
            <a:ext cx="4854361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3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포인터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6096000" y="1630774"/>
            <a:ext cx="5334000" cy="41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배열의 주소는 연속 되어있습니다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 배열의 이름은 포인터 변수와 같은 기능을 하며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첫번째 요소의 주소 값을 나타냅니다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이런 배열의 특성을 포인터 연산에 이용하면 유용하게 사용 가능합니다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&amp;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연산자를 사용하지않고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이름 자체가 주소 값이기 때문에 바로 포인터에 대입 가능합니다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scanf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입력 받을 때 문자열을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&amp;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연산자를 붙여주지 않아도 되는 이유와 같습니다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0E7AF5-A2CB-4DFC-B25A-FC338AD5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5" y="1630773"/>
            <a:ext cx="4870025" cy="3084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038AC3-1D45-4C7D-9BBB-C9446CBB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4" y="4910261"/>
            <a:ext cx="4317883" cy="10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1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포인터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6096000" y="1630774"/>
            <a:ext cx="5334000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 변수도 일반 변수처럼 증감 연산을 할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옆 코드를 보면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int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포인터인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arrPtr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더하니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증가하고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double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포인터인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arrPtr2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씩 증가합니다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즉 포인터 변수가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더하거나 뺄 때 자료형의 크기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x 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증가한다는 것을 알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배열처럼 사용하여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*(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arr+i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 ==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라는 것을 알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73A01C-49F6-4930-B98C-570D86E6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4" y="1630774"/>
            <a:ext cx="5159187" cy="4237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97C0D9-95B3-46CB-989F-11778A10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80" y="4770095"/>
            <a:ext cx="5144440" cy="11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8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05B59-AFA9-4BFB-B0E8-E2000C21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>
                <a:latin typeface="돋움" panose="020B0600000101010101" pitchFamily="50" charset="-127"/>
                <a:ea typeface="돋움" panose="020B0600000101010101" pitchFamily="50" charset="-127"/>
              </a:rPr>
              <a:t>목차</a:t>
            </a:r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8912C-2EA6-4B10-89CB-948A5634DF58}"/>
              </a:ext>
            </a:extLst>
          </p:cNvPr>
          <p:cNvSpPr txBox="1"/>
          <p:nvPr/>
        </p:nvSpPr>
        <p:spPr>
          <a:xfrm>
            <a:off x="2231136" y="2940815"/>
            <a:ext cx="7729727" cy="25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머리말</a:t>
            </a:r>
            <a:endParaRPr lang="en-US" altLang="ko-KR" sz="2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 소개</a:t>
            </a:r>
            <a:endParaRPr lang="en-US" altLang="ko-KR" sz="2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복습</a:t>
            </a:r>
            <a:endParaRPr lang="en-US" altLang="ko-KR" sz="2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소감</a:t>
            </a:r>
            <a:endParaRPr lang="en-US" altLang="ko-KR" sz="2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10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포인터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6566838" y="1592281"/>
            <a:ext cx="4876800" cy="41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이중 포인터는 포인터의 주소 값을 담는 변수로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포인터의 포인터라고 할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옆 코드를 보시면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ptr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주소 값을 대입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pptr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ptr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주소값을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대입했습니다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이중 포인터는 그 포인터가 가리키고 있는 곳에서 한번 더 그 포인터가 가리키는 주소로 찾아가 그 변수 값을 사용합니다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첫번째 출력문에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num,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ptr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pptr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세 값이 모두 같게 되는 것입니다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7205C0-59A7-4CA1-8B83-1AEA00CC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7" y="1592280"/>
            <a:ext cx="5725318" cy="3050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1E802-11BB-4A6A-B69A-7F8A078C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7" y="5007451"/>
            <a:ext cx="5725318" cy="7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포인터 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문제풀이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F302-BD56-49D4-AC35-C8B89A194B56}"/>
              </a:ext>
            </a:extLst>
          </p:cNvPr>
          <p:cNvSpPr txBox="1"/>
          <p:nvPr/>
        </p:nvSpPr>
        <p:spPr>
          <a:xfrm>
            <a:off x="6745822" y="1711327"/>
            <a:ext cx="4876800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실행했을 때 출력 값은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주소 값은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1000, arr2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2000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이라고 가정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풀이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arrPtr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)++;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가리키는 값을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증가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*arrPtr2++;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주소 값을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증가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arrPtr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= 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*arrPtr2 = 3.200000     //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lf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출력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arrPtr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= 1000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arrPtr2 = 2008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답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: 2 3.200000 1000 2008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BEB36-3A4B-4E21-9EB7-6FF2E0DC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78" y="1711327"/>
            <a:ext cx="5997460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14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0E1FD2-4F25-457C-8F08-70BFA7D1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525051"/>
            <a:ext cx="4405734" cy="45635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124BDC-B50C-4BDA-9B16-5F158692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6" y="6129263"/>
            <a:ext cx="4052046" cy="39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79D98-53BA-4B05-8829-1DE2291F18B2}"/>
              </a:ext>
            </a:extLst>
          </p:cNvPr>
          <p:cNvSpPr txBox="1"/>
          <p:nvPr/>
        </p:nvSpPr>
        <p:spPr>
          <a:xfrm>
            <a:off x="5238916" y="1525051"/>
            <a:ext cx="6455244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함수란 특정한 기능을 따로 분리 해 놓은 것으로 수학에서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함수의 개념과 비슷합니다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사용하면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유지보수와 가독성을 높일 수 있으며 코드를 재활용 할 수 있다는 장점이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arrayPlus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라는 함수를 호출하고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length)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인자로 넘겨 주었습니다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매개변수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호출할 때 넘겨주는 값입니다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인자를 사용하는 이유는 전역변수와 지역변수가 존재하여 다른 함수의 변수는 사용할 수 없기 때문입니다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 주의할 점은 넘겨받은 인자는 매개변수에 복사된다는 것입니다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즉 함수에서 넘겨받은 값을 변경해도 원래의 그 값은 변경되지 않습니다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87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79D98-53BA-4B05-8829-1DE2291F18B2}"/>
              </a:ext>
            </a:extLst>
          </p:cNvPr>
          <p:cNvSpPr txBox="1"/>
          <p:nvPr/>
        </p:nvSpPr>
        <p:spPr>
          <a:xfrm>
            <a:off x="5565887" y="1727052"/>
            <a:ext cx="6455244" cy="459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함수의 형태는 예시와 같습니다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예제 함수 경우 반환형은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함수명은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arrayPlus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넘길 인자는 배열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),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배열의 길이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length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호출시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작동된 내부 코드는 중괄호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{}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둘러 쌓인 모든 코드를 의미합니다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ArrayPlus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경우 반환형이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정수를 반환한다는 뜻입니다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반환형이 있는 함수는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필수적이며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함수의 종료와 값을 반환하는 역할을 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반환형이 없는 함수는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void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라는 반환형을 사용하고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사용하지 않습니다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언어는 절차지향언어임으로 함수의 선언이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아래에 있다면 인식하지 못합니다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D58CDC-20EA-465B-86DE-99C4A89A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4" y="1727052"/>
            <a:ext cx="4426966" cy="1930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129C4A-AF21-40EA-A24E-3D87B7EE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4" y="3844380"/>
            <a:ext cx="4691126" cy="231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8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79D98-53BA-4B05-8829-1DE2291F18B2}"/>
              </a:ext>
            </a:extLst>
          </p:cNvPr>
          <p:cNvSpPr txBox="1"/>
          <p:nvPr/>
        </p:nvSpPr>
        <p:spPr>
          <a:xfrm>
            <a:off x="5565887" y="1727052"/>
            <a:ext cx="6455244" cy="41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아래에 함수를 작성하려면 함수 원형을 작성하면 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예시와 같이 함수의 코드는 빼고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원형만 위에 선언해 주면 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main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위에 전부 정의해도 되지만 이렇게 두번이나 정의하는 이유는 코드가 길어지고 함수가 증가하게 되면 프로그램의 전체적인 형태를 볼 수 있는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밑으로 내려가고 코드를 보는 것이 불편함을 느끼기 때문입니다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코드가 짧다면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위에 선언해도 상관없지만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코드가 길어진다면 함수원형을 필요로 할 것입니다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362FF4-A5A3-4CF6-8B76-280D4849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727052"/>
            <a:ext cx="5887231" cy="43486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D19F8B-220A-4A6B-A7E5-DE15ACE2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3" y="5960406"/>
            <a:ext cx="3137440" cy="6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24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함수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문제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79D98-53BA-4B05-8829-1DE2291F18B2}"/>
              </a:ext>
            </a:extLst>
          </p:cNvPr>
          <p:cNvSpPr txBox="1"/>
          <p:nvPr/>
        </p:nvSpPr>
        <p:spPr>
          <a:xfrm>
            <a:off x="6817359" y="1727052"/>
            <a:ext cx="5203771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평균을 구하는 함수를 만들어서 사용한 후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출력하는 프로그램을 작성하세요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scanf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이용하여 사용자에게 입력 받는다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입력 받는 값은 정수이며 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평균을 구하는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average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구현한다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평균 점수는 소수점 이하까지 구한다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입력 받은 값들은 함수로 넘기고 평균을 구해 반환한다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함수의 반환 값은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my_average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변수에 저장한다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반환 받은 값은 출력한다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 나머지는 소수점 이하 한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자리까지만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출력한다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2E0D38-BB0B-4226-9A98-94F80FEB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2055559"/>
            <a:ext cx="5904432" cy="352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4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함수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문제풀이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95B599-0B56-499E-AE60-1D6574532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5" y="1513730"/>
            <a:ext cx="4850981" cy="5016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5901167" y="1513730"/>
            <a:ext cx="5718168" cy="41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자리 배열을 생성한다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함수에서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문을 이용해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반복하여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scanf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배열에 숫자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개를 입력 받는다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my_averag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넘김과 동시에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average()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인자로 하여 호출한다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호출 받은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average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받은 인자 값을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for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문을 통해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avr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변수에 저장한다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for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 종료 후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avr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나눠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doubl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형으로 변환하여 반환한다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printf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평균점수 출력한다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826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문자열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572666" y="4500226"/>
            <a:ext cx="11352634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scanf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getchar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라인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버퍼링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방식을 사용 하여 문자 하나를 입력해도 반응이 없다가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[enter]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키를 누르면 그제서야 이전에 입력한 문자마다 입력이 실행됩니다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getche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getch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버퍼를 하용 하지 않고 문자 하나를 바로 입력할 수 있는 함수입니다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이용하려면 헤더파일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conio.h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삽입해야 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89E19F-2478-457D-A04E-25C66FCD8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594158"/>
            <a:ext cx="7847434" cy="29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8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문자열 관련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578433" y="1909426"/>
            <a:ext cx="11035134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strlen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() :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NULL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문자를 제외한 문자열 길이를 출력해주는 함수입니다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strcpy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(), </a:t>
            </a: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strncpy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()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문자열을 복사하는 함수이다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strcpy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앞 인자 문자열에 뒤 인자 문자열을 복사합니다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문자열은 항상 마지막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NULL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문자까지 포함 한다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strcat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(), </a:t>
            </a: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strncat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()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앞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문자열에 뒤 문자열의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NULL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문자까지 연결하여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앞의 문자열 주소를 반환하는 함수입니다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strncat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경우 덧붙일 문자열의 크기를 지정할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strtok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()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문자열에서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구문자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(delimiter)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 문자를 여러 개 지정하여 토큰을 추출하는 함수입니다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strcmp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b="1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strncmp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비교와 복사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문자열 연결 등과 같은 다양한 문자열 처리는 헤더파일 </a:t>
            </a:r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string.h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함수원형으로 선언된 라이브러리 함수로 제공됩니다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190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전역변수와 지역변수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6115621" y="1619142"/>
            <a:ext cx="5503713" cy="483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지역변수란 한 지역에서만 사용할 수 있는 변수 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main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함수내의 변수들은 다른 함수내에서 사용할 수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다른 함수에서 사용하기 위해선 인자 값으로 넘겨주거나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전역변수로 선언한 후 사용해야 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옆 예시를 보면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result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선언되지 않았다며 에러가 났습니다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위와 같이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내에서 선언된 변수는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functionTest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다른 함수에서는 사용할 수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반대의 경우로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temp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변수도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내에서는 사용할 수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지역변수는 초기화를 하지 않으면 쓰레기 값이 저장됨을 주의 해야 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 지역변수는 스택 메모리 영역에 할당되며 함수나 블록이 종료되는 순간 메모리에서 자동 제거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지역변수 선언에서 자료형 앞에 키워드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auto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사용되며 생략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DEA8B-ADD6-4BEB-A898-839E307F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619142"/>
            <a:ext cx="5007786" cy="3448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6E9C0-FC36-425A-8507-10D54A33E6A6}"/>
              </a:ext>
            </a:extLst>
          </p:cNvPr>
          <p:cNvSpPr txBox="1"/>
          <p:nvPr/>
        </p:nvSpPr>
        <p:spPr>
          <a:xfrm>
            <a:off x="605949" y="5151698"/>
            <a:ext cx="105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에러 발생</a:t>
            </a:r>
            <a:endParaRPr lang="en-US" altLang="ko-KR" sz="1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02EB64-C9DC-4D96-8A1D-84B2978D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6" y="5521030"/>
            <a:ext cx="5006340" cy="92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1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ECA6-08D4-4C16-A1F1-4A6EFF38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83426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>
                <a:latin typeface="돋움" panose="020B0600000101010101" pitchFamily="50" charset="-127"/>
                <a:ea typeface="돋움" panose="020B0600000101010101" pitchFamily="50" charset="-127"/>
              </a:rPr>
              <a:t>머리말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FB6F1-9A83-4832-9837-090BA48ACA0E}"/>
              </a:ext>
            </a:extLst>
          </p:cNvPr>
          <p:cNvSpPr txBox="1"/>
          <p:nvPr/>
        </p:nvSpPr>
        <p:spPr>
          <a:xfrm>
            <a:off x="2085848" y="2168655"/>
            <a:ext cx="8020304" cy="41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언어는 제가 처음 배운 프로그래밍 언어입니다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학교에 입학하기 전 독학으로 프로그래밍 언어를 배워보자 다짐하여 공부를 시작하였는데 처음에는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언어를 공부하면서 재미있었고 흥미도 느꼈지만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나중엔 점점 어려워지면서 흥미가 떨어져 공부를 소홀히 하게 되었습니다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수업 중 모르는 내용을 다시 복습하지 않고 그냥 넘어갔던 것을 반성하고 지금 제작하는 중간고사 포트폴리오를 통해 다시금 새롭게 시작함으로 초심을 되찾을 수 있는 발판이 되기를 바라며 이 포트폴리오를 제작합니다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제 다짐을 보여주는 이 포트폴리오는 초심으로 돌아가 어려운 내용과 잊어버린 내용들을 복습하기 위해 작성되었음을 알립니다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74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전역변수와 지역변수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5953061" y="1619141"/>
            <a:ext cx="5666273" cy="446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전역변수는 어느 지역에서나 사용할 수 있는 변수 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괄호 안에 쓴 변수가 지역변수 였다면 괄호 밖에서 쓴 변수는 전역변수 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전역변수로 선언하면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함수이든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functionTest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함수이든 변수 사용이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 이 전역변수는 프로그램의 시작과 동시에 메모리 공간에 할당되어 프로그램이 종료 될 때 까지 존재합니다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예시를 보면 전역변수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global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두 함수에 접근 하는 것을 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전역변수는 코드가 길어지고 복잡해지면 어떤 함수에서 값을 바꾸는 것을 알기 어렵기 때문에 전역변수가 꼭 필요한 것이 아니라면 지역변수를 사용하는 것을 권장합니다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전역변수를 다른 파일에서 참조하려면 키워드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extern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사용하여 전역변수임을 선언해야 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CAA73E-4E5C-4FF1-8F4B-4B014650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619141"/>
            <a:ext cx="4680054" cy="384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8BF140-E0C1-4024-8ACB-3025925E3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6" y="5698471"/>
            <a:ext cx="4485243" cy="7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정적변수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6533825" y="1619141"/>
            <a:ext cx="4784415" cy="451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키워드 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변수 선언에서 자료형 앞에 키워드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넣어 정적변수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(static variable)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선언할 수 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정적변수는 메모리에서 제거되지 않으므로 지속적으로 저장 값을 유지하고 수정할 수 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프로그램이 종료하면 메모리에서 제거가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정적변수는 초기값을 지정하지 않으면 자료형으로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‘\0’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NULL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값이 저장됩니다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초기화는 단 한번만 수행할 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예시 코드를 보면 함수를 여러 번 호출했음에도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값이 초기화 되지 않고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선언한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num1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값에 값이 계속적으로 증가함을 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3757D8-80AD-44B1-AE7F-6DD9502C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2" y="1619141"/>
            <a:ext cx="5384818" cy="37656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A925D4-60E8-497C-B1A6-8095BC9B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2" y="5384800"/>
            <a:ext cx="914479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정적변수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문제풀이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5832785" y="1558181"/>
            <a:ext cx="4784415" cy="446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sx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정적변수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x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지역변수로 선언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process() 1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sx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= 0	x=1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초기화      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printf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x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sx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출력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x +=3;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sx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+=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x+3;      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process() 2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sx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정적변수로 초기화 안됨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x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지역변수로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초기화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x +=3;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sx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+=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x+3;      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printf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x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sx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출력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process() 3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위와 같이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x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초기화됨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F6FF89-BAB5-47E3-A6A3-E9910B50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478104"/>
            <a:ext cx="4514858" cy="5186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6C6E3-FCCE-4369-B7FA-2B0DF8C01B54}"/>
              </a:ext>
            </a:extLst>
          </p:cNvPr>
          <p:cNvSpPr txBox="1"/>
          <p:nvPr/>
        </p:nvSpPr>
        <p:spPr>
          <a:xfrm>
            <a:off x="9542091" y="2702538"/>
            <a:ext cx="9284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x	</a:t>
            </a:r>
            <a:r>
              <a:rPr lang="en-US" altLang="ko-KR" sz="2000" dirty="0" err="1"/>
              <a:t>sx</a:t>
            </a:r>
            <a:endParaRPr lang="en-US" altLang="ko-KR" sz="2000" dirty="0"/>
          </a:p>
          <a:p>
            <a:pPr marL="342900" indent="-342900">
              <a:buAutoNum type="arabicPlain"/>
            </a:pPr>
            <a:r>
              <a:rPr lang="en-US" altLang="ko-KR" sz="2000" dirty="0"/>
              <a:t>   0</a:t>
            </a:r>
          </a:p>
          <a:p>
            <a:r>
              <a:rPr lang="en-US" altLang="ko-KR" sz="2000" dirty="0"/>
              <a:t>4	 7</a:t>
            </a:r>
          </a:p>
          <a:p>
            <a:pPr marL="342900" indent="-342900">
              <a:buAutoNum type="arabicPlain"/>
            </a:pPr>
            <a:r>
              <a:rPr lang="en-US" altLang="ko-KR" sz="2000" dirty="0"/>
              <a:t>   7</a:t>
            </a:r>
          </a:p>
          <a:p>
            <a:pPr marL="342900" indent="-342900">
              <a:buAutoNum type="arabicPlain" startAt="4"/>
            </a:pPr>
            <a:r>
              <a:rPr lang="en-US" altLang="ko-KR" sz="2000" dirty="0"/>
              <a:t>  14</a:t>
            </a:r>
          </a:p>
          <a:p>
            <a:r>
              <a:rPr lang="en-US" altLang="ko-KR" sz="2000" dirty="0"/>
              <a:t>1	14</a:t>
            </a:r>
          </a:p>
        </p:txBody>
      </p:sp>
    </p:spTree>
    <p:extLst>
      <p:ext uri="{BB962C8B-B14F-4D97-AF65-F5344CB8AC3E}">
        <p14:creationId xmlns:p14="http://schemas.microsoft.com/office/powerpoint/2010/main" val="1244275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구조체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5832785" y="1475513"/>
            <a:ext cx="5786549" cy="483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하나 이상의 변수를 묶어서 좀더 편리하게 사용할 수 있도록 도와주는 도구 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 연관성 있는 서로 다른 개별적의 자료형의 변수들을 하나의 단위로 묶은 새로운 자료형을 구조체라 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구조체는 대표적인 유도 자료입니다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기존 자료형으로 새로이 만들어진 자료형을 유도 자료형이라 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사용하려면 먼저 구조체 틀을 정의해야 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키워드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다음에 구조체 태그 이름을 기술하고 중괄호를 이용해 원하는 멤버를 여러 개의 변수로 선언합니다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정의는 변수의 선언과는 다르며 새로운 구조체 자료형을 정의하는 구문입니다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문장은 세미콜론으로 종료하며 초기값을 대입할 수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 멤버의 이름은 모두 유일해야 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1DEBC-041B-4ADE-9FA2-60D58D3C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475513"/>
            <a:ext cx="5035654" cy="47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4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구조체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6198545" y="1553028"/>
            <a:ext cx="5420789" cy="40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멤버의 값을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선언할 때 대입해서 초기화 할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초기화 할 때는 멤버 연산자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중괄호를 사용합니다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구조체는 배열처럼 멤버 전체를 초기화 할 수 있고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원하는 변수만 초기화 할 수도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초기화 할 때에는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{.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멤버이름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=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}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형태로 초기화 할 수도 있으며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멤버이름을 적지않고 초기화 할 수 도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 이름을 적지 않을 때는 구조체를 정의했던 순서대로 값이 들어갑니다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 값을 따로 넣어주지 않은 멤버는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0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초기화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4FAFBA-BD8F-47EB-8B1D-F2A3F275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553028"/>
            <a:ext cx="5136641" cy="40959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257210-02D4-4BB2-B2F7-2B7F3135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6" y="5704552"/>
            <a:ext cx="5144461" cy="7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9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자료형 재정의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B0D6B-64D0-40ED-9788-B55D10FE182F}"/>
              </a:ext>
            </a:extLst>
          </p:cNvPr>
          <p:cNvSpPr txBox="1"/>
          <p:nvPr/>
        </p:nvSpPr>
        <p:spPr>
          <a:xfrm>
            <a:off x="6198545" y="1553028"/>
            <a:ext cx="5420789" cy="483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typedef 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구문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typedef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사용되는 자료 유형을 다른 새로운 자료형 이름으로 재정의할 수 있도록 하는 키워드 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일반적으로 자료형을 재정의 하는 이유는 프로그램의 시스템 간 호환성과 편의성을 위해 필요합니다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typedef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이용하면 구조체를 선언할 때 매번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써줄 필요가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typedef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사용할 때에는 구조체 별칭을 구조체 정의할 때 중괄호 뒤에 써줍니다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예시와 같이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typedef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별칭을 써주면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함수에서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[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구조체이름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써줄 필요 없이 별칭만 써도 구조체 선언이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별칭은 구조체 이름과 동일하게 써도 무관하지만 일반적으로 구조체 이름 앞에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붙여줍니다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1C9E8E-A57E-47FA-A5AC-545AEAD6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553028"/>
            <a:ext cx="5196884" cy="45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8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익명 구조체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AD6AB-8074-4C73-9623-86FFBA01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408113"/>
            <a:ext cx="5054147" cy="4494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C78110-9B10-43EE-B0E7-5286790960C6}"/>
              </a:ext>
            </a:extLst>
          </p:cNvPr>
          <p:cNvSpPr txBox="1"/>
          <p:nvPr/>
        </p:nvSpPr>
        <p:spPr>
          <a:xfrm>
            <a:off x="6156960" y="5096474"/>
            <a:ext cx="578654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예시처럼 구조체 이름을 적지않고 사용하는 것이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 구조체 이름을 다로 지정하지 않고 별칭만 사용하는 것을 익명 구조체라고 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5182D4-7F5A-45FE-B5DE-D808E568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408112"/>
            <a:ext cx="4358640" cy="35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34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함수와 포인터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FA2329-19DA-46C7-B731-9AD1A8969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493323"/>
            <a:ext cx="6561389" cy="4541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C4FB5F-4FEF-4B13-8AC5-83A351FCF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66" y="5975086"/>
            <a:ext cx="1577477" cy="571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77B6A-0627-4084-A37D-5C5EC768268C}"/>
              </a:ext>
            </a:extLst>
          </p:cNvPr>
          <p:cNvSpPr txBox="1"/>
          <p:nvPr/>
        </p:nvSpPr>
        <p:spPr>
          <a:xfrm>
            <a:off x="7437121" y="1493323"/>
            <a:ext cx="3942080" cy="446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언어에선 함수 외부의 변수를 함수 내부에서 수정할 수 없기 때문에 포인터를 매개변수로 사용하여 함수로 전달된 실인자의 주소를 사용하여 그 변수를 참조한다 이와 같이 함수에서 주소의 호출을 참조에 의한 호출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(call by reference)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 한다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main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 내부에 있는 변수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num1, num2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포인터 변수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*first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*second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받아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swapNumber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함수에서 값을 바꾸는 것을 볼 수 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700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E9116-5245-44EF-8CA6-D05C4819D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돋움" panose="020B0600000101010101" pitchFamily="50" charset="-127"/>
                <a:ea typeface="돋움" panose="020B0600000101010101" pitchFamily="50" charset="-127"/>
              </a:rPr>
              <a:t>소감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85367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ECA6-08D4-4C16-A1F1-4A6EFF38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83426"/>
          </a:xfrm>
        </p:spPr>
        <p:txBody>
          <a:bodyPr>
            <a:normAutofit fontScale="90000"/>
          </a:bodyPr>
          <a:lstStyle/>
          <a:p>
            <a:r>
              <a:rPr lang="ko-KR" altLang="en-US" sz="4000" b="1" dirty="0">
                <a:latin typeface="돋움" panose="020B0600000101010101" pitchFamily="50" charset="-127"/>
                <a:ea typeface="돋움" panose="020B0600000101010101" pitchFamily="50" charset="-127"/>
              </a:rPr>
              <a:t>소감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FB6F1-9A83-4832-9837-090BA48ACA0E}"/>
              </a:ext>
            </a:extLst>
          </p:cNvPr>
          <p:cNvSpPr txBox="1"/>
          <p:nvPr/>
        </p:nvSpPr>
        <p:spPr>
          <a:xfrm>
            <a:off x="2064004" y="2173695"/>
            <a:ext cx="8063992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저는 이 포트폴리오를 제작하면서 처음 구매했던 책을 펼쳐보게 되었습니다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제가 전에 밑줄 치고 메모하면서 공부 했던 것들을 보면서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과거를 되돌아 보는 계기가 되었고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계기로 흐트러진 현재의 다짐을 다시금 바로잡을 수 있었습니다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또한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 책을 처음부터 정독 하니 얼핏 알고 있었던 부분들과 모르는 부분들을 되짚어 볼 수 있었습니다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 뿐만 아니라 다른 프로그래밍언어도 이번 기회를 통해 복습하면서 정리해본다면 앞으로 공부를 하고 취업을 하는데 있어서도 큰 도움이 될 것임을 느끼게 되었습니다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새로이 시작하는 마음을 갖게 되어 좋은 경험이 되었음을 새기며 포트폴리오 마치겠습니다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감사합니다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78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E9116-5245-44EF-8CA6-D05C4819D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>
                <a:latin typeface="돋움" panose="020B0600000101010101" pitchFamily="50" charset="-127"/>
                <a:ea typeface="돋움" panose="020B0600000101010101" pitchFamily="50" charset="-127"/>
              </a:rPr>
              <a:t>C</a:t>
            </a:r>
            <a:r>
              <a:rPr lang="ko-KR" altLang="en-US" sz="4800" b="1" dirty="0">
                <a:latin typeface="돋움" panose="020B0600000101010101" pitchFamily="50" charset="-127"/>
                <a:ea typeface="돋움" panose="020B0600000101010101" pitchFamily="50" charset="-127"/>
              </a:rPr>
              <a:t>언어 소개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07099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E9116-5245-44EF-8CA6-D05C4819D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418AB3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6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감사합니다</a:t>
            </a:r>
            <a:r>
              <a:rPr lang="en-US" altLang="ko-KR" sz="6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1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C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언어의 탄생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8965D-2843-46D3-8AB8-56F962AF04C5}"/>
              </a:ext>
            </a:extLst>
          </p:cNvPr>
          <p:cNvSpPr txBox="1"/>
          <p:nvPr/>
        </p:nvSpPr>
        <p:spPr>
          <a:xfrm>
            <a:off x="572666" y="1873622"/>
            <a:ext cx="10731828" cy="325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1960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개발 되었던 운영체제들은 하드웨어 종속적인 언어를 사용하여 개발되었습니다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하드웨어가 바뀌면 운영체제의 많은 부분을 다시 개발해야 했습니다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벨 연구소의 데니스 리치와 켄 톰슨은 이런 불편함을 없애고자 하드웨어가 변경되어도 프로그램을 다시 작성하지 않아도 되는 운영체제를 만들기 위해 노력합니다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1970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년에 켄 톰슨이 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언어를 만들었지만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언어도 하드웨어로부터 독립된 운영체제를 만드는 데 적합하지 않았습니다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이에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1972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켄 톰슨은 데니스 리치와 함께 새로운 언어를 개발하는데 이것이 바로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 입니다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61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C 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언어의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8965D-2843-46D3-8AB8-56F962AF04C5}"/>
              </a:ext>
            </a:extLst>
          </p:cNvPr>
          <p:cNvSpPr txBox="1"/>
          <p:nvPr/>
        </p:nvSpPr>
        <p:spPr>
          <a:xfrm>
            <a:off x="572666" y="1680582"/>
            <a:ext cx="10731828" cy="501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언어의 특징 </a:t>
            </a:r>
            <a:r>
              <a:rPr lang="en-US" altLang="ko-KR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4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1. 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언어로 작성된 프로그램은 다양한 하드웨어로의 이식성이 좋습니다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2. 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언어는 절차 지향 프로그래밍 언어로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코드가 복잡하지 않아 상대적으로 유지보수가 쉽습니다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3. 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언어는 저급 언어의 특징을 가지고 있으므로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어셈블리어 수준으로 하드웨어를 제어할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4. 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언어는 코드가 간결하여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완성된 프로그램의 크기가 작고 실행 속도가 빠릅니다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 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언어가 가지는 </a:t>
            </a:r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단점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다음과 같습니다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1. 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언어는 저급 언어의 특징을 가지고 있으므로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자바와 같은 다른 고급 언어보다 배우기가 쉽지 않습니다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2. C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언어는 다른 언어와는 달리 시스템 자원을 직접 제어할 수 있으므로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프로그래밍하는데 세심한 주의를 기울여야 합니다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78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아스키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(ASCII)</a:t>
            </a:r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8965D-2843-46D3-8AB8-56F962AF04C5}"/>
              </a:ext>
            </a:extLst>
          </p:cNvPr>
          <p:cNvSpPr txBox="1"/>
          <p:nvPr/>
        </p:nvSpPr>
        <p:spPr>
          <a:xfrm>
            <a:off x="6511636" y="1793493"/>
            <a:ext cx="5107698" cy="418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문자를 숫자로 표현하기위한 약속으로 아스키는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1967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년에 표준으로 제정되어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1986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년에 마지막으로 개정되었습니다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아스키는 초창기에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7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비트 방식으로 인코딩 되었지만 다양한 표현이 필요해짐에 따라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비트 인코딩을 사용하도록 확장 되었습니다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256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숫자로 문자를 표현하기 때문에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0~255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범위를 가지며 이 범위는 부호를 고려하지 않는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바이트 메모리에 저장할 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바이트 메모리에 저장하는 것이 가장 효율적입니다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4F94FF-C783-4743-8CC7-8CC54353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793493"/>
            <a:ext cx="5486017" cy="417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1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E9116-5245-44EF-8CA6-D05C4819D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돋움" panose="020B0600000101010101" pitchFamily="50" charset="-127"/>
                <a:ea typeface="돋움" panose="020B0600000101010101" pitchFamily="50" charset="-127"/>
              </a:rPr>
              <a:t>복습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6344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2834B-C6EC-4FE6-8D18-4DCB3247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6" y="597139"/>
            <a:ext cx="4850981" cy="56827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latin typeface="돋움" panose="020B0600000101010101" pitchFamily="50" charset="-127"/>
                <a:ea typeface="돋움" panose="020B0600000101010101" pitchFamily="50" charset="-127"/>
              </a:rPr>
              <a:t>증감 연산자 </a:t>
            </a:r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++, --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8965D-2843-46D3-8AB8-56F962AF04C5}"/>
              </a:ext>
            </a:extLst>
          </p:cNvPr>
          <p:cNvSpPr txBox="1"/>
          <p:nvPr/>
        </p:nvSpPr>
        <p:spPr>
          <a:xfrm>
            <a:off x="572666" y="1873622"/>
            <a:ext cx="1073182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52BF81-7631-48E8-88DF-D050E3A7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66" y="1873622"/>
            <a:ext cx="5258256" cy="30711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FC604A-25DA-41BD-9C00-EC44FE2C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33" y="1873622"/>
            <a:ext cx="5090601" cy="22633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0702C3-B7F3-41BC-88A7-A773F0E26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6" y="4944748"/>
            <a:ext cx="1348857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6B329C-A5F7-4F06-B1B3-EE4372B3F63A}"/>
              </a:ext>
            </a:extLst>
          </p:cNvPr>
          <p:cNvSpPr txBox="1"/>
          <p:nvPr/>
        </p:nvSpPr>
        <p:spPr>
          <a:xfrm>
            <a:off x="1430299" y="5790869"/>
            <a:ext cx="933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후위 연산자는 할당 이후에 연산 하기 때문에 결과값이 변하지 않을 것을 알 </a:t>
            </a:r>
            <a:r>
              <a:rPr lang="ko-KR" altLang="en-US">
                <a:latin typeface="HY신명조" panose="02030600000101010101" pitchFamily="18" charset="-127"/>
                <a:ea typeface="HY신명조" panose="02030600000101010101" pitchFamily="18" charset="-127"/>
              </a:rPr>
              <a:t>수 있습니다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277996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919</TotalTime>
  <Words>2394</Words>
  <Application>Microsoft Office PowerPoint</Application>
  <PresentationFormat>와이드스크린</PresentationFormat>
  <Paragraphs>223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HY신명조</vt:lpstr>
      <vt:lpstr>돋움</vt:lpstr>
      <vt:lpstr>Arial</vt:lpstr>
      <vt:lpstr>Gill Sans MT</vt:lpstr>
      <vt:lpstr>소포</vt:lpstr>
      <vt:lpstr>C 애플리케이션 구현  중간고사 포트폴리오 </vt:lpstr>
      <vt:lpstr>목차</vt:lpstr>
      <vt:lpstr>머리말 </vt:lpstr>
      <vt:lpstr>C언어 소개</vt:lpstr>
      <vt:lpstr>C 언어의 탄생</vt:lpstr>
      <vt:lpstr>C 언어의 특징</vt:lpstr>
      <vt:lpstr>아스키(ASCII)코드</vt:lpstr>
      <vt:lpstr>복습</vt:lpstr>
      <vt:lpstr>증감 연산자 ++, --</vt:lpstr>
      <vt:lpstr>증감 연산자 ++, --</vt:lpstr>
      <vt:lpstr>증감 연산자 (연습문제)</vt:lpstr>
      <vt:lpstr>다중 for문 </vt:lpstr>
      <vt:lpstr>다중 for문 (구구단) </vt:lpstr>
      <vt:lpstr>다중 for문 (연습 문제) </vt:lpstr>
      <vt:lpstr>포인터 </vt:lpstr>
      <vt:lpstr>포인터 </vt:lpstr>
      <vt:lpstr>포인터 </vt:lpstr>
      <vt:lpstr>포인터 </vt:lpstr>
      <vt:lpstr>포인터 </vt:lpstr>
      <vt:lpstr>포인터 </vt:lpstr>
      <vt:lpstr>포인터  (문제풀이)</vt:lpstr>
      <vt:lpstr>함수</vt:lpstr>
      <vt:lpstr>함수</vt:lpstr>
      <vt:lpstr>함수</vt:lpstr>
      <vt:lpstr>함수 (문제)</vt:lpstr>
      <vt:lpstr>함수 (문제풀이)</vt:lpstr>
      <vt:lpstr>문자열 함수</vt:lpstr>
      <vt:lpstr>문자열 관련 함수</vt:lpstr>
      <vt:lpstr>전역변수와 지역변수</vt:lpstr>
      <vt:lpstr>전역변수와 지역변수</vt:lpstr>
      <vt:lpstr>정적변수</vt:lpstr>
      <vt:lpstr>정적변수 (문제풀이)</vt:lpstr>
      <vt:lpstr>구조체</vt:lpstr>
      <vt:lpstr>구조체</vt:lpstr>
      <vt:lpstr>자료형 재정의</vt:lpstr>
      <vt:lpstr>익명 구조체</vt:lpstr>
      <vt:lpstr>함수와 포인터</vt:lpstr>
      <vt:lpstr>소감</vt:lpstr>
      <vt:lpstr>소감 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중간고사 포트폴리오 </dc:title>
  <dc:creator>김 종휘</dc:creator>
  <cp:lastModifiedBy>김 종휘</cp:lastModifiedBy>
  <cp:revision>88</cp:revision>
  <dcterms:created xsi:type="dcterms:W3CDTF">2020-05-24T08:41:08Z</dcterms:created>
  <dcterms:modified xsi:type="dcterms:W3CDTF">2020-05-25T09:32:23Z</dcterms:modified>
</cp:coreProperties>
</file>