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60" r:id="rId3"/>
    <p:sldId id="264" r:id="rId4"/>
    <p:sldId id="262" r:id="rId5"/>
    <p:sldId id="258" r:id="rId6"/>
    <p:sldId id="259" r:id="rId7"/>
    <p:sldId id="261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98" autoAdjust="0"/>
    <p:restoredTop sz="76327" autoAdjust="0"/>
  </p:normalViewPr>
  <p:slideViewPr>
    <p:cSldViewPr snapToGrid="0">
      <p:cViewPr varScale="1">
        <p:scale>
          <a:sx n="90" d="100"/>
          <a:sy n="90" d="100"/>
        </p:scale>
        <p:origin x="111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DAB8B5-B9A3-426D-91D9-D7966B0F2B79}" type="datetimeFigureOut">
              <a:rPr lang="de-DE" smtClean="0"/>
              <a:t>24.11.2021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C7EAB-645A-4FBB-B6AF-831236EEB6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780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0033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885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0080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5784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6440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3157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24.11.2021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8031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24.11.2021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985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24.11.2021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521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24.11.2021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2188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24.11.2021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6161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24.11.2021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5660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24.11.2021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832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24.11.2021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3774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24.11.2021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8273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24.11.2021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195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24.11.2021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1424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A03CC-73C5-46A8-8DFB-B5DC4577D8E2}" type="datetimeFigureOut">
              <a:rPr lang="de-DE" smtClean="0"/>
              <a:t>24.11.2021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981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egistry.terraform.io/providers/hashicorp/archive/latest/docs/data-sources/archive_fil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Sources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de-DE" dirty="0"/>
              <a:t>Dienen zum Referenzieren von externen Ressourcen innerhalb eines Terraform Moduls</a:t>
            </a:r>
          </a:p>
          <a:p>
            <a:pPr>
              <a:buFontTx/>
              <a:buChar char="-"/>
            </a:pPr>
            <a:r>
              <a:rPr lang="de-DE" dirty="0"/>
              <a:t>Werden wie auch die gemanagten Ressourcen von Providern bereitgestellt</a:t>
            </a:r>
          </a:p>
          <a:p>
            <a:pPr>
              <a:buFontTx/>
              <a:buChar char="-"/>
            </a:pPr>
            <a:r>
              <a:rPr lang="de-DE" dirty="0"/>
              <a:t>Können verwendet werden um auf Informationen der aktuellen Infrastruktur zuzugreifen</a:t>
            </a:r>
          </a:p>
        </p:txBody>
      </p:sp>
    </p:spTree>
    <p:extLst>
      <p:ext uri="{BB962C8B-B14F-4D97-AF65-F5344CB8AC3E}">
        <p14:creationId xmlns:p14="http://schemas.microsoft.com/office/powerpoint/2010/main" val="2162453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 der Data </a:t>
            </a:r>
            <a:r>
              <a:rPr lang="de-DE" dirty="0" err="1"/>
              <a:t>Sources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de-DE" dirty="0"/>
              <a:t>Das Auswerten der Data-</a:t>
            </a:r>
            <a:r>
              <a:rPr lang="de-DE" dirty="0" err="1"/>
              <a:t>Sources</a:t>
            </a:r>
            <a:r>
              <a:rPr lang="de-DE" dirty="0"/>
              <a:t> erfolgt in der Regel während der Plan-Stage</a:t>
            </a:r>
          </a:p>
          <a:p>
            <a:pPr lvl="1">
              <a:buFontTx/>
              <a:buChar char="-"/>
            </a:pPr>
            <a:r>
              <a:rPr lang="de-DE" dirty="0"/>
              <a:t>Ausnahme: via </a:t>
            </a:r>
            <a:r>
              <a:rPr lang="de-DE" dirty="0" err="1"/>
              <a:t>depends_on</a:t>
            </a:r>
            <a:r>
              <a:rPr lang="de-DE" dirty="0"/>
              <a:t> kann die Auswertung während der </a:t>
            </a:r>
            <a:r>
              <a:rPr lang="de-DE" dirty="0" err="1"/>
              <a:t>apply</a:t>
            </a:r>
            <a:r>
              <a:rPr lang="de-DE" dirty="0"/>
              <a:t>-Operation erfolgen, nachdem die angegebene Ressource erstellt/aktualisiert wurde</a:t>
            </a:r>
          </a:p>
          <a:p>
            <a:pPr marL="457200" lvl="1" indent="0">
              <a:buNone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 lvl="1">
              <a:buFontTx/>
              <a:buChar char="-"/>
            </a:pPr>
            <a:endParaRPr lang="de-DE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624666" y="4001294"/>
            <a:ext cx="6942667" cy="2554545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2000" b="0" i="1" u="none" strike="noStrike" cap="none" normalizeH="0" baseline="0" dirty="0" err="1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data</a:t>
            </a:r>
            <a:r>
              <a:rPr kumimoji="0" lang="de-DE" altLang="de-DE" sz="20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external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"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example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program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[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python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,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"example.py"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,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"${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var.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fileName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}"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]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/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1" u="none" strike="noStrike" cap="none" normalizeH="0" baseline="0" dirty="0" err="1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data</a:t>
            </a:r>
            <a:r>
              <a:rPr kumimoji="0" lang="de-DE" altLang="de-DE" sz="20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local_file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„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dependent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filename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"${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path.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module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}/</a:t>
            </a:r>
            <a:r>
              <a:rPr lang="de-DE" altLang="de-DE" sz="2000" dirty="0">
                <a:solidFill>
                  <a:srgbClr val="89CA78"/>
                </a:solidFill>
                <a:latin typeface="JetBrains Mono"/>
              </a:rPr>
              <a:t>${</a:t>
            </a:r>
            <a:r>
              <a:rPr lang="de-DE" altLang="de-DE" sz="2000" dirty="0" err="1">
                <a:solidFill>
                  <a:srgbClr val="89CA78"/>
                </a:solidFill>
                <a:latin typeface="JetBrains Mono"/>
              </a:rPr>
              <a:t>var.</a:t>
            </a:r>
            <a:r>
              <a:rPr lang="de-DE" altLang="de-DE" sz="2000" dirty="0" err="1">
                <a:solidFill>
                  <a:srgbClr val="EF596F"/>
                </a:solidFill>
                <a:latin typeface="JetBrains Mono"/>
              </a:rPr>
              <a:t>fileName</a:t>
            </a:r>
            <a:r>
              <a:rPr lang="de-DE" altLang="de-DE" sz="2000" dirty="0">
                <a:solidFill>
                  <a:srgbClr val="89CA78"/>
                </a:solidFill>
                <a:latin typeface="JetBrains Mono"/>
              </a:rPr>
              <a:t>}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depends_on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[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data.external.example</a:t>
            </a:r>
            <a:r>
              <a:rPr lang="de-DE" altLang="de-DE" sz="2000" dirty="0">
                <a:solidFill>
                  <a:srgbClr val="BBBBBB"/>
                </a:solidFill>
                <a:latin typeface="JetBrains Mono"/>
              </a:rPr>
              <a:t>]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/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176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http Data Source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de-DE" dirty="0"/>
              <a:t>Ermöglichen den Zugriff auf REST-APIs</a:t>
            </a:r>
          </a:p>
          <a:p>
            <a:pPr marL="457200" lvl="1" indent="0">
              <a:buNone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 lvl="1">
              <a:buFontTx/>
              <a:buChar char="-"/>
            </a:pPr>
            <a:endParaRPr lang="de-DE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13466" y="3255373"/>
            <a:ext cx="7382934" cy="1938992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1" u="none" strike="noStrike" cap="none" normalizeH="0" baseline="0" dirty="0" err="1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data</a:t>
            </a:r>
            <a:r>
              <a:rPr kumimoji="0" lang="de-DE" altLang="de-DE" sz="20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"http" "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holidays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url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          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"https://get.api-feiertage.de/"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request_headers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{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Accept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application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/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json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303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External Data Source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de-DE" dirty="0"/>
              <a:t>Erlaubt die Ausführung von externen Programmen um Daten verfügbar zu machen</a:t>
            </a:r>
          </a:p>
          <a:p>
            <a:pPr>
              <a:buFontTx/>
              <a:buChar char="-"/>
            </a:pPr>
            <a:r>
              <a:rPr lang="de-DE" dirty="0"/>
              <a:t>U.a. liegen folgende Regeln der Ausführung zu Grunde</a:t>
            </a:r>
          </a:p>
          <a:p>
            <a:pPr lvl="1">
              <a:buFontTx/>
              <a:buChar char="-"/>
            </a:pPr>
            <a:r>
              <a:rPr lang="de-DE" dirty="0"/>
              <a:t>Input wird über das Attribut </a:t>
            </a:r>
            <a:r>
              <a:rPr lang="de-DE" dirty="0" err="1"/>
              <a:t>query</a:t>
            </a:r>
            <a:r>
              <a:rPr lang="de-DE" dirty="0"/>
              <a:t> als JSON übergeben und vom Programm via </a:t>
            </a:r>
            <a:r>
              <a:rPr lang="de-DE" dirty="0" err="1"/>
              <a:t>stdin</a:t>
            </a:r>
            <a:r>
              <a:rPr lang="de-DE" dirty="0"/>
              <a:t> eingelesen</a:t>
            </a:r>
          </a:p>
          <a:p>
            <a:pPr lvl="1">
              <a:buFontTx/>
              <a:buChar char="-"/>
            </a:pPr>
            <a:r>
              <a:rPr lang="de-DE" dirty="0"/>
              <a:t>Der Output des Programms wird via </a:t>
            </a:r>
            <a:r>
              <a:rPr lang="de-DE" dirty="0" err="1"/>
              <a:t>stout</a:t>
            </a:r>
            <a:r>
              <a:rPr lang="de-DE" dirty="0"/>
              <a:t> als JSON ausgegeben und kann über das Attribut „</a:t>
            </a:r>
            <a:r>
              <a:rPr lang="de-DE" dirty="0" err="1"/>
              <a:t>result</a:t>
            </a:r>
            <a:r>
              <a:rPr lang="de-DE" dirty="0"/>
              <a:t>“ der Data-Source zugegriffen werden</a:t>
            </a:r>
          </a:p>
          <a:p>
            <a:pPr lvl="1">
              <a:buFontTx/>
              <a:buChar char="-"/>
            </a:pPr>
            <a:r>
              <a:rPr lang="de-DE" dirty="0"/>
              <a:t>Terminierung des Programms im Erfolgsfall mit  Statuscode 0</a:t>
            </a:r>
          </a:p>
          <a:p>
            <a:pPr lvl="1"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r>
              <a:rPr lang="de-DE" dirty="0"/>
              <a:t>Ausführung erfolgt bei jedem Refresh des Terraform-State</a:t>
            </a:r>
          </a:p>
          <a:p>
            <a:pPr marL="457200" lvl="1" indent="0">
              <a:buNone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 lvl="1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6653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Terraform Remote State</a:t>
            </a:r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4182839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de-DE" dirty="0"/>
              <a:t>Ermöglicht den Zugriff auf die aktuelle im Remote-State hinterlegte Konfiguration, sowie die Konfiguration anderer Terraform-Projekte</a:t>
            </a:r>
          </a:p>
          <a:p>
            <a:pPr>
              <a:buFontTx/>
              <a:buChar char="-"/>
            </a:pPr>
            <a:endParaRPr lang="de-DE" dirty="0"/>
          </a:p>
        </p:txBody>
      </p:sp>
      <p:pic>
        <p:nvPicPr>
          <p:cNvPr id="5" name="Picture 2" descr="Terraform – Infrastruktur als Code | GONICUS - Pioneers of Open Sour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909" y="1523621"/>
            <a:ext cx="1139824" cy="113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Amazon S3 | Microsoft Power Automat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5133" y="3980998"/>
            <a:ext cx="1134534" cy="1134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Wolke 7"/>
          <p:cNvSpPr/>
          <p:nvPr/>
        </p:nvSpPr>
        <p:spPr>
          <a:xfrm>
            <a:off x="9067800" y="1303650"/>
            <a:ext cx="2734733" cy="1168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Picture 2" descr="Terraform – Infrastruktur als Code | GONICUS - Pioneers of Open Sour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376" y="4885127"/>
            <a:ext cx="1139824" cy="113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Gerade Verbindung mit Pfeil 9"/>
          <p:cNvCxnSpPr/>
          <p:nvPr/>
        </p:nvCxnSpPr>
        <p:spPr>
          <a:xfrm>
            <a:off x="7137400" y="2054980"/>
            <a:ext cx="1797733" cy="84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winkelte Verbindung 10"/>
          <p:cNvCxnSpPr/>
          <p:nvPr/>
        </p:nvCxnSpPr>
        <p:spPr>
          <a:xfrm rot="16200000" flipH="1">
            <a:off x="7149460" y="2762591"/>
            <a:ext cx="2484817" cy="1086530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winkelte Verbindung 11"/>
          <p:cNvCxnSpPr>
            <a:stCxn id="7" idx="2"/>
          </p:cNvCxnSpPr>
          <p:nvPr/>
        </p:nvCxnSpPr>
        <p:spPr>
          <a:xfrm rot="5400000">
            <a:off x="7859047" y="3823753"/>
            <a:ext cx="351575" cy="2935132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6674533" y="4976439"/>
            <a:ext cx="176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terraform</a:t>
            </a:r>
            <a:r>
              <a:rPr lang="de-DE" b="1" dirty="0"/>
              <a:t> </a:t>
            </a:r>
            <a:r>
              <a:rPr lang="de-DE" b="1" dirty="0" err="1"/>
              <a:t>apply</a:t>
            </a:r>
            <a:endParaRPr lang="de-DE" b="1" dirty="0"/>
          </a:p>
        </p:txBody>
      </p:sp>
      <p:sp>
        <p:nvSpPr>
          <p:cNvPr id="14" name="Textfeld 13"/>
          <p:cNvSpPr txBox="1"/>
          <p:nvPr/>
        </p:nvSpPr>
        <p:spPr>
          <a:xfrm>
            <a:off x="7137400" y="1578605"/>
            <a:ext cx="176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terraform</a:t>
            </a:r>
            <a:r>
              <a:rPr lang="de-DE" b="1" dirty="0"/>
              <a:t> </a:t>
            </a:r>
            <a:r>
              <a:rPr lang="de-DE" b="1" dirty="0" err="1"/>
              <a:t>apply</a:t>
            </a:r>
            <a:endParaRPr lang="de-DE" b="1" dirty="0"/>
          </a:p>
        </p:txBody>
      </p:sp>
      <p:sp>
        <p:nvSpPr>
          <p:cNvPr id="15" name="Textfeld 14"/>
          <p:cNvSpPr txBox="1"/>
          <p:nvPr/>
        </p:nvSpPr>
        <p:spPr>
          <a:xfrm>
            <a:off x="9338732" y="2435980"/>
            <a:ext cx="27093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Durch die </a:t>
            </a:r>
            <a:r>
              <a:rPr lang="de-DE" dirty="0" err="1"/>
              <a:t>apply</a:t>
            </a:r>
            <a:r>
              <a:rPr lang="de-DE" dirty="0"/>
              <a:t>-Operation werden Ressourcen erzeugt, zerstört  und aktualisiert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0176932" y="4086600"/>
            <a:ext cx="18711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Nach der </a:t>
            </a:r>
            <a:r>
              <a:rPr lang="de-DE" dirty="0" err="1"/>
              <a:t>apply</a:t>
            </a:r>
            <a:r>
              <a:rPr lang="de-DE" dirty="0"/>
              <a:t>-Operation wird das Remote State File gespeichert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6505201" y="5621468"/>
            <a:ext cx="370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Die </a:t>
            </a:r>
            <a:r>
              <a:rPr lang="de-DE" dirty="0" err="1"/>
              <a:t>remote_state</a:t>
            </a:r>
            <a:r>
              <a:rPr lang="de-DE" dirty="0"/>
              <a:t> Data Source ermöglicht den Zugriff auf Informationen aus dem Remote State   </a:t>
            </a:r>
          </a:p>
        </p:txBody>
      </p:sp>
    </p:spTree>
    <p:extLst>
      <p:ext uri="{BB962C8B-B14F-4D97-AF65-F5344CB8AC3E}">
        <p14:creationId xmlns:p14="http://schemas.microsoft.com/office/powerpoint/2010/main" val="3754490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Terraform Remote State - Beispiel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62844" y="2190510"/>
            <a:ext cx="5102578" cy="2031325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terraform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backend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"s3"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bucket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terraformtraining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key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 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terraformtraining.tfstate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region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"eu-west-1"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endParaRPr kumimoji="0" lang="de-DE" altLang="de-DE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742289" y="2190510"/>
            <a:ext cx="5223933" cy="2585323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data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terraform_remote_state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"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terraformtraining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backend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"s3"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config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bucket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terraformtraining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key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 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terraformtraining.tfstate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region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"eu-west-1"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endParaRPr kumimoji="0" lang="de-DE" altLang="de-DE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62844" y="4931183"/>
            <a:ext cx="11503378" cy="1477328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resource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aws_instance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"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terraformtraining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ami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                 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"ami-0a86f18b52e547759"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instance_type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       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"t2.micro"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subnet_id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           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data.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terraform_remote_state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.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terraformtraining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.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outputs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.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training_subnet_id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endParaRPr kumimoji="0" lang="de-DE" altLang="de-DE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462844" y="1769533"/>
            <a:ext cx="4693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1. Definition des </a:t>
            </a:r>
            <a:r>
              <a:rPr lang="de-DE" dirty="0" smtClean="0"/>
              <a:t>Terraform-Backend in Projekt A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6742289" y="1769533"/>
            <a:ext cx="5356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2. Definition der Remote-State </a:t>
            </a:r>
            <a:r>
              <a:rPr lang="de-DE" dirty="0" smtClean="0"/>
              <a:t>Data-Source in Projekt B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462843" y="4536991"/>
            <a:ext cx="4007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3. Auslesen der </a:t>
            </a:r>
            <a:r>
              <a:rPr lang="de-DE" dirty="0" smtClean="0"/>
              <a:t>Data-Source in Projekt B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8802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Nebeneffekte beim Auswerten von Data </a:t>
            </a:r>
            <a:r>
              <a:rPr lang="de-DE" dirty="0" err="1"/>
              <a:t>Sources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de-DE" dirty="0"/>
              <a:t>Auswertung einer Data-Source ist technisch nicht auf die lesende Operation beschränkt</a:t>
            </a:r>
          </a:p>
          <a:p>
            <a:pPr>
              <a:buFontTx/>
              <a:buChar char="-"/>
            </a:pPr>
            <a:r>
              <a:rPr lang="de-DE" dirty="0"/>
              <a:t>Ein Beispiel ist die Data-Source </a:t>
            </a:r>
            <a:r>
              <a:rPr lang="de-DE" dirty="0" err="1">
                <a:hlinkClick r:id="rId3"/>
              </a:rPr>
              <a:t>archive_file</a:t>
            </a:r>
            <a:r>
              <a:rPr lang="de-DE" dirty="0"/>
              <a:t>, welche ein Zip-File auf der Festplatte erstellt</a:t>
            </a:r>
          </a:p>
          <a:p>
            <a:pPr>
              <a:buFontTx/>
              <a:buChar char="-"/>
            </a:pPr>
            <a:endParaRPr lang="de-DE" dirty="0"/>
          </a:p>
          <a:p>
            <a:pPr lvl="1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2439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305</Words>
  <Application>Microsoft Office PowerPoint</Application>
  <PresentationFormat>Breitbild</PresentationFormat>
  <Paragraphs>45</Paragraphs>
  <Slides>7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JetBrains Mono</vt:lpstr>
      <vt:lpstr>Office Theme</vt:lpstr>
      <vt:lpstr>Data Sources</vt:lpstr>
      <vt:lpstr>Auswertung der Data Sources</vt:lpstr>
      <vt:lpstr>http Data Source</vt:lpstr>
      <vt:lpstr>External Data Source</vt:lpstr>
      <vt:lpstr>Data Terraform Remote State</vt:lpstr>
      <vt:lpstr>Data Terraform Remote State - Beispiel</vt:lpstr>
      <vt:lpstr>Nebeneffekte beim Auswerten von Data Sources</vt:lpstr>
    </vt:vector>
  </TitlesOfParts>
  <Company>adesso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Schmalstieg, Stefan</dc:creator>
  <cp:lastModifiedBy>Schmalstieg, Stefan</cp:lastModifiedBy>
  <cp:revision>102</cp:revision>
  <dcterms:created xsi:type="dcterms:W3CDTF">2021-06-07T13:28:13Z</dcterms:created>
  <dcterms:modified xsi:type="dcterms:W3CDTF">2021-11-24T13:42:19Z</dcterms:modified>
</cp:coreProperties>
</file>