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Simple Storage Service</a:t>
            </a:r>
            <a:r>
              <a:rPr lang="de-DE" baseline="0" dirty="0" smtClean="0"/>
              <a:t> (AWS)</a:t>
            </a:r>
            <a:endParaRPr lang="de-DE" dirty="0" smtClean="0"/>
          </a:p>
          <a:p>
            <a:r>
              <a:rPr lang="de-DE" dirty="0" err="1" smtClean="0"/>
              <a:t>Azure</a:t>
            </a:r>
            <a:r>
              <a:rPr lang="de-DE" dirty="0" smtClean="0"/>
              <a:t> Ressource Manager</a:t>
            </a:r>
          </a:p>
          <a:p>
            <a:r>
              <a:rPr lang="de-DE" dirty="0" smtClean="0"/>
              <a:t>Google Cloud Storage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Simple Storage Service</a:t>
            </a:r>
            <a:r>
              <a:rPr lang="de-DE" baseline="0" dirty="0" smtClean="0"/>
              <a:t> (AWS)</a:t>
            </a:r>
            <a:endParaRPr lang="de-DE" dirty="0" smtClean="0"/>
          </a:p>
          <a:p>
            <a:r>
              <a:rPr lang="de-DE" dirty="0" err="1" smtClean="0"/>
              <a:t>Azure</a:t>
            </a:r>
            <a:r>
              <a:rPr lang="de-DE" dirty="0" smtClean="0"/>
              <a:t> Ressource Manager</a:t>
            </a:r>
          </a:p>
          <a:p>
            <a:r>
              <a:rPr lang="de-DE" dirty="0" smtClean="0"/>
              <a:t>Google Cloud Storage</a:t>
            </a:r>
          </a:p>
          <a:p>
            <a:endParaRPr lang="de-DE" dirty="0" smtClean="0"/>
          </a:p>
          <a:p>
            <a:r>
              <a:rPr lang="de-DE" dirty="0" smtClean="0"/>
              <a:t>Enterprise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hosted</a:t>
            </a:r>
            <a:r>
              <a:rPr lang="de-DE" baseline="0" dirty="0" smtClean="0"/>
              <a:t> TF Cloud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8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Simple Storage Service</a:t>
            </a:r>
            <a:r>
              <a:rPr lang="de-DE" baseline="0" dirty="0" smtClean="0"/>
              <a:t> (AWS)</a:t>
            </a:r>
            <a:endParaRPr lang="de-DE" dirty="0" smtClean="0"/>
          </a:p>
          <a:p>
            <a:r>
              <a:rPr lang="de-DE" dirty="0" err="1" smtClean="0"/>
              <a:t>Azure</a:t>
            </a:r>
            <a:r>
              <a:rPr lang="de-DE" dirty="0" smtClean="0"/>
              <a:t> Ressource Manager</a:t>
            </a:r>
          </a:p>
          <a:p>
            <a:r>
              <a:rPr lang="de-DE" dirty="0" smtClean="0"/>
              <a:t>Google Cloud Storage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7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6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0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5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rscheinformatik.com/en/cloudformation-vs-terrafor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ettings/backends/s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rraform.io/docs/language/settings/backends/gcs.html" TargetMode="External"/><Relationship Id="rId4" Type="http://schemas.openxmlformats.org/officeDocument/2006/relationships/hyperlink" Target="https://www.terraform.io/docs/language/settings/backends/azurer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import/index.html#currently-state-onl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Terraform State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State-File wird von Terraform verwendet um reale Infrastrukturkomponenten auf die aktuelle Konfiguration zu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State wird vor jedem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plan/</a:t>
            </a:r>
            <a:r>
              <a:rPr lang="de-DE" i="1" dirty="0" err="1" smtClean="0"/>
              <a:t>apply</a:t>
            </a:r>
            <a:r>
              <a:rPr lang="de-DE" i="1" dirty="0" smtClean="0"/>
              <a:t> </a:t>
            </a:r>
            <a:r>
              <a:rPr lang="de-DE" dirty="0" smtClean="0"/>
              <a:t>mit den realen Infrastrukturelementen abgeglichen</a:t>
            </a:r>
          </a:p>
          <a:p>
            <a:r>
              <a:rPr lang="de-DE" dirty="0" smtClean="0"/>
              <a:t>Änderungen am State werden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persistiert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44" y="4333300"/>
            <a:ext cx="6690312" cy="152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2750844" y="5871146"/>
            <a:ext cx="4495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Quelle: </a:t>
            </a:r>
            <a:r>
              <a:rPr lang="de-DE" sz="1050" dirty="0" smtClean="0">
                <a:hlinkClick r:id="rId4"/>
              </a:rPr>
              <a:t>https</a:t>
            </a:r>
            <a:r>
              <a:rPr lang="de-DE" sz="1050" dirty="0">
                <a:hlinkClick r:id="rId4"/>
              </a:rPr>
              <a:t>://www.porscheinformatik.com/en/cloudformation-vs-terraform</a:t>
            </a:r>
            <a:r>
              <a:rPr lang="de-DE" sz="1050" dirty="0" smtClean="0">
                <a:hlinkClick r:id="rId4"/>
              </a:rPr>
              <a:t>/</a:t>
            </a:r>
            <a:endParaRPr lang="de-DE" sz="1050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Ersetzen einer Ressource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Ersetzen einer Ressource ohne dass die zugehörige Konfiguration angepasst wurde via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i="1" dirty="0" smtClean="0"/>
              <a:t> –</a:t>
            </a:r>
            <a:r>
              <a:rPr lang="de-DE" i="1" dirty="0" err="1" smtClean="0"/>
              <a:t>replace</a:t>
            </a:r>
            <a:endParaRPr lang="de-DE" dirty="0"/>
          </a:p>
          <a:p>
            <a:r>
              <a:rPr lang="de-DE" dirty="0" smtClean="0"/>
              <a:t>Nachfolger von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taint</a:t>
            </a:r>
            <a:endParaRPr lang="de-DE" i="1" dirty="0" smtClean="0"/>
          </a:p>
          <a:p>
            <a:pPr lvl="1"/>
            <a:r>
              <a:rPr lang="de-DE" dirty="0" err="1" smtClean="0"/>
              <a:t>Deprecated</a:t>
            </a:r>
            <a:r>
              <a:rPr lang="de-DE" dirty="0" smtClean="0"/>
              <a:t> seit </a:t>
            </a:r>
            <a:r>
              <a:rPr lang="de-DE" dirty="0"/>
              <a:t>Terraform </a:t>
            </a:r>
            <a:r>
              <a:rPr lang="de-DE" dirty="0" smtClean="0"/>
              <a:t>v0.15.2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0" tIns="0" rIns="0" bIns="101568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terraform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apply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-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replace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m:t>"</m:t>
                    </m:r>
                  </m:oMath>
                </a14:m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aws_instance.bar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m:t>"</m:t>
                    </m:r>
                  </m:oMath>
                </a14:m>
                <a:endParaRPr lang="de-DE" altLang="de-DE" sz="28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blipFill rotWithShape="0">
                <a:blip r:embed="rId3"/>
                <a:stretch>
                  <a:fillRect l="-2119" t="-19318" b="-20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Lokaler Terraform State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Terraform State wird per Default lokal </a:t>
            </a:r>
            <a:r>
              <a:rPr lang="de-DE" dirty="0"/>
              <a:t>im Root-Verzeichnis unter </a:t>
            </a:r>
            <a:r>
              <a:rPr lang="de-DE" i="1" dirty="0" err="1" smtClean="0"/>
              <a:t>terraform.tfstate</a:t>
            </a:r>
            <a:r>
              <a:rPr lang="de-DE" i="1" dirty="0" smtClean="0"/>
              <a:t> </a:t>
            </a:r>
            <a:r>
              <a:rPr lang="de-DE" dirty="0" smtClean="0"/>
              <a:t>persistiert</a:t>
            </a:r>
          </a:p>
          <a:p>
            <a:r>
              <a:rPr lang="de-DE" dirty="0" smtClean="0"/>
              <a:t>Sollte nur zu Testzwecken verwendet werden</a:t>
            </a:r>
          </a:p>
          <a:p>
            <a:r>
              <a:rPr lang="de-DE" dirty="0" smtClean="0"/>
              <a:t>Eignet sich nicht für </a:t>
            </a:r>
            <a:r>
              <a:rPr lang="de-DE" dirty="0" err="1" smtClean="0"/>
              <a:t>kollaboratives</a:t>
            </a:r>
            <a:r>
              <a:rPr lang="de-DE" dirty="0" smtClean="0"/>
              <a:t> Arbeiten</a:t>
            </a:r>
          </a:p>
          <a:p>
            <a:pPr lvl="1"/>
            <a:r>
              <a:rPr lang="de-DE" dirty="0" smtClean="0"/>
              <a:t>Alle Entwickler müssen mit dem gleichen State arbeiten, damit die Operationen auf den gleichen </a:t>
            </a:r>
            <a:r>
              <a:rPr lang="de-DE" dirty="0"/>
              <a:t>Infrastrukturkomponenten </a:t>
            </a:r>
            <a:r>
              <a:rPr lang="de-DE" dirty="0" smtClean="0"/>
              <a:t>ausgeführt werden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State sollte niemals in „echten“ Projekten eingesetzt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3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Im Gegensatz zu der Terraform Konfiguration sollte der Terraform State </a:t>
            </a:r>
            <a:r>
              <a:rPr lang="de-DE" b="1" dirty="0" smtClean="0">
                <a:solidFill>
                  <a:srgbClr val="FF0000"/>
                </a:solidFill>
              </a:rPr>
              <a:t>nicht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in die Versionskontrolle eingecheckt werden</a:t>
            </a:r>
          </a:p>
          <a:p>
            <a:r>
              <a:rPr lang="de-DE" dirty="0" smtClean="0"/>
              <a:t>anfällig gegenüber manuellen Fehlern</a:t>
            </a:r>
          </a:p>
          <a:p>
            <a:pPr lvl="1"/>
            <a:r>
              <a:rPr lang="de-DE" dirty="0" smtClean="0"/>
              <a:t>Pull / Push muss vor nach jedem Ausführen erfolgen</a:t>
            </a:r>
          </a:p>
          <a:p>
            <a:r>
              <a:rPr lang="de-DE" dirty="0" err="1" smtClean="0"/>
              <a:t>Locking</a:t>
            </a:r>
            <a:r>
              <a:rPr lang="de-DE" dirty="0" smtClean="0"/>
              <a:t> des States wird meist nicht unterstützt</a:t>
            </a:r>
          </a:p>
          <a:p>
            <a:pPr lvl="1"/>
            <a:r>
              <a:rPr lang="de-DE" dirty="0" smtClean="0"/>
              <a:t>Verhindert das parallele Ausführen von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auf dem gleichen State-File</a:t>
            </a:r>
          </a:p>
          <a:p>
            <a:r>
              <a:rPr lang="de-DE" dirty="0" err="1" smtClean="0"/>
              <a:t>Secrets</a:t>
            </a:r>
            <a:endParaRPr lang="de-DE" dirty="0" smtClean="0"/>
          </a:p>
          <a:p>
            <a:pPr lvl="1"/>
            <a:r>
              <a:rPr lang="de-DE" dirty="0" smtClean="0"/>
              <a:t>Sensible Daten werden im State im Klartext gespeichert</a:t>
            </a:r>
          </a:p>
          <a:p>
            <a:pPr lvl="1"/>
            <a:r>
              <a:rPr lang="de-DE" dirty="0" smtClean="0"/>
              <a:t>Das State-File selbst ist somit als Secret zu beachten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57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Verwaltung des State via Terraform Backend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Via </a:t>
            </a:r>
            <a:r>
              <a:rPr lang="de-DE" i="1" dirty="0" smtClean="0"/>
              <a:t>backend </a:t>
            </a:r>
            <a:r>
              <a:rPr lang="de-DE" dirty="0" smtClean="0"/>
              <a:t>kann angegeben werden, wo der Terraform State verwaltet wird</a:t>
            </a:r>
          </a:p>
          <a:p>
            <a:pPr lvl="1"/>
            <a:r>
              <a:rPr lang="de-DE" dirty="0" err="1"/>
              <a:t>locale</a:t>
            </a:r>
            <a:r>
              <a:rPr lang="de-DE" dirty="0"/>
              <a:t>, remote und Standard </a:t>
            </a:r>
            <a:r>
              <a:rPr lang="de-DE" dirty="0" err="1"/>
              <a:t>Backends</a:t>
            </a:r>
            <a:r>
              <a:rPr lang="de-DE" dirty="0"/>
              <a:t> (u.a. </a:t>
            </a:r>
            <a:r>
              <a:rPr lang="de-DE" dirty="0">
                <a:hlinkClick r:id="rId3"/>
              </a:rPr>
              <a:t>S3</a:t>
            </a:r>
            <a:r>
              <a:rPr lang="de-DE" dirty="0"/>
              <a:t>, </a:t>
            </a:r>
            <a:r>
              <a:rPr lang="de-DE" dirty="0" err="1">
                <a:hlinkClick r:id="rId4"/>
              </a:rPr>
              <a:t>azurerm</a:t>
            </a:r>
            <a:r>
              <a:rPr lang="de-DE" dirty="0"/>
              <a:t>, </a:t>
            </a:r>
            <a:r>
              <a:rPr lang="de-DE" dirty="0" err="1">
                <a:hlinkClick r:id="rId5"/>
              </a:rPr>
              <a:t>gcs</a:t>
            </a:r>
            <a:r>
              <a:rPr lang="de-DE" dirty="0"/>
              <a:t>)</a:t>
            </a:r>
          </a:p>
          <a:p>
            <a:endParaRPr lang="de-DE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033" y="3427218"/>
            <a:ext cx="4207934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"remote"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hostname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"app.terraform.io"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organization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company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workspaces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my-app-prod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 Backend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HashiCorp</a:t>
            </a:r>
            <a:r>
              <a:rPr lang="de-DE" dirty="0" smtClean="0"/>
              <a:t> empfohlenes Backend </a:t>
            </a:r>
          </a:p>
          <a:p>
            <a:r>
              <a:rPr lang="de-DE" dirty="0" smtClean="0"/>
              <a:t>Kann mit Terraform Cloud oder Terraform Enterprise betrieben werden</a:t>
            </a:r>
          </a:p>
          <a:p>
            <a:r>
              <a:rPr lang="de-DE" dirty="0" smtClean="0"/>
              <a:t>Speichert den State und führt Terraform-Operation in der Terraform-Cloud aus</a:t>
            </a:r>
          </a:p>
          <a:p>
            <a:r>
              <a:rPr lang="de-DE" dirty="0" smtClean="0"/>
              <a:t>Terraform Cloud verschlüsselt den State „at </a:t>
            </a:r>
            <a:r>
              <a:rPr lang="de-DE" dirty="0" err="1" smtClean="0"/>
              <a:t>rest</a:t>
            </a:r>
            <a:r>
              <a:rPr lang="de-DE" dirty="0" smtClean="0"/>
              <a:t>“ und verwendet TLS zur Übertragung</a:t>
            </a:r>
          </a:p>
          <a:p>
            <a:r>
              <a:rPr lang="de-DE" dirty="0" smtClean="0"/>
              <a:t>Unterstützt </a:t>
            </a:r>
            <a:r>
              <a:rPr lang="de-DE" dirty="0" err="1" smtClean="0"/>
              <a:t>Locking</a:t>
            </a:r>
            <a:endParaRPr lang="de-DE" dirty="0" smtClean="0"/>
          </a:p>
          <a:p>
            <a:r>
              <a:rPr lang="de-DE" dirty="0" smtClean="0"/>
              <a:t>Unterstützt </a:t>
            </a:r>
            <a:r>
              <a:rPr lang="de-DE" dirty="0" err="1" smtClean="0"/>
              <a:t>Workspaces</a:t>
            </a:r>
            <a:r>
              <a:rPr lang="de-DE" dirty="0" smtClean="0"/>
              <a:t> (siehe Modul 9)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96" y="490487"/>
            <a:ext cx="3470804" cy="9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S3 Backend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253133" cy="4351338"/>
          </a:xfrm>
        </p:spPr>
        <p:txBody>
          <a:bodyPr/>
          <a:lstStyle/>
          <a:p>
            <a:r>
              <a:rPr lang="de-DE" dirty="0" smtClean="0"/>
              <a:t>Speichert den State in einem S3-Bucket</a:t>
            </a:r>
          </a:p>
          <a:p>
            <a:pPr lvl="1"/>
            <a:r>
              <a:rPr lang="de-DE" dirty="0" smtClean="0"/>
              <a:t>Zur Nachverfolgung sollte die </a:t>
            </a:r>
            <a:r>
              <a:rPr lang="de-DE" dirty="0" err="1" smtClean="0"/>
              <a:t>Versionierung</a:t>
            </a:r>
            <a:r>
              <a:rPr lang="de-DE" dirty="0" smtClean="0"/>
              <a:t> des </a:t>
            </a:r>
            <a:r>
              <a:rPr lang="de-DE" dirty="0" err="1" smtClean="0"/>
              <a:t>Bucket</a:t>
            </a:r>
            <a:r>
              <a:rPr lang="de-DE" dirty="0" smtClean="0"/>
              <a:t> aktiviert werden</a:t>
            </a:r>
          </a:p>
          <a:p>
            <a:r>
              <a:rPr lang="de-DE" dirty="0" smtClean="0"/>
              <a:t>Verschlüsselung „at </a:t>
            </a:r>
            <a:r>
              <a:rPr lang="de-DE" dirty="0" err="1" smtClean="0"/>
              <a:t>rest</a:t>
            </a:r>
            <a:r>
              <a:rPr lang="de-DE" dirty="0" smtClean="0"/>
              <a:t>“ optional aktivierbar</a:t>
            </a:r>
          </a:p>
          <a:p>
            <a:r>
              <a:rPr lang="de-DE" dirty="0" smtClean="0"/>
              <a:t>Kommunikation verwendet TLS</a:t>
            </a:r>
          </a:p>
          <a:p>
            <a:r>
              <a:rPr lang="de-DE" dirty="0" smtClean="0"/>
              <a:t> Optionales State-</a:t>
            </a:r>
            <a:r>
              <a:rPr lang="de-DE" dirty="0" err="1" smtClean="0"/>
              <a:t>Locking</a:t>
            </a:r>
            <a:r>
              <a:rPr lang="de-DE" dirty="0" smtClean="0"/>
              <a:t> des via Dynamo DB</a:t>
            </a:r>
          </a:p>
          <a:p>
            <a:r>
              <a:rPr lang="de-DE" dirty="0" smtClean="0"/>
              <a:t>Der ausführende User benötigt schreibenden Zugriff auf S3-Bucket und Dynamo DB Tabelle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66" y="365125"/>
            <a:ext cx="2099733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 Import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State enthält das Mapping von Konfiguration zu realen Infrastrukturkomponenten</a:t>
            </a:r>
          </a:p>
          <a:p>
            <a:r>
              <a:rPr lang="de-DE" dirty="0" smtClean="0"/>
              <a:t>Oftmals existiert Legacy-Infrastruktur die nicht über TF erzeugt wurde</a:t>
            </a:r>
          </a:p>
          <a:p>
            <a:r>
              <a:rPr lang="de-DE" dirty="0" smtClean="0"/>
              <a:t>Bestehende Ressourcen können in den State via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import</a:t>
            </a:r>
            <a:r>
              <a:rPr lang="de-DE" dirty="0" smtClean="0"/>
              <a:t> importiert werden</a:t>
            </a:r>
          </a:p>
          <a:p>
            <a:pPr lvl="1"/>
            <a:r>
              <a:rPr lang="de-DE" dirty="0" smtClean="0"/>
              <a:t>Konfiguration wird bisher nicht generiert (</a:t>
            </a:r>
            <a:r>
              <a:rPr lang="de-DE" dirty="0" smtClean="0">
                <a:hlinkClick r:id="rId3"/>
              </a:rPr>
              <a:t>für zukünftiges Release geplant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1688" y="5431612"/>
            <a:ext cx="9988624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i-abcd1234 </a:t>
            </a:r>
          </a:p>
        </p:txBody>
      </p:sp>
    </p:spTree>
    <p:extLst>
      <p:ext uri="{BB962C8B-B14F-4D97-AF65-F5344CB8AC3E}">
        <p14:creationId xmlns:p14="http://schemas.microsoft.com/office/powerpoint/2010/main" val="32762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Umbenennen von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Refactoring</a:t>
            </a:r>
            <a:r>
              <a:rPr lang="de-DE" dirty="0" smtClean="0"/>
              <a:t> von Terraform Code beinhaltet Fallstricke</a:t>
            </a:r>
          </a:p>
          <a:p>
            <a:r>
              <a:rPr lang="de-DE" dirty="0" smtClean="0"/>
              <a:t>Ein Umbenennen der Ressource in der Konfiguration führt zum </a:t>
            </a:r>
            <a:r>
              <a:rPr lang="de-DE" dirty="0" err="1" smtClean="0"/>
              <a:t>Destroy</a:t>
            </a:r>
            <a:r>
              <a:rPr lang="de-DE" dirty="0" smtClean="0"/>
              <a:t> der alten Ressource und zum Create einer neuen Ressource</a:t>
            </a:r>
          </a:p>
          <a:p>
            <a:pPr lvl="1"/>
            <a:r>
              <a:rPr lang="de-DE" dirty="0" smtClean="0"/>
              <a:t>Unerwünschter Nebeneffekt, der zu </a:t>
            </a:r>
            <a:r>
              <a:rPr lang="de-DE" dirty="0" err="1" smtClean="0"/>
              <a:t>Downtimes</a:t>
            </a:r>
            <a:r>
              <a:rPr lang="de-DE" dirty="0" smtClean="0"/>
              <a:t> führen kann</a:t>
            </a:r>
          </a:p>
          <a:p>
            <a:r>
              <a:rPr lang="de-DE" dirty="0" smtClean="0"/>
              <a:t>Mit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state</a:t>
            </a:r>
            <a:r>
              <a:rPr lang="de-DE" i="1" dirty="0" smtClean="0"/>
              <a:t> mv </a:t>
            </a:r>
            <a:r>
              <a:rPr lang="de-DE" dirty="0" smtClean="0"/>
              <a:t>kann eine bestehende Ressource umbenannt werden</a:t>
            </a:r>
          </a:p>
          <a:p>
            <a:pPr lvl="1"/>
            <a:r>
              <a:rPr lang="de-DE" dirty="0" smtClean="0"/>
              <a:t>Die Anpassung der Konfiguration muss manuell vorgenommen werden</a:t>
            </a:r>
          </a:p>
          <a:p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5516319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mv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 aus dem State entfernen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eine Ressource aus der Konfiguration entfernt, wird Terraform beim nächsten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die zugehörige Infrastrukturkomponente zerstören</a:t>
            </a:r>
          </a:p>
          <a:p>
            <a:r>
              <a:rPr lang="de-DE" dirty="0" smtClean="0"/>
              <a:t>Um die Komponente nicht mehr per Terraform zu managen, kann diese via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state</a:t>
            </a:r>
            <a:r>
              <a:rPr lang="de-DE" i="1" dirty="0" smtClean="0"/>
              <a:t> </a:t>
            </a:r>
            <a:r>
              <a:rPr lang="de-DE" i="1" dirty="0" err="1" smtClean="0"/>
              <a:t>rm</a:t>
            </a:r>
            <a:r>
              <a:rPr lang="de-DE" dirty="0" smtClean="0"/>
              <a:t> aus dem State entfernt werden</a:t>
            </a:r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4932994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Breitbild</PresentationFormat>
  <Paragraphs>81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JetBrains Mono</vt:lpstr>
      <vt:lpstr>Office Theme</vt:lpstr>
      <vt:lpstr>Terraform State</vt:lpstr>
      <vt:lpstr>Lokaler Terraform State</vt:lpstr>
      <vt:lpstr>Versionskontrolle</vt:lpstr>
      <vt:lpstr>Verwaltung des State via Terraform Backend</vt:lpstr>
      <vt:lpstr>Remote Backend</vt:lpstr>
      <vt:lpstr>S3 Backend</vt:lpstr>
      <vt:lpstr>Ressourcen Import</vt:lpstr>
      <vt:lpstr>Umbenennen von Ressourcen</vt:lpstr>
      <vt:lpstr>Ressourcen aus dem State entfernen</vt:lpstr>
      <vt:lpstr>Ersetzen einer Ressource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143</cp:revision>
  <dcterms:created xsi:type="dcterms:W3CDTF">2021-06-07T13:28:13Z</dcterms:created>
  <dcterms:modified xsi:type="dcterms:W3CDTF">2021-11-14T14:14:16Z</dcterms:modified>
</cp:coreProperties>
</file>