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0" r:id="rId3"/>
    <p:sldId id="259" r:id="rId4"/>
    <p:sldId id="267" r:id="rId5"/>
    <p:sldId id="261" r:id="rId6"/>
    <p:sldId id="262" r:id="rId7"/>
    <p:sldId id="268" r:id="rId8"/>
    <p:sldId id="278" r:id="rId9"/>
    <p:sldId id="269" r:id="rId10"/>
    <p:sldId id="263" r:id="rId11"/>
    <p:sldId id="260" r:id="rId12"/>
    <p:sldId id="264" r:id="rId13"/>
    <p:sldId id="265" r:id="rId14"/>
    <p:sldId id="270" r:id="rId15"/>
    <p:sldId id="279" r:id="rId16"/>
    <p:sldId id="281" r:id="rId17"/>
    <p:sldId id="282" r:id="rId18"/>
    <p:sldId id="283" r:id="rId19"/>
    <p:sldId id="273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76364" autoAdjust="0"/>
  </p:normalViewPr>
  <p:slideViewPr>
    <p:cSldViewPr snapToGrid="0">
      <p:cViewPr varScale="1">
        <p:scale>
          <a:sx n="68" d="100"/>
          <a:sy n="68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924ED-5309-42AE-9C75-65FC2D867C1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EE4F0A-3E42-4F5D-AE5C-AAD74BB87A77}">
      <dgm:prSet phldrT="[Text]"/>
      <dgm:spPr/>
      <dgm:t>
        <a:bodyPr/>
        <a:lstStyle/>
        <a:p>
          <a:r>
            <a:rPr lang="de-DE" dirty="0" smtClean="0"/>
            <a:t>Create</a:t>
          </a:r>
          <a:endParaRPr lang="de-DE" dirty="0"/>
        </a:p>
      </dgm:t>
    </dgm:pt>
    <dgm:pt modelId="{17807A7C-25DF-4F7E-94F6-E0ED1684E8FA}" type="parTrans" cxnId="{01C6B0C5-8403-4EAA-91ED-809B4CDA256B}">
      <dgm:prSet/>
      <dgm:spPr/>
      <dgm:t>
        <a:bodyPr/>
        <a:lstStyle/>
        <a:p>
          <a:endParaRPr lang="de-DE"/>
        </a:p>
      </dgm:t>
    </dgm:pt>
    <dgm:pt modelId="{A51790B5-9445-4821-97FC-027B66A20B34}" type="sibTrans" cxnId="{01C6B0C5-8403-4EAA-91ED-809B4CDA256B}">
      <dgm:prSet/>
      <dgm:spPr/>
      <dgm:t>
        <a:bodyPr/>
        <a:lstStyle/>
        <a:p>
          <a:endParaRPr lang="de-DE"/>
        </a:p>
      </dgm:t>
    </dgm:pt>
    <dgm:pt modelId="{090C47F3-46D3-46EB-A93F-3E06E0932EEA}">
      <dgm:prSet phldrT="[Text]"/>
      <dgm:spPr/>
      <dgm:t>
        <a:bodyPr/>
        <a:lstStyle/>
        <a:p>
          <a:r>
            <a:rPr lang="de-DE" dirty="0" err="1" smtClean="0"/>
            <a:t>Destroy</a:t>
          </a:r>
          <a:endParaRPr lang="de-DE" dirty="0"/>
        </a:p>
      </dgm:t>
    </dgm:pt>
    <dgm:pt modelId="{28314848-B9F3-4101-8418-17365683FBF6}" type="parTrans" cxnId="{8B432A9F-F5B7-4550-9879-593049F9D0C0}">
      <dgm:prSet/>
      <dgm:spPr/>
      <dgm:t>
        <a:bodyPr/>
        <a:lstStyle/>
        <a:p>
          <a:endParaRPr lang="de-DE"/>
        </a:p>
      </dgm:t>
    </dgm:pt>
    <dgm:pt modelId="{D092A9EB-FD31-409E-B8E1-3F0B8811B505}" type="sibTrans" cxnId="{8B432A9F-F5B7-4550-9879-593049F9D0C0}">
      <dgm:prSet/>
      <dgm:spPr/>
      <dgm:t>
        <a:bodyPr/>
        <a:lstStyle/>
        <a:p>
          <a:endParaRPr lang="de-DE"/>
        </a:p>
      </dgm:t>
    </dgm:pt>
    <dgm:pt modelId="{12BEC697-20F3-4C80-A7B9-D3C59E371801}">
      <dgm:prSet phldrT="[Text]"/>
      <dgm:spPr/>
      <dgm:t>
        <a:bodyPr/>
        <a:lstStyle/>
        <a:p>
          <a:r>
            <a:rPr lang="de-DE" dirty="0" smtClean="0"/>
            <a:t>Update</a:t>
          </a:r>
          <a:endParaRPr lang="de-DE" dirty="0"/>
        </a:p>
      </dgm:t>
    </dgm:pt>
    <dgm:pt modelId="{6B8219F8-5435-4E66-9B4A-D7E8823808D6}" type="parTrans" cxnId="{B3FF345C-2AFA-4833-98BF-5F769EB0833A}">
      <dgm:prSet/>
      <dgm:spPr/>
      <dgm:t>
        <a:bodyPr/>
        <a:lstStyle/>
        <a:p>
          <a:endParaRPr lang="de-DE"/>
        </a:p>
      </dgm:t>
    </dgm:pt>
    <dgm:pt modelId="{6254FF25-6C4D-4D24-89B4-24F1C97A7187}" type="sibTrans" cxnId="{B3FF345C-2AFA-4833-98BF-5F769EB0833A}">
      <dgm:prSet/>
      <dgm:spPr/>
      <dgm:t>
        <a:bodyPr/>
        <a:lstStyle/>
        <a:p>
          <a:endParaRPr lang="de-DE"/>
        </a:p>
      </dgm:t>
    </dgm:pt>
    <dgm:pt modelId="{7EF18C5F-6BB0-449B-85D4-267BABE5ABC3}">
      <dgm:prSet phldrT="[Text]"/>
      <dgm:spPr/>
      <dgm:t>
        <a:bodyPr/>
        <a:lstStyle/>
        <a:p>
          <a:r>
            <a:rPr lang="de-DE" dirty="0" err="1" smtClean="0"/>
            <a:t>Destroy</a:t>
          </a:r>
          <a:r>
            <a:rPr lang="de-DE" dirty="0" smtClean="0"/>
            <a:t> </a:t>
          </a:r>
          <a:r>
            <a:rPr lang="de-DE" dirty="0" err="1" smtClean="0"/>
            <a:t>and</a:t>
          </a:r>
          <a:r>
            <a:rPr lang="de-DE" dirty="0" smtClean="0"/>
            <a:t> </a:t>
          </a:r>
          <a:r>
            <a:rPr lang="de-DE" dirty="0" err="1" smtClean="0"/>
            <a:t>re-create</a:t>
          </a:r>
          <a:endParaRPr lang="de-DE" dirty="0"/>
        </a:p>
      </dgm:t>
    </dgm:pt>
    <dgm:pt modelId="{E90BE6B5-9E82-45CE-9D90-9C600466A46B}" type="parTrans" cxnId="{96718918-EA72-4DB1-9FC0-9ABBD6FCCAFF}">
      <dgm:prSet/>
      <dgm:spPr/>
      <dgm:t>
        <a:bodyPr/>
        <a:lstStyle/>
        <a:p>
          <a:endParaRPr lang="de-DE"/>
        </a:p>
      </dgm:t>
    </dgm:pt>
    <dgm:pt modelId="{D40817DF-AB13-4513-A433-C9AFCF743B03}" type="sibTrans" cxnId="{96718918-EA72-4DB1-9FC0-9ABBD6FCCAFF}">
      <dgm:prSet/>
      <dgm:spPr/>
      <dgm:t>
        <a:bodyPr/>
        <a:lstStyle/>
        <a:p>
          <a:endParaRPr lang="de-DE"/>
        </a:p>
      </dgm:t>
    </dgm:pt>
    <dgm:pt modelId="{F32DAB19-BDD6-4D8E-9383-12B5E135D7C4}" type="pres">
      <dgm:prSet presAssocID="{5DA924ED-5309-42AE-9C75-65FC2D867C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B5E673E-33F1-46A3-B2CF-D8E5A83AB1E5}" type="pres">
      <dgm:prSet presAssocID="{68EE4F0A-3E42-4F5D-AE5C-AAD74BB87A7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7578E0-AAE8-4586-8AFC-B7064F55CFC8}" type="pres">
      <dgm:prSet presAssocID="{A51790B5-9445-4821-97FC-027B66A20B34}" presName="parTxOnlySpace" presStyleCnt="0"/>
      <dgm:spPr/>
    </dgm:pt>
    <dgm:pt modelId="{D6A44A52-7EE1-4EFA-8D93-F4FC516819A9}" type="pres">
      <dgm:prSet presAssocID="{090C47F3-46D3-46EB-A93F-3E06E0932E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F151F2-E5B2-469C-91E7-3D14F1745AA7}" type="pres">
      <dgm:prSet presAssocID="{D092A9EB-FD31-409E-B8E1-3F0B8811B505}" presName="parTxOnlySpace" presStyleCnt="0"/>
      <dgm:spPr/>
    </dgm:pt>
    <dgm:pt modelId="{A95A2FA1-2525-4E62-912B-28C162AD2F23}" type="pres">
      <dgm:prSet presAssocID="{12BEC697-20F3-4C80-A7B9-D3C59E37180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61E983-DDEC-4F7D-96C9-55F988378958}" type="pres">
      <dgm:prSet presAssocID="{6254FF25-6C4D-4D24-89B4-24F1C97A7187}" presName="parTxOnlySpace" presStyleCnt="0"/>
      <dgm:spPr/>
    </dgm:pt>
    <dgm:pt modelId="{1CCDB9B4-44E7-4A67-8847-3F3690177928}" type="pres">
      <dgm:prSet presAssocID="{7EF18C5F-6BB0-449B-85D4-267BABE5ABC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3C674B4-BF77-4CCA-B2E7-79E3F3E86C3D}" type="presOf" srcId="{7EF18C5F-6BB0-449B-85D4-267BABE5ABC3}" destId="{1CCDB9B4-44E7-4A67-8847-3F3690177928}" srcOrd="0" destOrd="0" presId="urn:microsoft.com/office/officeart/2005/8/layout/chevron1"/>
    <dgm:cxn modelId="{96718918-EA72-4DB1-9FC0-9ABBD6FCCAFF}" srcId="{5DA924ED-5309-42AE-9C75-65FC2D867C19}" destId="{7EF18C5F-6BB0-449B-85D4-267BABE5ABC3}" srcOrd="3" destOrd="0" parTransId="{E90BE6B5-9E82-45CE-9D90-9C600466A46B}" sibTransId="{D40817DF-AB13-4513-A433-C9AFCF743B03}"/>
    <dgm:cxn modelId="{B3FF345C-2AFA-4833-98BF-5F769EB0833A}" srcId="{5DA924ED-5309-42AE-9C75-65FC2D867C19}" destId="{12BEC697-20F3-4C80-A7B9-D3C59E371801}" srcOrd="2" destOrd="0" parTransId="{6B8219F8-5435-4E66-9B4A-D7E8823808D6}" sibTransId="{6254FF25-6C4D-4D24-89B4-24F1C97A7187}"/>
    <dgm:cxn modelId="{ACE868FF-1D6A-40EE-87A9-6C451D80DBB9}" type="presOf" srcId="{5DA924ED-5309-42AE-9C75-65FC2D867C19}" destId="{F32DAB19-BDD6-4D8E-9383-12B5E135D7C4}" srcOrd="0" destOrd="0" presId="urn:microsoft.com/office/officeart/2005/8/layout/chevron1"/>
    <dgm:cxn modelId="{80964933-AE81-411A-9036-595FAAA4221B}" type="presOf" srcId="{68EE4F0A-3E42-4F5D-AE5C-AAD74BB87A77}" destId="{EB5E673E-33F1-46A3-B2CF-D8E5A83AB1E5}" srcOrd="0" destOrd="0" presId="urn:microsoft.com/office/officeart/2005/8/layout/chevron1"/>
    <dgm:cxn modelId="{9D4118DC-1125-424D-A44B-4EDA05CB1972}" type="presOf" srcId="{12BEC697-20F3-4C80-A7B9-D3C59E371801}" destId="{A95A2FA1-2525-4E62-912B-28C162AD2F23}" srcOrd="0" destOrd="0" presId="urn:microsoft.com/office/officeart/2005/8/layout/chevron1"/>
    <dgm:cxn modelId="{01C6B0C5-8403-4EAA-91ED-809B4CDA256B}" srcId="{5DA924ED-5309-42AE-9C75-65FC2D867C19}" destId="{68EE4F0A-3E42-4F5D-AE5C-AAD74BB87A77}" srcOrd="0" destOrd="0" parTransId="{17807A7C-25DF-4F7E-94F6-E0ED1684E8FA}" sibTransId="{A51790B5-9445-4821-97FC-027B66A20B34}"/>
    <dgm:cxn modelId="{5507D20B-5980-4D28-810F-A722464C7A34}" type="presOf" srcId="{090C47F3-46D3-46EB-A93F-3E06E0932EEA}" destId="{D6A44A52-7EE1-4EFA-8D93-F4FC516819A9}" srcOrd="0" destOrd="0" presId="urn:microsoft.com/office/officeart/2005/8/layout/chevron1"/>
    <dgm:cxn modelId="{8B432A9F-F5B7-4550-9879-593049F9D0C0}" srcId="{5DA924ED-5309-42AE-9C75-65FC2D867C19}" destId="{090C47F3-46D3-46EB-A93F-3E06E0932EEA}" srcOrd="1" destOrd="0" parTransId="{28314848-B9F3-4101-8418-17365683FBF6}" sibTransId="{D092A9EB-FD31-409E-B8E1-3F0B8811B505}"/>
    <dgm:cxn modelId="{B507BE9D-D9AF-42FD-84DF-EC83AA530EB4}" type="presParOf" srcId="{F32DAB19-BDD6-4D8E-9383-12B5E135D7C4}" destId="{EB5E673E-33F1-46A3-B2CF-D8E5A83AB1E5}" srcOrd="0" destOrd="0" presId="urn:microsoft.com/office/officeart/2005/8/layout/chevron1"/>
    <dgm:cxn modelId="{2380489E-4E3B-48EA-8849-9CCC6E999EFE}" type="presParOf" srcId="{F32DAB19-BDD6-4D8E-9383-12B5E135D7C4}" destId="{257578E0-AAE8-4586-8AFC-B7064F55CFC8}" srcOrd="1" destOrd="0" presId="urn:microsoft.com/office/officeart/2005/8/layout/chevron1"/>
    <dgm:cxn modelId="{7816A49D-C1FC-4E37-8D19-3B6F17EEEBC3}" type="presParOf" srcId="{F32DAB19-BDD6-4D8E-9383-12B5E135D7C4}" destId="{D6A44A52-7EE1-4EFA-8D93-F4FC516819A9}" srcOrd="2" destOrd="0" presId="urn:microsoft.com/office/officeart/2005/8/layout/chevron1"/>
    <dgm:cxn modelId="{904E2F57-4F0D-4D50-8F2D-C7318EF27E79}" type="presParOf" srcId="{F32DAB19-BDD6-4D8E-9383-12B5E135D7C4}" destId="{B0F151F2-E5B2-469C-91E7-3D14F1745AA7}" srcOrd="3" destOrd="0" presId="urn:microsoft.com/office/officeart/2005/8/layout/chevron1"/>
    <dgm:cxn modelId="{188110DE-D620-401F-B969-CC8E3BD601D0}" type="presParOf" srcId="{F32DAB19-BDD6-4D8E-9383-12B5E135D7C4}" destId="{A95A2FA1-2525-4E62-912B-28C162AD2F23}" srcOrd="4" destOrd="0" presId="urn:microsoft.com/office/officeart/2005/8/layout/chevron1"/>
    <dgm:cxn modelId="{11C3D817-5F27-43BE-B700-5CEF5815EBF2}" type="presParOf" srcId="{F32DAB19-BDD6-4D8E-9383-12B5E135D7C4}" destId="{AA61E983-DDEC-4F7D-96C9-55F988378958}" srcOrd="5" destOrd="0" presId="urn:microsoft.com/office/officeart/2005/8/layout/chevron1"/>
    <dgm:cxn modelId="{0EF4DD2B-BB5A-48AD-8E34-96480C6A63A7}" type="presParOf" srcId="{F32DAB19-BDD6-4D8E-9383-12B5E135D7C4}" destId="{1CCDB9B4-44E7-4A67-8847-3F36901779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VPCs,</a:t>
            </a:r>
            <a:r>
              <a:rPr lang="de-DE" baseline="0" dirty="0" smtClean="0"/>
              <a:t> User, Keys, Datenbanken, Server-Instanzen, </a:t>
            </a:r>
            <a:r>
              <a:rPr lang="de-DE" baseline="0" dirty="0" err="1" smtClean="0"/>
              <a:t>uvm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5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819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01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244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51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855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336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4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4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0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Dem Typ ist immer der Provider</a:t>
            </a:r>
            <a:r>
              <a:rPr lang="de-DE" baseline="0" dirty="0" smtClean="0"/>
              <a:t> per Unterstrich vorangestellt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9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59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71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23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Beispiel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464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51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5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browse/provid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6867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von Terraform gemanagte Infrastruktur-Objekte werden in Form von </a:t>
            </a:r>
            <a:r>
              <a:rPr lang="de-DE" dirty="0" err="1" smtClean="0"/>
              <a:t>Resource</a:t>
            </a:r>
            <a:r>
              <a:rPr lang="de-DE" dirty="0" smtClean="0"/>
              <a:t>-Blöcken beschrieben</a:t>
            </a:r>
          </a:p>
          <a:p>
            <a:pPr>
              <a:buFontTx/>
              <a:buChar char="-"/>
            </a:pPr>
            <a:r>
              <a:rPr lang="de-DE" dirty="0"/>
              <a:t>Für jeden </a:t>
            </a:r>
            <a:r>
              <a:rPr lang="de-DE" dirty="0" err="1"/>
              <a:t>Resource</a:t>
            </a:r>
            <a:r>
              <a:rPr lang="de-DE" dirty="0"/>
              <a:t>-Block im Code speichert Terraform die ID des realen Infrastruktur-Objekts im State</a:t>
            </a:r>
          </a:p>
          <a:p>
            <a:pPr>
              <a:buFontTx/>
              <a:buChar char="-"/>
            </a:pPr>
            <a:r>
              <a:rPr lang="de-DE" dirty="0" smtClean="0"/>
              <a:t>Summe der </a:t>
            </a:r>
            <a:r>
              <a:rPr lang="de-DE" dirty="0"/>
              <a:t>Ressourcen beschreibt die Infrastruktur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pic>
        <p:nvPicPr>
          <p:cNvPr id="1028" name="Picture 4" descr="https://miro.medium.com/max/1903/1*Vc1OlTuN4sQqUKxwAGKqD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65" y="2147183"/>
            <a:ext cx="5771207" cy="266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Abhängigkeiten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Ressourcen können voneinander Abhängen</a:t>
            </a:r>
          </a:p>
          <a:p>
            <a:pPr>
              <a:buFontTx/>
              <a:buChar char="-"/>
            </a:pPr>
            <a:r>
              <a:rPr lang="de-DE" dirty="0" smtClean="0"/>
              <a:t>Terraform löst Abhängigkeiten automatisch auf</a:t>
            </a:r>
          </a:p>
          <a:p>
            <a:pPr>
              <a:buFontTx/>
              <a:buChar char="-"/>
            </a:pPr>
            <a:r>
              <a:rPr lang="de-DE" dirty="0" smtClean="0"/>
              <a:t>Ausdrücke innerhalb eines </a:t>
            </a:r>
            <a:r>
              <a:rPr lang="de-DE" dirty="0" err="1" smtClean="0"/>
              <a:t>Resource</a:t>
            </a:r>
            <a:r>
              <a:rPr lang="de-DE" dirty="0" smtClean="0"/>
              <a:t>-Block werden auf Referenzen auf andere Ressourcen ausgewertet</a:t>
            </a:r>
          </a:p>
          <a:p>
            <a:pPr>
              <a:buFontTx/>
              <a:buChar char="-"/>
            </a:pPr>
            <a:r>
              <a:rPr lang="de-DE" dirty="0" smtClean="0"/>
              <a:t>Reihenfolge des Erzeugen, Aktualisieren und Zerstören von Ressourcen wird von Terraform berücksichtigt</a:t>
            </a:r>
          </a:p>
        </p:txBody>
      </p:sp>
    </p:spTree>
    <p:extLst>
      <p:ext uri="{BB962C8B-B14F-4D97-AF65-F5344CB8AC3E}">
        <p14:creationId xmlns:p14="http://schemas.microsoft.com/office/powerpoint/2010/main" val="30330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Implizite Abhängigkeiten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Subnetze werden erst angelegt, nachdem das VPC erzeugt wurde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65966" y="2858801"/>
            <a:ext cx="6460067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cidr_block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"10.0.0.0/16"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aws_subnet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my_subnet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vpc_id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id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cidr_block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"10.0.1.0/24"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Abhängigkeiten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Nicht alle Abhängigkeiten können anhand der Konfiguration implizit erkannt werden</a:t>
            </a:r>
          </a:p>
          <a:p>
            <a:pPr>
              <a:buFontTx/>
              <a:buChar char="-"/>
            </a:pPr>
            <a:r>
              <a:rPr lang="de-DE" dirty="0" smtClean="0"/>
              <a:t>„Versteckte“ Abhängigkeiten können via Meta-Argument „</a:t>
            </a:r>
            <a:r>
              <a:rPr lang="de-DE" dirty="0" err="1" smtClean="0"/>
              <a:t>depends_on</a:t>
            </a:r>
            <a:r>
              <a:rPr lang="de-DE" dirty="0" smtClean="0"/>
              <a:t>“ explizit angegeben werden</a:t>
            </a:r>
          </a:p>
        </p:txBody>
      </p:sp>
    </p:spTree>
    <p:extLst>
      <p:ext uri="{BB962C8B-B14F-4D97-AF65-F5344CB8AC3E}">
        <p14:creationId xmlns:p14="http://schemas.microsoft.com/office/powerpoint/2010/main" val="13813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depends_on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Falls die Abhängigkeit nicht </a:t>
            </a:r>
            <a:r>
              <a:rPr lang="de-DE" dirty="0" err="1" smtClean="0"/>
              <a:t>impliziet</a:t>
            </a:r>
            <a:r>
              <a:rPr lang="de-DE" dirty="0" smtClean="0"/>
              <a:t> aufgelöst werden kann, ist es auch möglich diese explizit anzugeben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2311" y="2930353"/>
            <a:ext cx="10487378" cy="378565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"ami-a1b2c3d4"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iam_instance_profile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aws_iam_instance_profile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depends_on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aws_iam_role_policy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provider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Via Alias können verschiedene Konfigurationen pro Provider angelegt werden (siehe Modul 2 -&gt; Provider)</a:t>
            </a:r>
          </a:p>
          <a:p>
            <a:pPr>
              <a:buFontTx/>
              <a:buChar char="-"/>
            </a:pPr>
            <a:r>
              <a:rPr lang="de-DE" dirty="0" smtClean="0"/>
              <a:t>Mit dem Meta-Argument </a:t>
            </a:r>
            <a:r>
              <a:rPr lang="de-DE" dirty="0" err="1" smtClean="0"/>
              <a:t>provider</a:t>
            </a:r>
            <a:r>
              <a:rPr lang="de-DE" dirty="0"/>
              <a:t> </a:t>
            </a:r>
            <a:r>
              <a:rPr lang="de-DE" dirty="0" smtClean="0"/>
              <a:t>kann der jeweilige Provider über den Alias angegeben werden</a:t>
            </a:r>
            <a:endParaRPr lang="de-DE" dirty="0"/>
          </a:p>
          <a:p>
            <a:pPr lvl="1"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31911" y="4148050"/>
            <a:ext cx="6728178" cy="19389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lang="de-DE" altLang="de-DE" sz="2400" dirty="0" smtClean="0">
                <a:solidFill>
                  <a:srgbClr val="89CA78"/>
                </a:solidFill>
                <a:latin typeface="JetBrains Mono"/>
              </a:rPr>
              <a:t>"ami-68dae275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provider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eu-west-1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lifecycle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Ermöglicht das Anpassen des </a:t>
            </a:r>
            <a:r>
              <a:rPr lang="de-DE" dirty="0" err="1" smtClean="0"/>
              <a:t>Lebenzyklus</a:t>
            </a:r>
            <a:r>
              <a:rPr lang="de-DE" dirty="0" smtClean="0"/>
              <a:t> einer Ressource</a:t>
            </a:r>
          </a:p>
          <a:p>
            <a:pPr>
              <a:buFontTx/>
              <a:buChar char="-"/>
            </a:pPr>
            <a:r>
              <a:rPr lang="de-DE" dirty="0" smtClean="0"/>
              <a:t>Das Meta-Argument </a:t>
            </a:r>
            <a:r>
              <a:rPr lang="de-DE" dirty="0" err="1" smtClean="0"/>
              <a:t>lifecycle</a:t>
            </a:r>
            <a:r>
              <a:rPr lang="de-DE" dirty="0" smtClean="0"/>
              <a:t> ist im Gegensatz zu den anderen Meta-Argumenten ein verschachteltest Argument</a:t>
            </a:r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Im Gegensatz zu den anderen Meta-Argumenten dürfen keine Ausdrücke sondern nur </a:t>
            </a:r>
            <a:r>
              <a:rPr lang="de-DE" dirty="0" err="1" smtClean="0"/>
              <a:t>Literale</a:t>
            </a:r>
            <a:r>
              <a:rPr lang="de-DE" dirty="0" smtClean="0"/>
              <a:t> zugewiesen werden</a:t>
            </a:r>
          </a:p>
        </p:txBody>
      </p:sp>
    </p:spTree>
    <p:extLst>
      <p:ext uri="{BB962C8B-B14F-4D97-AF65-F5344CB8AC3E}">
        <p14:creationId xmlns:p14="http://schemas.microsoft.com/office/powerpoint/2010/main" val="28342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- </a:t>
            </a:r>
            <a:r>
              <a:rPr lang="de-DE" dirty="0" err="1" smtClean="0"/>
              <a:t>create_before_destroy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Betrifft Ressourcen welche nicht  neu erzeugt werden müssen</a:t>
            </a:r>
          </a:p>
          <a:p>
            <a:pPr>
              <a:buFontTx/>
              <a:buChar char="-"/>
            </a:pPr>
            <a:r>
              <a:rPr lang="de-DE" dirty="0" smtClean="0"/>
              <a:t>Das neue Objekt wird erzeugt, bevor das alte Objekt zerstört wird</a:t>
            </a:r>
          </a:p>
          <a:p>
            <a:pPr>
              <a:buFontTx/>
              <a:buChar char="-"/>
            </a:pPr>
            <a:r>
              <a:rPr lang="de-DE" dirty="0" smtClean="0"/>
              <a:t>Kann ggf. zu Namenskonflikten führen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9" y="2819360"/>
            <a:ext cx="598311" cy="55244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85451" y="3518558"/>
            <a:ext cx="6513322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aws_launch_configuration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name_prefix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"demo-"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image_id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"ami-68dae275"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create_before_destroy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prevent_destroy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Dient dazu zu verhindern, dass kritische Infrastrukturobjekte versehentlich zerstört werden</a:t>
            </a:r>
          </a:p>
          <a:p>
            <a:pPr>
              <a:buFontTx/>
              <a:buChar char="-"/>
            </a:pPr>
            <a:r>
              <a:rPr lang="de-DE" dirty="0" smtClean="0"/>
              <a:t>Soll das Infrastrukturobjekt tatsächlich zerstört werden, muss das Meta-Argument erst aus der Konfiguration entfernt werden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32756" y="4001294"/>
            <a:ext cx="7326488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important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important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prevent_destroy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– </a:t>
            </a:r>
            <a:r>
              <a:rPr lang="de-DE" dirty="0" err="1" smtClean="0"/>
              <a:t>ignore_changes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Änderungen an den angegebenen Argumenten der Ressource führen nicht zu einem Update / </a:t>
            </a:r>
            <a:r>
              <a:rPr lang="de-DE" dirty="0" err="1" smtClean="0"/>
              <a:t>Destroy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Create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7822" y="3264912"/>
            <a:ext cx="8376356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ami-68dae275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LastModified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timestamp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()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ignore_changes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[tags]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Timeouts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Einige Ressourcen bieten die Möglichkeit einen Block </a:t>
            </a:r>
            <a:r>
              <a:rPr lang="de-DE" dirty="0" err="1" smtClean="0">
                <a:latin typeface="Consolas" panose="020B0609020204030204" pitchFamily="49" charset="0"/>
              </a:rPr>
              <a:t>timeouts</a:t>
            </a:r>
            <a:r>
              <a:rPr lang="de-DE" dirty="0" smtClean="0"/>
              <a:t> zu definieren, in welchem für die Operationen </a:t>
            </a:r>
            <a:r>
              <a:rPr lang="de-DE" dirty="0" err="1" smtClean="0">
                <a:latin typeface="Consolas" panose="020B0609020204030204" pitchFamily="49" charset="0"/>
              </a:rPr>
              <a:t>create</a:t>
            </a:r>
            <a:r>
              <a:rPr lang="de-DE" dirty="0" smtClean="0"/>
              <a:t>, </a:t>
            </a:r>
            <a:r>
              <a:rPr lang="de-DE" dirty="0" smtClean="0">
                <a:latin typeface="Consolas" panose="020B0609020204030204" pitchFamily="49" charset="0"/>
              </a:rPr>
              <a:t>update</a:t>
            </a:r>
            <a:r>
              <a:rPr lang="de-DE" dirty="0" smtClean="0"/>
              <a:t> und </a:t>
            </a:r>
            <a:r>
              <a:rPr lang="de-DE" dirty="0" err="1" smtClean="0">
                <a:latin typeface="Consolas" panose="020B0609020204030204" pitchFamily="49" charset="0"/>
              </a:rPr>
              <a:t>delete</a:t>
            </a:r>
            <a:r>
              <a:rPr lang="de-DE" dirty="0" smtClean="0"/>
              <a:t> Timeouts definiert werden können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46400" y="3250488"/>
            <a:ext cx="6299199" cy="34163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ami-68dae275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timeouts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create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"5m"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update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"60s"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delete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"1h"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Resource</a:t>
            </a:r>
            <a:r>
              <a:rPr lang="de-DE" dirty="0" err="1"/>
              <a:t>-</a:t>
            </a:r>
            <a:r>
              <a:rPr lang="de-DE" dirty="0" err="1" smtClean="0"/>
              <a:t>Lifecycle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433437"/>
              </p:ext>
            </p:extLst>
          </p:nvPr>
        </p:nvGraphicFramePr>
        <p:xfrm>
          <a:off x="838200" y="2435225"/>
          <a:ext cx="11082867" cy="2294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Inhaltsplatzhalter 2"/>
          <p:cNvSpPr txBox="1">
            <a:spLocks/>
          </p:cNvSpPr>
          <p:nvPr/>
        </p:nvSpPr>
        <p:spPr>
          <a:xfrm>
            <a:off x="838200" y="1825625"/>
            <a:ext cx="10515600" cy="105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dirty="0" smtClean="0"/>
              <a:t>Die Folgenden Aktionen werden beim Ausführen von </a:t>
            </a:r>
            <a:r>
              <a:rPr lang="de-DE" dirty="0" err="1" smtClean="0">
                <a:latin typeface="Consolas" panose="020B0609020204030204" pitchFamily="49" charset="0"/>
              </a:rPr>
              <a:t>terraform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apply</a:t>
            </a:r>
            <a:r>
              <a:rPr lang="de-DE" dirty="0" smtClean="0"/>
              <a:t> in der Reihenfolge durchgeführt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369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Erzeuge Ressourcen der Konfiguration, für die kein Äquivalent im State existiert</a:t>
            </a:r>
            <a:endParaRPr lang="de-DE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36293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Lösche Ressourcen des State, welche nicht in der  Konfiguration existierten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217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Aktualisiere Ressourcen, deren Konfiguration sich verändert hat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9014178" y="4368800"/>
            <a:ext cx="300566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Löschen und anschließendes Neu-Erzeugen von Ressourcen, bei denen ein Aktualisieren nicht möglich ist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8247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Lokale 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Ressourcen die zwar im State hinterlegt werden, für die allerdings kein entsprechendes Infrastruktur-Objekt existiert</a:t>
            </a:r>
          </a:p>
          <a:p>
            <a:pPr lvl="1">
              <a:buFontTx/>
              <a:buChar char="-"/>
            </a:pPr>
            <a:r>
              <a:rPr lang="de-DE" dirty="0" smtClean="0"/>
              <a:t>Private Keys, </a:t>
            </a:r>
            <a:r>
              <a:rPr lang="de-DE" dirty="0" err="1" smtClean="0"/>
              <a:t>Self</a:t>
            </a:r>
            <a:r>
              <a:rPr lang="de-DE" dirty="0" smtClean="0"/>
              <a:t> </a:t>
            </a:r>
            <a:r>
              <a:rPr lang="de-DE" dirty="0" err="1" smtClean="0"/>
              <a:t>Signed</a:t>
            </a:r>
            <a:r>
              <a:rPr lang="de-DE" dirty="0" smtClean="0"/>
              <a:t> Zertifikate, zufällig generierte IDs</a:t>
            </a:r>
          </a:p>
          <a:p>
            <a:pPr>
              <a:buFontTx/>
              <a:buChar char="-"/>
            </a:pPr>
            <a:r>
              <a:rPr lang="de-DE" dirty="0" smtClean="0"/>
              <a:t>Diese Ressourcen sind in der Regel Inputs für weitere Ressourcen und Module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03400" y="4205241"/>
            <a:ext cx="8585200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random_id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server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keepers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aws_instance_ami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byte_length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16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r>
              <a:rPr lang="de-DE" dirty="0" err="1" smtClean="0"/>
              <a:t>Resource</a:t>
            </a:r>
            <a:r>
              <a:rPr lang="de-DE" dirty="0" smtClean="0"/>
              <a:t>-Block</a:t>
            </a:r>
            <a:endParaRPr lang="de-D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90213" y="3192728"/>
            <a:ext cx="7745084" cy="150810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372948" y="237616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Typ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52581" y="2376169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Name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619463" y="3720261"/>
            <a:ext cx="146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Argument</a:t>
            </a:r>
            <a:endParaRPr lang="de-DE" sz="2400" b="1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692106" y="2837834"/>
            <a:ext cx="203118" cy="61663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6274279" y="2837834"/>
            <a:ext cx="1078302" cy="51030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5227608" y="3946780"/>
            <a:ext cx="4373593" cy="431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38200" y="2455791"/>
            <a:ext cx="1950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Schlüsselwort</a:t>
            </a:r>
            <a:endParaRPr lang="de-DE" b="1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639457" y="2837834"/>
            <a:ext cx="203118" cy="61663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Argumente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Alle Ressourcen lassen sich über die Angabe von (teils optionalen) Argumenten konfigurieren</a:t>
            </a:r>
          </a:p>
          <a:p>
            <a:pPr>
              <a:buFontTx/>
              <a:buChar char="-"/>
            </a:pPr>
            <a:r>
              <a:rPr lang="de-DE" dirty="0" smtClean="0"/>
              <a:t>Die verfügbaren Argumente sind abhängig vom Ressource-Typ</a:t>
            </a:r>
          </a:p>
          <a:p>
            <a:pPr>
              <a:buFontTx/>
              <a:buChar char="-"/>
            </a:pPr>
            <a:r>
              <a:rPr lang="de-DE" dirty="0" smtClean="0"/>
              <a:t>Für Ressourcen der offiziellen Provider gibt es eine ausführliche Dokumentation in der </a:t>
            </a:r>
            <a:r>
              <a:rPr lang="de-DE" dirty="0" err="1" smtClean="0"/>
              <a:t>HashiCorp</a:t>
            </a:r>
            <a:r>
              <a:rPr lang="de-DE" dirty="0"/>
              <a:t>-Registry unter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registry.terraform.io/browse/providers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806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Meta-Argumente sind Argumente, welche unabhängig vom Ressource-Typ angegeben werden können 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501422" y="3347156"/>
            <a:ext cx="103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count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869289" y="3347156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d</a:t>
            </a:r>
            <a:r>
              <a:rPr lang="de-DE" sz="2800" b="1" dirty="0" err="1" smtClean="0"/>
              <a:t>epends_on</a:t>
            </a:r>
            <a:endParaRPr lang="de-DE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023507" y="4825975"/>
            <a:ext cx="1547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for_each</a:t>
            </a:r>
            <a:endParaRPr lang="de-DE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652934" y="4500449"/>
            <a:ext cx="138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lifecycle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155304" y="4238839"/>
            <a:ext cx="145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provider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596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count</a:t>
            </a:r>
            <a:endParaRPr lang="de-DE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07733" y="4209334"/>
            <a:ext cx="6976534" cy="181588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count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3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"my-s3-bucket-${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count.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index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Kann verwendet werden um mit einem </a:t>
            </a:r>
            <a:r>
              <a:rPr lang="de-DE" dirty="0" err="1" smtClean="0"/>
              <a:t>Resource</a:t>
            </a:r>
            <a:r>
              <a:rPr lang="de-DE" dirty="0" smtClean="0"/>
              <a:t>-Block n Ressourcen zu erzeugen</a:t>
            </a:r>
          </a:p>
          <a:p>
            <a:pPr>
              <a:buFontTx/>
              <a:buChar char="-"/>
            </a:pPr>
            <a:r>
              <a:rPr lang="de-DE" dirty="0" smtClean="0"/>
              <a:t>Kann auch das Ergebnis eines Ausdrucks zugewiesen bekommen, der Wert muss allerdings zum Zeitpunkt des Plan bereits bekannt sein</a:t>
            </a:r>
          </a:p>
        </p:txBody>
      </p:sp>
    </p:spTree>
    <p:extLst>
      <p:ext uri="{BB962C8B-B14F-4D97-AF65-F5344CB8AC3E}">
        <p14:creationId xmlns:p14="http://schemas.microsoft.com/office/powerpoint/2010/main" val="4459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– </a:t>
            </a:r>
            <a:r>
              <a:rPr lang="de-DE" dirty="0" err="1" smtClean="0"/>
              <a:t>for_each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Kann verwendet werden um mit einem </a:t>
            </a:r>
            <a:r>
              <a:rPr lang="de-DE" dirty="0" err="1"/>
              <a:t>Resource</a:t>
            </a:r>
            <a:r>
              <a:rPr lang="de-DE" dirty="0"/>
              <a:t>-Block </a:t>
            </a:r>
            <a:r>
              <a:rPr lang="de-DE" dirty="0" smtClean="0"/>
              <a:t>ein Ressource pro Element einer </a:t>
            </a:r>
            <a:r>
              <a:rPr lang="de-DE" dirty="0" err="1" smtClean="0"/>
              <a:t>Map</a:t>
            </a:r>
            <a:r>
              <a:rPr lang="de-DE" dirty="0" smtClean="0"/>
              <a:t> / eines Set </a:t>
            </a:r>
            <a:r>
              <a:rPr lang="de-DE" dirty="0"/>
              <a:t>zu </a:t>
            </a:r>
            <a:r>
              <a:rPr lang="de-DE" dirty="0" smtClean="0"/>
              <a:t>erzeugen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1288" y="3216464"/>
            <a:ext cx="9629423" cy="156966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for_each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toset( 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FirstBucket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SecondBucket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ThirdBucket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 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– </a:t>
            </a:r>
            <a:r>
              <a:rPr lang="de-DE" dirty="0" err="1" smtClean="0"/>
              <a:t>for_each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15912" y="2294975"/>
            <a:ext cx="8974666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demo_user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for_each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tomap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"4711"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mustermann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"demo1"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},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"0815"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doe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"demo2"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join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"_"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tolist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([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]]))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path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ount</a:t>
            </a:r>
            <a:r>
              <a:rPr lang="de-DE" dirty="0" smtClean="0"/>
              <a:t> / </a:t>
            </a:r>
            <a:r>
              <a:rPr lang="de-DE" dirty="0" err="1" smtClean="0"/>
              <a:t>for_each</a:t>
            </a:r>
            <a:r>
              <a:rPr lang="de-DE" dirty="0" smtClean="0"/>
              <a:t> Instanzen referenzieren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Referenzieren des </a:t>
            </a:r>
            <a:r>
              <a:rPr lang="de-DE" dirty="0" err="1" smtClean="0"/>
              <a:t>Resource</a:t>
            </a:r>
            <a:r>
              <a:rPr lang="de-DE" dirty="0" smtClean="0"/>
              <a:t>-Block via &lt;Type&gt;.&lt;Name&gt;</a:t>
            </a:r>
          </a:p>
          <a:p>
            <a:pPr>
              <a:buFontTx/>
              <a:buChar char="-"/>
            </a:pPr>
            <a:r>
              <a:rPr lang="de-DE" dirty="0" smtClean="0"/>
              <a:t>Referenzieren der jeweiligen Instanzen via &lt;Type&gt;.&lt;Name&gt;[</a:t>
            </a:r>
            <a:r>
              <a:rPr lang="de-DE" dirty="0" err="1" smtClean="0"/>
              <a:t>index</a:t>
            </a:r>
            <a:r>
              <a:rPr lang="de-DE" dirty="0" smtClean="0"/>
              <a:t>]</a:t>
            </a:r>
            <a:r>
              <a:rPr lang="de-DE" dirty="0"/>
              <a:t> </a:t>
            </a:r>
            <a:r>
              <a:rPr lang="de-DE" dirty="0" smtClean="0"/>
              <a:t>bzw. </a:t>
            </a:r>
            <a:r>
              <a:rPr lang="de-DE" dirty="0"/>
              <a:t>&lt;Type&gt;.&lt;Name</a:t>
            </a:r>
            <a:r>
              <a:rPr lang="de-DE" dirty="0" smtClean="0"/>
              <a:t>&gt;[</a:t>
            </a:r>
            <a:r>
              <a:rPr lang="de-DE" dirty="0" err="1" smtClean="0"/>
              <a:t>key</a:t>
            </a:r>
            <a:r>
              <a:rPr lang="de-DE" dirty="0" smtClean="0"/>
              <a:t>]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8211" y="3329509"/>
            <a:ext cx="10055578" cy="34163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i="1" dirty="0" err="1">
                <a:solidFill>
                  <a:srgbClr val="D55FDE"/>
                </a:solidFill>
                <a:latin typeface="JetBrains Mono"/>
              </a:rPr>
              <a:t>resource</a:t>
            </a:r>
            <a:r>
              <a:rPr lang="de-DE" altLang="de-DE" sz="2400" i="1" dirty="0">
                <a:solidFill>
                  <a:srgbClr val="D55FDE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E5C07B"/>
                </a:solidFill>
                <a:latin typeface="JetBrains Mono"/>
              </a:rPr>
              <a:t>aws_iam_user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 "</a:t>
            </a:r>
            <a:r>
              <a:rPr lang="de-DE" altLang="de-DE" sz="2400" dirty="0" err="1">
                <a:solidFill>
                  <a:srgbClr val="E5C07B"/>
                </a:solidFill>
                <a:latin typeface="JetBrains Mono"/>
              </a:rPr>
              <a:t>demo_user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{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for_each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 err="1">
                <a:solidFill>
                  <a:srgbClr val="BBBBBB"/>
                </a:solidFill>
                <a:latin typeface="JetBrains Mono"/>
              </a:rPr>
              <a:t>tomap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({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  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"4711"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{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mustermann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,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department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"demo1"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},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  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"0815"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{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doe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,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department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"demo2</a:t>
            </a:r>
            <a:r>
              <a:rPr lang="de-DE" altLang="de-DE" sz="2400" dirty="0" smtClean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}})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/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each</a:t>
            </a:r>
            <a:r>
              <a:rPr lang="de-DE" altLang="de-DE" sz="2400" dirty="0" err="1" smtClean="0">
                <a:solidFill>
                  <a:srgbClr val="BBBBBB"/>
                </a:solidFill>
                <a:latin typeface="JetBrains Mono"/>
              </a:rPr>
              <a:t>.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value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[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name</a:t>
            </a:r>
            <a:r>
              <a:rPr lang="de-DE" altLang="de-DE" sz="2400" dirty="0" smtClean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])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/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}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aws_iam_access_key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"test2_key"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my_user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[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0815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].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Breitbild</PresentationFormat>
  <Paragraphs>112</Paragraphs>
  <Slides>20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JetBrains Mono</vt:lpstr>
      <vt:lpstr>Office Theme</vt:lpstr>
      <vt:lpstr>Ressourcen</vt:lpstr>
      <vt:lpstr>Resource-Lifecycle</vt:lpstr>
      <vt:lpstr>Syntax Resource-Block</vt:lpstr>
      <vt:lpstr>Argumente</vt:lpstr>
      <vt:lpstr>Meta-Argumente</vt:lpstr>
      <vt:lpstr>Meta-Argument - count</vt:lpstr>
      <vt:lpstr>Meta-Argument – for_each</vt:lpstr>
      <vt:lpstr>Meta-Argument – for_each II</vt:lpstr>
      <vt:lpstr>count / for_each Instanzen referenzieren</vt:lpstr>
      <vt:lpstr>Abhängigkeiten </vt:lpstr>
      <vt:lpstr>Implizite Abhängigkeiten</vt:lpstr>
      <vt:lpstr>Abhängigkeiten II</vt:lpstr>
      <vt:lpstr>Meta-Argument - depends_on</vt:lpstr>
      <vt:lpstr>Meta-Argument - provider</vt:lpstr>
      <vt:lpstr>Meta-Argument - lifecycle</vt:lpstr>
      <vt:lpstr>Lifecycle - create_before_destroy</vt:lpstr>
      <vt:lpstr>Lifecycle - prevent_destroy</vt:lpstr>
      <vt:lpstr>Lifecycle – ignore_changes</vt:lpstr>
      <vt:lpstr>Timeouts</vt:lpstr>
      <vt:lpstr>Lokale Ressourcen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81</cp:revision>
  <dcterms:created xsi:type="dcterms:W3CDTF">2021-06-07T13:28:13Z</dcterms:created>
  <dcterms:modified xsi:type="dcterms:W3CDTF">2021-11-13T09:50:55Z</dcterms:modified>
</cp:coreProperties>
</file>