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8" r:id="rId2"/>
    <p:sldId id="257" r:id="rId3"/>
    <p:sldId id="260" r:id="rId4"/>
    <p:sldId id="259" r:id="rId5"/>
    <p:sldId id="261" r:id="rId6"/>
    <p:sldId id="262" r:id="rId7"/>
    <p:sldId id="271" r:id="rId8"/>
    <p:sldId id="272" r:id="rId9"/>
    <p:sldId id="263" r:id="rId10"/>
    <p:sldId id="273" r:id="rId11"/>
    <p:sldId id="275" r:id="rId12"/>
    <p:sldId id="264" r:id="rId13"/>
    <p:sldId id="265" r:id="rId14"/>
    <p:sldId id="266" r:id="rId15"/>
    <p:sldId id="267" r:id="rId16"/>
    <p:sldId id="276" r:id="rId17"/>
    <p:sldId id="277" r:id="rId18"/>
    <p:sldId id="268" r:id="rId19"/>
    <p:sldId id="274"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07" autoAdjust="0"/>
    <p:restoredTop sz="76364" autoAdjust="0"/>
  </p:normalViewPr>
  <p:slideViewPr>
    <p:cSldViewPr snapToGrid="0">
      <p:cViewPr varScale="1">
        <p:scale>
          <a:sx n="90" d="100"/>
          <a:sy n="90" d="100"/>
        </p:scale>
        <p:origin x="13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DAB8B5-B9A3-426D-91D9-D7966B0F2B79}" type="datetimeFigureOut">
              <a:rPr lang="de-DE" smtClean="0"/>
              <a:t>20.11.2021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C7EAB-645A-4FBB-B6AF-831236EEB6FB}" type="slidenum">
              <a:rPr lang="de-DE" smtClean="0"/>
              <a:t>‹Nr.›</a:t>
            </a:fld>
            <a:endParaRPr lang="de-DE"/>
          </a:p>
        </p:txBody>
      </p:sp>
    </p:spTree>
    <p:extLst>
      <p:ext uri="{BB962C8B-B14F-4D97-AF65-F5344CB8AC3E}">
        <p14:creationId xmlns:p14="http://schemas.microsoft.com/office/powerpoint/2010/main" val="158780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2</a:t>
            </a:fld>
            <a:endParaRPr lang="de-DE"/>
          </a:p>
        </p:txBody>
      </p:sp>
    </p:spTree>
    <p:extLst>
      <p:ext uri="{BB962C8B-B14F-4D97-AF65-F5344CB8AC3E}">
        <p14:creationId xmlns:p14="http://schemas.microsoft.com/office/powerpoint/2010/main" val="680033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11</a:t>
            </a:fld>
            <a:endParaRPr lang="de-DE"/>
          </a:p>
        </p:txBody>
      </p:sp>
    </p:spTree>
    <p:extLst>
      <p:ext uri="{BB962C8B-B14F-4D97-AF65-F5344CB8AC3E}">
        <p14:creationId xmlns:p14="http://schemas.microsoft.com/office/powerpoint/2010/main" val="2281042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12</a:t>
            </a:fld>
            <a:endParaRPr lang="de-DE"/>
          </a:p>
        </p:txBody>
      </p:sp>
    </p:spTree>
    <p:extLst>
      <p:ext uri="{BB962C8B-B14F-4D97-AF65-F5344CB8AC3E}">
        <p14:creationId xmlns:p14="http://schemas.microsoft.com/office/powerpoint/2010/main" val="1220868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Mehr dazu</a:t>
            </a:r>
            <a:r>
              <a:rPr lang="de-DE" baseline="0" dirty="0" smtClean="0"/>
              <a:t> in Modul 07 – TF </a:t>
            </a:r>
            <a:r>
              <a:rPr lang="de-DE" baseline="0" dirty="0" err="1" smtClean="0"/>
              <a:t>Backends</a:t>
            </a:r>
            <a:r>
              <a:rPr lang="de-DE" baseline="0" dirty="0" smtClean="0"/>
              <a:t>, Modul 2 Providers und Modul 8 Modules</a:t>
            </a:r>
          </a:p>
        </p:txBody>
      </p:sp>
      <p:sp>
        <p:nvSpPr>
          <p:cNvPr id="4" name="Foliennummernplatzhalter 3"/>
          <p:cNvSpPr>
            <a:spLocks noGrp="1"/>
          </p:cNvSpPr>
          <p:nvPr>
            <p:ph type="sldNum" sz="quarter" idx="10"/>
          </p:nvPr>
        </p:nvSpPr>
        <p:spPr/>
        <p:txBody>
          <a:bodyPr/>
          <a:lstStyle/>
          <a:p>
            <a:fld id="{E58C7EAB-645A-4FBB-B6AF-831236EEB6FB}" type="slidenum">
              <a:rPr lang="de-DE" smtClean="0"/>
              <a:t>13</a:t>
            </a:fld>
            <a:endParaRPr lang="de-DE"/>
          </a:p>
        </p:txBody>
      </p:sp>
    </p:spTree>
    <p:extLst>
      <p:ext uri="{BB962C8B-B14F-4D97-AF65-F5344CB8AC3E}">
        <p14:creationId xmlns:p14="http://schemas.microsoft.com/office/powerpoint/2010/main" val="1425431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14</a:t>
            </a:fld>
            <a:endParaRPr lang="de-DE"/>
          </a:p>
        </p:txBody>
      </p:sp>
    </p:spTree>
    <p:extLst>
      <p:ext uri="{BB962C8B-B14F-4D97-AF65-F5344CB8AC3E}">
        <p14:creationId xmlns:p14="http://schemas.microsoft.com/office/powerpoint/2010/main" val="260685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15</a:t>
            </a:fld>
            <a:endParaRPr lang="de-DE"/>
          </a:p>
        </p:txBody>
      </p:sp>
    </p:spTree>
    <p:extLst>
      <p:ext uri="{BB962C8B-B14F-4D97-AF65-F5344CB8AC3E}">
        <p14:creationId xmlns:p14="http://schemas.microsoft.com/office/powerpoint/2010/main" val="987826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16</a:t>
            </a:fld>
            <a:endParaRPr lang="de-DE"/>
          </a:p>
        </p:txBody>
      </p:sp>
    </p:spTree>
    <p:extLst>
      <p:ext uri="{BB962C8B-B14F-4D97-AF65-F5344CB8AC3E}">
        <p14:creationId xmlns:p14="http://schemas.microsoft.com/office/powerpoint/2010/main" val="570468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17</a:t>
            </a:fld>
            <a:endParaRPr lang="de-DE"/>
          </a:p>
        </p:txBody>
      </p:sp>
    </p:spTree>
    <p:extLst>
      <p:ext uri="{BB962C8B-B14F-4D97-AF65-F5344CB8AC3E}">
        <p14:creationId xmlns:p14="http://schemas.microsoft.com/office/powerpoint/2010/main" val="837998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18</a:t>
            </a:fld>
            <a:endParaRPr lang="de-DE"/>
          </a:p>
        </p:txBody>
      </p:sp>
    </p:spTree>
    <p:extLst>
      <p:ext uri="{BB962C8B-B14F-4D97-AF65-F5344CB8AC3E}">
        <p14:creationId xmlns:p14="http://schemas.microsoft.com/office/powerpoint/2010/main" val="2310683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19</a:t>
            </a:fld>
            <a:endParaRPr lang="de-DE"/>
          </a:p>
        </p:txBody>
      </p:sp>
    </p:spTree>
    <p:extLst>
      <p:ext uri="{BB962C8B-B14F-4D97-AF65-F5344CB8AC3E}">
        <p14:creationId xmlns:p14="http://schemas.microsoft.com/office/powerpoint/2010/main" val="907745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3</a:t>
            </a:fld>
            <a:endParaRPr lang="de-DE"/>
          </a:p>
        </p:txBody>
      </p:sp>
    </p:spTree>
    <p:extLst>
      <p:ext uri="{BB962C8B-B14F-4D97-AF65-F5344CB8AC3E}">
        <p14:creationId xmlns:p14="http://schemas.microsoft.com/office/powerpoint/2010/main" val="2656738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4</a:t>
            </a:fld>
            <a:endParaRPr lang="de-DE"/>
          </a:p>
        </p:txBody>
      </p:sp>
    </p:spTree>
    <p:extLst>
      <p:ext uri="{BB962C8B-B14F-4D97-AF65-F5344CB8AC3E}">
        <p14:creationId xmlns:p14="http://schemas.microsoft.com/office/powerpoint/2010/main" val="2247992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Infrastructure </a:t>
            </a:r>
            <a:r>
              <a:rPr lang="de-DE" dirty="0" err="1" smtClean="0"/>
              <a:t>as</a:t>
            </a:r>
            <a:r>
              <a:rPr lang="de-DE" dirty="0" smtClean="0"/>
              <a:t> Code ist ein Ansatz zur Automatisierung der Infrastruktur, der auf Praktiken der Softwareentwicklung basiert. Er legt den Schwerpunkt auf konsistente, wiederholbare Routinen für die Bereitstellung und Änderung von Systemen und deren Konfiguration. Änderungen werden an Definitionen vorgenommen und dann durch unbeaufsichtigte Prozesse, die eine gründliche Validierung beinhalten, auf die Systeme </a:t>
            </a:r>
            <a:r>
              <a:rPr lang="de-DE" dirty="0" err="1" smtClean="0"/>
              <a:t>übertragen.Übersetzt</a:t>
            </a:r>
            <a:r>
              <a:rPr lang="de-DE" dirty="0" smtClean="0"/>
              <a:t> mit www.DeepL.com/Translator (kostenlose Version)</a:t>
            </a:r>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5</a:t>
            </a:fld>
            <a:endParaRPr lang="de-DE"/>
          </a:p>
        </p:txBody>
      </p:sp>
    </p:spTree>
    <p:extLst>
      <p:ext uri="{BB962C8B-B14F-4D97-AF65-F5344CB8AC3E}">
        <p14:creationId xmlns:p14="http://schemas.microsoft.com/office/powerpoint/2010/main" val="3976913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6</a:t>
            </a:fld>
            <a:endParaRPr lang="de-DE"/>
          </a:p>
        </p:txBody>
      </p:sp>
    </p:spTree>
    <p:extLst>
      <p:ext uri="{BB962C8B-B14F-4D97-AF65-F5344CB8AC3E}">
        <p14:creationId xmlns:p14="http://schemas.microsoft.com/office/powerpoint/2010/main" val="3158658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Oft keine ganz klare Trennung, aber die stärken der jeweiligen Tools liegen entsprechend</a:t>
            </a:r>
            <a:r>
              <a:rPr lang="de-DE" baseline="0" dirty="0" smtClean="0"/>
              <a:t> bei </a:t>
            </a:r>
            <a:r>
              <a:rPr lang="de-DE" baseline="0" dirty="0" err="1" smtClean="0"/>
              <a:t>Config</a:t>
            </a:r>
            <a:r>
              <a:rPr lang="de-DE" baseline="0" dirty="0" smtClean="0"/>
              <a:t>/</a:t>
            </a:r>
            <a:r>
              <a:rPr lang="de-DE" baseline="0" dirty="0" err="1" smtClean="0"/>
              <a:t>Provisioning</a:t>
            </a:r>
            <a:r>
              <a:rPr lang="de-DE" dirty="0" smtClean="0"/>
              <a:t> </a:t>
            </a:r>
          </a:p>
          <a:p>
            <a:r>
              <a:rPr lang="de-DE" dirty="0" err="1" smtClean="0"/>
              <a:t>Provisioning</a:t>
            </a:r>
            <a:r>
              <a:rPr lang="de-DE" dirty="0" smtClean="0"/>
              <a:t> Tools erlauben in der Regel auch die Konfiguration</a:t>
            </a:r>
          </a:p>
        </p:txBody>
      </p:sp>
      <p:sp>
        <p:nvSpPr>
          <p:cNvPr id="4" name="Foliennummernplatzhalter 3"/>
          <p:cNvSpPr>
            <a:spLocks noGrp="1"/>
          </p:cNvSpPr>
          <p:nvPr>
            <p:ph type="sldNum" sz="quarter" idx="10"/>
          </p:nvPr>
        </p:nvSpPr>
        <p:spPr/>
        <p:txBody>
          <a:bodyPr/>
          <a:lstStyle/>
          <a:p>
            <a:fld id="{E58C7EAB-645A-4FBB-B6AF-831236EEB6FB}" type="slidenum">
              <a:rPr lang="de-DE" smtClean="0"/>
              <a:t>7</a:t>
            </a:fld>
            <a:endParaRPr lang="de-DE"/>
          </a:p>
        </p:txBody>
      </p:sp>
    </p:spTree>
    <p:extLst>
      <p:ext uri="{BB962C8B-B14F-4D97-AF65-F5344CB8AC3E}">
        <p14:creationId xmlns:p14="http://schemas.microsoft.com/office/powerpoint/2010/main" val="2863967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Oft keine ganz klare Trennung, aber die stärken der jeweiligen Tools liegen entsprechend</a:t>
            </a:r>
            <a:r>
              <a:rPr lang="de-DE" baseline="0" dirty="0" smtClean="0"/>
              <a:t> bei </a:t>
            </a:r>
            <a:r>
              <a:rPr lang="de-DE" baseline="0" dirty="0" err="1" smtClean="0"/>
              <a:t>Config</a:t>
            </a:r>
            <a:r>
              <a:rPr lang="de-DE" baseline="0" dirty="0" smtClean="0"/>
              <a:t>/</a:t>
            </a:r>
            <a:r>
              <a:rPr lang="de-DE" baseline="0" dirty="0" err="1" smtClean="0"/>
              <a:t>Provisioning</a:t>
            </a:r>
            <a:r>
              <a:rPr lang="de-DE" dirty="0" smtClean="0"/>
              <a:t> </a:t>
            </a:r>
          </a:p>
          <a:p>
            <a:r>
              <a:rPr lang="de-DE" dirty="0" err="1" smtClean="0"/>
              <a:t>Provisioning</a:t>
            </a:r>
            <a:r>
              <a:rPr lang="de-DE" dirty="0" smtClean="0"/>
              <a:t> Tools erlauben in der Regel auch die Konfiguration</a:t>
            </a:r>
          </a:p>
        </p:txBody>
      </p:sp>
      <p:sp>
        <p:nvSpPr>
          <p:cNvPr id="4" name="Foliennummernplatzhalter 3"/>
          <p:cNvSpPr>
            <a:spLocks noGrp="1"/>
          </p:cNvSpPr>
          <p:nvPr>
            <p:ph type="sldNum" sz="quarter" idx="10"/>
          </p:nvPr>
        </p:nvSpPr>
        <p:spPr/>
        <p:txBody>
          <a:bodyPr/>
          <a:lstStyle/>
          <a:p>
            <a:fld id="{E58C7EAB-645A-4FBB-B6AF-831236EEB6FB}" type="slidenum">
              <a:rPr lang="de-DE" smtClean="0"/>
              <a:t>8</a:t>
            </a:fld>
            <a:endParaRPr lang="de-DE"/>
          </a:p>
        </p:txBody>
      </p:sp>
    </p:spTree>
    <p:extLst>
      <p:ext uri="{BB962C8B-B14F-4D97-AF65-F5344CB8AC3E}">
        <p14:creationId xmlns:p14="http://schemas.microsoft.com/office/powerpoint/2010/main" val="346836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Terraform ist ein Open-Source Infrastructure-</a:t>
            </a:r>
            <a:r>
              <a:rPr lang="de-DE" dirty="0" err="1" smtClean="0"/>
              <a:t>as</a:t>
            </a:r>
            <a:r>
              <a:rPr lang="de-DE" dirty="0" smtClean="0"/>
              <a:t>-Code Tool, das einen konsistenten CLI-Workflow zur Verwaltung von Hunderten von Cloud-Diensten bietet. Terraform kodiert Cloud-APIs in deklarativen Konfigurationsdateien.</a:t>
            </a:r>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9</a:t>
            </a:fld>
            <a:endParaRPr lang="de-DE"/>
          </a:p>
        </p:txBody>
      </p:sp>
    </p:spTree>
    <p:extLst>
      <p:ext uri="{BB962C8B-B14F-4D97-AF65-F5344CB8AC3E}">
        <p14:creationId xmlns:p14="http://schemas.microsoft.com/office/powerpoint/2010/main" val="1791721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10</a:t>
            </a:fld>
            <a:endParaRPr lang="de-DE"/>
          </a:p>
        </p:txBody>
      </p:sp>
    </p:spTree>
    <p:extLst>
      <p:ext uri="{BB962C8B-B14F-4D97-AF65-F5344CB8AC3E}">
        <p14:creationId xmlns:p14="http://schemas.microsoft.com/office/powerpoint/2010/main" val="3521651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6CBA03CC-73C5-46A8-8DFB-B5DC4577D8E2}" type="datetimeFigureOut">
              <a:rPr lang="de-DE" smtClean="0"/>
              <a:t>20.11.2021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394803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6CBA03CC-73C5-46A8-8DFB-B5DC4577D8E2}" type="datetimeFigureOut">
              <a:rPr lang="de-DE" smtClean="0"/>
              <a:t>20.11.2021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394985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6CBA03CC-73C5-46A8-8DFB-B5DC4577D8E2}" type="datetimeFigureOut">
              <a:rPr lang="de-DE" smtClean="0"/>
              <a:t>20.11.2021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2038521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6CBA03CC-73C5-46A8-8DFB-B5DC4577D8E2}" type="datetimeFigureOut">
              <a:rPr lang="de-DE" smtClean="0"/>
              <a:t>20.11.2021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3422188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6CBA03CC-73C5-46A8-8DFB-B5DC4577D8E2}" type="datetimeFigureOut">
              <a:rPr lang="de-DE" smtClean="0"/>
              <a:t>20.11.2021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1626161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6CBA03CC-73C5-46A8-8DFB-B5DC4577D8E2}" type="datetimeFigureOut">
              <a:rPr lang="de-DE" smtClean="0"/>
              <a:t>20.11.2021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1215660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6CBA03CC-73C5-46A8-8DFB-B5DC4577D8E2}" type="datetimeFigureOut">
              <a:rPr lang="de-DE" smtClean="0"/>
              <a:t>20.11.2021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3329832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6CBA03CC-73C5-46A8-8DFB-B5DC4577D8E2}" type="datetimeFigureOut">
              <a:rPr lang="de-DE" smtClean="0"/>
              <a:t>20.11.2021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913774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CBA03CC-73C5-46A8-8DFB-B5DC4577D8E2}" type="datetimeFigureOut">
              <a:rPr lang="de-DE" smtClean="0"/>
              <a:t>20.11.2021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3508273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6CBA03CC-73C5-46A8-8DFB-B5DC4577D8E2}" type="datetimeFigureOut">
              <a:rPr lang="de-DE" smtClean="0"/>
              <a:t>20.11.2021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139195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6CBA03CC-73C5-46A8-8DFB-B5DC4577D8E2}" type="datetimeFigureOut">
              <a:rPr lang="de-DE" smtClean="0"/>
              <a:t>20.11.2021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2711424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BA03CC-73C5-46A8-8DFB-B5DC4577D8E2}" type="datetimeFigureOut">
              <a:rPr lang="de-DE" smtClean="0"/>
              <a:t>20.11.2021</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387D31-09F9-4BF7-BE25-003079D1F846}" type="slidenum">
              <a:rPr lang="de-DE" smtClean="0"/>
              <a:t>‹Nr.›</a:t>
            </a:fld>
            <a:endParaRPr lang="de-DE"/>
          </a:p>
        </p:txBody>
      </p:sp>
    </p:spTree>
    <p:extLst>
      <p:ext uri="{BB962C8B-B14F-4D97-AF65-F5344CB8AC3E}">
        <p14:creationId xmlns:p14="http://schemas.microsoft.com/office/powerpoint/2010/main" val="1539817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cloudguru.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terraform.io/downloads.html" TargetMode="External"/><Relationship Id="rId4" Type="http://schemas.openxmlformats.org/officeDocument/2006/relationships/hyperlink" Target="https://docs.aws.amazon.com/cli/latest/userguide/getting-started-install.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terraform.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Infrastructure </a:t>
            </a:r>
            <a:r>
              <a:rPr lang="de-DE" dirty="0" err="1"/>
              <a:t>as</a:t>
            </a:r>
            <a:r>
              <a:rPr lang="de-DE" dirty="0"/>
              <a:t> Code mit </a:t>
            </a:r>
            <a:r>
              <a:rPr lang="de-DE" dirty="0" smtClean="0"/>
              <a:t>Terraform</a:t>
            </a:r>
            <a:endParaRPr lang="de-DE" dirty="0"/>
          </a:p>
        </p:txBody>
      </p:sp>
      <p:sp>
        <p:nvSpPr>
          <p:cNvPr id="3" name="Untertitel 2"/>
          <p:cNvSpPr>
            <a:spLocks noGrp="1"/>
          </p:cNvSpPr>
          <p:nvPr>
            <p:ph type="subTitle" idx="1"/>
          </p:nvPr>
        </p:nvSpPr>
        <p:spPr/>
        <p:txBody>
          <a:bodyPr/>
          <a:lstStyle/>
          <a:p>
            <a:r>
              <a:rPr lang="de-DE" dirty="0" smtClean="0"/>
              <a:t>Dominik Jakielski</a:t>
            </a:r>
          </a:p>
          <a:p>
            <a:r>
              <a:rPr lang="de-DE" dirty="0" smtClean="0"/>
              <a:t>Stefan Schmalstieg</a:t>
            </a:r>
            <a:endParaRPr lang="de-DE" dirty="0"/>
          </a:p>
        </p:txBody>
      </p:sp>
    </p:spTree>
    <p:extLst>
      <p:ext uri="{BB962C8B-B14F-4D97-AF65-F5344CB8AC3E}">
        <p14:creationId xmlns:p14="http://schemas.microsoft.com/office/powerpoint/2010/main" val="2578339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Terraform </a:t>
            </a:r>
            <a:endParaRPr lang="de-DE" dirty="0"/>
          </a:p>
        </p:txBody>
      </p:sp>
      <p:sp>
        <p:nvSpPr>
          <p:cNvPr id="3" name="Inhaltsplatzhalter 2"/>
          <p:cNvSpPr>
            <a:spLocks noGrp="1"/>
          </p:cNvSpPr>
          <p:nvPr>
            <p:ph idx="1"/>
          </p:nvPr>
        </p:nvSpPr>
        <p:spPr/>
        <p:txBody>
          <a:bodyPr>
            <a:normAutofit/>
          </a:bodyPr>
          <a:lstStyle/>
          <a:p>
            <a:r>
              <a:rPr lang="de-DE" dirty="0" smtClean="0"/>
              <a:t>Open Source </a:t>
            </a:r>
            <a:r>
              <a:rPr lang="de-DE" dirty="0" err="1" smtClean="0"/>
              <a:t>Infrasturcture</a:t>
            </a:r>
            <a:r>
              <a:rPr lang="de-DE" dirty="0" smtClean="0"/>
              <a:t> </a:t>
            </a:r>
            <a:r>
              <a:rPr lang="de-DE" dirty="0" err="1" smtClean="0"/>
              <a:t>Provisioning</a:t>
            </a:r>
            <a:r>
              <a:rPr lang="de-DE" dirty="0" smtClean="0"/>
              <a:t> Tool </a:t>
            </a:r>
          </a:p>
          <a:p>
            <a:r>
              <a:rPr lang="de-DE" dirty="0" smtClean="0"/>
              <a:t>Deklarative Konfigurationssprache (</a:t>
            </a:r>
            <a:r>
              <a:rPr lang="de-DE" dirty="0"/>
              <a:t>HCL - </a:t>
            </a:r>
            <a:r>
              <a:rPr lang="de-DE" dirty="0" err="1"/>
              <a:t>HashiCorp</a:t>
            </a:r>
            <a:r>
              <a:rPr lang="de-DE" dirty="0"/>
              <a:t> </a:t>
            </a:r>
            <a:r>
              <a:rPr lang="de-DE" dirty="0" err="1"/>
              <a:t>configuration</a:t>
            </a:r>
            <a:r>
              <a:rPr lang="de-DE" dirty="0"/>
              <a:t> </a:t>
            </a:r>
            <a:r>
              <a:rPr lang="de-DE" dirty="0" err="1"/>
              <a:t>language</a:t>
            </a:r>
            <a:r>
              <a:rPr lang="de-DE" dirty="0"/>
              <a:t> </a:t>
            </a:r>
            <a:r>
              <a:rPr lang="de-DE" dirty="0" smtClean="0"/>
              <a:t>)</a:t>
            </a:r>
          </a:p>
          <a:p>
            <a:pPr lvl="1"/>
            <a:r>
              <a:rPr lang="de-DE" dirty="0" smtClean="0"/>
              <a:t>bietet einheitliche Syntax unabhängig von der Umgebung in der Ressourcen </a:t>
            </a:r>
            <a:r>
              <a:rPr lang="de-DE" dirty="0" err="1" smtClean="0"/>
              <a:t>provisioniert</a:t>
            </a:r>
            <a:r>
              <a:rPr lang="de-DE" dirty="0" smtClean="0"/>
              <a:t> werden sollen </a:t>
            </a:r>
          </a:p>
          <a:p>
            <a:r>
              <a:rPr lang="de-DE" dirty="0" smtClean="0"/>
              <a:t>CLI zum Planen, </a:t>
            </a:r>
            <a:r>
              <a:rPr lang="de-DE" dirty="0" err="1" smtClean="0"/>
              <a:t>Deployen</a:t>
            </a:r>
            <a:r>
              <a:rPr lang="de-DE" dirty="0" smtClean="0"/>
              <a:t> und Abreißen der Konfiguration</a:t>
            </a:r>
          </a:p>
          <a:p>
            <a:r>
              <a:rPr lang="de-DE" dirty="0" smtClean="0"/>
              <a:t>Breiter Support für unterschiedliche Clouds</a:t>
            </a:r>
          </a:p>
          <a:p>
            <a:pPr lvl="1"/>
            <a:r>
              <a:rPr lang="de-DE" dirty="0" smtClean="0"/>
              <a:t>&gt; 100 Provider für diverse Clouds und Frameworks</a:t>
            </a:r>
          </a:p>
          <a:p>
            <a:r>
              <a:rPr lang="de-DE" dirty="0" smtClean="0"/>
              <a:t>Große Community</a:t>
            </a:r>
            <a:endParaRPr lang="de-DE" dirty="0"/>
          </a:p>
        </p:txBody>
      </p:sp>
    </p:spTree>
    <p:extLst>
      <p:ext uri="{BB962C8B-B14F-4D97-AF65-F5344CB8AC3E}">
        <p14:creationId xmlns:p14="http://schemas.microsoft.com/office/powerpoint/2010/main" val="954038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Terraform State</a:t>
            </a:r>
            <a:endParaRPr lang="de-DE" dirty="0"/>
          </a:p>
        </p:txBody>
      </p:sp>
      <p:sp>
        <p:nvSpPr>
          <p:cNvPr id="3" name="Inhaltsplatzhalter 2"/>
          <p:cNvSpPr>
            <a:spLocks noGrp="1"/>
          </p:cNvSpPr>
          <p:nvPr>
            <p:ph idx="1"/>
          </p:nvPr>
        </p:nvSpPr>
        <p:spPr/>
        <p:txBody>
          <a:bodyPr/>
          <a:lstStyle/>
          <a:p>
            <a:r>
              <a:rPr lang="de-DE" dirty="0" smtClean="0"/>
              <a:t>Terraform speichert Informationen über die gemanagte Infrastruktur in einem State-File</a:t>
            </a:r>
          </a:p>
          <a:p>
            <a:r>
              <a:rPr lang="de-DE" dirty="0" smtClean="0"/>
              <a:t>Mapping zwischen real existierender Infrastruktur und der Konfiguration</a:t>
            </a:r>
          </a:p>
          <a:p>
            <a:endParaRPr lang="de-DE" dirty="0"/>
          </a:p>
        </p:txBody>
      </p:sp>
      <p:sp>
        <p:nvSpPr>
          <p:cNvPr id="4" name="Rectangle 1"/>
          <p:cNvSpPr>
            <a:spLocks noChangeArrowheads="1"/>
          </p:cNvSpPr>
          <p:nvPr/>
        </p:nvSpPr>
        <p:spPr bwMode="auto">
          <a:xfrm>
            <a:off x="1710266" y="3691173"/>
            <a:ext cx="8771467" cy="286232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smtClean="0">
                <a:ln>
                  <a:noFill/>
                </a:ln>
                <a:solidFill>
                  <a:srgbClr val="BBBBBB"/>
                </a:solidFill>
                <a:effectLst/>
                <a:latin typeface="JetBrains Mono"/>
              </a:rPr>
              <a:t>{</a:t>
            </a:r>
            <a:br>
              <a:rPr kumimoji="0" lang="de-DE" altLang="de-DE" b="0" i="0" u="none" strike="noStrike" cap="none" normalizeH="0" baseline="0" dirty="0" smtClean="0">
                <a:ln>
                  <a:noFill/>
                </a:ln>
                <a:solidFill>
                  <a:srgbClr val="BBBBBB"/>
                </a:solidFill>
                <a:effectLst/>
                <a:latin typeface="JetBrains Mono"/>
              </a:rPr>
            </a:br>
            <a:r>
              <a:rPr kumimoji="0" lang="de-DE" altLang="de-DE" b="0" i="0" u="none" strike="noStrike" cap="none" normalizeH="0" baseline="0" dirty="0" smtClean="0">
                <a:ln>
                  <a:noFill/>
                </a:ln>
                <a:solidFill>
                  <a:srgbClr val="BBBBBB"/>
                </a:solidFill>
                <a:effectLst/>
                <a:latin typeface="JetBrains Mono"/>
              </a:rPr>
              <a:t>  "</a:t>
            </a:r>
            <a:r>
              <a:rPr kumimoji="0" lang="de-DE" altLang="de-DE" b="0" i="0" u="none" strike="noStrike" cap="none" normalizeH="0" baseline="0" dirty="0" err="1" smtClean="0">
                <a:ln>
                  <a:noFill/>
                </a:ln>
                <a:solidFill>
                  <a:srgbClr val="BBBBBB"/>
                </a:solidFill>
                <a:effectLst/>
                <a:latin typeface="JetBrains Mono"/>
              </a:rPr>
              <a:t>version</a:t>
            </a:r>
            <a:r>
              <a:rPr kumimoji="0" lang="de-DE" altLang="de-DE" b="0" i="0" u="none" strike="noStrike" cap="none" normalizeH="0" baseline="0" dirty="0" smtClean="0">
                <a:ln>
                  <a:noFill/>
                </a:ln>
                <a:solidFill>
                  <a:srgbClr val="BBBBBB"/>
                </a:solidFill>
                <a:effectLst/>
                <a:latin typeface="JetBrains Mono"/>
              </a:rPr>
              <a:t>": 4,</a:t>
            </a:r>
            <a:br>
              <a:rPr kumimoji="0" lang="de-DE" altLang="de-DE" b="0" i="0" u="none" strike="noStrike" cap="none" normalizeH="0" baseline="0" dirty="0" smtClean="0">
                <a:ln>
                  <a:noFill/>
                </a:ln>
                <a:solidFill>
                  <a:srgbClr val="BBBBBB"/>
                </a:solidFill>
                <a:effectLst/>
                <a:latin typeface="JetBrains Mono"/>
              </a:rPr>
            </a:br>
            <a:r>
              <a:rPr kumimoji="0" lang="de-DE" altLang="de-DE" b="0" i="0" u="none" strike="noStrike" cap="none" normalizeH="0" baseline="0" dirty="0" smtClean="0">
                <a:ln>
                  <a:noFill/>
                </a:ln>
                <a:solidFill>
                  <a:srgbClr val="BBBBBB"/>
                </a:solidFill>
                <a:effectLst/>
                <a:latin typeface="JetBrains Mono"/>
              </a:rPr>
              <a:t>  "</a:t>
            </a:r>
            <a:r>
              <a:rPr kumimoji="0" lang="de-DE" altLang="de-DE" b="0" i="0" u="none" strike="noStrike" cap="none" normalizeH="0" baseline="0" dirty="0" err="1" smtClean="0">
                <a:ln>
                  <a:noFill/>
                </a:ln>
                <a:solidFill>
                  <a:srgbClr val="BBBBBB"/>
                </a:solidFill>
                <a:effectLst/>
                <a:latin typeface="JetBrains Mono"/>
              </a:rPr>
              <a:t>terraform_version</a:t>
            </a:r>
            <a:r>
              <a:rPr kumimoji="0" lang="de-DE" altLang="de-DE" b="0" i="0" u="none" strike="noStrike" cap="none" normalizeH="0" baseline="0" dirty="0" smtClean="0">
                <a:ln>
                  <a:noFill/>
                </a:ln>
                <a:solidFill>
                  <a:srgbClr val="BBBBBB"/>
                </a:solidFill>
                <a:effectLst/>
                <a:latin typeface="JetBrains Mono"/>
              </a:rPr>
              <a:t>": "1.0.11",</a:t>
            </a:r>
            <a:br>
              <a:rPr kumimoji="0" lang="de-DE" altLang="de-DE" b="0" i="0" u="none" strike="noStrike" cap="none" normalizeH="0" baseline="0" dirty="0" smtClean="0">
                <a:ln>
                  <a:noFill/>
                </a:ln>
                <a:solidFill>
                  <a:srgbClr val="BBBBBB"/>
                </a:solidFill>
                <a:effectLst/>
                <a:latin typeface="JetBrains Mono"/>
              </a:rPr>
            </a:br>
            <a:r>
              <a:rPr kumimoji="0" lang="de-DE" altLang="de-DE" b="0" i="0" u="none" strike="noStrike" cap="none" normalizeH="0" baseline="0" dirty="0" smtClean="0">
                <a:ln>
                  <a:noFill/>
                </a:ln>
                <a:solidFill>
                  <a:srgbClr val="BBBBBB"/>
                </a:solidFill>
                <a:effectLst/>
                <a:latin typeface="JetBrains Mono"/>
              </a:rPr>
              <a:t>  "</a:t>
            </a:r>
            <a:r>
              <a:rPr kumimoji="0" lang="de-DE" altLang="de-DE" b="0" i="0" u="none" strike="noStrike" cap="none" normalizeH="0" baseline="0" dirty="0" err="1" smtClean="0">
                <a:ln>
                  <a:noFill/>
                </a:ln>
                <a:solidFill>
                  <a:srgbClr val="BBBBBB"/>
                </a:solidFill>
                <a:effectLst/>
                <a:latin typeface="JetBrains Mono"/>
              </a:rPr>
              <a:t>serial</a:t>
            </a:r>
            <a:r>
              <a:rPr kumimoji="0" lang="de-DE" altLang="de-DE" b="0" i="0" u="none" strike="noStrike" cap="none" normalizeH="0" baseline="0" dirty="0" smtClean="0">
                <a:ln>
                  <a:noFill/>
                </a:ln>
                <a:solidFill>
                  <a:srgbClr val="BBBBBB"/>
                </a:solidFill>
                <a:effectLst/>
                <a:latin typeface="JetBrains Mono"/>
              </a:rPr>
              <a:t>": 4,</a:t>
            </a:r>
            <a:br>
              <a:rPr kumimoji="0" lang="de-DE" altLang="de-DE" b="0" i="0" u="none" strike="noStrike" cap="none" normalizeH="0" baseline="0" dirty="0" smtClean="0">
                <a:ln>
                  <a:noFill/>
                </a:ln>
                <a:solidFill>
                  <a:srgbClr val="BBBBBB"/>
                </a:solidFill>
                <a:effectLst/>
                <a:latin typeface="JetBrains Mono"/>
              </a:rPr>
            </a:br>
            <a:r>
              <a:rPr kumimoji="0" lang="de-DE" altLang="de-DE" b="0" i="0" u="none" strike="noStrike" cap="none" normalizeH="0" baseline="0" dirty="0" smtClean="0">
                <a:ln>
                  <a:noFill/>
                </a:ln>
                <a:solidFill>
                  <a:srgbClr val="BBBBBB"/>
                </a:solidFill>
                <a:effectLst/>
                <a:latin typeface="JetBrains Mono"/>
              </a:rPr>
              <a:t>  "</a:t>
            </a:r>
            <a:r>
              <a:rPr kumimoji="0" lang="de-DE" altLang="de-DE" b="0" i="0" u="none" strike="noStrike" cap="none" normalizeH="0" baseline="0" dirty="0" err="1" smtClean="0">
                <a:ln>
                  <a:noFill/>
                </a:ln>
                <a:solidFill>
                  <a:srgbClr val="BBBBBB"/>
                </a:solidFill>
                <a:effectLst/>
                <a:latin typeface="JetBrains Mono"/>
              </a:rPr>
              <a:t>lineage</a:t>
            </a:r>
            <a:r>
              <a:rPr kumimoji="0" lang="de-DE" altLang="de-DE" b="0" i="0" u="none" strike="noStrike" cap="none" normalizeH="0" baseline="0" dirty="0" smtClean="0">
                <a:ln>
                  <a:noFill/>
                </a:ln>
                <a:solidFill>
                  <a:srgbClr val="BBBBBB"/>
                </a:solidFill>
                <a:effectLst/>
                <a:latin typeface="JetBrains Mono"/>
              </a:rPr>
              <a:t>": "cbc57e67-26fb-7ec5-c00f-8b3b7104cef1",</a:t>
            </a:r>
            <a:br>
              <a:rPr kumimoji="0" lang="de-DE" altLang="de-DE" b="0" i="0" u="none" strike="noStrike" cap="none" normalizeH="0" baseline="0" dirty="0" smtClean="0">
                <a:ln>
                  <a:noFill/>
                </a:ln>
                <a:solidFill>
                  <a:srgbClr val="BBBBBB"/>
                </a:solidFill>
                <a:effectLst/>
                <a:latin typeface="JetBrains Mono"/>
              </a:rPr>
            </a:br>
            <a:r>
              <a:rPr kumimoji="0" lang="de-DE" altLang="de-DE" b="0" i="0" u="none" strike="noStrike" cap="none" normalizeH="0" baseline="0" dirty="0" smtClean="0">
                <a:ln>
                  <a:noFill/>
                </a:ln>
                <a:solidFill>
                  <a:srgbClr val="BBBBBB"/>
                </a:solidFill>
                <a:effectLst/>
                <a:latin typeface="JetBrains Mono"/>
              </a:rPr>
              <a:t>  "</a:t>
            </a:r>
            <a:r>
              <a:rPr kumimoji="0" lang="de-DE" altLang="de-DE" b="0" i="0" u="none" strike="noStrike" cap="none" normalizeH="0" baseline="0" dirty="0" err="1" smtClean="0">
                <a:ln>
                  <a:noFill/>
                </a:ln>
                <a:solidFill>
                  <a:srgbClr val="BBBBBB"/>
                </a:solidFill>
                <a:effectLst/>
                <a:latin typeface="JetBrains Mono"/>
              </a:rPr>
              <a:t>resources</a:t>
            </a:r>
            <a:r>
              <a:rPr kumimoji="0" lang="de-DE" altLang="de-DE" b="0" i="0" u="none" strike="noStrike" cap="none" normalizeH="0" baseline="0" dirty="0" smtClean="0">
                <a:ln>
                  <a:noFill/>
                </a:ln>
                <a:solidFill>
                  <a:srgbClr val="BBBBBB"/>
                </a:solidFill>
                <a:effectLst/>
                <a:latin typeface="JetBrains Mono"/>
              </a:rPr>
              <a:t>": [</a:t>
            </a:r>
            <a:br>
              <a:rPr kumimoji="0" lang="de-DE" altLang="de-DE" b="0" i="0" u="none" strike="noStrike" cap="none" normalizeH="0" baseline="0" dirty="0" smtClean="0">
                <a:ln>
                  <a:noFill/>
                </a:ln>
                <a:solidFill>
                  <a:srgbClr val="BBBBBB"/>
                </a:solidFill>
                <a:effectLst/>
                <a:latin typeface="JetBrains Mono"/>
              </a:rPr>
            </a:br>
            <a:r>
              <a:rPr kumimoji="0" lang="de-DE" altLang="de-DE" b="0" i="0" u="none" strike="noStrike" cap="none" normalizeH="0" baseline="0" dirty="0" smtClean="0">
                <a:ln>
                  <a:noFill/>
                </a:ln>
                <a:solidFill>
                  <a:srgbClr val="BBBBBB"/>
                </a:solidFill>
                <a:effectLst/>
                <a:latin typeface="JetBrains Mono"/>
              </a:rPr>
              <a:t>    {</a:t>
            </a:r>
            <a:br>
              <a:rPr kumimoji="0" lang="de-DE" altLang="de-DE" b="0" i="0" u="none" strike="noStrike" cap="none" normalizeH="0" baseline="0" dirty="0" smtClean="0">
                <a:ln>
                  <a:noFill/>
                </a:ln>
                <a:solidFill>
                  <a:srgbClr val="BBBBBB"/>
                </a:solidFill>
                <a:effectLst/>
                <a:latin typeface="JetBrains Mono"/>
              </a:rPr>
            </a:br>
            <a:r>
              <a:rPr kumimoji="0" lang="de-DE" altLang="de-DE" b="0" i="0" u="none" strike="noStrike" cap="none" normalizeH="0" baseline="0" dirty="0" smtClean="0">
                <a:ln>
                  <a:noFill/>
                </a:ln>
                <a:solidFill>
                  <a:srgbClr val="BBBBBB"/>
                </a:solidFill>
                <a:effectLst/>
                <a:latin typeface="JetBrains Mono"/>
              </a:rPr>
              <a:t>      "</a:t>
            </a:r>
            <a:r>
              <a:rPr kumimoji="0" lang="de-DE" altLang="de-DE" b="0" i="0" u="none" strike="noStrike" cap="none" normalizeH="0" baseline="0" dirty="0" err="1" smtClean="0">
                <a:ln>
                  <a:noFill/>
                </a:ln>
                <a:solidFill>
                  <a:srgbClr val="BBBBBB"/>
                </a:solidFill>
                <a:effectLst/>
                <a:latin typeface="JetBrains Mono"/>
              </a:rPr>
              <a:t>mode</a:t>
            </a:r>
            <a:r>
              <a:rPr kumimoji="0" lang="de-DE" altLang="de-DE" b="0" i="0" u="none" strike="noStrike" cap="none" normalizeH="0" baseline="0" dirty="0" smtClean="0">
                <a:ln>
                  <a:noFill/>
                </a:ln>
                <a:solidFill>
                  <a:srgbClr val="BBBBBB"/>
                </a:solidFill>
                <a:effectLst/>
                <a:latin typeface="JetBrains Mono"/>
              </a:rPr>
              <a:t>": "</a:t>
            </a:r>
            <a:r>
              <a:rPr kumimoji="0" lang="de-DE" altLang="de-DE" b="0" i="0" u="none" strike="noStrike" cap="none" normalizeH="0" baseline="0" dirty="0" err="1" smtClean="0">
                <a:ln>
                  <a:noFill/>
                </a:ln>
                <a:solidFill>
                  <a:srgbClr val="BBBBBB"/>
                </a:solidFill>
                <a:effectLst/>
                <a:latin typeface="JetBrains Mono"/>
              </a:rPr>
              <a:t>managed</a:t>
            </a:r>
            <a:r>
              <a:rPr kumimoji="0" lang="de-DE" altLang="de-DE" b="0" i="0" u="none" strike="noStrike" cap="none" normalizeH="0" baseline="0" dirty="0" smtClean="0">
                <a:ln>
                  <a:noFill/>
                </a:ln>
                <a:solidFill>
                  <a:srgbClr val="BBBBBB"/>
                </a:solidFill>
                <a:effectLst/>
                <a:latin typeface="JetBrains Mono"/>
              </a:rPr>
              <a:t>",</a:t>
            </a:r>
            <a:br>
              <a:rPr kumimoji="0" lang="de-DE" altLang="de-DE" b="0" i="0" u="none" strike="noStrike" cap="none" normalizeH="0" baseline="0" dirty="0" smtClean="0">
                <a:ln>
                  <a:noFill/>
                </a:ln>
                <a:solidFill>
                  <a:srgbClr val="BBBBBB"/>
                </a:solidFill>
                <a:effectLst/>
                <a:latin typeface="JetBrains Mono"/>
              </a:rPr>
            </a:br>
            <a:r>
              <a:rPr kumimoji="0" lang="de-DE" altLang="de-DE" b="0" i="0" u="none" strike="noStrike" cap="none" normalizeH="0" baseline="0" dirty="0" smtClean="0">
                <a:ln>
                  <a:noFill/>
                </a:ln>
                <a:solidFill>
                  <a:srgbClr val="BBBBBB"/>
                </a:solidFill>
                <a:effectLst/>
                <a:latin typeface="JetBrains Mono"/>
              </a:rPr>
              <a:t>      "type": "</a:t>
            </a:r>
            <a:r>
              <a:rPr kumimoji="0" lang="de-DE" altLang="de-DE" b="0" i="0" u="none" strike="noStrike" cap="none" normalizeH="0" baseline="0" dirty="0" err="1" smtClean="0">
                <a:ln>
                  <a:noFill/>
                </a:ln>
                <a:solidFill>
                  <a:srgbClr val="BBBBBB"/>
                </a:solidFill>
                <a:effectLst/>
                <a:latin typeface="JetBrains Mono"/>
              </a:rPr>
              <a:t>aws_instance</a:t>
            </a:r>
            <a:r>
              <a:rPr kumimoji="0" lang="de-DE" altLang="de-DE" b="0" i="0" u="none" strike="noStrike" cap="none" normalizeH="0" baseline="0" dirty="0" smtClean="0">
                <a:ln>
                  <a:noFill/>
                </a:ln>
                <a:solidFill>
                  <a:srgbClr val="BBBBBB"/>
                </a:solidFill>
                <a:effectLst/>
                <a:latin typeface="JetBrains Mono"/>
              </a:rPr>
              <a:t>",</a:t>
            </a:r>
            <a:br>
              <a:rPr kumimoji="0" lang="de-DE" altLang="de-DE" b="0" i="0" u="none" strike="noStrike" cap="none" normalizeH="0" baseline="0" dirty="0" smtClean="0">
                <a:ln>
                  <a:noFill/>
                </a:ln>
                <a:solidFill>
                  <a:srgbClr val="BBBBBB"/>
                </a:solidFill>
                <a:effectLst/>
                <a:latin typeface="JetBrains Mono"/>
              </a:rPr>
            </a:br>
            <a:r>
              <a:rPr kumimoji="0" lang="de-DE" altLang="de-DE" b="0" i="0" u="none" strike="noStrike" cap="none" normalizeH="0" baseline="0" dirty="0" smtClean="0">
                <a:ln>
                  <a:noFill/>
                </a:ln>
                <a:solidFill>
                  <a:srgbClr val="BBBBBB"/>
                </a:solidFill>
                <a:effectLst/>
                <a:latin typeface="JetBrains Mono"/>
              </a:rPr>
              <a:t>      "</a:t>
            </a:r>
            <a:r>
              <a:rPr kumimoji="0" lang="de-DE" altLang="de-DE" b="0" i="0" u="none" strike="noStrike" cap="none" normalizeH="0" baseline="0" dirty="0" err="1" smtClean="0">
                <a:ln>
                  <a:noFill/>
                </a:ln>
                <a:solidFill>
                  <a:srgbClr val="BBBBBB"/>
                </a:solidFill>
                <a:effectLst/>
                <a:latin typeface="JetBrains Mono"/>
              </a:rPr>
              <a:t>name</a:t>
            </a:r>
            <a:r>
              <a:rPr kumimoji="0" lang="de-DE" altLang="de-DE" b="0" i="0" u="none" strike="noStrike" cap="none" normalizeH="0" baseline="0" dirty="0" smtClean="0">
                <a:ln>
                  <a:noFill/>
                </a:ln>
                <a:solidFill>
                  <a:srgbClr val="BBBBBB"/>
                </a:solidFill>
                <a:effectLst/>
                <a:latin typeface="JetBrains Mono"/>
              </a:rPr>
              <a:t>": "</a:t>
            </a:r>
            <a:r>
              <a:rPr kumimoji="0" lang="de-DE" altLang="de-DE" b="0" i="0" u="none" strike="noStrike" cap="none" normalizeH="0" baseline="0" dirty="0" err="1" smtClean="0">
                <a:ln>
                  <a:noFill/>
                </a:ln>
                <a:solidFill>
                  <a:srgbClr val="BBBBBB"/>
                </a:solidFill>
                <a:effectLst/>
                <a:latin typeface="JetBrains Mono"/>
              </a:rPr>
              <a:t>tf_training</a:t>
            </a:r>
            <a:r>
              <a:rPr kumimoji="0" lang="de-DE" altLang="de-DE" b="0" i="0" u="none" strike="noStrike" cap="none" normalizeH="0" baseline="0" dirty="0" smtClean="0">
                <a:ln>
                  <a:noFill/>
                </a:ln>
                <a:solidFill>
                  <a:srgbClr val="BBBBBB"/>
                </a:solidFill>
                <a:effectLst/>
                <a:latin typeface="JetBrains Mono"/>
              </a:rPr>
              <a:t>",</a:t>
            </a:r>
            <a:endParaRPr kumimoji="0" lang="de-DE" altLang="de-DE"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4260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Terraform Workflow</a:t>
            </a:r>
            <a:endParaRPr lang="de-DE"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8299" y="2073364"/>
            <a:ext cx="9275402" cy="3523898"/>
          </a:xfrm>
        </p:spPr>
      </p:pic>
    </p:spTree>
    <p:extLst>
      <p:ext uri="{BB962C8B-B14F-4D97-AF65-F5344CB8AC3E}">
        <p14:creationId xmlns:p14="http://schemas.microsoft.com/office/powerpoint/2010/main" val="516931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a:t>
            </a:r>
            <a:r>
              <a:rPr lang="de-DE" dirty="0" err="1" smtClean="0"/>
              <a:t>erraform</a:t>
            </a:r>
            <a:r>
              <a:rPr lang="de-DE" dirty="0" smtClean="0"/>
              <a:t> </a:t>
            </a:r>
            <a:r>
              <a:rPr lang="de-DE" dirty="0" err="1"/>
              <a:t>i</a:t>
            </a:r>
            <a:r>
              <a:rPr lang="de-DE" dirty="0" err="1" smtClean="0"/>
              <a:t>nit</a:t>
            </a:r>
            <a:endParaRPr lang="de-DE" dirty="0"/>
          </a:p>
        </p:txBody>
      </p:sp>
      <p:sp>
        <p:nvSpPr>
          <p:cNvPr id="3" name="Inhaltsplatzhalter 2"/>
          <p:cNvSpPr>
            <a:spLocks noGrp="1"/>
          </p:cNvSpPr>
          <p:nvPr>
            <p:ph idx="1"/>
          </p:nvPr>
        </p:nvSpPr>
        <p:spPr/>
        <p:txBody>
          <a:bodyPr/>
          <a:lstStyle/>
          <a:p>
            <a:r>
              <a:rPr lang="de-DE" dirty="0" smtClean="0"/>
              <a:t>Initialisieren des Arbeitsverzeichnis </a:t>
            </a:r>
          </a:p>
          <a:p>
            <a:pPr lvl="1"/>
            <a:r>
              <a:rPr lang="de-DE" dirty="0" smtClean="0"/>
              <a:t>Holen oder erstellen des State-Files aus dem konfiguriertem Backend</a:t>
            </a:r>
          </a:p>
          <a:p>
            <a:pPr lvl="1"/>
            <a:r>
              <a:rPr lang="de-DE" dirty="0" smtClean="0"/>
              <a:t>Download und Installation von Provider </a:t>
            </a:r>
            <a:r>
              <a:rPr lang="de-DE" dirty="0" err="1" smtClean="0"/>
              <a:t>Plugins</a:t>
            </a:r>
            <a:r>
              <a:rPr lang="de-DE" dirty="0" smtClean="0"/>
              <a:t> und Modulen</a:t>
            </a:r>
            <a:endParaRPr lang="de-DE" dirty="0"/>
          </a:p>
        </p:txBody>
      </p:sp>
      <p:sp>
        <p:nvSpPr>
          <p:cNvPr id="4" name="Rechteck 3"/>
          <p:cNvSpPr/>
          <p:nvPr/>
        </p:nvSpPr>
        <p:spPr>
          <a:xfrm>
            <a:off x="838200" y="3449578"/>
            <a:ext cx="10515600" cy="2862322"/>
          </a:xfrm>
          <a:prstGeom prst="rect">
            <a:avLst/>
          </a:prstGeom>
          <a:solidFill>
            <a:schemeClr val="tx1"/>
          </a:solidFill>
        </p:spPr>
        <p:txBody>
          <a:bodyPr wrap="square">
            <a:spAutoFit/>
          </a:bodyPr>
          <a:lstStyle/>
          <a:p>
            <a:r>
              <a:rPr lang="de-DE" sz="2000" dirty="0" smtClean="0">
                <a:solidFill>
                  <a:schemeClr val="bg1">
                    <a:lumMod val="85000"/>
                  </a:schemeClr>
                </a:solidFill>
                <a:latin typeface="Consolas" panose="020B0609020204030204" pitchFamily="49" charset="0"/>
              </a:rPr>
              <a:t>C:\example &gt;</a:t>
            </a:r>
            <a:r>
              <a:rPr lang="de-DE" sz="2000" dirty="0" err="1" smtClean="0">
                <a:solidFill>
                  <a:schemeClr val="bg1">
                    <a:lumMod val="85000"/>
                  </a:schemeClr>
                </a:solidFill>
                <a:latin typeface="Consolas" panose="020B0609020204030204" pitchFamily="49" charset="0"/>
              </a:rPr>
              <a:t>terraform</a:t>
            </a:r>
            <a:r>
              <a:rPr lang="de-DE" sz="2000" dirty="0" smtClean="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init</a:t>
            </a:r>
            <a:endParaRPr lang="de-DE" sz="2000" dirty="0">
              <a:solidFill>
                <a:schemeClr val="bg1">
                  <a:lumMod val="85000"/>
                </a:schemeClr>
              </a:solidFill>
              <a:latin typeface="Consolas" panose="020B0609020204030204" pitchFamily="49" charset="0"/>
            </a:endParaRPr>
          </a:p>
          <a:p>
            <a:endParaRPr lang="de-DE" sz="2000" dirty="0">
              <a:solidFill>
                <a:schemeClr val="bg1">
                  <a:lumMod val="85000"/>
                </a:schemeClr>
              </a:solidFill>
              <a:latin typeface="Consolas" panose="020B0609020204030204" pitchFamily="49" charset="0"/>
            </a:endParaRPr>
          </a:p>
          <a:p>
            <a:r>
              <a:rPr lang="de-DE" sz="2000" dirty="0" err="1">
                <a:solidFill>
                  <a:schemeClr val="bg1">
                    <a:lumMod val="85000"/>
                  </a:schemeClr>
                </a:solidFill>
                <a:latin typeface="Consolas" panose="020B0609020204030204" pitchFamily="49" charset="0"/>
              </a:rPr>
              <a:t>Initializing</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the</a:t>
            </a:r>
            <a:r>
              <a:rPr lang="de-DE" sz="2000" dirty="0">
                <a:solidFill>
                  <a:schemeClr val="bg1">
                    <a:lumMod val="85000"/>
                  </a:schemeClr>
                </a:solidFill>
                <a:latin typeface="Consolas" panose="020B0609020204030204" pitchFamily="49" charset="0"/>
              </a:rPr>
              <a:t> backend...</a:t>
            </a:r>
          </a:p>
          <a:p>
            <a:endParaRPr lang="de-DE" sz="2000" dirty="0">
              <a:solidFill>
                <a:schemeClr val="bg1">
                  <a:lumMod val="85000"/>
                </a:schemeClr>
              </a:solidFill>
              <a:latin typeface="Consolas" panose="020B0609020204030204" pitchFamily="49" charset="0"/>
            </a:endParaRPr>
          </a:p>
          <a:p>
            <a:r>
              <a:rPr lang="de-DE" sz="2000" dirty="0" err="1">
                <a:solidFill>
                  <a:schemeClr val="bg1">
                    <a:lumMod val="85000"/>
                  </a:schemeClr>
                </a:solidFill>
                <a:latin typeface="Consolas" panose="020B0609020204030204" pitchFamily="49" charset="0"/>
              </a:rPr>
              <a:t>Initializing</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provider</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plugins</a:t>
            </a:r>
            <a:r>
              <a:rPr lang="de-DE" sz="2000" dirty="0">
                <a:solidFill>
                  <a:schemeClr val="bg1">
                    <a:lumMod val="85000"/>
                  </a:schemeClr>
                </a:solidFill>
                <a:latin typeface="Consolas" panose="020B0609020204030204" pitchFamily="49" charset="0"/>
              </a:rPr>
              <a:t>...</a:t>
            </a:r>
          </a:p>
          <a:p>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Reusing</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previous</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version</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of</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hashicorp</a:t>
            </a:r>
            <a:r>
              <a:rPr lang="de-DE" sz="2000" dirty="0">
                <a:solidFill>
                  <a:schemeClr val="bg1">
                    <a:lumMod val="85000"/>
                  </a:schemeClr>
                </a:solidFill>
                <a:latin typeface="Consolas" panose="020B0609020204030204" pitchFamily="49" charset="0"/>
              </a:rPr>
              <a:t>/</a:t>
            </a:r>
            <a:r>
              <a:rPr lang="de-DE" sz="2000" dirty="0" err="1">
                <a:solidFill>
                  <a:schemeClr val="bg1">
                    <a:lumMod val="85000"/>
                  </a:schemeClr>
                </a:solidFill>
                <a:latin typeface="Consolas" panose="020B0609020204030204" pitchFamily="49" charset="0"/>
              </a:rPr>
              <a:t>aws</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from</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the</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dependency</a:t>
            </a:r>
            <a:r>
              <a:rPr lang="de-DE" sz="2000" dirty="0">
                <a:solidFill>
                  <a:schemeClr val="bg1">
                    <a:lumMod val="85000"/>
                  </a:schemeClr>
                </a:solidFill>
                <a:latin typeface="Consolas" panose="020B0609020204030204" pitchFamily="49" charset="0"/>
              </a:rPr>
              <a:t> lock </a:t>
            </a:r>
            <a:r>
              <a:rPr lang="de-DE" sz="2000" dirty="0" err="1">
                <a:solidFill>
                  <a:schemeClr val="bg1">
                    <a:lumMod val="85000"/>
                  </a:schemeClr>
                </a:solidFill>
                <a:latin typeface="Consolas" panose="020B0609020204030204" pitchFamily="49" charset="0"/>
              </a:rPr>
              <a:t>file</a:t>
            </a:r>
            <a:endParaRPr lang="de-DE" sz="2000" dirty="0">
              <a:solidFill>
                <a:schemeClr val="bg1">
                  <a:lumMod val="85000"/>
                </a:schemeClr>
              </a:solidFill>
              <a:latin typeface="Consolas" panose="020B0609020204030204" pitchFamily="49" charset="0"/>
            </a:endParaRPr>
          </a:p>
          <a:p>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Using</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previously-installed</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hashicorp</a:t>
            </a:r>
            <a:r>
              <a:rPr lang="de-DE" sz="2000" dirty="0">
                <a:solidFill>
                  <a:schemeClr val="bg1">
                    <a:lumMod val="85000"/>
                  </a:schemeClr>
                </a:solidFill>
                <a:latin typeface="Consolas" panose="020B0609020204030204" pitchFamily="49" charset="0"/>
              </a:rPr>
              <a:t>/</a:t>
            </a:r>
            <a:r>
              <a:rPr lang="de-DE" sz="2000" dirty="0" err="1">
                <a:solidFill>
                  <a:schemeClr val="bg1">
                    <a:lumMod val="85000"/>
                  </a:schemeClr>
                </a:solidFill>
                <a:latin typeface="Consolas" panose="020B0609020204030204" pitchFamily="49" charset="0"/>
              </a:rPr>
              <a:t>aws</a:t>
            </a:r>
            <a:r>
              <a:rPr lang="de-DE" sz="2000" dirty="0">
                <a:solidFill>
                  <a:schemeClr val="bg1">
                    <a:lumMod val="85000"/>
                  </a:schemeClr>
                </a:solidFill>
                <a:latin typeface="Consolas" panose="020B0609020204030204" pitchFamily="49" charset="0"/>
              </a:rPr>
              <a:t> v3.65.0</a:t>
            </a:r>
          </a:p>
          <a:p>
            <a:endParaRPr lang="de-DE" sz="2000" dirty="0">
              <a:solidFill>
                <a:schemeClr val="bg1">
                  <a:lumMod val="85000"/>
                </a:schemeClr>
              </a:solidFill>
              <a:latin typeface="Consolas" panose="020B0609020204030204" pitchFamily="49" charset="0"/>
            </a:endParaRPr>
          </a:p>
          <a:p>
            <a:r>
              <a:rPr lang="de-DE" sz="2000" dirty="0">
                <a:solidFill>
                  <a:schemeClr val="accent6">
                    <a:lumMod val="75000"/>
                  </a:schemeClr>
                </a:solidFill>
                <a:latin typeface="Consolas" panose="020B0609020204030204" pitchFamily="49" charset="0"/>
              </a:rPr>
              <a:t>Terraform </a:t>
            </a:r>
            <a:r>
              <a:rPr lang="de-DE" sz="2000" dirty="0" err="1">
                <a:solidFill>
                  <a:schemeClr val="accent6">
                    <a:lumMod val="75000"/>
                  </a:schemeClr>
                </a:solidFill>
                <a:latin typeface="Consolas" panose="020B0609020204030204" pitchFamily="49" charset="0"/>
              </a:rPr>
              <a:t>has</a:t>
            </a:r>
            <a:r>
              <a:rPr lang="de-DE" sz="2000" dirty="0">
                <a:solidFill>
                  <a:schemeClr val="accent6">
                    <a:lumMod val="75000"/>
                  </a:schemeClr>
                </a:solidFill>
                <a:latin typeface="Consolas" panose="020B0609020204030204" pitchFamily="49" charset="0"/>
              </a:rPr>
              <a:t> </a:t>
            </a:r>
            <a:r>
              <a:rPr lang="de-DE" sz="2000" dirty="0" err="1">
                <a:solidFill>
                  <a:schemeClr val="accent6">
                    <a:lumMod val="75000"/>
                  </a:schemeClr>
                </a:solidFill>
                <a:latin typeface="Consolas" panose="020B0609020204030204" pitchFamily="49" charset="0"/>
              </a:rPr>
              <a:t>been</a:t>
            </a:r>
            <a:r>
              <a:rPr lang="de-DE" sz="2000" dirty="0">
                <a:solidFill>
                  <a:schemeClr val="accent6">
                    <a:lumMod val="75000"/>
                  </a:schemeClr>
                </a:solidFill>
                <a:latin typeface="Consolas" panose="020B0609020204030204" pitchFamily="49" charset="0"/>
              </a:rPr>
              <a:t> </a:t>
            </a:r>
            <a:r>
              <a:rPr lang="de-DE" sz="2000" dirty="0" err="1">
                <a:solidFill>
                  <a:schemeClr val="accent6">
                    <a:lumMod val="75000"/>
                  </a:schemeClr>
                </a:solidFill>
                <a:latin typeface="Consolas" panose="020B0609020204030204" pitchFamily="49" charset="0"/>
              </a:rPr>
              <a:t>successfully</a:t>
            </a:r>
            <a:r>
              <a:rPr lang="de-DE" sz="2000" dirty="0">
                <a:solidFill>
                  <a:schemeClr val="accent6">
                    <a:lumMod val="75000"/>
                  </a:schemeClr>
                </a:solidFill>
                <a:latin typeface="Consolas" panose="020B0609020204030204" pitchFamily="49" charset="0"/>
              </a:rPr>
              <a:t> </a:t>
            </a:r>
            <a:r>
              <a:rPr lang="de-DE" sz="2000" dirty="0" err="1">
                <a:solidFill>
                  <a:schemeClr val="accent6">
                    <a:lumMod val="75000"/>
                  </a:schemeClr>
                </a:solidFill>
                <a:latin typeface="Consolas" panose="020B0609020204030204" pitchFamily="49" charset="0"/>
              </a:rPr>
              <a:t>initialized</a:t>
            </a:r>
            <a:r>
              <a:rPr lang="de-DE" sz="2000" dirty="0">
                <a:solidFill>
                  <a:schemeClr val="accent6">
                    <a:lumMod val="75000"/>
                  </a:schemeClr>
                </a:solidFill>
                <a:latin typeface="Consolas" panose="020B0609020204030204" pitchFamily="49" charset="0"/>
              </a:rPr>
              <a:t>!</a:t>
            </a:r>
          </a:p>
        </p:txBody>
      </p:sp>
    </p:spTree>
    <p:extLst>
      <p:ext uri="{BB962C8B-B14F-4D97-AF65-F5344CB8AC3E}">
        <p14:creationId xmlns:p14="http://schemas.microsoft.com/office/powerpoint/2010/main" val="2582925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a:t>
            </a:r>
            <a:r>
              <a:rPr lang="de-DE" dirty="0" err="1" smtClean="0"/>
              <a:t>erraform</a:t>
            </a:r>
            <a:r>
              <a:rPr lang="de-DE" dirty="0" smtClean="0"/>
              <a:t> plan</a:t>
            </a:r>
            <a:endParaRPr lang="de-DE" dirty="0"/>
          </a:p>
        </p:txBody>
      </p:sp>
      <p:sp>
        <p:nvSpPr>
          <p:cNvPr id="3" name="Inhaltsplatzhalter 2"/>
          <p:cNvSpPr>
            <a:spLocks noGrp="1"/>
          </p:cNvSpPr>
          <p:nvPr>
            <p:ph idx="1"/>
          </p:nvPr>
        </p:nvSpPr>
        <p:spPr/>
        <p:txBody>
          <a:bodyPr/>
          <a:lstStyle/>
          <a:p>
            <a:r>
              <a:rPr lang="de-DE" dirty="0" smtClean="0"/>
              <a:t>Erstellen und Anzeigen eines Ausführungsplans</a:t>
            </a:r>
          </a:p>
          <a:p>
            <a:pPr lvl="1"/>
            <a:r>
              <a:rPr lang="de-DE" dirty="0" smtClean="0"/>
              <a:t>Lesen des aktuellen State der bereits existierenden Ressourcen</a:t>
            </a:r>
          </a:p>
          <a:p>
            <a:pPr lvl="1"/>
            <a:r>
              <a:rPr lang="de-DE" dirty="0" smtClean="0"/>
              <a:t>Vergleich der aktuellen Konfiguration mit dem State</a:t>
            </a:r>
          </a:p>
          <a:p>
            <a:pPr lvl="1"/>
            <a:r>
              <a:rPr lang="de-DE" dirty="0" smtClean="0"/>
              <a:t>Erstellen der Liste von </a:t>
            </a:r>
            <a:r>
              <a:rPr lang="de-DE" dirty="0" err="1" smtClean="0"/>
              <a:t>Changes</a:t>
            </a:r>
            <a:r>
              <a:rPr lang="de-DE" dirty="0" smtClean="0"/>
              <a:t> damit die Ressourcen der aktuellen Konfiguration entsprechen</a:t>
            </a:r>
            <a:endParaRPr lang="de-DE" dirty="0"/>
          </a:p>
        </p:txBody>
      </p:sp>
      <p:sp>
        <p:nvSpPr>
          <p:cNvPr id="4" name="Rechteck 3"/>
          <p:cNvSpPr/>
          <p:nvPr/>
        </p:nvSpPr>
        <p:spPr>
          <a:xfrm>
            <a:off x="406401" y="3898311"/>
            <a:ext cx="11353799" cy="2554545"/>
          </a:xfrm>
          <a:prstGeom prst="rect">
            <a:avLst/>
          </a:prstGeom>
          <a:solidFill>
            <a:schemeClr val="tx1"/>
          </a:solidFill>
        </p:spPr>
        <p:txBody>
          <a:bodyPr wrap="square">
            <a:spAutoFit/>
          </a:bodyPr>
          <a:lstStyle/>
          <a:p>
            <a:r>
              <a:rPr lang="de-DE" sz="2000" dirty="0" smtClean="0">
                <a:solidFill>
                  <a:schemeClr val="bg1">
                    <a:lumMod val="85000"/>
                  </a:schemeClr>
                </a:solidFill>
                <a:latin typeface="Consolas" panose="020B0609020204030204" pitchFamily="49" charset="0"/>
              </a:rPr>
              <a:t>C:\example &gt;</a:t>
            </a:r>
            <a:r>
              <a:rPr lang="de-DE" sz="2000" dirty="0" err="1" smtClean="0">
                <a:solidFill>
                  <a:schemeClr val="bg1">
                    <a:lumMod val="85000"/>
                  </a:schemeClr>
                </a:solidFill>
                <a:latin typeface="Consolas" panose="020B0609020204030204" pitchFamily="49" charset="0"/>
              </a:rPr>
              <a:t>terraform</a:t>
            </a:r>
            <a:r>
              <a:rPr lang="de-DE" sz="2000" dirty="0" smtClean="0">
                <a:solidFill>
                  <a:schemeClr val="bg1">
                    <a:lumMod val="85000"/>
                  </a:schemeClr>
                </a:solidFill>
                <a:latin typeface="Consolas" panose="020B0609020204030204" pitchFamily="49" charset="0"/>
              </a:rPr>
              <a:t> plan</a:t>
            </a:r>
            <a:endParaRPr lang="de-DE" sz="2000" dirty="0">
              <a:solidFill>
                <a:schemeClr val="bg1">
                  <a:lumMod val="85000"/>
                </a:schemeClr>
              </a:solidFill>
              <a:latin typeface="Consolas" panose="020B0609020204030204" pitchFamily="49" charset="0"/>
            </a:endParaRPr>
          </a:p>
          <a:p>
            <a:r>
              <a:rPr lang="de-DE" sz="2000" dirty="0" smtClean="0">
                <a:solidFill>
                  <a:schemeClr val="bg1">
                    <a:lumMod val="85000"/>
                  </a:schemeClr>
                </a:solidFill>
                <a:latin typeface="Consolas" panose="020B0609020204030204" pitchFamily="49" charset="0"/>
              </a:rPr>
              <a:t>…</a:t>
            </a:r>
          </a:p>
          <a:p>
            <a:r>
              <a:rPr lang="en-US" sz="2000" dirty="0">
                <a:solidFill>
                  <a:schemeClr val="bg1">
                    <a:lumMod val="85000"/>
                  </a:schemeClr>
                </a:solidFill>
                <a:latin typeface="Consolas" panose="020B0609020204030204" pitchFamily="49" charset="0"/>
              </a:rPr>
              <a:t>Terraform used the selected providers to generate the following execution plan. Resource actions are indicated </a:t>
            </a:r>
            <a:r>
              <a:rPr lang="en-US" sz="2000" dirty="0" smtClean="0">
                <a:solidFill>
                  <a:schemeClr val="bg1">
                    <a:lumMod val="85000"/>
                  </a:schemeClr>
                </a:solidFill>
                <a:latin typeface="Consolas" panose="020B0609020204030204" pitchFamily="49" charset="0"/>
              </a:rPr>
              <a:t>with the </a:t>
            </a:r>
            <a:r>
              <a:rPr lang="en-US" sz="2000" dirty="0">
                <a:solidFill>
                  <a:schemeClr val="bg1">
                    <a:lumMod val="85000"/>
                  </a:schemeClr>
                </a:solidFill>
                <a:latin typeface="Consolas" panose="020B0609020204030204" pitchFamily="49" charset="0"/>
              </a:rPr>
              <a:t>following symbols:</a:t>
            </a:r>
          </a:p>
          <a:p>
            <a:r>
              <a:rPr lang="en-US" sz="2000" dirty="0">
                <a:solidFill>
                  <a:schemeClr val="bg1">
                    <a:lumMod val="85000"/>
                  </a:schemeClr>
                </a:solidFill>
                <a:latin typeface="Consolas" panose="020B0609020204030204" pitchFamily="49" charset="0"/>
              </a:rPr>
              <a:t>  </a:t>
            </a:r>
            <a:r>
              <a:rPr lang="en-US" sz="2000" dirty="0">
                <a:solidFill>
                  <a:schemeClr val="accent6">
                    <a:lumMod val="60000"/>
                    <a:lumOff val="40000"/>
                  </a:schemeClr>
                </a:solidFill>
                <a:latin typeface="Consolas" panose="020B0609020204030204" pitchFamily="49" charset="0"/>
              </a:rPr>
              <a:t>~</a:t>
            </a:r>
            <a:r>
              <a:rPr lang="en-US" sz="2000" dirty="0">
                <a:solidFill>
                  <a:schemeClr val="bg1">
                    <a:lumMod val="85000"/>
                  </a:schemeClr>
                </a:solidFill>
                <a:latin typeface="Consolas" panose="020B0609020204030204" pitchFamily="49" charset="0"/>
              </a:rPr>
              <a:t> update in-place</a:t>
            </a:r>
          </a:p>
          <a:p>
            <a:r>
              <a:rPr lang="en-US" sz="2000" dirty="0">
                <a:solidFill>
                  <a:srgbClr val="FF0000"/>
                </a:solidFill>
                <a:latin typeface="Consolas" panose="020B0609020204030204" pitchFamily="49" charset="0"/>
              </a:rPr>
              <a:t>-</a:t>
            </a:r>
            <a:r>
              <a:rPr lang="en-US" sz="2000" dirty="0">
                <a:solidFill>
                  <a:schemeClr val="bg1">
                    <a:lumMod val="85000"/>
                  </a:schemeClr>
                </a:solidFill>
                <a:latin typeface="Consolas" panose="020B0609020204030204" pitchFamily="49" charset="0"/>
              </a:rPr>
              <a:t>/</a:t>
            </a:r>
            <a:r>
              <a:rPr lang="en-US" sz="2000" dirty="0">
                <a:solidFill>
                  <a:schemeClr val="accent6">
                    <a:lumMod val="60000"/>
                    <a:lumOff val="40000"/>
                  </a:schemeClr>
                </a:solidFill>
                <a:latin typeface="Consolas" panose="020B0609020204030204" pitchFamily="49" charset="0"/>
              </a:rPr>
              <a:t>+</a:t>
            </a:r>
            <a:r>
              <a:rPr lang="en-US" sz="2000" dirty="0">
                <a:solidFill>
                  <a:schemeClr val="bg1">
                    <a:lumMod val="85000"/>
                  </a:schemeClr>
                </a:solidFill>
                <a:latin typeface="Consolas" panose="020B0609020204030204" pitchFamily="49" charset="0"/>
              </a:rPr>
              <a:t> destroy and then create </a:t>
            </a:r>
            <a:r>
              <a:rPr lang="en-US" sz="2000" dirty="0" smtClean="0">
                <a:solidFill>
                  <a:schemeClr val="bg1">
                    <a:lumMod val="85000"/>
                  </a:schemeClr>
                </a:solidFill>
                <a:latin typeface="Consolas" panose="020B0609020204030204" pitchFamily="49" charset="0"/>
              </a:rPr>
              <a:t>replacement</a:t>
            </a:r>
            <a:endParaRPr lang="de-DE" sz="2000" dirty="0">
              <a:solidFill>
                <a:schemeClr val="bg1">
                  <a:lumMod val="85000"/>
                </a:schemeClr>
              </a:solidFill>
              <a:latin typeface="Consolas" panose="020B0609020204030204" pitchFamily="49" charset="0"/>
            </a:endParaRPr>
          </a:p>
          <a:p>
            <a:r>
              <a:rPr lang="en-US" sz="2000" dirty="0" smtClean="0">
                <a:solidFill>
                  <a:schemeClr val="bg1">
                    <a:lumMod val="85000"/>
                  </a:schemeClr>
                </a:solidFill>
                <a:latin typeface="Consolas" panose="020B0609020204030204" pitchFamily="49" charset="0"/>
              </a:rPr>
              <a:t>…</a:t>
            </a:r>
          </a:p>
          <a:p>
            <a:r>
              <a:rPr lang="en-US" sz="2000" dirty="0" smtClean="0">
                <a:solidFill>
                  <a:schemeClr val="bg1">
                    <a:lumMod val="85000"/>
                  </a:schemeClr>
                </a:solidFill>
                <a:latin typeface="Consolas" panose="020B0609020204030204" pitchFamily="49" charset="0"/>
              </a:rPr>
              <a:t>Plan</a:t>
            </a:r>
            <a:r>
              <a:rPr lang="en-US" sz="2000" dirty="0">
                <a:solidFill>
                  <a:schemeClr val="bg1">
                    <a:lumMod val="85000"/>
                  </a:schemeClr>
                </a:solidFill>
                <a:latin typeface="Consolas" panose="020B0609020204030204" pitchFamily="49" charset="0"/>
              </a:rPr>
              <a:t>: 1 to add, 1 to change, 1 to destroy</a:t>
            </a:r>
            <a:r>
              <a:rPr lang="en-US" sz="2000" dirty="0" smtClean="0">
                <a:solidFill>
                  <a:schemeClr val="bg1">
                    <a:lumMod val="85000"/>
                  </a:schemeClr>
                </a:solidFill>
                <a:latin typeface="Consolas" panose="020B0609020204030204" pitchFamily="49" charset="0"/>
              </a:rPr>
              <a:t>.</a:t>
            </a:r>
            <a:endParaRPr lang="en-US"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3785591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a:t>
            </a:r>
            <a:r>
              <a:rPr lang="de-DE" dirty="0" err="1" smtClean="0"/>
              <a:t>erraform</a:t>
            </a:r>
            <a:r>
              <a:rPr lang="de-DE" dirty="0" smtClean="0"/>
              <a:t> </a:t>
            </a:r>
            <a:r>
              <a:rPr lang="de-DE" dirty="0" err="1" smtClean="0"/>
              <a:t>apply</a:t>
            </a:r>
            <a:endParaRPr lang="de-DE" dirty="0"/>
          </a:p>
        </p:txBody>
      </p:sp>
      <p:sp>
        <p:nvSpPr>
          <p:cNvPr id="3" name="Inhaltsplatzhalter 2"/>
          <p:cNvSpPr>
            <a:spLocks noGrp="1"/>
          </p:cNvSpPr>
          <p:nvPr>
            <p:ph idx="1"/>
          </p:nvPr>
        </p:nvSpPr>
        <p:spPr/>
        <p:txBody>
          <a:bodyPr/>
          <a:lstStyle/>
          <a:p>
            <a:r>
              <a:rPr lang="de-DE" dirty="0" smtClean="0"/>
              <a:t>Anwenden der aktuellen Konfiguration</a:t>
            </a:r>
          </a:p>
          <a:p>
            <a:r>
              <a:rPr lang="de-DE" dirty="0" smtClean="0"/>
              <a:t>Im Vorfeld wird ein </a:t>
            </a:r>
            <a:r>
              <a:rPr lang="de-DE" i="1" dirty="0" err="1" smtClean="0"/>
              <a:t>terraform</a:t>
            </a:r>
            <a:r>
              <a:rPr lang="de-DE" i="1" dirty="0" smtClean="0"/>
              <a:t> plan </a:t>
            </a:r>
            <a:r>
              <a:rPr lang="de-DE" dirty="0" smtClean="0"/>
              <a:t>ausgeführt</a:t>
            </a:r>
          </a:p>
          <a:p>
            <a:pPr lvl="1"/>
            <a:r>
              <a:rPr lang="de-DE" dirty="0" smtClean="0"/>
              <a:t>Bestätigung des Plan über die CLI</a:t>
            </a:r>
          </a:p>
          <a:p>
            <a:pPr lvl="1"/>
            <a:r>
              <a:rPr lang="de-DE" dirty="0" smtClean="0"/>
              <a:t>Option </a:t>
            </a:r>
            <a:r>
              <a:rPr lang="de-DE" i="1" dirty="0" smtClean="0"/>
              <a:t>–auto-</a:t>
            </a:r>
            <a:r>
              <a:rPr lang="de-DE" i="1" dirty="0" err="1" smtClean="0"/>
              <a:t>approve</a:t>
            </a:r>
            <a:r>
              <a:rPr lang="de-DE" i="1" dirty="0" smtClean="0"/>
              <a:t> </a:t>
            </a:r>
            <a:r>
              <a:rPr lang="de-DE" dirty="0" smtClean="0"/>
              <a:t>für Einsatz von Automatisierung</a:t>
            </a:r>
            <a:endParaRPr lang="de-DE" dirty="0"/>
          </a:p>
        </p:txBody>
      </p:sp>
      <p:sp>
        <p:nvSpPr>
          <p:cNvPr id="4" name="Rechteck 3"/>
          <p:cNvSpPr/>
          <p:nvPr/>
        </p:nvSpPr>
        <p:spPr>
          <a:xfrm>
            <a:off x="419100" y="3754378"/>
            <a:ext cx="11353799" cy="2862322"/>
          </a:xfrm>
          <a:prstGeom prst="rect">
            <a:avLst/>
          </a:prstGeom>
          <a:solidFill>
            <a:schemeClr val="tx1"/>
          </a:solidFill>
        </p:spPr>
        <p:txBody>
          <a:bodyPr wrap="square">
            <a:spAutoFit/>
          </a:bodyPr>
          <a:lstStyle/>
          <a:p>
            <a:r>
              <a:rPr lang="de-DE" sz="2000" dirty="0" smtClean="0">
                <a:solidFill>
                  <a:schemeClr val="bg1">
                    <a:lumMod val="85000"/>
                  </a:schemeClr>
                </a:solidFill>
                <a:latin typeface="Consolas" panose="020B0609020204030204" pitchFamily="49" charset="0"/>
              </a:rPr>
              <a:t>C:\example &gt;</a:t>
            </a:r>
            <a:r>
              <a:rPr lang="de-DE" sz="2000" dirty="0" err="1" smtClean="0">
                <a:solidFill>
                  <a:schemeClr val="bg1">
                    <a:lumMod val="85000"/>
                  </a:schemeClr>
                </a:solidFill>
                <a:latin typeface="Consolas" panose="020B0609020204030204" pitchFamily="49" charset="0"/>
              </a:rPr>
              <a:t>terraform</a:t>
            </a:r>
            <a:r>
              <a:rPr lang="de-DE" sz="2000" dirty="0" smtClean="0">
                <a:solidFill>
                  <a:schemeClr val="bg1">
                    <a:lumMod val="85000"/>
                  </a:schemeClr>
                </a:solidFill>
                <a:latin typeface="Consolas" panose="020B0609020204030204" pitchFamily="49" charset="0"/>
              </a:rPr>
              <a:t> </a:t>
            </a:r>
            <a:r>
              <a:rPr lang="de-DE" sz="2000" dirty="0" err="1" smtClean="0">
                <a:solidFill>
                  <a:schemeClr val="bg1">
                    <a:lumMod val="85000"/>
                  </a:schemeClr>
                </a:solidFill>
                <a:latin typeface="Consolas" panose="020B0609020204030204" pitchFamily="49" charset="0"/>
              </a:rPr>
              <a:t>apply</a:t>
            </a:r>
            <a:endParaRPr lang="de-DE" sz="2000" dirty="0">
              <a:solidFill>
                <a:schemeClr val="bg1">
                  <a:lumMod val="85000"/>
                </a:schemeClr>
              </a:solidFill>
              <a:latin typeface="Consolas" panose="020B0609020204030204" pitchFamily="49" charset="0"/>
            </a:endParaRPr>
          </a:p>
          <a:p>
            <a:r>
              <a:rPr lang="de-DE" sz="2000" dirty="0" smtClean="0">
                <a:solidFill>
                  <a:schemeClr val="bg1">
                    <a:lumMod val="85000"/>
                  </a:schemeClr>
                </a:solidFill>
                <a:latin typeface="Consolas" panose="020B0609020204030204" pitchFamily="49" charset="0"/>
              </a:rPr>
              <a:t>…</a:t>
            </a:r>
          </a:p>
          <a:p>
            <a:r>
              <a:rPr lang="en-US" sz="2000" dirty="0" smtClean="0">
                <a:solidFill>
                  <a:schemeClr val="bg1">
                    <a:lumMod val="85000"/>
                  </a:schemeClr>
                </a:solidFill>
                <a:latin typeface="Consolas" panose="020B0609020204030204" pitchFamily="49" charset="0"/>
              </a:rPr>
              <a:t>Plan</a:t>
            </a:r>
            <a:r>
              <a:rPr lang="en-US" sz="2000" dirty="0">
                <a:solidFill>
                  <a:schemeClr val="bg1">
                    <a:lumMod val="85000"/>
                  </a:schemeClr>
                </a:solidFill>
                <a:latin typeface="Consolas" panose="020B0609020204030204" pitchFamily="49" charset="0"/>
              </a:rPr>
              <a:t>: 1 to add, 1 to change, 1 to destroy</a:t>
            </a:r>
            <a:r>
              <a:rPr lang="en-US" sz="2000" dirty="0" smtClean="0">
                <a:solidFill>
                  <a:schemeClr val="bg1">
                    <a:lumMod val="85000"/>
                  </a:schemeClr>
                </a:solidFill>
                <a:latin typeface="Consolas" panose="020B0609020204030204" pitchFamily="49" charset="0"/>
              </a:rPr>
              <a:t>.</a:t>
            </a:r>
          </a:p>
          <a:p>
            <a:r>
              <a:rPr lang="en-US" sz="2000" b="1" dirty="0">
                <a:solidFill>
                  <a:schemeClr val="bg1">
                    <a:lumMod val="85000"/>
                  </a:schemeClr>
                </a:solidFill>
                <a:latin typeface="Consolas" panose="020B0609020204030204" pitchFamily="49" charset="0"/>
              </a:rPr>
              <a:t>Do you want to perform these actions?</a:t>
            </a:r>
          </a:p>
          <a:p>
            <a:r>
              <a:rPr lang="en-US" sz="2000" dirty="0" smtClean="0">
                <a:solidFill>
                  <a:schemeClr val="bg1">
                    <a:lumMod val="85000"/>
                  </a:schemeClr>
                </a:solidFill>
                <a:latin typeface="Consolas" panose="020B0609020204030204" pitchFamily="49" charset="0"/>
              </a:rPr>
              <a:t>Enter a value: &gt;yes</a:t>
            </a:r>
          </a:p>
          <a:p>
            <a:r>
              <a:rPr lang="en-US" sz="2000" dirty="0" smtClean="0">
                <a:solidFill>
                  <a:schemeClr val="bg1">
                    <a:lumMod val="85000"/>
                  </a:schemeClr>
                </a:solidFill>
                <a:latin typeface="Consolas" panose="020B0609020204030204" pitchFamily="49" charset="0"/>
              </a:rPr>
              <a:t>…</a:t>
            </a:r>
          </a:p>
          <a:p>
            <a:r>
              <a:rPr lang="en-US" sz="2000" dirty="0" err="1">
                <a:solidFill>
                  <a:schemeClr val="bg1">
                    <a:lumMod val="85000"/>
                  </a:schemeClr>
                </a:solidFill>
                <a:latin typeface="Consolas" panose="020B0609020204030204" pitchFamily="49" charset="0"/>
              </a:rPr>
              <a:t>aws_instance.webserver</a:t>
            </a:r>
            <a:r>
              <a:rPr lang="en-US" sz="2000" dirty="0">
                <a:solidFill>
                  <a:schemeClr val="bg1">
                    <a:lumMod val="85000"/>
                  </a:schemeClr>
                </a:solidFill>
                <a:latin typeface="Consolas" panose="020B0609020204030204" pitchFamily="49" charset="0"/>
              </a:rPr>
              <a:t>: Creation complete after 16s [id=i-01bea74512ef4493d]</a:t>
            </a:r>
          </a:p>
          <a:p>
            <a:endParaRPr lang="en-US" sz="2000" dirty="0">
              <a:solidFill>
                <a:schemeClr val="bg1">
                  <a:lumMod val="85000"/>
                </a:schemeClr>
              </a:solidFill>
              <a:latin typeface="Consolas" panose="020B0609020204030204" pitchFamily="49" charset="0"/>
            </a:endParaRPr>
          </a:p>
          <a:p>
            <a:r>
              <a:rPr lang="en-US" sz="2000" dirty="0">
                <a:solidFill>
                  <a:schemeClr val="accent6">
                    <a:lumMod val="75000"/>
                  </a:schemeClr>
                </a:solidFill>
                <a:latin typeface="Consolas" panose="020B0609020204030204" pitchFamily="49" charset="0"/>
              </a:rPr>
              <a:t>Apply complete! Resources: 1 added, 1 changed, 1 destroyed</a:t>
            </a:r>
            <a:r>
              <a:rPr lang="en-US" sz="2000" dirty="0" smtClean="0">
                <a:solidFill>
                  <a:schemeClr val="accent6">
                    <a:lumMod val="75000"/>
                  </a:schemeClr>
                </a:solidFill>
                <a:latin typeface="Consolas" panose="020B0609020204030204" pitchFamily="49" charset="0"/>
              </a:rPr>
              <a:t>.</a:t>
            </a:r>
            <a:endParaRPr lang="en-US" sz="2000" dirty="0">
              <a:solidFill>
                <a:schemeClr val="accent6">
                  <a:lumMod val="75000"/>
                </a:schemeClr>
              </a:solidFill>
              <a:latin typeface="Consolas" panose="020B0609020204030204" pitchFamily="49" charset="0"/>
            </a:endParaRPr>
          </a:p>
        </p:txBody>
      </p:sp>
    </p:spTree>
    <p:extLst>
      <p:ext uri="{BB962C8B-B14F-4D97-AF65-F5344CB8AC3E}">
        <p14:creationId xmlns:p14="http://schemas.microsoft.com/office/powerpoint/2010/main" val="4104998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a:t>
            </a:r>
            <a:r>
              <a:rPr lang="de-DE" dirty="0" err="1" smtClean="0"/>
              <a:t>erraform</a:t>
            </a:r>
            <a:r>
              <a:rPr lang="de-DE" dirty="0" smtClean="0"/>
              <a:t> </a:t>
            </a:r>
            <a:r>
              <a:rPr lang="de-DE" dirty="0" err="1" smtClean="0"/>
              <a:t>apply</a:t>
            </a:r>
            <a:r>
              <a:rPr lang="de-DE" dirty="0" smtClean="0"/>
              <a:t> –</a:t>
            </a:r>
            <a:r>
              <a:rPr lang="de-DE" dirty="0" err="1" smtClean="0"/>
              <a:t>refresh</a:t>
            </a:r>
            <a:r>
              <a:rPr lang="de-DE" dirty="0" err="1"/>
              <a:t>-</a:t>
            </a:r>
            <a:r>
              <a:rPr lang="de-DE" dirty="0" err="1" smtClean="0"/>
              <a:t>only</a:t>
            </a:r>
            <a:endParaRPr lang="de-DE" dirty="0"/>
          </a:p>
        </p:txBody>
      </p:sp>
      <p:sp>
        <p:nvSpPr>
          <p:cNvPr id="3" name="Inhaltsplatzhalter 2"/>
          <p:cNvSpPr>
            <a:spLocks noGrp="1"/>
          </p:cNvSpPr>
          <p:nvPr>
            <p:ph idx="1"/>
          </p:nvPr>
        </p:nvSpPr>
        <p:spPr/>
        <p:txBody>
          <a:bodyPr/>
          <a:lstStyle/>
          <a:p>
            <a:r>
              <a:rPr lang="de-DE" dirty="0" smtClean="0"/>
              <a:t>Abgleich des State mit den realen Ressourcen</a:t>
            </a:r>
          </a:p>
          <a:p>
            <a:r>
              <a:rPr lang="de-DE" dirty="0" smtClean="0"/>
              <a:t>Ersetzt den Befehl </a:t>
            </a:r>
            <a:r>
              <a:rPr lang="de-DE" i="1" dirty="0" err="1" smtClean="0"/>
              <a:t>terraform</a:t>
            </a:r>
            <a:r>
              <a:rPr lang="de-DE" i="1" dirty="0" smtClean="0"/>
              <a:t> </a:t>
            </a:r>
            <a:r>
              <a:rPr lang="de-DE" i="1" dirty="0" err="1" smtClean="0"/>
              <a:t>refresh</a:t>
            </a:r>
            <a:r>
              <a:rPr lang="de-DE" dirty="0" smtClean="0"/>
              <a:t> </a:t>
            </a:r>
          </a:p>
          <a:p>
            <a:pPr lvl="1"/>
            <a:r>
              <a:rPr lang="de-DE" dirty="0" smtClean="0"/>
              <a:t>(seit v0.15.4 </a:t>
            </a:r>
            <a:r>
              <a:rPr lang="de-DE" dirty="0" err="1" smtClean="0"/>
              <a:t>deprecated</a:t>
            </a:r>
            <a:r>
              <a:rPr lang="de-DE" dirty="0" smtClean="0"/>
              <a:t>)</a:t>
            </a:r>
          </a:p>
        </p:txBody>
      </p:sp>
      <p:sp>
        <p:nvSpPr>
          <p:cNvPr id="5" name="Rechteck 4"/>
          <p:cNvSpPr/>
          <p:nvPr/>
        </p:nvSpPr>
        <p:spPr>
          <a:xfrm>
            <a:off x="419100" y="3754378"/>
            <a:ext cx="11353799" cy="2246769"/>
          </a:xfrm>
          <a:prstGeom prst="rect">
            <a:avLst/>
          </a:prstGeom>
          <a:solidFill>
            <a:schemeClr val="tx1"/>
          </a:solidFill>
        </p:spPr>
        <p:txBody>
          <a:bodyPr wrap="square">
            <a:spAutoFit/>
          </a:bodyPr>
          <a:lstStyle/>
          <a:p>
            <a:r>
              <a:rPr lang="de-DE" sz="2000" dirty="0" smtClean="0">
                <a:solidFill>
                  <a:schemeClr val="bg1">
                    <a:lumMod val="85000"/>
                  </a:schemeClr>
                </a:solidFill>
                <a:latin typeface="Consolas" panose="020B0609020204030204" pitchFamily="49" charset="0"/>
              </a:rPr>
              <a:t>C:\example &gt;</a:t>
            </a:r>
            <a:r>
              <a:rPr lang="de-DE" sz="2000" dirty="0" err="1" smtClean="0">
                <a:solidFill>
                  <a:schemeClr val="bg1">
                    <a:lumMod val="85000"/>
                  </a:schemeClr>
                </a:solidFill>
                <a:latin typeface="Consolas" panose="020B0609020204030204" pitchFamily="49" charset="0"/>
              </a:rPr>
              <a:t>terraform</a:t>
            </a:r>
            <a:r>
              <a:rPr lang="de-DE" sz="2000" dirty="0" smtClean="0">
                <a:solidFill>
                  <a:schemeClr val="bg1">
                    <a:lumMod val="85000"/>
                  </a:schemeClr>
                </a:solidFill>
                <a:latin typeface="Consolas" panose="020B0609020204030204" pitchFamily="49" charset="0"/>
              </a:rPr>
              <a:t> </a:t>
            </a:r>
            <a:r>
              <a:rPr lang="de-DE" sz="2000" dirty="0" err="1" smtClean="0">
                <a:solidFill>
                  <a:schemeClr val="bg1">
                    <a:lumMod val="85000"/>
                  </a:schemeClr>
                </a:solidFill>
                <a:latin typeface="Consolas" panose="020B0609020204030204" pitchFamily="49" charset="0"/>
              </a:rPr>
              <a:t>apply</a:t>
            </a:r>
            <a:r>
              <a:rPr lang="de-DE" sz="2000" dirty="0" smtClean="0">
                <a:solidFill>
                  <a:schemeClr val="bg1">
                    <a:lumMod val="85000"/>
                  </a:schemeClr>
                </a:solidFill>
                <a:latin typeface="Consolas" panose="020B0609020204030204" pitchFamily="49" charset="0"/>
              </a:rPr>
              <a:t> –</a:t>
            </a:r>
            <a:r>
              <a:rPr lang="de-DE" sz="2000" dirty="0" err="1" smtClean="0">
                <a:solidFill>
                  <a:schemeClr val="bg1">
                    <a:lumMod val="85000"/>
                  </a:schemeClr>
                </a:solidFill>
                <a:latin typeface="Consolas" panose="020B0609020204030204" pitchFamily="49" charset="0"/>
              </a:rPr>
              <a:t>refresh-only</a:t>
            </a:r>
            <a:endParaRPr lang="de-DE" sz="2000" dirty="0" smtClean="0">
              <a:solidFill>
                <a:schemeClr val="bg1">
                  <a:lumMod val="85000"/>
                </a:schemeClr>
              </a:solidFill>
              <a:latin typeface="Consolas" panose="020B0609020204030204" pitchFamily="49" charset="0"/>
            </a:endParaRPr>
          </a:p>
          <a:p>
            <a:r>
              <a:rPr lang="en-US" sz="2000" dirty="0" err="1">
                <a:solidFill>
                  <a:schemeClr val="bg1">
                    <a:lumMod val="85000"/>
                  </a:schemeClr>
                </a:solidFill>
                <a:latin typeface="Consolas" panose="020B0609020204030204" pitchFamily="49" charset="0"/>
              </a:rPr>
              <a:t>aws_instance.webserver</a:t>
            </a:r>
            <a:r>
              <a:rPr lang="en-US" sz="2000" dirty="0">
                <a:solidFill>
                  <a:schemeClr val="bg1">
                    <a:lumMod val="85000"/>
                  </a:schemeClr>
                </a:solidFill>
                <a:latin typeface="Consolas" panose="020B0609020204030204" pitchFamily="49" charset="0"/>
              </a:rPr>
              <a:t>: Refreshing state... [id=i-01bea74512ef4493d]</a:t>
            </a:r>
          </a:p>
          <a:p>
            <a:r>
              <a:rPr lang="en-US" sz="2000" dirty="0" smtClean="0">
                <a:solidFill>
                  <a:schemeClr val="bg1">
                    <a:lumMod val="85000"/>
                  </a:schemeClr>
                </a:solidFill>
                <a:latin typeface="Consolas" panose="020B0609020204030204" pitchFamily="49" charset="0"/>
              </a:rPr>
              <a:t>…</a:t>
            </a:r>
          </a:p>
          <a:p>
            <a:r>
              <a:rPr lang="en-US" sz="2000" dirty="0" smtClean="0">
                <a:solidFill>
                  <a:schemeClr val="bg1">
                    <a:lumMod val="85000"/>
                  </a:schemeClr>
                </a:solidFill>
                <a:latin typeface="Consolas" panose="020B0609020204030204" pitchFamily="49" charset="0"/>
              </a:rPr>
              <a:t>Note</a:t>
            </a:r>
            <a:r>
              <a:rPr lang="en-US" sz="2000" dirty="0">
                <a:solidFill>
                  <a:schemeClr val="bg1">
                    <a:lumMod val="85000"/>
                  </a:schemeClr>
                </a:solidFill>
                <a:latin typeface="Consolas" panose="020B0609020204030204" pitchFamily="49" charset="0"/>
              </a:rPr>
              <a:t>: Objects have changed outside of </a:t>
            </a:r>
            <a:r>
              <a:rPr lang="en-US" sz="2000" dirty="0" smtClean="0">
                <a:solidFill>
                  <a:schemeClr val="bg1">
                    <a:lumMod val="85000"/>
                  </a:schemeClr>
                </a:solidFill>
                <a:latin typeface="Consolas" panose="020B0609020204030204" pitchFamily="49" charset="0"/>
              </a:rPr>
              <a:t>Terraform</a:t>
            </a:r>
          </a:p>
          <a:p>
            <a:r>
              <a:rPr lang="en-US" sz="2000" dirty="0" smtClean="0">
                <a:solidFill>
                  <a:schemeClr val="bg1">
                    <a:lumMod val="85000"/>
                  </a:schemeClr>
                </a:solidFill>
                <a:latin typeface="Consolas" panose="020B0609020204030204" pitchFamily="49" charset="0"/>
              </a:rPr>
              <a:t>…</a:t>
            </a:r>
          </a:p>
          <a:p>
            <a:r>
              <a:rPr lang="en-US" sz="2000" b="1" dirty="0">
                <a:solidFill>
                  <a:schemeClr val="bg1">
                    <a:lumMod val="85000"/>
                  </a:schemeClr>
                </a:solidFill>
                <a:latin typeface="Consolas" panose="020B0609020204030204" pitchFamily="49" charset="0"/>
              </a:rPr>
              <a:t>Would you like to update the Terraform state to reflect these detected changes</a:t>
            </a:r>
            <a:r>
              <a:rPr lang="en-US" sz="2000" b="1" dirty="0" smtClean="0">
                <a:solidFill>
                  <a:schemeClr val="bg1">
                    <a:lumMod val="85000"/>
                  </a:schemeClr>
                </a:solidFill>
                <a:latin typeface="Consolas" panose="020B0609020204030204" pitchFamily="49" charset="0"/>
              </a:rPr>
              <a:t>?</a:t>
            </a:r>
          </a:p>
          <a:p>
            <a:r>
              <a:rPr lang="en-US" sz="2000" dirty="0" smtClean="0">
                <a:solidFill>
                  <a:schemeClr val="bg1">
                    <a:lumMod val="85000"/>
                  </a:schemeClr>
                </a:solidFill>
                <a:latin typeface="Consolas" panose="020B0609020204030204" pitchFamily="49" charset="0"/>
              </a:rPr>
              <a:t>Enter a value:</a:t>
            </a:r>
            <a:endParaRPr lang="en-US"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234819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a:t>
            </a:r>
            <a:r>
              <a:rPr lang="de-DE" dirty="0" err="1" smtClean="0"/>
              <a:t>erraform</a:t>
            </a:r>
            <a:r>
              <a:rPr lang="de-DE" dirty="0" smtClean="0"/>
              <a:t> </a:t>
            </a:r>
            <a:r>
              <a:rPr lang="de-DE" dirty="0" err="1" smtClean="0"/>
              <a:t>apply</a:t>
            </a:r>
            <a:r>
              <a:rPr lang="de-DE" dirty="0" smtClean="0"/>
              <a:t> -</a:t>
            </a:r>
            <a:r>
              <a:rPr lang="de-DE" dirty="0" err="1" smtClean="0"/>
              <a:t>replace</a:t>
            </a:r>
            <a:endParaRPr lang="de-DE" dirty="0"/>
          </a:p>
        </p:txBody>
      </p:sp>
      <p:sp>
        <p:nvSpPr>
          <p:cNvPr id="3" name="Inhaltsplatzhalter 2"/>
          <p:cNvSpPr>
            <a:spLocks noGrp="1"/>
          </p:cNvSpPr>
          <p:nvPr>
            <p:ph idx="1"/>
          </p:nvPr>
        </p:nvSpPr>
        <p:spPr/>
        <p:txBody>
          <a:bodyPr/>
          <a:lstStyle/>
          <a:p>
            <a:r>
              <a:rPr lang="de-DE" dirty="0" smtClean="0"/>
              <a:t>Explizites </a:t>
            </a:r>
            <a:r>
              <a:rPr lang="de-DE" dirty="0" err="1" smtClean="0"/>
              <a:t>Destroy</a:t>
            </a:r>
            <a:r>
              <a:rPr lang="de-DE" dirty="0" smtClean="0"/>
              <a:t> </a:t>
            </a:r>
            <a:r>
              <a:rPr lang="de-DE" dirty="0" err="1" smtClean="0"/>
              <a:t>and</a:t>
            </a:r>
            <a:r>
              <a:rPr lang="de-DE" dirty="0" smtClean="0"/>
              <a:t> Create einer Ressource </a:t>
            </a:r>
            <a:endParaRPr lang="de-DE" dirty="0"/>
          </a:p>
          <a:p>
            <a:pPr lvl="1"/>
            <a:r>
              <a:rPr lang="de-DE" dirty="0" smtClean="0"/>
              <a:t>Auch wenn Terraform keine Änderungen an der Konfiguration erkennt</a:t>
            </a:r>
          </a:p>
          <a:p>
            <a:r>
              <a:rPr lang="de-DE" dirty="0"/>
              <a:t>Ersetzt den Befehl </a:t>
            </a:r>
            <a:r>
              <a:rPr lang="de-DE" i="1" dirty="0" err="1"/>
              <a:t>terraform</a:t>
            </a:r>
            <a:r>
              <a:rPr lang="de-DE" i="1" dirty="0"/>
              <a:t> </a:t>
            </a:r>
            <a:r>
              <a:rPr lang="de-DE" i="1" dirty="0" err="1" smtClean="0"/>
              <a:t>taint</a:t>
            </a:r>
            <a:r>
              <a:rPr lang="de-DE" i="1" dirty="0" smtClean="0"/>
              <a:t> </a:t>
            </a:r>
          </a:p>
          <a:p>
            <a:pPr lvl="1"/>
            <a:r>
              <a:rPr lang="de-DE" dirty="0" smtClean="0"/>
              <a:t>(seit </a:t>
            </a:r>
            <a:r>
              <a:rPr lang="de-DE" dirty="0"/>
              <a:t>v0.15.4 </a:t>
            </a:r>
            <a:r>
              <a:rPr lang="de-DE" dirty="0" err="1"/>
              <a:t>deprecated</a:t>
            </a:r>
            <a:r>
              <a:rPr lang="de-DE" dirty="0"/>
              <a:t>)</a:t>
            </a:r>
          </a:p>
          <a:p>
            <a:pPr marL="0" indent="0">
              <a:buNone/>
            </a:pPr>
            <a:endParaRPr lang="de-DE" dirty="0" smtClean="0"/>
          </a:p>
        </p:txBody>
      </p:sp>
      <p:sp>
        <p:nvSpPr>
          <p:cNvPr id="4" name="Rechteck 3"/>
          <p:cNvSpPr/>
          <p:nvPr/>
        </p:nvSpPr>
        <p:spPr>
          <a:xfrm>
            <a:off x="419100" y="3622418"/>
            <a:ext cx="11353799" cy="2554545"/>
          </a:xfrm>
          <a:prstGeom prst="rect">
            <a:avLst/>
          </a:prstGeom>
          <a:solidFill>
            <a:schemeClr val="tx1"/>
          </a:solidFill>
        </p:spPr>
        <p:txBody>
          <a:bodyPr wrap="square">
            <a:spAutoFit/>
          </a:bodyPr>
          <a:lstStyle/>
          <a:p>
            <a:r>
              <a:rPr lang="de-DE" sz="2000" dirty="0" smtClean="0">
                <a:solidFill>
                  <a:schemeClr val="bg1">
                    <a:lumMod val="85000"/>
                  </a:schemeClr>
                </a:solidFill>
                <a:latin typeface="Consolas" panose="020B0609020204030204" pitchFamily="49" charset="0"/>
              </a:rPr>
              <a:t>C:\example &gt;</a:t>
            </a:r>
            <a:r>
              <a:rPr lang="en-US" sz="2000" dirty="0">
                <a:solidFill>
                  <a:schemeClr val="bg1">
                    <a:lumMod val="85000"/>
                  </a:schemeClr>
                </a:solidFill>
                <a:latin typeface="Consolas" panose="020B0609020204030204" pitchFamily="49" charset="0"/>
              </a:rPr>
              <a:t>terraform apply -replace="</a:t>
            </a:r>
            <a:r>
              <a:rPr lang="en-US" sz="2000" dirty="0" err="1" smtClean="0">
                <a:solidFill>
                  <a:schemeClr val="bg1">
                    <a:lumMod val="85000"/>
                  </a:schemeClr>
                </a:solidFill>
                <a:latin typeface="Consolas" panose="020B0609020204030204" pitchFamily="49" charset="0"/>
              </a:rPr>
              <a:t>aws_instance.webserver</a:t>
            </a:r>
            <a:r>
              <a:rPr lang="en-US" sz="2000" dirty="0" smtClean="0">
                <a:solidFill>
                  <a:schemeClr val="bg1">
                    <a:lumMod val="85000"/>
                  </a:schemeClr>
                </a:solidFill>
                <a:latin typeface="Consolas" panose="020B0609020204030204" pitchFamily="49" charset="0"/>
              </a:rPr>
              <a:t>" </a:t>
            </a:r>
          </a:p>
          <a:p>
            <a:r>
              <a:rPr lang="en-US" sz="2000" dirty="0" smtClean="0">
                <a:solidFill>
                  <a:schemeClr val="bg1">
                    <a:lumMod val="85000"/>
                  </a:schemeClr>
                </a:solidFill>
                <a:latin typeface="Consolas" panose="020B0609020204030204" pitchFamily="49" charset="0"/>
              </a:rPr>
              <a:t>…</a:t>
            </a:r>
          </a:p>
          <a:p>
            <a:r>
              <a:rPr lang="en-US" sz="2000" dirty="0">
                <a:solidFill>
                  <a:schemeClr val="bg1">
                    <a:lumMod val="85000"/>
                  </a:schemeClr>
                </a:solidFill>
                <a:latin typeface="Consolas" panose="020B0609020204030204" pitchFamily="49" charset="0"/>
              </a:rPr>
              <a:t>Terraform will perform the following actions:</a:t>
            </a:r>
          </a:p>
          <a:p>
            <a:endParaRPr lang="en-US" sz="2000" dirty="0">
              <a:solidFill>
                <a:schemeClr val="bg1">
                  <a:lumMod val="85000"/>
                </a:schemeClr>
              </a:solidFill>
              <a:latin typeface="Consolas" panose="020B0609020204030204" pitchFamily="49" charset="0"/>
            </a:endParaRPr>
          </a:p>
          <a:p>
            <a:r>
              <a:rPr lang="en-US" sz="2000" dirty="0">
                <a:solidFill>
                  <a:schemeClr val="bg1">
                    <a:lumMod val="85000"/>
                  </a:schemeClr>
                </a:solidFill>
                <a:latin typeface="Consolas" panose="020B0609020204030204" pitchFamily="49" charset="0"/>
              </a:rPr>
              <a:t>  # </a:t>
            </a:r>
            <a:r>
              <a:rPr lang="en-US" sz="2000" dirty="0" err="1">
                <a:solidFill>
                  <a:schemeClr val="bg1">
                    <a:lumMod val="85000"/>
                  </a:schemeClr>
                </a:solidFill>
                <a:latin typeface="Consolas" panose="020B0609020204030204" pitchFamily="49" charset="0"/>
              </a:rPr>
              <a:t>aws_instance.webserver</a:t>
            </a:r>
            <a:r>
              <a:rPr lang="en-US" sz="2000" dirty="0">
                <a:solidFill>
                  <a:schemeClr val="bg1">
                    <a:lumMod val="85000"/>
                  </a:schemeClr>
                </a:solidFill>
                <a:latin typeface="Consolas" panose="020B0609020204030204" pitchFamily="49" charset="0"/>
              </a:rPr>
              <a:t> will be </a:t>
            </a:r>
            <a:r>
              <a:rPr lang="en-US" sz="2000" dirty="0">
                <a:solidFill>
                  <a:srgbClr val="FF0000"/>
                </a:solidFill>
                <a:latin typeface="Consolas" panose="020B0609020204030204" pitchFamily="49" charset="0"/>
              </a:rPr>
              <a:t>replaced</a:t>
            </a:r>
            <a:r>
              <a:rPr lang="en-US" sz="2000" dirty="0">
                <a:solidFill>
                  <a:schemeClr val="bg1">
                    <a:lumMod val="85000"/>
                  </a:schemeClr>
                </a:solidFill>
                <a:latin typeface="Consolas" panose="020B0609020204030204" pitchFamily="49" charset="0"/>
              </a:rPr>
              <a:t>, as requested</a:t>
            </a:r>
          </a:p>
          <a:p>
            <a:r>
              <a:rPr lang="en-US" sz="2000" dirty="0" smtClean="0">
                <a:solidFill>
                  <a:schemeClr val="bg1">
                    <a:lumMod val="85000"/>
                  </a:schemeClr>
                </a:solidFill>
                <a:latin typeface="Consolas" panose="020B0609020204030204" pitchFamily="49" charset="0"/>
              </a:rPr>
              <a:t>…</a:t>
            </a:r>
          </a:p>
          <a:p>
            <a:r>
              <a:rPr lang="en-US" sz="2000" b="1" dirty="0">
                <a:solidFill>
                  <a:schemeClr val="bg1">
                    <a:lumMod val="85000"/>
                  </a:schemeClr>
                </a:solidFill>
                <a:latin typeface="Consolas" panose="020B0609020204030204" pitchFamily="49" charset="0"/>
              </a:rPr>
              <a:t>Do you want to perform these actions?</a:t>
            </a:r>
          </a:p>
          <a:p>
            <a:r>
              <a:rPr lang="en-US" sz="2000" dirty="0" smtClean="0">
                <a:solidFill>
                  <a:schemeClr val="bg1">
                    <a:lumMod val="85000"/>
                  </a:schemeClr>
                </a:solidFill>
                <a:latin typeface="Consolas" panose="020B0609020204030204" pitchFamily="49" charset="0"/>
              </a:rPr>
              <a:t>Enter a value:</a:t>
            </a:r>
            <a:endParaRPr lang="en-US"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2108539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a:t>
            </a:r>
            <a:r>
              <a:rPr lang="de-DE" dirty="0" err="1" smtClean="0"/>
              <a:t>erraform</a:t>
            </a:r>
            <a:r>
              <a:rPr lang="de-DE" dirty="0" smtClean="0"/>
              <a:t> </a:t>
            </a:r>
            <a:r>
              <a:rPr lang="de-DE" dirty="0" err="1"/>
              <a:t>d</a:t>
            </a:r>
            <a:r>
              <a:rPr lang="de-DE" dirty="0" err="1" smtClean="0"/>
              <a:t>estroy</a:t>
            </a:r>
            <a:endParaRPr lang="de-DE" dirty="0"/>
          </a:p>
        </p:txBody>
      </p:sp>
      <p:sp>
        <p:nvSpPr>
          <p:cNvPr id="3" name="Inhaltsplatzhalter 2"/>
          <p:cNvSpPr>
            <a:spLocks noGrp="1"/>
          </p:cNvSpPr>
          <p:nvPr>
            <p:ph idx="1"/>
          </p:nvPr>
        </p:nvSpPr>
        <p:spPr/>
        <p:txBody>
          <a:bodyPr/>
          <a:lstStyle/>
          <a:p>
            <a:r>
              <a:rPr lang="de-DE" dirty="0" smtClean="0"/>
              <a:t>Löscht alle Ressourcen die in der Terraform Konfiguration </a:t>
            </a:r>
            <a:r>
              <a:rPr lang="de-DE" dirty="0" err="1" smtClean="0"/>
              <a:t>gemanaged</a:t>
            </a:r>
            <a:r>
              <a:rPr lang="de-DE" dirty="0" smtClean="0"/>
              <a:t> sind</a:t>
            </a:r>
          </a:p>
          <a:p>
            <a:r>
              <a:rPr lang="de-DE" dirty="0" smtClean="0"/>
              <a:t>Nützlich um Feature-Umgebungen wieder abzubauen</a:t>
            </a:r>
            <a:endParaRPr lang="de-DE" dirty="0"/>
          </a:p>
        </p:txBody>
      </p:sp>
      <p:sp>
        <p:nvSpPr>
          <p:cNvPr id="4" name="Rechteck 3"/>
          <p:cNvSpPr/>
          <p:nvPr/>
        </p:nvSpPr>
        <p:spPr>
          <a:xfrm>
            <a:off x="419100" y="3622418"/>
            <a:ext cx="11353799" cy="2862322"/>
          </a:xfrm>
          <a:prstGeom prst="rect">
            <a:avLst/>
          </a:prstGeom>
          <a:solidFill>
            <a:schemeClr val="tx1"/>
          </a:solidFill>
        </p:spPr>
        <p:txBody>
          <a:bodyPr wrap="square">
            <a:spAutoFit/>
          </a:bodyPr>
          <a:lstStyle/>
          <a:p>
            <a:r>
              <a:rPr lang="de-DE" sz="2000" dirty="0" smtClean="0">
                <a:solidFill>
                  <a:schemeClr val="bg1">
                    <a:lumMod val="85000"/>
                  </a:schemeClr>
                </a:solidFill>
                <a:latin typeface="Consolas" panose="020B0609020204030204" pitchFamily="49" charset="0"/>
              </a:rPr>
              <a:t>C:\example &gt;</a:t>
            </a:r>
            <a:r>
              <a:rPr lang="en-US" sz="2000" dirty="0">
                <a:solidFill>
                  <a:schemeClr val="bg1">
                    <a:lumMod val="85000"/>
                  </a:schemeClr>
                </a:solidFill>
                <a:latin typeface="Consolas" panose="020B0609020204030204" pitchFamily="49" charset="0"/>
              </a:rPr>
              <a:t>terraform </a:t>
            </a:r>
            <a:r>
              <a:rPr lang="en-US" sz="2000" dirty="0" smtClean="0">
                <a:solidFill>
                  <a:schemeClr val="bg1">
                    <a:lumMod val="85000"/>
                  </a:schemeClr>
                </a:solidFill>
                <a:latin typeface="Consolas" panose="020B0609020204030204" pitchFamily="49" charset="0"/>
              </a:rPr>
              <a:t>destroy</a:t>
            </a:r>
          </a:p>
          <a:p>
            <a:r>
              <a:rPr lang="en-US" sz="2000" dirty="0" smtClean="0">
                <a:solidFill>
                  <a:schemeClr val="bg1">
                    <a:lumMod val="85000"/>
                  </a:schemeClr>
                </a:solidFill>
                <a:latin typeface="Consolas" panose="020B0609020204030204" pitchFamily="49" charset="0"/>
              </a:rPr>
              <a:t>…</a:t>
            </a:r>
          </a:p>
          <a:p>
            <a:r>
              <a:rPr lang="en-US" sz="2000" dirty="0">
                <a:solidFill>
                  <a:schemeClr val="bg1">
                    <a:lumMod val="85000"/>
                  </a:schemeClr>
                </a:solidFill>
                <a:latin typeface="Consolas" panose="020B0609020204030204" pitchFamily="49" charset="0"/>
              </a:rPr>
              <a:t>Plan: 0 to add, 0 to change, 2 to destroy.</a:t>
            </a:r>
          </a:p>
          <a:p>
            <a:r>
              <a:rPr lang="en-US" sz="2000" dirty="0" smtClean="0">
                <a:solidFill>
                  <a:schemeClr val="bg1">
                    <a:lumMod val="85000"/>
                  </a:schemeClr>
                </a:solidFill>
                <a:latin typeface="Consolas" panose="020B0609020204030204" pitchFamily="49" charset="0"/>
              </a:rPr>
              <a:t>…</a:t>
            </a:r>
          </a:p>
          <a:p>
            <a:r>
              <a:rPr lang="en-US" sz="2000" b="1" dirty="0">
                <a:solidFill>
                  <a:schemeClr val="bg1">
                    <a:lumMod val="85000"/>
                  </a:schemeClr>
                </a:solidFill>
                <a:latin typeface="Consolas" panose="020B0609020204030204" pitchFamily="49" charset="0"/>
              </a:rPr>
              <a:t>Do you really want to destroy all resources?</a:t>
            </a:r>
          </a:p>
          <a:p>
            <a:r>
              <a:rPr lang="en-US" sz="2000" dirty="0">
                <a:solidFill>
                  <a:schemeClr val="bg1">
                    <a:lumMod val="85000"/>
                  </a:schemeClr>
                </a:solidFill>
                <a:latin typeface="Consolas" panose="020B0609020204030204" pitchFamily="49" charset="0"/>
              </a:rPr>
              <a:t>  Terraform will destroy all your managed infrastructure, as shown above.</a:t>
            </a:r>
          </a:p>
          <a:p>
            <a:r>
              <a:rPr lang="en-US" sz="2000" dirty="0">
                <a:solidFill>
                  <a:schemeClr val="bg1">
                    <a:lumMod val="85000"/>
                  </a:schemeClr>
                </a:solidFill>
                <a:latin typeface="Consolas" panose="020B0609020204030204" pitchFamily="49" charset="0"/>
              </a:rPr>
              <a:t>  There is no undo. Only 'yes' will be accepted to confirm.</a:t>
            </a:r>
          </a:p>
          <a:p>
            <a:endParaRPr lang="en-US" sz="2000" b="1" dirty="0">
              <a:solidFill>
                <a:schemeClr val="bg1">
                  <a:lumMod val="85000"/>
                </a:schemeClr>
              </a:solidFill>
              <a:latin typeface="Consolas" panose="020B0609020204030204" pitchFamily="49" charset="0"/>
            </a:endParaRPr>
          </a:p>
          <a:p>
            <a:r>
              <a:rPr lang="en-US" sz="2000" b="1" dirty="0">
                <a:solidFill>
                  <a:schemeClr val="bg1">
                    <a:lumMod val="85000"/>
                  </a:schemeClr>
                </a:solidFill>
                <a:latin typeface="Consolas" panose="020B0609020204030204" pitchFamily="49" charset="0"/>
              </a:rPr>
              <a:t>  Enter a value:</a:t>
            </a:r>
          </a:p>
        </p:txBody>
      </p:sp>
    </p:spTree>
    <p:extLst>
      <p:ext uri="{BB962C8B-B14F-4D97-AF65-F5344CB8AC3E}">
        <p14:creationId xmlns:p14="http://schemas.microsoft.com/office/powerpoint/2010/main" val="2622626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a:t>
            </a:r>
            <a:r>
              <a:rPr lang="de-DE" dirty="0" err="1" smtClean="0"/>
              <a:t>erraform</a:t>
            </a:r>
            <a:r>
              <a:rPr lang="de-DE" dirty="0" smtClean="0"/>
              <a:t> </a:t>
            </a:r>
            <a:r>
              <a:rPr lang="de-DE" dirty="0" err="1" smtClean="0"/>
              <a:t>validate</a:t>
            </a:r>
            <a:endParaRPr lang="de-DE" dirty="0"/>
          </a:p>
        </p:txBody>
      </p:sp>
      <p:sp>
        <p:nvSpPr>
          <p:cNvPr id="3" name="Inhaltsplatzhalter 2"/>
          <p:cNvSpPr>
            <a:spLocks noGrp="1"/>
          </p:cNvSpPr>
          <p:nvPr>
            <p:ph idx="1"/>
          </p:nvPr>
        </p:nvSpPr>
        <p:spPr/>
        <p:txBody>
          <a:bodyPr/>
          <a:lstStyle/>
          <a:p>
            <a:r>
              <a:rPr lang="de-DE" dirty="0" smtClean="0"/>
              <a:t>Validierung der aktuellen Terraform Konfiguration</a:t>
            </a:r>
          </a:p>
          <a:p>
            <a:pPr lvl="1"/>
            <a:r>
              <a:rPr lang="de-DE" dirty="0" smtClean="0"/>
              <a:t>Syntax und Konsistenz</a:t>
            </a:r>
            <a:endParaRPr lang="de-DE" dirty="0" smtClean="0"/>
          </a:p>
          <a:p>
            <a:pPr lvl="1"/>
            <a:r>
              <a:rPr lang="de-DE" dirty="0" smtClean="0"/>
              <a:t>Kein Abgleich mit State / Providers</a:t>
            </a:r>
            <a:endParaRPr lang="de-DE" dirty="0"/>
          </a:p>
        </p:txBody>
      </p:sp>
      <p:sp>
        <p:nvSpPr>
          <p:cNvPr id="4" name="Rechteck 3"/>
          <p:cNvSpPr/>
          <p:nvPr/>
        </p:nvSpPr>
        <p:spPr>
          <a:xfrm>
            <a:off x="444500" y="3687901"/>
            <a:ext cx="11353799" cy="2862322"/>
          </a:xfrm>
          <a:prstGeom prst="rect">
            <a:avLst/>
          </a:prstGeom>
          <a:solidFill>
            <a:schemeClr val="tx1"/>
          </a:solidFill>
        </p:spPr>
        <p:txBody>
          <a:bodyPr wrap="square">
            <a:spAutoFit/>
          </a:bodyPr>
          <a:lstStyle/>
          <a:p>
            <a:r>
              <a:rPr lang="de-DE" sz="2000" dirty="0" smtClean="0">
                <a:solidFill>
                  <a:schemeClr val="bg1">
                    <a:lumMod val="85000"/>
                  </a:schemeClr>
                </a:solidFill>
                <a:latin typeface="Consolas" panose="020B0609020204030204" pitchFamily="49" charset="0"/>
              </a:rPr>
              <a:t>C:\example </a:t>
            </a:r>
            <a:r>
              <a:rPr lang="de-DE" sz="2000" dirty="0" smtClean="0">
                <a:solidFill>
                  <a:schemeClr val="bg1">
                    <a:lumMod val="85000"/>
                  </a:schemeClr>
                </a:solidFill>
                <a:latin typeface="Consolas" panose="020B0609020204030204" pitchFamily="49" charset="0"/>
              </a:rPr>
              <a:t>&gt;</a:t>
            </a:r>
            <a:r>
              <a:rPr lang="en-US" sz="2000" dirty="0" smtClean="0">
                <a:solidFill>
                  <a:schemeClr val="bg1">
                    <a:lumMod val="85000"/>
                  </a:schemeClr>
                </a:solidFill>
                <a:latin typeface="Consolas" panose="020B0609020204030204" pitchFamily="49" charset="0"/>
              </a:rPr>
              <a:t>terraform </a:t>
            </a:r>
            <a:r>
              <a:rPr lang="en-US" sz="2000" dirty="0">
                <a:solidFill>
                  <a:schemeClr val="bg1">
                    <a:lumMod val="85000"/>
                  </a:schemeClr>
                </a:solidFill>
                <a:latin typeface="Consolas" panose="020B0609020204030204" pitchFamily="49" charset="0"/>
              </a:rPr>
              <a:t>validate</a:t>
            </a:r>
          </a:p>
          <a:p>
            <a:endParaRPr lang="en-US" sz="2000" dirty="0" smtClean="0">
              <a:solidFill>
                <a:schemeClr val="bg1">
                  <a:lumMod val="85000"/>
                </a:schemeClr>
              </a:solidFill>
              <a:latin typeface="Consolas" panose="020B0609020204030204" pitchFamily="49" charset="0"/>
            </a:endParaRPr>
          </a:p>
          <a:p>
            <a:r>
              <a:rPr lang="en-US" sz="2000" dirty="0" smtClean="0">
                <a:solidFill>
                  <a:srgbClr val="FF0000"/>
                </a:solidFill>
                <a:latin typeface="Consolas" panose="020B0609020204030204" pitchFamily="49" charset="0"/>
              </a:rPr>
              <a:t>Error</a:t>
            </a:r>
            <a:r>
              <a:rPr lang="en-US" sz="2000" dirty="0">
                <a:solidFill>
                  <a:schemeClr val="bg1">
                    <a:lumMod val="85000"/>
                  </a:schemeClr>
                </a:solidFill>
                <a:latin typeface="Consolas" panose="020B0609020204030204" pitchFamily="49" charset="0"/>
              </a:rPr>
              <a:t>: Reference to undeclared resource</a:t>
            </a:r>
          </a:p>
          <a:p>
            <a:endParaRPr lang="en-US" sz="2000" dirty="0">
              <a:solidFill>
                <a:schemeClr val="bg1">
                  <a:lumMod val="85000"/>
                </a:schemeClr>
              </a:solidFill>
              <a:latin typeface="Consolas" panose="020B0609020204030204" pitchFamily="49" charset="0"/>
            </a:endParaRPr>
          </a:p>
          <a:p>
            <a:r>
              <a:rPr lang="en-US" sz="2000" dirty="0" smtClean="0">
                <a:solidFill>
                  <a:schemeClr val="bg1">
                    <a:lumMod val="85000"/>
                  </a:schemeClr>
                </a:solidFill>
                <a:latin typeface="Consolas" panose="020B0609020204030204" pitchFamily="49" charset="0"/>
              </a:rPr>
              <a:t>  </a:t>
            </a:r>
            <a:r>
              <a:rPr lang="en-US" sz="2000" dirty="0">
                <a:solidFill>
                  <a:schemeClr val="bg1">
                    <a:lumMod val="85000"/>
                  </a:schemeClr>
                </a:solidFill>
                <a:latin typeface="Consolas" panose="020B0609020204030204" pitchFamily="49" charset="0"/>
              </a:rPr>
              <a:t>on main.tf line 8, in resource "</a:t>
            </a:r>
            <a:r>
              <a:rPr lang="en-US" sz="2000" dirty="0" err="1">
                <a:solidFill>
                  <a:schemeClr val="bg1">
                    <a:lumMod val="85000"/>
                  </a:schemeClr>
                </a:solidFill>
                <a:latin typeface="Consolas" panose="020B0609020204030204" pitchFamily="49" charset="0"/>
              </a:rPr>
              <a:t>aws_instance</a:t>
            </a:r>
            <a:r>
              <a:rPr lang="en-US" sz="2000" dirty="0">
                <a:solidFill>
                  <a:schemeClr val="bg1">
                    <a:lumMod val="85000"/>
                  </a:schemeClr>
                </a:solidFill>
                <a:latin typeface="Consolas" panose="020B0609020204030204" pitchFamily="49" charset="0"/>
              </a:rPr>
              <a:t>" "webserver":</a:t>
            </a:r>
          </a:p>
          <a:p>
            <a:r>
              <a:rPr lang="en-US" sz="2000" dirty="0" smtClean="0">
                <a:solidFill>
                  <a:schemeClr val="bg1">
                    <a:lumMod val="85000"/>
                  </a:schemeClr>
                </a:solidFill>
                <a:latin typeface="Consolas" panose="020B0609020204030204" pitchFamily="49" charset="0"/>
              </a:rPr>
              <a:t>    </a:t>
            </a:r>
            <a:r>
              <a:rPr lang="en-US" sz="2000" dirty="0">
                <a:solidFill>
                  <a:schemeClr val="bg1">
                    <a:lumMod val="85000"/>
                  </a:schemeClr>
                </a:solidFill>
                <a:latin typeface="Consolas" panose="020B0609020204030204" pitchFamily="49" charset="0"/>
              </a:rPr>
              <a:t>8:   </a:t>
            </a:r>
            <a:r>
              <a:rPr lang="en-US" sz="2000" dirty="0" err="1">
                <a:solidFill>
                  <a:schemeClr val="bg1">
                    <a:lumMod val="85000"/>
                  </a:schemeClr>
                </a:solidFill>
                <a:latin typeface="Consolas" panose="020B0609020204030204" pitchFamily="49" charset="0"/>
              </a:rPr>
              <a:t>security_groups</a:t>
            </a:r>
            <a:r>
              <a:rPr lang="en-US" sz="2000" dirty="0">
                <a:solidFill>
                  <a:schemeClr val="bg1">
                    <a:lumMod val="85000"/>
                  </a:schemeClr>
                </a:solidFill>
                <a:latin typeface="Consolas" panose="020B0609020204030204" pitchFamily="49" charset="0"/>
              </a:rPr>
              <a:t> = [aws_security_group.webserve.name]</a:t>
            </a:r>
          </a:p>
          <a:p>
            <a:endParaRPr lang="en-US" sz="2000" dirty="0">
              <a:solidFill>
                <a:schemeClr val="bg1">
                  <a:lumMod val="85000"/>
                </a:schemeClr>
              </a:solidFill>
              <a:latin typeface="Consolas" panose="020B0609020204030204" pitchFamily="49" charset="0"/>
            </a:endParaRPr>
          </a:p>
          <a:p>
            <a:r>
              <a:rPr lang="en-US" sz="2000" dirty="0" smtClean="0">
                <a:solidFill>
                  <a:schemeClr val="bg1">
                    <a:lumMod val="85000"/>
                  </a:schemeClr>
                </a:solidFill>
                <a:latin typeface="Consolas" panose="020B0609020204030204" pitchFamily="49" charset="0"/>
              </a:rPr>
              <a:t>A </a:t>
            </a:r>
            <a:r>
              <a:rPr lang="en-US" sz="2000" dirty="0">
                <a:solidFill>
                  <a:schemeClr val="bg1">
                    <a:lumMod val="85000"/>
                  </a:schemeClr>
                </a:solidFill>
                <a:latin typeface="Consolas" panose="020B0609020204030204" pitchFamily="49" charset="0"/>
              </a:rPr>
              <a:t>managed resource "</a:t>
            </a:r>
            <a:r>
              <a:rPr lang="en-US" sz="2000" dirty="0" err="1">
                <a:solidFill>
                  <a:schemeClr val="bg1">
                    <a:lumMod val="85000"/>
                  </a:schemeClr>
                </a:solidFill>
                <a:latin typeface="Consolas" panose="020B0609020204030204" pitchFamily="49" charset="0"/>
              </a:rPr>
              <a:t>aws_security_group</a:t>
            </a:r>
            <a:r>
              <a:rPr lang="en-US" sz="2000" dirty="0">
                <a:solidFill>
                  <a:schemeClr val="bg1">
                    <a:lumMod val="85000"/>
                  </a:schemeClr>
                </a:solidFill>
                <a:latin typeface="Consolas" panose="020B0609020204030204" pitchFamily="49" charset="0"/>
              </a:rPr>
              <a:t>" "</a:t>
            </a:r>
            <a:r>
              <a:rPr lang="en-US" sz="2000" dirty="0" err="1">
                <a:solidFill>
                  <a:schemeClr val="bg1">
                    <a:lumMod val="85000"/>
                  </a:schemeClr>
                </a:solidFill>
                <a:latin typeface="Consolas" panose="020B0609020204030204" pitchFamily="49" charset="0"/>
              </a:rPr>
              <a:t>webserve</a:t>
            </a:r>
            <a:r>
              <a:rPr lang="en-US" sz="2000" dirty="0">
                <a:solidFill>
                  <a:schemeClr val="bg1">
                    <a:lumMod val="85000"/>
                  </a:schemeClr>
                </a:solidFill>
                <a:latin typeface="Consolas" panose="020B0609020204030204" pitchFamily="49" charset="0"/>
              </a:rPr>
              <a:t>" has not been declared in the root module.</a:t>
            </a:r>
          </a:p>
        </p:txBody>
      </p:sp>
    </p:spTree>
    <p:extLst>
      <p:ext uri="{BB962C8B-B14F-4D97-AF65-F5344CB8AC3E}">
        <p14:creationId xmlns:p14="http://schemas.microsoft.com/office/powerpoint/2010/main" val="1850030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Inhaltsplatzhalter 2"/>
          <p:cNvSpPr>
            <a:spLocks noGrp="1"/>
          </p:cNvSpPr>
          <p:nvPr>
            <p:ph idx="1"/>
          </p:nvPr>
        </p:nvSpPr>
        <p:spPr>
          <a:xfrm>
            <a:off x="838200" y="1825625"/>
            <a:ext cx="5604933" cy="4351338"/>
          </a:xfrm>
        </p:spPr>
        <p:txBody>
          <a:bodyPr>
            <a:normAutofit fontScale="92500"/>
          </a:bodyPr>
          <a:lstStyle/>
          <a:p>
            <a:pPr>
              <a:buFontTx/>
              <a:buChar char="-"/>
            </a:pPr>
            <a:r>
              <a:rPr lang="de-DE" dirty="0" smtClean="0"/>
              <a:t>Vorstellungsrunde</a:t>
            </a:r>
          </a:p>
          <a:p>
            <a:pPr>
              <a:buFontTx/>
              <a:buChar char="-"/>
            </a:pPr>
            <a:r>
              <a:rPr lang="de-DE" dirty="0" smtClean="0"/>
              <a:t>Einführung </a:t>
            </a:r>
            <a:r>
              <a:rPr lang="de-DE" dirty="0" err="1" smtClean="0"/>
              <a:t>IaC</a:t>
            </a:r>
            <a:r>
              <a:rPr lang="de-DE" dirty="0" smtClean="0"/>
              <a:t> und Terraform</a:t>
            </a:r>
          </a:p>
          <a:p>
            <a:pPr>
              <a:buFontTx/>
              <a:buChar char="-"/>
            </a:pPr>
            <a:r>
              <a:rPr lang="de-DE" dirty="0" smtClean="0"/>
              <a:t>Setup</a:t>
            </a:r>
          </a:p>
          <a:p>
            <a:pPr>
              <a:buFontTx/>
              <a:buChar char="-"/>
            </a:pPr>
            <a:r>
              <a:rPr lang="de-DE" dirty="0" smtClean="0"/>
              <a:t>Providers</a:t>
            </a:r>
          </a:p>
          <a:p>
            <a:pPr>
              <a:buFontTx/>
              <a:buChar char="-"/>
            </a:pPr>
            <a:r>
              <a:rPr lang="de-DE" dirty="0" smtClean="0"/>
              <a:t>Ressourcen</a:t>
            </a:r>
          </a:p>
          <a:p>
            <a:pPr>
              <a:buFontTx/>
              <a:buChar char="-"/>
            </a:pPr>
            <a:r>
              <a:rPr lang="de-DE" dirty="0" smtClean="0"/>
              <a:t>Variablen</a:t>
            </a:r>
          </a:p>
          <a:p>
            <a:pPr>
              <a:buFontTx/>
              <a:buChar char="-"/>
            </a:pPr>
            <a:r>
              <a:rPr lang="de-DE" dirty="0" smtClean="0"/>
              <a:t>Data </a:t>
            </a:r>
            <a:r>
              <a:rPr lang="de-DE" dirty="0" err="1" smtClean="0"/>
              <a:t>Sources</a:t>
            </a:r>
            <a:endParaRPr lang="de-DE" dirty="0" smtClean="0"/>
          </a:p>
          <a:p>
            <a:pPr>
              <a:buFontTx/>
              <a:buChar char="-"/>
            </a:pPr>
            <a:r>
              <a:rPr lang="de-DE" dirty="0" err="1" smtClean="0"/>
              <a:t>Functions</a:t>
            </a:r>
            <a:endParaRPr lang="de-DE" dirty="0" smtClean="0"/>
          </a:p>
          <a:p>
            <a:pPr>
              <a:buFontTx/>
              <a:buChar char="-"/>
            </a:pPr>
            <a:r>
              <a:rPr lang="de-DE" dirty="0" smtClean="0"/>
              <a:t>Workshop – freie praktische Übungen</a:t>
            </a:r>
          </a:p>
        </p:txBody>
      </p:sp>
      <p:sp>
        <p:nvSpPr>
          <p:cNvPr id="5" name="Inhaltsplatzhalter 2"/>
          <p:cNvSpPr txBox="1">
            <a:spLocks/>
          </p:cNvSpPr>
          <p:nvPr/>
        </p:nvSpPr>
        <p:spPr>
          <a:xfrm>
            <a:off x="6155267" y="1825625"/>
            <a:ext cx="519853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de-DE" sz="2600" dirty="0"/>
              <a:t>Remote State</a:t>
            </a:r>
          </a:p>
          <a:p>
            <a:pPr>
              <a:buFontTx/>
              <a:buChar char="-"/>
            </a:pPr>
            <a:r>
              <a:rPr lang="de-DE" sz="2600" dirty="0"/>
              <a:t>Modules</a:t>
            </a:r>
          </a:p>
          <a:p>
            <a:pPr>
              <a:buFontTx/>
              <a:buChar char="-"/>
            </a:pPr>
            <a:r>
              <a:rPr lang="de-DE" sz="2600" dirty="0" err="1"/>
              <a:t>Workspaces</a:t>
            </a:r>
            <a:endParaRPr lang="de-DE" sz="2600" dirty="0"/>
          </a:p>
          <a:p>
            <a:pPr>
              <a:buFontTx/>
              <a:buChar char="-"/>
            </a:pPr>
            <a:r>
              <a:rPr lang="de-DE" sz="2600" dirty="0"/>
              <a:t>Tipps &amp; Tricks</a:t>
            </a:r>
          </a:p>
          <a:p>
            <a:pPr>
              <a:buFontTx/>
              <a:buChar char="-"/>
            </a:pPr>
            <a:r>
              <a:rPr lang="de-DE" sz="2600" dirty="0"/>
              <a:t>Workshop – freie praktische Übungen</a:t>
            </a:r>
          </a:p>
          <a:p>
            <a:pPr marL="0" indent="0">
              <a:buNone/>
            </a:pPr>
            <a:endParaRPr lang="de-DE" dirty="0" smtClean="0"/>
          </a:p>
        </p:txBody>
      </p:sp>
    </p:spTree>
    <p:extLst>
      <p:ext uri="{BB962C8B-B14F-4D97-AF65-F5344CB8AC3E}">
        <p14:creationId xmlns:p14="http://schemas.microsoft.com/office/powerpoint/2010/main" val="2162453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Vorbereitung</a:t>
            </a:r>
            <a:endParaRPr lang="de-DE" dirty="0"/>
          </a:p>
        </p:txBody>
      </p:sp>
      <p:sp>
        <p:nvSpPr>
          <p:cNvPr id="3" name="Inhaltsplatzhalter 2"/>
          <p:cNvSpPr>
            <a:spLocks noGrp="1"/>
          </p:cNvSpPr>
          <p:nvPr>
            <p:ph idx="1"/>
          </p:nvPr>
        </p:nvSpPr>
        <p:spPr>
          <a:xfrm>
            <a:off x="838200" y="1825625"/>
            <a:ext cx="10515600" cy="4351338"/>
          </a:xfrm>
        </p:spPr>
        <p:txBody>
          <a:bodyPr>
            <a:normAutofit lnSpcReduction="10000"/>
          </a:bodyPr>
          <a:lstStyle/>
          <a:p>
            <a:pPr marL="0" indent="0">
              <a:buNone/>
            </a:pPr>
            <a:r>
              <a:rPr lang="de-DE" dirty="0" smtClean="0"/>
              <a:t>A Cloud Guru Account</a:t>
            </a:r>
          </a:p>
          <a:p>
            <a:pPr marL="0" indent="0">
              <a:buNone/>
            </a:pPr>
            <a:r>
              <a:rPr lang="de-DE" dirty="0">
                <a:hlinkClick r:id="rId3"/>
              </a:rPr>
              <a:t>https://acloudguru.com</a:t>
            </a:r>
            <a:r>
              <a:rPr lang="de-DE" dirty="0" smtClean="0">
                <a:hlinkClick r:id="rId3"/>
              </a:rPr>
              <a:t>/</a:t>
            </a:r>
            <a:endParaRPr lang="de-DE" dirty="0" smtClean="0"/>
          </a:p>
          <a:p>
            <a:pPr marL="0" indent="0">
              <a:buNone/>
            </a:pPr>
            <a:endParaRPr lang="de-DE" dirty="0"/>
          </a:p>
          <a:p>
            <a:pPr marL="0" indent="0">
              <a:buNone/>
            </a:pPr>
            <a:r>
              <a:rPr lang="de-DE" dirty="0" smtClean="0"/>
              <a:t>AWS CLI</a:t>
            </a:r>
          </a:p>
          <a:p>
            <a:pPr marL="0" indent="0">
              <a:buNone/>
            </a:pPr>
            <a:r>
              <a:rPr lang="de-DE" dirty="0">
                <a:hlinkClick r:id="rId4"/>
              </a:rPr>
              <a:t>https://</a:t>
            </a:r>
            <a:r>
              <a:rPr lang="de-DE" dirty="0" smtClean="0">
                <a:hlinkClick r:id="rId4"/>
              </a:rPr>
              <a:t>docs.aws.amazon.com/cli/latest/userguide/getting-started-install.html</a:t>
            </a:r>
            <a:endParaRPr lang="de-DE" dirty="0" smtClean="0"/>
          </a:p>
          <a:p>
            <a:pPr marL="0" indent="0">
              <a:buNone/>
            </a:pPr>
            <a:endParaRPr lang="de-DE" dirty="0"/>
          </a:p>
          <a:p>
            <a:pPr marL="0" indent="0">
              <a:buNone/>
            </a:pPr>
            <a:r>
              <a:rPr lang="de-DE" dirty="0" smtClean="0"/>
              <a:t>Terraform CLI</a:t>
            </a:r>
          </a:p>
          <a:p>
            <a:pPr marL="0" indent="0">
              <a:buNone/>
            </a:pPr>
            <a:r>
              <a:rPr lang="de-DE" dirty="0" smtClean="0">
                <a:hlinkClick r:id="rId5"/>
              </a:rPr>
              <a:t>https</a:t>
            </a:r>
            <a:r>
              <a:rPr lang="de-DE" dirty="0">
                <a:hlinkClick r:id="rId5"/>
              </a:rPr>
              <a:t>://</a:t>
            </a:r>
            <a:r>
              <a:rPr lang="de-DE" dirty="0" smtClean="0">
                <a:hlinkClick r:id="rId5"/>
              </a:rPr>
              <a:t>www.terraform.io/downloads.html</a:t>
            </a:r>
            <a:endParaRPr lang="de-DE" dirty="0" smtClean="0"/>
          </a:p>
          <a:p>
            <a:pPr marL="0" indent="0">
              <a:buNone/>
            </a:pPr>
            <a:endParaRPr lang="de-DE" dirty="0" smtClean="0"/>
          </a:p>
        </p:txBody>
      </p:sp>
    </p:spTree>
    <p:extLst>
      <p:ext uri="{BB962C8B-B14F-4D97-AF65-F5344CB8AC3E}">
        <p14:creationId xmlns:p14="http://schemas.microsoft.com/office/powerpoint/2010/main" val="3061224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Vorstellungsrunde</a:t>
            </a:r>
            <a:endParaRPr lang="de-DE" dirty="0"/>
          </a:p>
        </p:txBody>
      </p:sp>
      <p:sp>
        <p:nvSpPr>
          <p:cNvPr id="3" name="Inhaltsplatzhalter 2"/>
          <p:cNvSpPr>
            <a:spLocks noGrp="1"/>
          </p:cNvSpPr>
          <p:nvPr>
            <p:ph idx="1"/>
          </p:nvPr>
        </p:nvSpPr>
        <p:spPr>
          <a:xfrm>
            <a:off x="838200" y="1825625"/>
            <a:ext cx="10515600" cy="4351338"/>
          </a:xfrm>
        </p:spPr>
        <p:txBody>
          <a:bodyPr/>
          <a:lstStyle/>
          <a:p>
            <a:r>
              <a:rPr lang="de-DE" dirty="0" smtClean="0"/>
              <a:t>Wer seid ihr?</a:t>
            </a:r>
          </a:p>
          <a:p>
            <a:r>
              <a:rPr lang="de-DE" dirty="0" smtClean="0"/>
              <a:t>Wo ist euer fachlicher Schwerpunkt?</a:t>
            </a:r>
          </a:p>
          <a:p>
            <a:r>
              <a:rPr lang="de-DE" dirty="0" smtClean="0"/>
              <a:t>Was habt ihr für Vorkenntnisse mit den Cloud-</a:t>
            </a:r>
            <a:r>
              <a:rPr lang="de-DE" dirty="0" err="1" smtClean="0"/>
              <a:t>Hyperscalern</a:t>
            </a:r>
            <a:r>
              <a:rPr lang="de-DE" dirty="0" smtClean="0"/>
              <a:t> (AWS, </a:t>
            </a:r>
            <a:r>
              <a:rPr lang="de-DE" dirty="0" err="1" smtClean="0"/>
              <a:t>Azure</a:t>
            </a:r>
            <a:r>
              <a:rPr lang="de-DE" dirty="0"/>
              <a:t> </a:t>
            </a:r>
            <a:r>
              <a:rPr lang="de-DE" dirty="0" smtClean="0"/>
              <a:t>und GCP)?</a:t>
            </a:r>
          </a:p>
          <a:p>
            <a:r>
              <a:rPr lang="de-DE" dirty="0" smtClean="0"/>
              <a:t>Was habt ihr für Vorkenntnisse mit Terraform?</a:t>
            </a:r>
          </a:p>
          <a:p>
            <a:r>
              <a:rPr lang="de-DE" dirty="0" smtClean="0"/>
              <a:t>Was sind eure Erwartungen an die Schulung?</a:t>
            </a:r>
          </a:p>
        </p:txBody>
      </p:sp>
    </p:spTree>
    <p:extLst>
      <p:ext uri="{BB962C8B-B14F-4D97-AF65-F5344CB8AC3E}">
        <p14:creationId xmlns:p14="http://schemas.microsoft.com/office/powerpoint/2010/main" val="1408413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Definition: </a:t>
            </a:r>
            <a:r>
              <a:rPr lang="de-DE" dirty="0" err="1" smtClean="0"/>
              <a:t>IaC</a:t>
            </a:r>
            <a:endParaRPr lang="de-DE" dirty="0"/>
          </a:p>
        </p:txBody>
      </p:sp>
      <p:sp>
        <p:nvSpPr>
          <p:cNvPr id="3" name="Inhaltsplatzhalter 2"/>
          <p:cNvSpPr>
            <a:spLocks noGrp="1"/>
          </p:cNvSpPr>
          <p:nvPr>
            <p:ph idx="1"/>
          </p:nvPr>
        </p:nvSpPr>
        <p:spPr>
          <a:xfrm>
            <a:off x="838201" y="1825625"/>
            <a:ext cx="7107620" cy="4527878"/>
          </a:xfrm>
        </p:spPr>
        <p:txBody>
          <a:bodyPr/>
          <a:lstStyle/>
          <a:p>
            <a:pPr marL="0" indent="0">
              <a:buNone/>
            </a:pPr>
            <a:r>
              <a:rPr lang="en-US" dirty="0" smtClean="0"/>
              <a:t>„Infrastructure </a:t>
            </a:r>
            <a:r>
              <a:rPr lang="en-US" dirty="0"/>
              <a:t>as code is an approach to infrastructure automation based on practices from software development</a:t>
            </a:r>
            <a:r>
              <a:rPr lang="en-US" dirty="0" smtClean="0"/>
              <a:t>. </a:t>
            </a:r>
            <a:r>
              <a:rPr lang="en-US" dirty="0"/>
              <a:t>It emphasizes </a:t>
            </a:r>
            <a:r>
              <a:rPr lang="en-US" b="1" dirty="0"/>
              <a:t>consistent</a:t>
            </a:r>
            <a:r>
              <a:rPr lang="en-US" dirty="0"/>
              <a:t>, </a:t>
            </a:r>
            <a:r>
              <a:rPr lang="en-US" b="1" dirty="0"/>
              <a:t>repeatable</a:t>
            </a:r>
            <a:r>
              <a:rPr lang="en-US" dirty="0"/>
              <a:t> routines for provisioning and changing systems and their configuration. Changes are made to definitions and then rolled out to systems through unattended processes that include thorough validation</a:t>
            </a:r>
            <a:r>
              <a:rPr lang="en-US" dirty="0" smtClean="0"/>
              <a:t>.”</a:t>
            </a:r>
          </a:p>
          <a:p>
            <a:pPr marL="0" indent="0">
              <a:buNone/>
            </a:pPr>
            <a:r>
              <a:rPr lang="en-US" dirty="0" smtClean="0"/>
              <a:t>- </a:t>
            </a:r>
            <a:r>
              <a:rPr lang="en-US" dirty="0" err="1" smtClean="0"/>
              <a:t>Keif</a:t>
            </a:r>
            <a:r>
              <a:rPr lang="en-US" dirty="0" smtClean="0"/>
              <a:t> Morris </a:t>
            </a:r>
            <a:endParaRPr lang="de-DE"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7710" y="1690688"/>
            <a:ext cx="3547142" cy="4653850"/>
          </a:xfrm>
          <a:prstGeom prst="rect">
            <a:avLst/>
          </a:prstGeom>
        </p:spPr>
      </p:pic>
    </p:spTree>
    <p:extLst>
      <p:ext uri="{BB962C8B-B14F-4D97-AF65-F5344CB8AC3E}">
        <p14:creationId xmlns:p14="http://schemas.microsoft.com/office/powerpoint/2010/main" val="296574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Motivation </a:t>
            </a:r>
            <a:r>
              <a:rPr lang="de-DE" dirty="0" err="1" smtClean="0"/>
              <a:t>IaC</a:t>
            </a:r>
            <a:endParaRPr lang="de-DE" dirty="0"/>
          </a:p>
        </p:txBody>
      </p:sp>
      <p:sp>
        <p:nvSpPr>
          <p:cNvPr id="3" name="Inhaltsplatzhalter 2"/>
          <p:cNvSpPr>
            <a:spLocks noGrp="1"/>
          </p:cNvSpPr>
          <p:nvPr>
            <p:ph idx="1"/>
          </p:nvPr>
        </p:nvSpPr>
        <p:spPr>
          <a:xfrm>
            <a:off x="838201" y="1825625"/>
            <a:ext cx="10891344" cy="4527878"/>
          </a:xfrm>
        </p:spPr>
        <p:txBody>
          <a:bodyPr>
            <a:normAutofit/>
          </a:bodyPr>
          <a:lstStyle/>
          <a:p>
            <a:pPr>
              <a:buFontTx/>
              <a:buChar char="-"/>
            </a:pPr>
            <a:r>
              <a:rPr lang="de-DE" dirty="0" err="1" smtClean="0"/>
              <a:t>Versionierung</a:t>
            </a:r>
            <a:endParaRPr lang="de-DE" dirty="0" smtClean="0"/>
          </a:p>
          <a:p>
            <a:pPr lvl="1">
              <a:buFontTx/>
              <a:buChar char="-"/>
            </a:pPr>
            <a:r>
              <a:rPr lang="de-DE" dirty="0" smtClean="0"/>
              <a:t>Konfiguration unterliegt Versionskontrolle</a:t>
            </a:r>
          </a:p>
          <a:p>
            <a:pPr>
              <a:buFontTx/>
              <a:buChar char="-"/>
            </a:pPr>
            <a:r>
              <a:rPr lang="de-DE" dirty="0" smtClean="0"/>
              <a:t>Dokumentation</a:t>
            </a:r>
          </a:p>
          <a:p>
            <a:pPr lvl="1">
              <a:buFontTx/>
              <a:buChar char="-"/>
            </a:pPr>
            <a:r>
              <a:rPr lang="de-DE" dirty="0" smtClean="0"/>
              <a:t>Beschreibung der Infrastruktur in menschenlesbarem Code</a:t>
            </a:r>
          </a:p>
          <a:p>
            <a:pPr>
              <a:buFontTx/>
              <a:buChar char="-"/>
            </a:pPr>
            <a:r>
              <a:rPr lang="de-DE" dirty="0" smtClean="0"/>
              <a:t>Wiederverwendbarkeit</a:t>
            </a:r>
          </a:p>
          <a:p>
            <a:pPr lvl="1">
              <a:buFontTx/>
              <a:buChar char="-"/>
            </a:pPr>
            <a:r>
              <a:rPr lang="de-DE" dirty="0" smtClean="0"/>
              <a:t>Einfaches wiederverwenden einzelner Module oder ganzer Environments</a:t>
            </a:r>
          </a:p>
          <a:p>
            <a:pPr>
              <a:buFontTx/>
              <a:buChar char="-"/>
            </a:pPr>
            <a:r>
              <a:rPr lang="de-DE" dirty="0" smtClean="0"/>
              <a:t>Schnelles und sicheres Set-</a:t>
            </a:r>
            <a:r>
              <a:rPr lang="de-DE" dirty="0" err="1" smtClean="0"/>
              <a:t>Up</a:t>
            </a:r>
            <a:endParaRPr lang="de-DE" dirty="0" smtClean="0"/>
          </a:p>
          <a:p>
            <a:pPr lvl="1">
              <a:buFontTx/>
              <a:buChar char="-"/>
            </a:pPr>
            <a:r>
              <a:rPr lang="de-DE" dirty="0" smtClean="0"/>
              <a:t>Manuelles Set-</a:t>
            </a:r>
            <a:r>
              <a:rPr lang="de-DE" dirty="0" err="1" smtClean="0"/>
              <a:t>Up</a:t>
            </a:r>
            <a:r>
              <a:rPr lang="de-DE" dirty="0" smtClean="0"/>
              <a:t> ist anfällig gegenüber Flüchtigkeitsfehlern</a:t>
            </a:r>
          </a:p>
          <a:p>
            <a:pPr>
              <a:buFontTx/>
              <a:buChar char="-"/>
            </a:pPr>
            <a:r>
              <a:rPr lang="de-DE" dirty="0" smtClean="0"/>
              <a:t>Validierung</a:t>
            </a:r>
          </a:p>
          <a:p>
            <a:pPr lvl="1">
              <a:buFontTx/>
              <a:buChar char="-"/>
            </a:pPr>
            <a:r>
              <a:rPr lang="de-DE" dirty="0" smtClean="0"/>
              <a:t>Statische Analyse und Code Reviews</a:t>
            </a:r>
            <a:endParaRPr lang="de-DE" dirty="0"/>
          </a:p>
        </p:txBody>
      </p:sp>
    </p:spTree>
    <p:extLst>
      <p:ext uri="{BB962C8B-B14F-4D97-AF65-F5344CB8AC3E}">
        <p14:creationId xmlns:p14="http://schemas.microsoft.com/office/powerpoint/2010/main" val="3779839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Config</a:t>
            </a:r>
            <a:r>
              <a:rPr lang="de-DE" dirty="0"/>
              <a:t> Management vs. </a:t>
            </a:r>
            <a:r>
              <a:rPr lang="de-DE" dirty="0" err="1"/>
              <a:t>Provisionierung</a:t>
            </a:r>
            <a:endParaRPr lang="de-DE" dirty="0"/>
          </a:p>
        </p:txBody>
      </p:sp>
      <p:sp>
        <p:nvSpPr>
          <p:cNvPr id="3" name="Textplatzhalter 2"/>
          <p:cNvSpPr>
            <a:spLocks noGrp="1"/>
          </p:cNvSpPr>
          <p:nvPr>
            <p:ph type="body" idx="1"/>
          </p:nvPr>
        </p:nvSpPr>
        <p:spPr/>
        <p:txBody>
          <a:bodyPr/>
          <a:lstStyle/>
          <a:p>
            <a:r>
              <a:rPr lang="de-DE" dirty="0" err="1" smtClean="0"/>
              <a:t>Configuration</a:t>
            </a:r>
            <a:r>
              <a:rPr lang="de-DE" dirty="0" smtClean="0"/>
              <a:t> Management Tools</a:t>
            </a:r>
            <a:endParaRPr lang="de-DE" dirty="0"/>
          </a:p>
        </p:txBody>
      </p:sp>
      <p:sp>
        <p:nvSpPr>
          <p:cNvPr id="4" name="Inhaltsplatzhalter 3"/>
          <p:cNvSpPr>
            <a:spLocks noGrp="1"/>
          </p:cNvSpPr>
          <p:nvPr>
            <p:ph sz="half" idx="2"/>
          </p:nvPr>
        </p:nvSpPr>
        <p:spPr/>
        <p:txBody>
          <a:bodyPr/>
          <a:lstStyle/>
          <a:p>
            <a:r>
              <a:rPr lang="de-DE" dirty="0" smtClean="0"/>
              <a:t>Konfiguration und Installation auf existierenden Servern</a:t>
            </a:r>
            <a:endParaRPr lang="de-DE" dirty="0"/>
          </a:p>
        </p:txBody>
      </p:sp>
      <p:sp>
        <p:nvSpPr>
          <p:cNvPr id="5" name="Textplatzhalter 4"/>
          <p:cNvSpPr>
            <a:spLocks noGrp="1"/>
          </p:cNvSpPr>
          <p:nvPr>
            <p:ph type="body" sz="quarter" idx="3"/>
          </p:nvPr>
        </p:nvSpPr>
        <p:spPr/>
        <p:txBody>
          <a:bodyPr/>
          <a:lstStyle/>
          <a:p>
            <a:r>
              <a:rPr lang="de-DE" dirty="0" err="1" smtClean="0"/>
              <a:t>Provisioning</a:t>
            </a:r>
            <a:r>
              <a:rPr lang="de-DE" dirty="0" smtClean="0"/>
              <a:t> Tools</a:t>
            </a:r>
            <a:endParaRPr lang="de-DE" dirty="0"/>
          </a:p>
        </p:txBody>
      </p:sp>
      <p:sp>
        <p:nvSpPr>
          <p:cNvPr id="6" name="Inhaltsplatzhalter 5"/>
          <p:cNvSpPr>
            <a:spLocks noGrp="1"/>
          </p:cNvSpPr>
          <p:nvPr>
            <p:ph sz="quarter" idx="4"/>
          </p:nvPr>
        </p:nvSpPr>
        <p:spPr/>
        <p:txBody>
          <a:bodyPr/>
          <a:lstStyle/>
          <a:p>
            <a:r>
              <a:rPr lang="de-DE" dirty="0" err="1" smtClean="0"/>
              <a:t>Provisionierung</a:t>
            </a:r>
            <a:r>
              <a:rPr lang="de-DE" dirty="0" smtClean="0"/>
              <a:t> von </a:t>
            </a:r>
            <a:r>
              <a:rPr lang="de-DE" dirty="0" err="1" smtClean="0"/>
              <a:t>Resourcen</a:t>
            </a:r>
            <a:r>
              <a:rPr lang="de-DE" dirty="0" smtClean="0"/>
              <a:t> </a:t>
            </a:r>
            <a:endParaRPr lang="de-DE" dirty="0"/>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745" y="3822173"/>
            <a:ext cx="1194827" cy="1278466"/>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5630" y="3612094"/>
            <a:ext cx="1037149" cy="1278466"/>
          </a:xfrm>
          <a:prstGeom prst="rect">
            <a:avLst/>
          </a:prstGeom>
        </p:spPr>
      </p:pic>
      <p:pic>
        <p:nvPicPr>
          <p:cNvPr id="9" name="Grafik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0687" y="5662556"/>
            <a:ext cx="2022923" cy="714766"/>
          </a:xfrm>
          <a:prstGeom prst="rect">
            <a:avLst/>
          </a:prstGeom>
        </p:spPr>
      </p:pic>
      <p:pic>
        <p:nvPicPr>
          <p:cNvPr id="10" name="Grafik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00813" y="4885475"/>
            <a:ext cx="1400192" cy="739775"/>
          </a:xfrm>
          <a:prstGeom prst="rect">
            <a:avLst/>
          </a:prstGeom>
        </p:spPr>
      </p:pic>
      <p:pic>
        <p:nvPicPr>
          <p:cNvPr id="11" name="Grafik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2913" y="4688417"/>
            <a:ext cx="1801495" cy="1501246"/>
          </a:xfrm>
          <a:prstGeom prst="rect">
            <a:avLst/>
          </a:prstGeom>
        </p:spPr>
      </p:pic>
      <p:pic>
        <p:nvPicPr>
          <p:cNvPr id="12" name="Grafik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83760" y="4563956"/>
            <a:ext cx="2099732" cy="1200785"/>
          </a:xfrm>
          <a:prstGeom prst="rect">
            <a:avLst/>
          </a:prstGeom>
        </p:spPr>
      </p:pic>
      <p:pic>
        <p:nvPicPr>
          <p:cNvPr id="13" name="Grafik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04150" y="3051704"/>
            <a:ext cx="2658533" cy="1395730"/>
          </a:xfrm>
          <a:prstGeom prst="rect">
            <a:avLst/>
          </a:prstGeom>
        </p:spPr>
      </p:pic>
    </p:spTree>
    <p:extLst>
      <p:ext uri="{BB962C8B-B14F-4D97-AF65-F5344CB8AC3E}">
        <p14:creationId xmlns:p14="http://schemas.microsoft.com/office/powerpoint/2010/main" val="293460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Mutable</a:t>
            </a:r>
            <a:r>
              <a:rPr lang="de-DE" dirty="0" smtClean="0"/>
              <a:t> vs. </a:t>
            </a:r>
            <a:r>
              <a:rPr lang="de-DE" dirty="0" err="1" smtClean="0"/>
              <a:t>Immutable</a:t>
            </a:r>
            <a:r>
              <a:rPr lang="de-DE" dirty="0" smtClean="0"/>
              <a:t> </a:t>
            </a:r>
            <a:endParaRPr lang="de-DE" dirty="0"/>
          </a:p>
        </p:txBody>
      </p:sp>
      <p:sp>
        <p:nvSpPr>
          <p:cNvPr id="3" name="Textplatzhalter 2"/>
          <p:cNvSpPr>
            <a:spLocks noGrp="1"/>
          </p:cNvSpPr>
          <p:nvPr>
            <p:ph type="body" idx="1"/>
          </p:nvPr>
        </p:nvSpPr>
        <p:spPr/>
        <p:txBody>
          <a:bodyPr/>
          <a:lstStyle/>
          <a:p>
            <a:r>
              <a:rPr lang="de-DE" dirty="0" err="1" smtClean="0"/>
              <a:t>Mutable</a:t>
            </a:r>
            <a:r>
              <a:rPr lang="de-DE" dirty="0" smtClean="0"/>
              <a:t> Infrastructure</a:t>
            </a:r>
            <a:endParaRPr lang="de-DE" dirty="0"/>
          </a:p>
        </p:txBody>
      </p:sp>
      <p:sp>
        <p:nvSpPr>
          <p:cNvPr id="4" name="Inhaltsplatzhalter 3"/>
          <p:cNvSpPr>
            <a:spLocks noGrp="1"/>
          </p:cNvSpPr>
          <p:nvPr>
            <p:ph sz="half" idx="2"/>
          </p:nvPr>
        </p:nvSpPr>
        <p:spPr/>
        <p:txBody>
          <a:bodyPr/>
          <a:lstStyle/>
          <a:p>
            <a:r>
              <a:rPr lang="de-DE" dirty="0" smtClean="0"/>
              <a:t>Updates auf bestehender Infrastruktur</a:t>
            </a:r>
          </a:p>
          <a:p>
            <a:r>
              <a:rPr lang="de-DE" dirty="0" smtClean="0"/>
              <a:t>Standard bei den meisten </a:t>
            </a:r>
            <a:r>
              <a:rPr lang="de-DE" dirty="0" err="1" smtClean="0"/>
              <a:t>Configuration</a:t>
            </a:r>
            <a:r>
              <a:rPr lang="de-DE" dirty="0" smtClean="0"/>
              <a:t> Management Tools</a:t>
            </a:r>
          </a:p>
          <a:p>
            <a:r>
              <a:rPr lang="de-DE" dirty="0" smtClean="0"/>
              <a:t>Anfällig gegenüber „</a:t>
            </a:r>
            <a:r>
              <a:rPr lang="de-DE" dirty="0" err="1" smtClean="0"/>
              <a:t>configuration</a:t>
            </a:r>
            <a:r>
              <a:rPr lang="de-DE" dirty="0" smtClean="0"/>
              <a:t> </a:t>
            </a:r>
            <a:r>
              <a:rPr lang="de-DE" dirty="0" err="1" smtClean="0"/>
              <a:t>drift</a:t>
            </a:r>
            <a:r>
              <a:rPr lang="de-DE" dirty="0" smtClean="0"/>
              <a:t>“ </a:t>
            </a:r>
            <a:endParaRPr lang="de-DE" dirty="0"/>
          </a:p>
        </p:txBody>
      </p:sp>
      <p:sp>
        <p:nvSpPr>
          <p:cNvPr id="5" name="Textplatzhalter 4"/>
          <p:cNvSpPr>
            <a:spLocks noGrp="1"/>
          </p:cNvSpPr>
          <p:nvPr>
            <p:ph type="body" sz="quarter" idx="3"/>
          </p:nvPr>
        </p:nvSpPr>
        <p:spPr/>
        <p:txBody>
          <a:bodyPr/>
          <a:lstStyle/>
          <a:p>
            <a:r>
              <a:rPr lang="de-DE" dirty="0" err="1" smtClean="0"/>
              <a:t>Immutatble</a:t>
            </a:r>
            <a:r>
              <a:rPr lang="de-DE" dirty="0" smtClean="0"/>
              <a:t> Infrastructure</a:t>
            </a:r>
            <a:endParaRPr lang="de-DE" dirty="0"/>
          </a:p>
        </p:txBody>
      </p:sp>
      <p:sp>
        <p:nvSpPr>
          <p:cNvPr id="6" name="Inhaltsplatzhalter 5"/>
          <p:cNvSpPr>
            <a:spLocks noGrp="1"/>
          </p:cNvSpPr>
          <p:nvPr>
            <p:ph sz="quarter" idx="4"/>
          </p:nvPr>
        </p:nvSpPr>
        <p:spPr/>
        <p:txBody>
          <a:bodyPr/>
          <a:lstStyle/>
          <a:p>
            <a:r>
              <a:rPr lang="de-DE" dirty="0" smtClean="0"/>
              <a:t>Updates führen zum Austausch der Ressourcen</a:t>
            </a:r>
          </a:p>
          <a:p>
            <a:r>
              <a:rPr lang="de-DE" dirty="0" smtClean="0"/>
              <a:t>Für die meisten </a:t>
            </a:r>
            <a:r>
              <a:rPr lang="de-DE" dirty="0" err="1" smtClean="0"/>
              <a:t>Changes</a:t>
            </a:r>
            <a:r>
              <a:rPr lang="de-DE" dirty="0" smtClean="0"/>
              <a:t> der Standard bei </a:t>
            </a:r>
            <a:r>
              <a:rPr lang="de-DE" dirty="0" err="1" smtClean="0"/>
              <a:t>Provisioning</a:t>
            </a:r>
            <a:r>
              <a:rPr lang="de-DE" dirty="0" smtClean="0"/>
              <a:t> Tools</a:t>
            </a:r>
          </a:p>
          <a:p>
            <a:r>
              <a:rPr lang="de-DE" dirty="0" smtClean="0"/>
              <a:t>Kann ggf. zu </a:t>
            </a:r>
            <a:r>
              <a:rPr lang="de-DE" dirty="0" err="1" smtClean="0"/>
              <a:t>Downtimes</a:t>
            </a:r>
            <a:r>
              <a:rPr lang="de-DE" dirty="0" smtClean="0"/>
              <a:t> führen</a:t>
            </a:r>
            <a:endParaRPr lang="de-DE" dirty="0"/>
          </a:p>
        </p:txBody>
      </p:sp>
    </p:spTree>
    <p:extLst>
      <p:ext uri="{BB962C8B-B14F-4D97-AF65-F5344CB8AC3E}">
        <p14:creationId xmlns:p14="http://schemas.microsoft.com/office/powerpoint/2010/main" val="1957855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Terraform </a:t>
            </a:r>
            <a:endParaRPr lang="de-DE" dirty="0"/>
          </a:p>
        </p:txBody>
      </p:sp>
      <p:pic>
        <p:nvPicPr>
          <p:cNvPr id="4" name="Inhaltsplatzhalt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720850" y="2595946"/>
            <a:ext cx="4263571" cy="2238375"/>
          </a:xfrm>
        </p:spPr>
      </p:pic>
      <p:sp>
        <p:nvSpPr>
          <p:cNvPr id="5" name="Inhaltsplatzhalter 2"/>
          <p:cNvSpPr txBox="1">
            <a:spLocks/>
          </p:cNvSpPr>
          <p:nvPr/>
        </p:nvSpPr>
        <p:spPr>
          <a:xfrm>
            <a:off x="664780" y="2595946"/>
            <a:ext cx="6882649" cy="45278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„Terraform </a:t>
            </a:r>
            <a:r>
              <a:rPr lang="en-US" dirty="0"/>
              <a:t>is an open-source infrastructure as code software tool that provides a consistent CLI workflow to manage hundreds of cloud services. Terraform codifies cloud APIs into declarative configuration files</a:t>
            </a:r>
            <a:r>
              <a:rPr lang="en-US" dirty="0" smtClean="0"/>
              <a:t>.</a:t>
            </a:r>
            <a:r>
              <a:rPr lang="de-DE" dirty="0" smtClean="0"/>
              <a:t>“</a:t>
            </a:r>
          </a:p>
          <a:p>
            <a:pPr>
              <a:buFontTx/>
              <a:buChar char="-"/>
            </a:pPr>
            <a:r>
              <a:rPr lang="de-DE" dirty="0" smtClean="0">
                <a:hlinkClick r:id="rId4"/>
              </a:rPr>
              <a:t>https</a:t>
            </a:r>
            <a:r>
              <a:rPr lang="de-DE" dirty="0">
                <a:hlinkClick r:id="rId4"/>
              </a:rPr>
              <a:t>://www.terraform.io</a:t>
            </a:r>
            <a:r>
              <a:rPr lang="de-DE" dirty="0" smtClean="0">
                <a:hlinkClick r:id="rId4"/>
              </a:rPr>
              <a:t>/</a:t>
            </a:r>
            <a:endParaRPr lang="de-DE" dirty="0" smtClean="0"/>
          </a:p>
          <a:p>
            <a:pPr marL="0" indent="0">
              <a:buNone/>
            </a:pPr>
            <a:endParaRPr lang="de-DE" dirty="0"/>
          </a:p>
        </p:txBody>
      </p:sp>
    </p:spTree>
    <p:extLst>
      <p:ext uri="{BB962C8B-B14F-4D97-AF65-F5344CB8AC3E}">
        <p14:creationId xmlns:p14="http://schemas.microsoft.com/office/powerpoint/2010/main" val="1377127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1054</Words>
  <Application>Microsoft Office PowerPoint</Application>
  <PresentationFormat>Breitbild</PresentationFormat>
  <Paragraphs>189</Paragraphs>
  <Slides>19</Slides>
  <Notes>18</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19</vt:i4>
      </vt:variant>
    </vt:vector>
  </HeadingPairs>
  <TitlesOfParts>
    <vt:vector size="25" baseType="lpstr">
      <vt:lpstr>Arial</vt:lpstr>
      <vt:lpstr>Calibri</vt:lpstr>
      <vt:lpstr>Calibri Light</vt:lpstr>
      <vt:lpstr>Consolas</vt:lpstr>
      <vt:lpstr>JetBrains Mono</vt:lpstr>
      <vt:lpstr>Office Theme</vt:lpstr>
      <vt:lpstr>Infrastructure as Code mit Terraform</vt:lpstr>
      <vt:lpstr>Agenda</vt:lpstr>
      <vt:lpstr>Vorbereitung</vt:lpstr>
      <vt:lpstr>Vorstellungsrunde</vt:lpstr>
      <vt:lpstr>Definition: IaC</vt:lpstr>
      <vt:lpstr>Motivation IaC</vt:lpstr>
      <vt:lpstr>Config Management vs. Provisionierung</vt:lpstr>
      <vt:lpstr>Mutable vs. Immutable </vt:lpstr>
      <vt:lpstr>Terraform </vt:lpstr>
      <vt:lpstr>Terraform </vt:lpstr>
      <vt:lpstr>Terraform State</vt:lpstr>
      <vt:lpstr>Terraform Workflow</vt:lpstr>
      <vt:lpstr>terraform init</vt:lpstr>
      <vt:lpstr>terraform plan</vt:lpstr>
      <vt:lpstr>terraform apply</vt:lpstr>
      <vt:lpstr>terraform apply –refresh-only</vt:lpstr>
      <vt:lpstr>terraform apply -replace</vt:lpstr>
      <vt:lpstr>terraform destroy</vt:lpstr>
      <vt:lpstr>terraform validate</vt:lpstr>
    </vt:vector>
  </TitlesOfParts>
  <Company>adesso AG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Schmalstieg, Stefan</dc:creator>
  <cp:lastModifiedBy>Schmalstieg, Stefan</cp:lastModifiedBy>
  <cp:revision>150</cp:revision>
  <dcterms:created xsi:type="dcterms:W3CDTF">2021-06-07T13:28:13Z</dcterms:created>
  <dcterms:modified xsi:type="dcterms:W3CDTF">2021-11-20T13:30:44Z</dcterms:modified>
</cp:coreProperties>
</file>