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BOYLAN" userId="d772dde915cb2042" providerId="LiveId" clId="{CB3FFE23-EB9D-459A-A673-2837C43CCDA4}"/>
    <pc:docChg chg="modSld">
      <pc:chgData name="ASHLEY BOYLAN" userId="d772dde915cb2042" providerId="LiveId" clId="{CB3FFE23-EB9D-459A-A673-2837C43CCDA4}" dt="2021-04-27T21:11:13.505" v="44" actId="20577"/>
      <pc:docMkLst>
        <pc:docMk/>
      </pc:docMkLst>
      <pc:sldChg chg="modSp mod">
        <pc:chgData name="ASHLEY BOYLAN" userId="d772dde915cb2042" providerId="LiveId" clId="{CB3FFE23-EB9D-459A-A673-2837C43CCDA4}" dt="2021-04-27T21:11:13.505" v="44" actId="20577"/>
        <pc:sldMkLst>
          <pc:docMk/>
          <pc:sldMk cId="519415754" sldId="268"/>
        </pc:sldMkLst>
        <pc:spChg chg="mod">
          <ac:chgData name="ASHLEY BOYLAN" userId="d772dde915cb2042" providerId="LiveId" clId="{CB3FFE23-EB9D-459A-A673-2837C43CCDA4}" dt="2021-04-27T21:11:13.505" v="44" actId="20577"/>
          <ac:spMkLst>
            <pc:docMk/>
            <pc:sldMk cId="519415754" sldId="268"/>
            <ac:spMk id="3" creationId="{612FC2C9-D1DD-4D6B-87D7-3E67921C702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69252-E5E9-467C-A109-D8FD65B40CA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1E80FA-1E97-4963-AA50-AEF36025926C}">
      <dgm:prSet/>
      <dgm:spPr/>
      <dgm:t>
        <a:bodyPr/>
        <a:lstStyle/>
        <a:p>
          <a:r>
            <a:rPr lang="en-US" b="0" i="0"/>
            <a:t>Increase in  Number (10.5% of the US population)</a:t>
          </a:r>
          <a:endParaRPr lang="en-US"/>
        </a:p>
      </dgm:t>
    </dgm:pt>
    <dgm:pt modelId="{D41832B6-9979-457B-9147-46900107063F}" type="parTrans" cxnId="{52D32BA0-6A13-4E1B-A0C5-4788A524AAC5}">
      <dgm:prSet/>
      <dgm:spPr/>
      <dgm:t>
        <a:bodyPr/>
        <a:lstStyle/>
        <a:p>
          <a:endParaRPr lang="en-US"/>
        </a:p>
      </dgm:t>
    </dgm:pt>
    <dgm:pt modelId="{0AC73128-970C-4F75-AB9D-B2280EA3E204}" type="sibTrans" cxnId="{52D32BA0-6A13-4E1B-A0C5-4788A524AAC5}">
      <dgm:prSet/>
      <dgm:spPr/>
      <dgm:t>
        <a:bodyPr/>
        <a:lstStyle/>
        <a:p>
          <a:endParaRPr lang="en-US"/>
        </a:p>
      </dgm:t>
    </dgm:pt>
    <dgm:pt modelId="{AEE9F25C-99DB-4534-996C-50A90D60FF1E}">
      <dgm:prSet/>
      <dgm:spPr/>
      <dgm:t>
        <a:bodyPr/>
        <a:lstStyle/>
        <a:p>
          <a:r>
            <a:rPr lang="en-US" b="0" i="0"/>
            <a:t>Cost $622 billion by 2030</a:t>
          </a:r>
          <a:endParaRPr lang="en-US"/>
        </a:p>
      </dgm:t>
    </dgm:pt>
    <dgm:pt modelId="{0FF52B0A-BCA7-4B57-91B7-010E7B2C2D63}" type="parTrans" cxnId="{9A3B8B19-8F3E-4AF1-BB79-FC9A4AD33965}">
      <dgm:prSet/>
      <dgm:spPr/>
      <dgm:t>
        <a:bodyPr/>
        <a:lstStyle/>
        <a:p>
          <a:endParaRPr lang="en-US"/>
        </a:p>
      </dgm:t>
    </dgm:pt>
    <dgm:pt modelId="{98324E0E-6B3D-477D-B906-8621220B2871}" type="sibTrans" cxnId="{9A3B8B19-8F3E-4AF1-BB79-FC9A4AD33965}">
      <dgm:prSet/>
      <dgm:spPr/>
      <dgm:t>
        <a:bodyPr/>
        <a:lstStyle/>
        <a:p>
          <a:endParaRPr lang="en-US"/>
        </a:p>
      </dgm:t>
    </dgm:pt>
    <dgm:pt modelId="{B0FD436D-CEFB-4F6C-B522-7F4D1E77DCE0}">
      <dgm:prSet/>
      <dgm:spPr/>
      <dgm:t>
        <a:bodyPr/>
        <a:lstStyle/>
        <a:p>
          <a:r>
            <a:rPr lang="en-US" b="0" i="0"/>
            <a:t>Comorbidities and Complication</a:t>
          </a:r>
          <a:endParaRPr lang="en-US"/>
        </a:p>
      </dgm:t>
    </dgm:pt>
    <dgm:pt modelId="{6B486DF4-FDA1-46D6-BE91-33BD8939DD40}" type="parTrans" cxnId="{A942D503-0C47-4F8C-8060-0FDC40915D70}">
      <dgm:prSet/>
      <dgm:spPr/>
      <dgm:t>
        <a:bodyPr/>
        <a:lstStyle/>
        <a:p>
          <a:endParaRPr lang="en-US"/>
        </a:p>
      </dgm:t>
    </dgm:pt>
    <dgm:pt modelId="{FCE1E633-0B32-42D8-ADA9-387EB7B50BE9}" type="sibTrans" cxnId="{A942D503-0C47-4F8C-8060-0FDC40915D70}">
      <dgm:prSet/>
      <dgm:spPr/>
      <dgm:t>
        <a:bodyPr/>
        <a:lstStyle/>
        <a:p>
          <a:endParaRPr lang="en-US"/>
        </a:p>
      </dgm:t>
    </dgm:pt>
    <dgm:pt modelId="{EF68D1E9-5485-4671-8E2B-00C2D8F6FA82}" type="pres">
      <dgm:prSet presAssocID="{5EE69252-E5E9-467C-A109-D8FD65B40CAF}" presName="linear" presStyleCnt="0">
        <dgm:presLayoutVars>
          <dgm:animLvl val="lvl"/>
          <dgm:resizeHandles val="exact"/>
        </dgm:presLayoutVars>
      </dgm:prSet>
      <dgm:spPr/>
    </dgm:pt>
    <dgm:pt modelId="{163B5A80-111C-4255-AA62-FD5C342A23BA}" type="pres">
      <dgm:prSet presAssocID="{641E80FA-1E97-4963-AA50-AEF3602592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C67CB3-13CB-4120-8C6B-0E1A980BBA18}" type="pres">
      <dgm:prSet presAssocID="{0AC73128-970C-4F75-AB9D-B2280EA3E204}" presName="spacer" presStyleCnt="0"/>
      <dgm:spPr/>
    </dgm:pt>
    <dgm:pt modelId="{FA5974F8-0B86-4C05-88E2-8CDD3F184C9F}" type="pres">
      <dgm:prSet presAssocID="{AEE9F25C-99DB-4534-996C-50A90D60FF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8D82C4-1038-4093-A7FD-53417B51D23A}" type="pres">
      <dgm:prSet presAssocID="{98324E0E-6B3D-477D-B906-8621220B2871}" presName="spacer" presStyleCnt="0"/>
      <dgm:spPr/>
    </dgm:pt>
    <dgm:pt modelId="{3E6D73B0-CA55-4688-987D-D1E68B65AB2A}" type="pres">
      <dgm:prSet presAssocID="{B0FD436D-CEFB-4F6C-B522-7F4D1E77DC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42D503-0C47-4F8C-8060-0FDC40915D70}" srcId="{5EE69252-E5E9-467C-A109-D8FD65B40CAF}" destId="{B0FD436D-CEFB-4F6C-B522-7F4D1E77DCE0}" srcOrd="2" destOrd="0" parTransId="{6B486DF4-FDA1-46D6-BE91-33BD8939DD40}" sibTransId="{FCE1E633-0B32-42D8-ADA9-387EB7B50BE9}"/>
    <dgm:cxn modelId="{9A3B8B19-8F3E-4AF1-BB79-FC9A4AD33965}" srcId="{5EE69252-E5E9-467C-A109-D8FD65B40CAF}" destId="{AEE9F25C-99DB-4534-996C-50A90D60FF1E}" srcOrd="1" destOrd="0" parTransId="{0FF52B0A-BCA7-4B57-91B7-010E7B2C2D63}" sibTransId="{98324E0E-6B3D-477D-B906-8621220B2871}"/>
    <dgm:cxn modelId="{C92F0464-1368-4F70-8E1F-A8A9FB6FB398}" type="presOf" srcId="{5EE69252-E5E9-467C-A109-D8FD65B40CAF}" destId="{EF68D1E9-5485-4671-8E2B-00C2D8F6FA82}" srcOrd="0" destOrd="0" presId="urn:microsoft.com/office/officeart/2005/8/layout/vList2"/>
    <dgm:cxn modelId="{1A212E69-1D70-415C-8A9A-DA6DC7AF95A6}" type="presOf" srcId="{641E80FA-1E97-4963-AA50-AEF36025926C}" destId="{163B5A80-111C-4255-AA62-FD5C342A23BA}" srcOrd="0" destOrd="0" presId="urn:microsoft.com/office/officeart/2005/8/layout/vList2"/>
    <dgm:cxn modelId="{733FF95A-272B-4BD7-839C-BAD3FF70DB45}" type="presOf" srcId="{B0FD436D-CEFB-4F6C-B522-7F4D1E77DCE0}" destId="{3E6D73B0-CA55-4688-987D-D1E68B65AB2A}" srcOrd="0" destOrd="0" presId="urn:microsoft.com/office/officeart/2005/8/layout/vList2"/>
    <dgm:cxn modelId="{763D0681-04A8-4D7B-A215-0CEE465F3941}" type="presOf" srcId="{AEE9F25C-99DB-4534-996C-50A90D60FF1E}" destId="{FA5974F8-0B86-4C05-88E2-8CDD3F184C9F}" srcOrd="0" destOrd="0" presId="urn:microsoft.com/office/officeart/2005/8/layout/vList2"/>
    <dgm:cxn modelId="{52D32BA0-6A13-4E1B-A0C5-4788A524AAC5}" srcId="{5EE69252-E5E9-467C-A109-D8FD65B40CAF}" destId="{641E80FA-1E97-4963-AA50-AEF36025926C}" srcOrd="0" destOrd="0" parTransId="{D41832B6-9979-457B-9147-46900107063F}" sibTransId="{0AC73128-970C-4F75-AB9D-B2280EA3E204}"/>
    <dgm:cxn modelId="{830C4C8F-9766-4ADE-8EBC-33260E2663EE}" type="presParOf" srcId="{EF68D1E9-5485-4671-8E2B-00C2D8F6FA82}" destId="{163B5A80-111C-4255-AA62-FD5C342A23BA}" srcOrd="0" destOrd="0" presId="urn:microsoft.com/office/officeart/2005/8/layout/vList2"/>
    <dgm:cxn modelId="{190F2DED-CA5F-4189-AC85-62B769DD4E5D}" type="presParOf" srcId="{EF68D1E9-5485-4671-8E2B-00C2D8F6FA82}" destId="{D5C67CB3-13CB-4120-8C6B-0E1A980BBA18}" srcOrd="1" destOrd="0" presId="urn:microsoft.com/office/officeart/2005/8/layout/vList2"/>
    <dgm:cxn modelId="{394D9214-2915-4658-B780-13B224B06098}" type="presParOf" srcId="{EF68D1E9-5485-4671-8E2B-00C2D8F6FA82}" destId="{FA5974F8-0B86-4C05-88E2-8CDD3F184C9F}" srcOrd="2" destOrd="0" presId="urn:microsoft.com/office/officeart/2005/8/layout/vList2"/>
    <dgm:cxn modelId="{3C4E73CB-D88A-4FB7-833B-BC261B7974C8}" type="presParOf" srcId="{EF68D1E9-5485-4671-8E2B-00C2D8F6FA82}" destId="{618D82C4-1038-4093-A7FD-53417B51D23A}" srcOrd="3" destOrd="0" presId="urn:microsoft.com/office/officeart/2005/8/layout/vList2"/>
    <dgm:cxn modelId="{8F3E6050-2000-4BD7-B9CA-0077AD842CBD}" type="presParOf" srcId="{EF68D1E9-5485-4671-8E2B-00C2D8F6FA82}" destId="{3E6D73B0-CA55-4688-987D-D1E68B65AB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119CB-790D-4A1C-AC87-8817BC962E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0CA6D5-D613-44CF-A46A-99E681422BD2}">
      <dgm:prSet/>
      <dgm:spPr/>
      <dgm:t>
        <a:bodyPr/>
        <a:lstStyle/>
        <a:p>
          <a:r>
            <a:rPr lang="en-US" b="0" i="0"/>
            <a:t>NHANES (National Health and Nutrition Examination Survey)</a:t>
          </a:r>
          <a:endParaRPr lang="en-US"/>
        </a:p>
      </dgm:t>
    </dgm:pt>
    <dgm:pt modelId="{C17B5785-1D94-4DCC-87F1-D46D4AF1D394}" type="parTrans" cxnId="{FF68A7B4-BC3D-42B6-A2FD-03C0B9C44948}">
      <dgm:prSet/>
      <dgm:spPr/>
      <dgm:t>
        <a:bodyPr/>
        <a:lstStyle/>
        <a:p>
          <a:endParaRPr lang="en-US"/>
        </a:p>
      </dgm:t>
    </dgm:pt>
    <dgm:pt modelId="{7FC09C51-2EC3-411D-97A7-25CDFE0434FB}" type="sibTrans" cxnId="{FF68A7B4-BC3D-42B6-A2FD-03C0B9C44948}">
      <dgm:prSet/>
      <dgm:spPr/>
      <dgm:t>
        <a:bodyPr/>
        <a:lstStyle/>
        <a:p>
          <a:endParaRPr lang="en-US"/>
        </a:p>
      </dgm:t>
    </dgm:pt>
    <dgm:pt modelId="{DCC75862-E1A0-4BD9-9BA4-81632987D8F0}">
      <dgm:prSet/>
      <dgm:spPr/>
      <dgm:t>
        <a:bodyPr/>
        <a:lstStyle/>
        <a:p>
          <a:r>
            <a:rPr lang="en-US" b="0" i="0" dirty="0"/>
            <a:t>Background</a:t>
          </a:r>
          <a:endParaRPr lang="en-US" dirty="0"/>
        </a:p>
      </dgm:t>
    </dgm:pt>
    <dgm:pt modelId="{59990A07-33B9-4D47-A538-191061D10611}" type="parTrans" cxnId="{1ABD536E-F11F-4643-BD4F-6CE67F137A1A}">
      <dgm:prSet/>
      <dgm:spPr/>
      <dgm:t>
        <a:bodyPr/>
        <a:lstStyle/>
        <a:p>
          <a:endParaRPr lang="en-US"/>
        </a:p>
      </dgm:t>
    </dgm:pt>
    <dgm:pt modelId="{EB83BE71-36DF-410A-A0BF-051A91F97457}" type="sibTrans" cxnId="{1ABD536E-F11F-4643-BD4F-6CE67F137A1A}">
      <dgm:prSet/>
      <dgm:spPr/>
      <dgm:t>
        <a:bodyPr/>
        <a:lstStyle/>
        <a:p>
          <a:endParaRPr lang="en-US"/>
        </a:p>
      </dgm:t>
    </dgm:pt>
    <dgm:pt modelId="{02F5D5CA-5D84-43F3-B7B2-E97DC9653D41}">
      <dgm:prSet/>
      <dgm:spPr/>
      <dgm:t>
        <a:bodyPr/>
        <a:lstStyle/>
        <a:p>
          <a:r>
            <a:rPr lang="en-US" b="0" i="0"/>
            <a:t>Data Type (Demographic, Physical exams, Laboratory and Questionnaires)</a:t>
          </a:r>
          <a:endParaRPr lang="en-US"/>
        </a:p>
      </dgm:t>
    </dgm:pt>
    <dgm:pt modelId="{756F2744-D6F4-4134-BC64-5971DB23D435}" type="parTrans" cxnId="{82D6B1E4-E884-45D0-89F6-B37B3689A819}">
      <dgm:prSet/>
      <dgm:spPr/>
      <dgm:t>
        <a:bodyPr/>
        <a:lstStyle/>
        <a:p>
          <a:endParaRPr lang="en-US"/>
        </a:p>
      </dgm:t>
    </dgm:pt>
    <dgm:pt modelId="{3C9C1003-D848-4D39-89AE-6C419F8C513A}" type="sibTrans" cxnId="{82D6B1E4-E884-45D0-89F6-B37B3689A819}">
      <dgm:prSet/>
      <dgm:spPr/>
      <dgm:t>
        <a:bodyPr/>
        <a:lstStyle/>
        <a:p>
          <a:endParaRPr lang="en-US"/>
        </a:p>
      </dgm:t>
    </dgm:pt>
    <dgm:pt modelId="{17FB40D3-A2FC-4DBE-BC26-C9D93D3AA51E}">
      <dgm:prSet/>
      <dgm:spPr/>
      <dgm:t>
        <a:bodyPr/>
        <a:lstStyle/>
        <a:p>
          <a:r>
            <a:rPr lang="en-US" b="0" i="0"/>
            <a:t>Unique Identifier ((SEQN). </a:t>
          </a:r>
          <a:endParaRPr lang="en-US"/>
        </a:p>
      </dgm:t>
    </dgm:pt>
    <dgm:pt modelId="{F5E0E27E-D8F3-4BE7-8E3C-AECBA1942C8E}" type="parTrans" cxnId="{2B109B21-9208-43F5-B718-5A68CBCAC2A0}">
      <dgm:prSet/>
      <dgm:spPr/>
      <dgm:t>
        <a:bodyPr/>
        <a:lstStyle/>
        <a:p>
          <a:endParaRPr lang="en-US"/>
        </a:p>
      </dgm:t>
    </dgm:pt>
    <dgm:pt modelId="{B22BDEA7-45E9-41B0-848E-9AA54D6D6169}" type="sibTrans" cxnId="{2B109B21-9208-43F5-B718-5A68CBCAC2A0}">
      <dgm:prSet/>
      <dgm:spPr/>
      <dgm:t>
        <a:bodyPr/>
        <a:lstStyle/>
        <a:p>
          <a:endParaRPr lang="en-US"/>
        </a:p>
      </dgm:t>
    </dgm:pt>
    <dgm:pt modelId="{D7D4A0CC-6863-4A34-9A66-6C5A1DB354C2}" type="pres">
      <dgm:prSet presAssocID="{007119CB-790D-4A1C-AC87-8817BC962E51}" presName="linear" presStyleCnt="0">
        <dgm:presLayoutVars>
          <dgm:animLvl val="lvl"/>
          <dgm:resizeHandles val="exact"/>
        </dgm:presLayoutVars>
      </dgm:prSet>
      <dgm:spPr/>
    </dgm:pt>
    <dgm:pt modelId="{ACF5DD8A-19AF-4C00-BD4E-972B13E03759}" type="pres">
      <dgm:prSet presAssocID="{170CA6D5-D613-44CF-A46A-99E681422B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F70B9E-57F8-4D5F-B758-22B2E927BA9D}" type="pres">
      <dgm:prSet presAssocID="{7FC09C51-2EC3-411D-97A7-25CDFE0434FB}" presName="spacer" presStyleCnt="0"/>
      <dgm:spPr/>
    </dgm:pt>
    <dgm:pt modelId="{3552A99E-0A54-41B7-97F5-7F50AA85CA10}" type="pres">
      <dgm:prSet presAssocID="{DCC75862-E1A0-4BD9-9BA4-81632987D8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14E198-799E-4816-9DEB-6A63211D7470}" type="pres">
      <dgm:prSet presAssocID="{EB83BE71-36DF-410A-A0BF-051A91F97457}" presName="spacer" presStyleCnt="0"/>
      <dgm:spPr/>
    </dgm:pt>
    <dgm:pt modelId="{1A001B77-8679-4519-9A99-8888CD803FF8}" type="pres">
      <dgm:prSet presAssocID="{02F5D5CA-5D84-43F3-B7B2-E97DC9653D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4F0BDB-CE95-45DA-A578-E20CACC49FE2}" type="pres">
      <dgm:prSet presAssocID="{3C9C1003-D848-4D39-89AE-6C419F8C513A}" presName="spacer" presStyleCnt="0"/>
      <dgm:spPr/>
    </dgm:pt>
    <dgm:pt modelId="{14F1417A-2123-4E84-8AAF-1E00BA7BB136}" type="pres">
      <dgm:prSet presAssocID="{17FB40D3-A2FC-4DBE-BC26-C9D93D3AA51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6CFD1C-CE37-4CF3-AC58-E315D5DC8E31}" type="presOf" srcId="{02F5D5CA-5D84-43F3-B7B2-E97DC9653D41}" destId="{1A001B77-8679-4519-9A99-8888CD803FF8}" srcOrd="0" destOrd="0" presId="urn:microsoft.com/office/officeart/2005/8/layout/vList2"/>
    <dgm:cxn modelId="{2B109B21-9208-43F5-B718-5A68CBCAC2A0}" srcId="{007119CB-790D-4A1C-AC87-8817BC962E51}" destId="{17FB40D3-A2FC-4DBE-BC26-C9D93D3AA51E}" srcOrd="3" destOrd="0" parTransId="{F5E0E27E-D8F3-4BE7-8E3C-AECBA1942C8E}" sibTransId="{B22BDEA7-45E9-41B0-848E-9AA54D6D6169}"/>
    <dgm:cxn modelId="{A866E32B-504F-4FE7-9470-2489E2AF4DC7}" type="presOf" srcId="{DCC75862-E1A0-4BD9-9BA4-81632987D8F0}" destId="{3552A99E-0A54-41B7-97F5-7F50AA85CA10}" srcOrd="0" destOrd="0" presId="urn:microsoft.com/office/officeart/2005/8/layout/vList2"/>
    <dgm:cxn modelId="{363EF06C-D65C-4B22-A3D9-C8F3C5D06143}" type="presOf" srcId="{170CA6D5-D613-44CF-A46A-99E681422BD2}" destId="{ACF5DD8A-19AF-4C00-BD4E-972B13E03759}" srcOrd="0" destOrd="0" presId="urn:microsoft.com/office/officeart/2005/8/layout/vList2"/>
    <dgm:cxn modelId="{1ABD536E-F11F-4643-BD4F-6CE67F137A1A}" srcId="{007119CB-790D-4A1C-AC87-8817BC962E51}" destId="{DCC75862-E1A0-4BD9-9BA4-81632987D8F0}" srcOrd="1" destOrd="0" parTransId="{59990A07-33B9-4D47-A538-191061D10611}" sibTransId="{EB83BE71-36DF-410A-A0BF-051A91F97457}"/>
    <dgm:cxn modelId="{FF68A7B4-BC3D-42B6-A2FD-03C0B9C44948}" srcId="{007119CB-790D-4A1C-AC87-8817BC962E51}" destId="{170CA6D5-D613-44CF-A46A-99E681422BD2}" srcOrd="0" destOrd="0" parTransId="{C17B5785-1D94-4DCC-87F1-D46D4AF1D394}" sibTransId="{7FC09C51-2EC3-411D-97A7-25CDFE0434FB}"/>
    <dgm:cxn modelId="{2470A5E3-85DC-49E1-AE74-EF947648BCAC}" type="presOf" srcId="{17FB40D3-A2FC-4DBE-BC26-C9D93D3AA51E}" destId="{14F1417A-2123-4E84-8AAF-1E00BA7BB136}" srcOrd="0" destOrd="0" presId="urn:microsoft.com/office/officeart/2005/8/layout/vList2"/>
    <dgm:cxn modelId="{82D6B1E4-E884-45D0-89F6-B37B3689A819}" srcId="{007119CB-790D-4A1C-AC87-8817BC962E51}" destId="{02F5D5CA-5D84-43F3-B7B2-E97DC9653D41}" srcOrd="2" destOrd="0" parTransId="{756F2744-D6F4-4134-BC64-5971DB23D435}" sibTransId="{3C9C1003-D848-4D39-89AE-6C419F8C513A}"/>
    <dgm:cxn modelId="{4B6FE2F6-E1DA-49D4-B259-ACF0034FE16D}" type="presOf" srcId="{007119CB-790D-4A1C-AC87-8817BC962E51}" destId="{D7D4A0CC-6863-4A34-9A66-6C5A1DB354C2}" srcOrd="0" destOrd="0" presId="urn:microsoft.com/office/officeart/2005/8/layout/vList2"/>
    <dgm:cxn modelId="{89714E91-2A00-4FC4-9AF1-772586036F28}" type="presParOf" srcId="{D7D4A0CC-6863-4A34-9A66-6C5A1DB354C2}" destId="{ACF5DD8A-19AF-4C00-BD4E-972B13E03759}" srcOrd="0" destOrd="0" presId="urn:microsoft.com/office/officeart/2005/8/layout/vList2"/>
    <dgm:cxn modelId="{7BD77181-0E83-4B42-B579-9E86180583E0}" type="presParOf" srcId="{D7D4A0CC-6863-4A34-9A66-6C5A1DB354C2}" destId="{68F70B9E-57F8-4D5F-B758-22B2E927BA9D}" srcOrd="1" destOrd="0" presId="urn:microsoft.com/office/officeart/2005/8/layout/vList2"/>
    <dgm:cxn modelId="{B0458A88-9238-491A-ABFB-B9B940DE2F91}" type="presParOf" srcId="{D7D4A0CC-6863-4A34-9A66-6C5A1DB354C2}" destId="{3552A99E-0A54-41B7-97F5-7F50AA85CA10}" srcOrd="2" destOrd="0" presId="urn:microsoft.com/office/officeart/2005/8/layout/vList2"/>
    <dgm:cxn modelId="{34DBE7F2-B9A8-4D81-808D-54EA1B7E3656}" type="presParOf" srcId="{D7D4A0CC-6863-4A34-9A66-6C5A1DB354C2}" destId="{AF14E198-799E-4816-9DEB-6A63211D7470}" srcOrd="3" destOrd="0" presId="urn:microsoft.com/office/officeart/2005/8/layout/vList2"/>
    <dgm:cxn modelId="{5618D9CB-7BE6-4259-B9C4-DEDA3543EB5B}" type="presParOf" srcId="{D7D4A0CC-6863-4A34-9A66-6C5A1DB354C2}" destId="{1A001B77-8679-4519-9A99-8888CD803FF8}" srcOrd="4" destOrd="0" presId="urn:microsoft.com/office/officeart/2005/8/layout/vList2"/>
    <dgm:cxn modelId="{70570D81-E5FE-4757-B593-55C7F09DB79D}" type="presParOf" srcId="{D7D4A0CC-6863-4A34-9A66-6C5A1DB354C2}" destId="{FA4F0BDB-CE95-45DA-A578-E20CACC49FE2}" srcOrd="5" destOrd="0" presId="urn:microsoft.com/office/officeart/2005/8/layout/vList2"/>
    <dgm:cxn modelId="{6A00489B-F37D-4088-8287-8B32AEB4AE0B}" type="presParOf" srcId="{D7D4A0CC-6863-4A34-9A66-6C5A1DB354C2}" destId="{14F1417A-2123-4E84-8AAF-1E00BA7BB1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155954-BB6B-4FD2-8DF0-4F3D69D96C8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55F391-F0E1-42D4-B102-E56199BDC55D}">
      <dgm:prSet/>
      <dgm:spPr/>
      <dgm:t>
        <a:bodyPr/>
        <a:lstStyle/>
        <a:p>
          <a:r>
            <a:rPr lang="en-US" b="0" i="0"/>
            <a:t>Measurement Scaling</a:t>
          </a:r>
          <a:endParaRPr lang="en-US"/>
        </a:p>
      </dgm:t>
    </dgm:pt>
    <dgm:pt modelId="{A934E171-C8BA-4781-A784-8BF8AD27A22E}" type="parTrans" cxnId="{E50A88B4-DAFA-467D-9DAF-DD6B80944E8F}">
      <dgm:prSet/>
      <dgm:spPr/>
      <dgm:t>
        <a:bodyPr/>
        <a:lstStyle/>
        <a:p>
          <a:endParaRPr lang="en-US"/>
        </a:p>
      </dgm:t>
    </dgm:pt>
    <dgm:pt modelId="{C9143614-450A-42F4-9582-213678887FCC}" type="sibTrans" cxnId="{E50A88B4-DAFA-467D-9DAF-DD6B80944E8F}">
      <dgm:prSet/>
      <dgm:spPr/>
      <dgm:t>
        <a:bodyPr/>
        <a:lstStyle/>
        <a:p>
          <a:endParaRPr lang="en-US"/>
        </a:p>
      </dgm:t>
    </dgm:pt>
    <dgm:pt modelId="{F9800EA9-9174-4287-A2CB-94A822DAB4ED}">
      <dgm:prSet/>
      <dgm:spPr/>
      <dgm:t>
        <a:bodyPr/>
        <a:lstStyle/>
        <a:p>
          <a:r>
            <a:rPr lang="en-US" b="0" i="0"/>
            <a:t>Linear Regression</a:t>
          </a:r>
          <a:endParaRPr lang="en-US"/>
        </a:p>
      </dgm:t>
    </dgm:pt>
    <dgm:pt modelId="{6ABA2EF7-4788-412E-A013-BAD5E84B35B9}" type="parTrans" cxnId="{A75EAC14-846E-48CD-9460-4413A35A35D2}">
      <dgm:prSet/>
      <dgm:spPr/>
      <dgm:t>
        <a:bodyPr/>
        <a:lstStyle/>
        <a:p>
          <a:endParaRPr lang="en-US"/>
        </a:p>
      </dgm:t>
    </dgm:pt>
    <dgm:pt modelId="{41A8BB45-89B9-46FC-9E2B-3887B71AACA3}" type="sibTrans" cxnId="{A75EAC14-846E-48CD-9460-4413A35A35D2}">
      <dgm:prSet/>
      <dgm:spPr/>
      <dgm:t>
        <a:bodyPr/>
        <a:lstStyle/>
        <a:p>
          <a:endParaRPr lang="en-US"/>
        </a:p>
      </dgm:t>
    </dgm:pt>
    <dgm:pt modelId="{46F02A3D-446A-4B0F-8F66-096BB4F63685}">
      <dgm:prSet/>
      <dgm:spPr/>
      <dgm:t>
        <a:bodyPr/>
        <a:lstStyle/>
        <a:p>
          <a:r>
            <a:rPr lang="en-US" b="0" i="0"/>
            <a:t>Testing P values</a:t>
          </a:r>
          <a:endParaRPr lang="en-US"/>
        </a:p>
      </dgm:t>
    </dgm:pt>
    <dgm:pt modelId="{E2C87B18-51BF-4532-8D20-72D04697C720}" type="parTrans" cxnId="{889B8271-6D56-48A5-A80C-6D030DAC260E}">
      <dgm:prSet/>
      <dgm:spPr/>
      <dgm:t>
        <a:bodyPr/>
        <a:lstStyle/>
        <a:p>
          <a:endParaRPr lang="en-US"/>
        </a:p>
      </dgm:t>
    </dgm:pt>
    <dgm:pt modelId="{3B98E87C-5AE5-4D5C-BA55-F8354421F9C1}" type="sibTrans" cxnId="{889B8271-6D56-48A5-A80C-6D030DAC260E}">
      <dgm:prSet/>
      <dgm:spPr/>
      <dgm:t>
        <a:bodyPr/>
        <a:lstStyle/>
        <a:p>
          <a:endParaRPr lang="en-US"/>
        </a:p>
      </dgm:t>
    </dgm:pt>
    <dgm:pt modelId="{4E6278C2-1125-41C7-8628-EE5959848532}">
      <dgm:prSet/>
      <dgm:spPr/>
      <dgm:t>
        <a:bodyPr/>
        <a:lstStyle/>
        <a:p>
          <a:r>
            <a:rPr lang="en-US" b="0" i="0"/>
            <a:t>Programing Language (Python)</a:t>
          </a:r>
          <a:endParaRPr lang="en-US"/>
        </a:p>
      </dgm:t>
    </dgm:pt>
    <dgm:pt modelId="{FE7D13FC-2E1A-4E3D-919A-49128D925735}" type="parTrans" cxnId="{ABEA02D3-5A28-406B-8B25-0C89D5334D3A}">
      <dgm:prSet/>
      <dgm:spPr/>
      <dgm:t>
        <a:bodyPr/>
        <a:lstStyle/>
        <a:p>
          <a:endParaRPr lang="en-US"/>
        </a:p>
      </dgm:t>
    </dgm:pt>
    <dgm:pt modelId="{2E8A42E5-6115-4EA2-9277-9F0BE0A79521}" type="sibTrans" cxnId="{ABEA02D3-5A28-406B-8B25-0C89D5334D3A}">
      <dgm:prSet/>
      <dgm:spPr/>
      <dgm:t>
        <a:bodyPr/>
        <a:lstStyle/>
        <a:p>
          <a:endParaRPr lang="en-US"/>
        </a:p>
      </dgm:t>
    </dgm:pt>
    <dgm:pt modelId="{55DD2F23-5BD3-4DFC-A890-2AE62714A8C3}" type="pres">
      <dgm:prSet presAssocID="{85155954-BB6B-4FD2-8DF0-4F3D69D96C8E}" presName="linear" presStyleCnt="0">
        <dgm:presLayoutVars>
          <dgm:animLvl val="lvl"/>
          <dgm:resizeHandles val="exact"/>
        </dgm:presLayoutVars>
      </dgm:prSet>
      <dgm:spPr/>
    </dgm:pt>
    <dgm:pt modelId="{7C99790B-A09B-4943-AA2A-089AB87B0975}" type="pres">
      <dgm:prSet presAssocID="{A555F391-F0E1-42D4-B102-E56199BDC5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2269CD-322D-4E48-8614-06788FB756D5}" type="pres">
      <dgm:prSet presAssocID="{C9143614-450A-42F4-9582-213678887FCC}" presName="spacer" presStyleCnt="0"/>
      <dgm:spPr/>
    </dgm:pt>
    <dgm:pt modelId="{42E7FB8E-8C15-40DC-B3B1-387C742C56F6}" type="pres">
      <dgm:prSet presAssocID="{F9800EA9-9174-4287-A2CB-94A822DAB4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311736-D761-4646-A7D3-0A61AF04D227}" type="pres">
      <dgm:prSet presAssocID="{41A8BB45-89B9-46FC-9E2B-3887B71AACA3}" presName="spacer" presStyleCnt="0"/>
      <dgm:spPr/>
    </dgm:pt>
    <dgm:pt modelId="{74385E93-B0DB-467A-BA69-B47B5EE7AEA2}" type="pres">
      <dgm:prSet presAssocID="{46F02A3D-446A-4B0F-8F66-096BB4F636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971F3B-1CCB-409F-9EDA-306C7E92C284}" type="pres">
      <dgm:prSet presAssocID="{3B98E87C-5AE5-4D5C-BA55-F8354421F9C1}" presName="spacer" presStyleCnt="0"/>
      <dgm:spPr/>
    </dgm:pt>
    <dgm:pt modelId="{A1E2D276-4622-461E-ADCB-C7D2968D44A6}" type="pres">
      <dgm:prSet presAssocID="{4E6278C2-1125-41C7-8628-EE59598485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E2A910-7353-458A-B020-B434044077EA}" type="presOf" srcId="{A555F391-F0E1-42D4-B102-E56199BDC55D}" destId="{7C99790B-A09B-4943-AA2A-089AB87B0975}" srcOrd="0" destOrd="0" presId="urn:microsoft.com/office/officeart/2005/8/layout/vList2"/>
    <dgm:cxn modelId="{A75EAC14-846E-48CD-9460-4413A35A35D2}" srcId="{85155954-BB6B-4FD2-8DF0-4F3D69D96C8E}" destId="{F9800EA9-9174-4287-A2CB-94A822DAB4ED}" srcOrd="1" destOrd="0" parTransId="{6ABA2EF7-4788-412E-A013-BAD5E84B35B9}" sibTransId="{41A8BB45-89B9-46FC-9E2B-3887B71AACA3}"/>
    <dgm:cxn modelId="{DC944545-630B-4E7E-AE2B-DCCD214187D5}" type="presOf" srcId="{4E6278C2-1125-41C7-8628-EE5959848532}" destId="{A1E2D276-4622-461E-ADCB-C7D2968D44A6}" srcOrd="0" destOrd="0" presId="urn:microsoft.com/office/officeart/2005/8/layout/vList2"/>
    <dgm:cxn modelId="{C4466366-F1F8-4739-995A-18C529531C47}" type="presOf" srcId="{85155954-BB6B-4FD2-8DF0-4F3D69D96C8E}" destId="{55DD2F23-5BD3-4DFC-A890-2AE62714A8C3}" srcOrd="0" destOrd="0" presId="urn:microsoft.com/office/officeart/2005/8/layout/vList2"/>
    <dgm:cxn modelId="{889B8271-6D56-48A5-A80C-6D030DAC260E}" srcId="{85155954-BB6B-4FD2-8DF0-4F3D69D96C8E}" destId="{46F02A3D-446A-4B0F-8F66-096BB4F63685}" srcOrd="2" destOrd="0" parTransId="{E2C87B18-51BF-4532-8D20-72D04697C720}" sibTransId="{3B98E87C-5AE5-4D5C-BA55-F8354421F9C1}"/>
    <dgm:cxn modelId="{E25EB1A0-3220-42EE-A774-E1B52DACE184}" type="presOf" srcId="{46F02A3D-446A-4B0F-8F66-096BB4F63685}" destId="{74385E93-B0DB-467A-BA69-B47B5EE7AEA2}" srcOrd="0" destOrd="0" presId="urn:microsoft.com/office/officeart/2005/8/layout/vList2"/>
    <dgm:cxn modelId="{E50A88B4-DAFA-467D-9DAF-DD6B80944E8F}" srcId="{85155954-BB6B-4FD2-8DF0-4F3D69D96C8E}" destId="{A555F391-F0E1-42D4-B102-E56199BDC55D}" srcOrd="0" destOrd="0" parTransId="{A934E171-C8BA-4781-A784-8BF8AD27A22E}" sibTransId="{C9143614-450A-42F4-9582-213678887FCC}"/>
    <dgm:cxn modelId="{B7AFE8BF-92AF-4F4A-A12C-D549D16CD4F8}" type="presOf" srcId="{F9800EA9-9174-4287-A2CB-94A822DAB4ED}" destId="{42E7FB8E-8C15-40DC-B3B1-387C742C56F6}" srcOrd="0" destOrd="0" presId="urn:microsoft.com/office/officeart/2005/8/layout/vList2"/>
    <dgm:cxn modelId="{ABEA02D3-5A28-406B-8B25-0C89D5334D3A}" srcId="{85155954-BB6B-4FD2-8DF0-4F3D69D96C8E}" destId="{4E6278C2-1125-41C7-8628-EE5959848532}" srcOrd="3" destOrd="0" parTransId="{FE7D13FC-2E1A-4E3D-919A-49128D925735}" sibTransId="{2E8A42E5-6115-4EA2-9277-9F0BE0A79521}"/>
    <dgm:cxn modelId="{B3F93DD2-DF54-421C-84B2-E6816DDBDB9F}" type="presParOf" srcId="{55DD2F23-5BD3-4DFC-A890-2AE62714A8C3}" destId="{7C99790B-A09B-4943-AA2A-089AB87B0975}" srcOrd="0" destOrd="0" presId="urn:microsoft.com/office/officeart/2005/8/layout/vList2"/>
    <dgm:cxn modelId="{AB6892C2-94D8-4F14-B93C-317FA4D51CD4}" type="presParOf" srcId="{55DD2F23-5BD3-4DFC-A890-2AE62714A8C3}" destId="{F42269CD-322D-4E48-8614-06788FB756D5}" srcOrd="1" destOrd="0" presId="urn:microsoft.com/office/officeart/2005/8/layout/vList2"/>
    <dgm:cxn modelId="{80290302-FF2D-407F-B2FF-7D3683A17F73}" type="presParOf" srcId="{55DD2F23-5BD3-4DFC-A890-2AE62714A8C3}" destId="{42E7FB8E-8C15-40DC-B3B1-387C742C56F6}" srcOrd="2" destOrd="0" presId="urn:microsoft.com/office/officeart/2005/8/layout/vList2"/>
    <dgm:cxn modelId="{9D0D19D3-251E-4E94-BECB-875B85FFE355}" type="presParOf" srcId="{55DD2F23-5BD3-4DFC-A890-2AE62714A8C3}" destId="{D8311736-D761-4646-A7D3-0A61AF04D227}" srcOrd="3" destOrd="0" presId="urn:microsoft.com/office/officeart/2005/8/layout/vList2"/>
    <dgm:cxn modelId="{97902A66-A899-47F7-9851-D3EB67A357A5}" type="presParOf" srcId="{55DD2F23-5BD3-4DFC-A890-2AE62714A8C3}" destId="{74385E93-B0DB-467A-BA69-B47B5EE7AEA2}" srcOrd="4" destOrd="0" presId="urn:microsoft.com/office/officeart/2005/8/layout/vList2"/>
    <dgm:cxn modelId="{74E3527B-FCCD-48BD-B0F0-F483069E1B49}" type="presParOf" srcId="{55DD2F23-5BD3-4DFC-A890-2AE62714A8C3}" destId="{BF971F3B-1CCB-409F-9EDA-306C7E92C284}" srcOrd="5" destOrd="0" presId="urn:microsoft.com/office/officeart/2005/8/layout/vList2"/>
    <dgm:cxn modelId="{6948D4C5-1422-4873-98CF-3593E52DA54D}" type="presParOf" srcId="{55DD2F23-5BD3-4DFC-A890-2AE62714A8C3}" destId="{A1E2D276-4622-461E-ADCB-C7D2968D44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3DC928-1A9C-4A14-8F20-33D4ACF3A4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4873A0-BFC2-49D7-9627-9B715D83E91E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372E673A-055B-48DE-9B7E-F441AB8C6A1B}" type="parTrans" cxnId="{7AD0913A-700B-43DC-BC5C-A32F12826EC1}">
      <dgm:prSet/>
      <dgm:spPr/>
      <dgm:t>
        <a:bodyPr/>
        <a:lstStyle/>
        <a:p>
          <a:endParaRPr lang="en-US"/>
        </a:p>
      </dgm:t>
    </dgm:pt>
    <dgm:pt modelId="{7E5A02A2-CBF0-4A96-BC96-E70E2D8E4D7D}" type="sibTrans" cxnId="{7AD0913A-700B-43DC-BC5C-A32F12826EC1}">
      <dgm:prSet/>
      <dgm:spPr/>
      <dgm:t>
        <a:bodyPr/>
        <a:lstStyle/>
        <a:p>
          <a:endParaRPr lang="en-US"/>
        </a:p>
      </dgm:t>
    </dgm:pt>
    <dgm:pt modelId="{F57481D8-A447-42C8-9449-C6AFE039D63C}">
      <dgm:prSet/>
      <dgm:spPr/>
      <dgm:t>
        <a:bodyPr/>
        <a:lstStyle/>
        <a:p>
          <a:r>
            <a:rPr lang="en-US" b="0" i="0"/>
            <a:t>Numpy</a:t>
          </a:r>
          <a:endParaRPr lang="en-US"/>
        </a:p>
      </dgm:t>
    </dgm:pt>
    <dgm:pt modelId="{D9653BF5-D796-4BCC-BFCD-1E52436A0390}" type="parTrans" cxnId="{F19AAB11-BC19-46EC-9407-A0C9F35F5AC1}">
      <dgm:prSet/>
      <dgm:spPr/>
      <dgm:t>
        <a:bodyPr/>
        <a:lstStyle/>
        <a:p>
          <a:endParaRPr lang="en-US"/>
        </a:p>
      </dgm:t>
    </dgm:pt>
    <dgm:pt modelId="{8F9110F1-35D5-4847-BFB6-A3C30441F037}" type="sibTrans" cxnId="{F19AAB11-BC19-46EC-9407-A0C9F35F5AC1}">
      <dgm:prSet/>
      <dgm:spPr/>
      <dgm:t>
        <a:bodyPr/>
        <a:lstStyle/>
        <a:p>
          <a:endParaRPr lang="en-US"/>
        </a:p>
      </dgm:t>
    </dgm:pt>
    <dgm:pt modelId="{91777538-8FD4-41BE-9A8B-29CB7230371B}">
      <dgm:prSet/>
      <dgm:spPr/>
      <dgm:t>
        <a:bodyPr/>
        <a:lstStyle/>
        <a:p>
          <a:r>
            <a:rPr lang="en-US" b="0" i="0"/>
            <a:t>Scipy</a:t>
          </a:r>
          <a:endParaRPr lang="en-US"/>
        </a:p>
      </dgm:t>
    </dgm:pt>
    <dgm:pt modelId="{09A1B251-2A21-466F-A04F-651B1C066BCF}" type="parTrans" cxnId="{83660DCE-1EC2-4113-8218-39892B80A9B0}">
      <dgm:prSet/>
      <dgm:spPr/>
      <dgm:t>
        <a:bodyPr/>
        <a:lstStyle/>
        <a:p>
          <a:endParaRPr lang="en-US"/>
        </a:p>
      </dgm:t>
    </dgm:pt>
    <dgm:pt modelId="{46394005-FCAD-4360-AB29-DA8B68421703}" type="sibTrans" cxnId="{83660DCE-1EC2-4113-8218-39892B80A9B0}">
      <dgm:prSet/>
      <dgm:spPr/>
      <dgm:t>
        <a:bodyPr/>
        <a:lstStyle/>
        <a:p>
          <a:endParaRPr lang="en-US"/>
        </a:p>
      </dgm:t>
    </dgm:pt>
    <dgm:pt modelId="{F5201E60-0576-4249-B053-7BFADAA17E7C}">
      <dgm:prSet/>
      <dgm:spPr/>
      <dgm:t>
        <a:bodyPr/>
        <a:lstStyle/>
        <a:p>
          <a:r>
            <a:rPr lang="en-US" b="0" i="0"/>
            <a:t>Itertools (groupby)</a:t>
          </a:r>
          <a:endParaRPr lang="en-US"/>
        </a:p>
      </dgm:t>
    </dgm:pt>
    <dgm:pt modelId="{91B2D0EF-1CA4-463B-A19F-4C4FA0752B2D}" type="parTrans" cxnId="{235610AB-0388-445D-B9F5-BA4A3B80A941}">
      <dgm:prSet/>
      <dgm:spPr/>
      <dgm:t>
        <a:bodyPr/>
        <a:lstStyle/>
        <a:p>
          <a:endParaRPr lang="en-US"/>
        </a:p>
      </dgm:t>
    </dgm:pt>
    <dgm:pt modelId="{45D032B1-3E7C-468D-A03F-F147F4061C64}" type="sibTrans" cxnId="{235610AB-0388-445D-B9F5-BA4A3B80A941}">
      <dgm:prSet/>
      <dgm:spPr/>
      <dgm:t>
        <a:bodyPr/>
        <a:lstStyle/>
        <a:p>
          <a:endParaRPr lang="en-US"/>
        </a:p>
      </dgm:t>
    </dgm:pt>
    <dgm:pt modelId="{937773A9-CE1F-40C6-A25D-27A360392CEB}">
      <dgm:prSet/>
      <dgm:spPr/>
      <dgm:t>
        <a:bodyPr/>
        <a:lstStyle/>
        <a:p>
          <a:r>
            <a:rPr lang="en-US" b="0" i="0"/>
            <a:t>Matplotlib</a:t>
          </a:r>
          <a:endParaRPr lang="en-US"/>
        </a:p>
      </dgm:t>
    </dgm:pt>
    <dgm:pt modelId="{2BFFC762-B694-4EA8-AE12-DAE6A03D6865}" type="parTrans" cxnId="{2896F524-0332-4E89-93C9-971CE45D38BF}">
      <dgm:prSet/>
      <dgm:spPr/>
      <dgm:t>
        <a:bodyPr/>
        <a:lstStyle/>
        <a:p>
          <a:endParaRPr lang="en-US"/>
        </a:p>
      </dgm:t>
    </dgm:pt>
    <dgm:pt modelId="{3B600A16-CC84-4DA0-9065-075559C94FF5}" type="sibTrans" cxnId="{2896F524-0332-4E89-93C9-971CE45D38BF}">
      <dgm:prSet/>
      <dgm:spPr/>
      <dgm:t>
        <a:bodyPr/>
        <a:lstStyle/>
        <a:p>
          <a:endParaRPr lang="en-US"/>
        </a:p>
      </dgm:t>
    </dgm:pt>
    <dgm:pt modelId="{8D500ABB-0FCF-4610-9512-4F4654DE8C55}">
      <dgm:prSet/>
      <dgm:spPr/>
      <dgm:t>
        <a:bodyPr/>
        <a:lstStyle/>
        <a:p>
          <a:r>
            <a:rPr lang="en-US" b="0" i="0"/>
            <a:t>Seaborn</a:t>
          </a:r>
          <a:endParaRPr lang="en-US"/>
        </a:p>
      </dgm:t>
    </dgm:pt>
    <dgm:pt modelId="{D2AE8C28-438F-4777-A9D3-1038BD6A27AD}" type="parTrans" cxnId="{F120A29A-D208-4B73-860D-ABCBEC41D03F}">
      <dgm:prSet/>
      <dgm:spPr/>
      <dgm:t>
        <a:bodyPr/>
        <a:lstStyle/>
        <a:p>
          <a:endParaRPr lang="en-US"/>
        </a:p>
      </dgm:t>
    </dgm:pt>
    <dgm:pt modelId="{1CFB2613-4D9D-4376-AC58-A866F9B99FB2}" type="sibTrans" cxnId="{F120A29A-D208-4B73-860D-ABCBEC41D03F}">
      <dgm:prSet/>
      <dgm:spPr/>
      <dgm:t>
        <a:bodyPr/>
        <a:lstStyle/>
        <a:p>
          <a:endParaRPr lang="en-US"/>
        </a:p>
      </dgm:t>
    </dgm:pt>
    <dgm:pt modelId="{32E69DBB-0BA7-49E8-AF43-7091A454BB5A}">
      <dgm:prSet/>
      <dgm:spPr/>
      <dgm:t>
        <a:bodyPr/>
        <a:lstStyle/>
        <a:p>
          <a:r>
            <a:rPr lang="en-US" b="0" i="0"/>
            <a:t>Statsmodels</a:t>
          </a:r>
          <a:endParaRPr lang="en-US"/>
        </a:p>
      </dgm:t>
    </dgm:pt>
    <dgm:pt modelId="{82CAFC7B-3FDF-424F-ACE0-69E54D728A56}" type="parTrans" cxnId="{97E1EB89-BC2C-4BB7-ACA8-44E9B7830177}">
      <dgm:prSet/>
      <dgm:spPr/>
      <dgm:t>
        <a:bodyPr/>
        <a:lstStyle/>
        <a:p>
          <a:endParaRPr lang="en-US"/>
        </a:p>
      </dgm:t>
    </dgm:pt>
    <dgm:pt modelId="{DBB1D0CF-7E59-4081-9F8A-AB08CB06B247}" type="sibTrans" cxnId="{97E1EB89-BC2C-4BB7-ACA8-44E9B7830177}">
      <dgm:prSet/>
      <dgm:spPr/>
      <dgm:t>
        <a:bodyPr/>
        <a:lstStyle/>
        <a:p>
          <a:endParaRPr lang="en-US"/>
        </a:p>
      </dgm:t>
    </dgm:pt>
    <dgm:pt modelId="{B749DC49-9A58-4D68-BC64-9F7121D073A0}" type="pres">
      <dgm:prSet presAssocID="{223DC928-1A9C-4A14-8F20-33D4ACF3A4AD}" presName="linear" presStyleCnt="0">
        <dgm:presLayoutVars>
          <dgm:animLvl val="lvl"/>
          <dgm:resizeHandles val="exact"/>
        </dgm:presLayoutVars>
      </dgm:prSet>
      <dgm:spPr/>
    </dgm:pt>
    <dgm:pt modelId="{581CA81D-5835-459D-844F-9EB93CC2450D}" type="pres">
      <dgm:prSet presAssocID="{564873A0-BFC2-49D7-9627-9B715D83E91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85E3037-3852-468A-B286-010612E6C2C9}" type="pres">
      <dgm:prSet presAssocID="{7E5A02A2-CBF0-4A96-BC96-E70E2D8E4D7D}" presName="spacer" presStyleCnt="0"/>
      <dgm:spPr/>
    </dgm:pt>
    <dgm:pt modelId="{6B74D080-9E22-487A-8B35-26B1047FADEC}" type="pres">
      <dgm:prSet presAssocID="{F57481D8-A447-42C8-9449-C6AFE039D63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6246985-ACBF-45ED-A6F7-551A95074DEE}" type="pres">
      <dgm:prSet presAssocID="{8F9110F1-35D5-4847-BFB6-A3C30441F037}" presName="spacer" presStyleCnt="0"/>
      <dgm:spPr/>
    </dgm:pt>
    <dgm:pt modelId="{44DD3748-2C0C-4B1C-B95F-8F23C33FFD54}" type="pres">
      <dgm:prSet presAssocID="{91777538-8FD4-41BE-9A8B-29CB7230371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58404B-87BC-4426-969B-D4206AC6B528}" type="pres">
      <dgm:prSet presAssocID="{46394005-FCAD-4360-AB29-DA8B68421703}" presName="spacer" presStyleCnt="0"/>
      <dgm:spPr/>
    </dgm:pt>
    <dgm:pt modelId="{2EE3690A-20A0-4530-994A-07F1378529CB}" type="pres">
      <dgm:prSet presAssocID="{F5201E60-0576-4249-B053-7BFADAA17E7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827A7E3-3B29-4F42-A2CB-28AFC88E2B36}" type="pres">
      <dgm:prSet presAssocID="{45D032B1-3E7C-468D-A03F-F147F4061C64}" presName="spacer" presStyleCnt="0"/>
      <dgm:spPr/>
    </dgm:pt>
    <dgm:pt modelId="{E8C20227-C856-4956-A28B-020B7245F6D3}" type="pres">
      <dgm:prSet presAssocID="{937773A9-CE1F-40C6-A25D-27A360392CE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2ED5798-2E5F-4DD7-9757-05F29C49F187}" type="pres">
      <dgm:prSet presAssocID="{3B600A16-CC84-4DA0-9065-075559C94FF5}" presName="spacer" presStyleCnt="0"/>
      <dgm:spPr/>
    </dgm:pt>
    <dgm:pt modelId="{8EFB0B9D-84D1-414B-AFCD-D45E635D7004}" type="pres">
      <dgm:prSet presAssocID="{8D500ABB-0FCF-4610-9512-4F4654DE8C5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D8EDC70-04A6-4C1F-8A7A-363C796B758D}" type="pres">
      <dgm:prSet presAssocID="{1CFB2613-4D9D-4376-AC58-A866F9B99FB2}" presName="spacer" presStyleCnt="0"/>
      <dgm:spPr/>
    </dgm:pt>
    <dgm:pt modelId="{79E2CEB5-5FCE-4E42-AC5B-C05D1F5C2690}" type="pres">
      <dgm:prSet presAssocID="{32E69DBB-0BA7-49E8-AF43-7091A454BB5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19AAB11-BC19-46EC-9407-A0C9F35F5AC1}" srcId="{223DC928-1A9C-4A14-8F20-33D4ACF3A4AD}" destId="{F57481D8-A447-42C8-9449-C6AFE039D63C}" srcOrd="1" destOrd="0" parTransId="{D9653BF5-D796-4BCC-BFCD-1E52436A0390}" sibTransId="{8F9110F1-35D5-4847-BFB6-A3C30441F037}"/>
    <dgm:cxn modelId="{2896F524-0332-4E89-93C9-971CE45D38BF}" srcId="{223DC928-1A9C-4A14-8F20-33D4ACF3A4AD}" destId="{937773A9-CE1F-40C6-A25D-27A360392CEB}" srcOrd="4" destOrd="0" parTransId="{2BFFC762-B694-4EA8-AE12-DAE6A03D6865}" sibTransId="{3B600A16-CC84-4DA0-9065-075559C94FF5}"/>
    <dgm:cxn modelId="{963AF432-08D2-4C3D-AA97-F502A81BA193}" type="presOf" srcId="{564873A0-BFC2-49D7-9627-9B715D83E91E}" destId="{581CA81D-5835-459D-844F-9EB93CC2450D}" srcOrd="0" destOrd="0" presId="urn:microsoft.com/office/officeart/2005/8/layout/vList2"/>
    <dgm:cxn modelId="{7AD0913A-700B-43DC-BC5C-A32F12826EC1}" srcId="{223DC928-1A9C-4A14-8F20-33D4ACF3A4AD}" destId="{564873A0-BFC2-49D7-9627-9B715D83E91E}" srcOrd="0" destOrd="0" parTransId="{372E673A-055B-48DE-9B7E-F441AB8C6A1B}" sibTransId="{7E5A02A2-CBF0-4A96-BC96-E70E2D8E4D7D}"/>
    <dgm:cxn modelId="{4F5FF767-47E1-4FD6-8617-34982BC33DC8}" type="presOf" srcId="{8D500ABB-0FCF-4610-9512-4F4654DE8C55}" destId="{8EFB0B9D-84D1-414B-AFCD-D45E635D7004}" srcOrd="0" destOrd="0" presId="urn:microsoft.com/office/officeart/2005/8/layout/vList2"/>
    <dgm:cxn modelId="{24EF0549-DED0-49D9-9AB2-3A403D0DCD1C}" type="presOf" srcId="{223DC928-1A9C-4A14-8F20-33D4ACF3A4AD}" destId="{B749DC49-9A58-4D68-BC64-9F7121D073A0}" srcOrd="0" destOrd="0" presId="urn:microsoft.com/office/officeart/2005/8/layout/vList2"/>
    <dgm:cxn modelId="{97E1EB89-BC2C-4BB7-ACA8-44E9B7830177}" srcId="{223DC928-1A9C-4A14-8F20-33D4ACF3A4AD}" destId="{32E69DBB-0BA7-49E8-AF43-7091A454BB5A}" srcOrd="6" destOrd="0" parTransId="{82CAFC7B-3FDF-424F-ACE0-69E54D728A56}" sibTransId="{DBB1D0CF-7E59-4081-9F8A-AB08CB06B247}"/>
    <dgm:cxn modelId="{9466BB91-5D92-4A9E-AB2C-55C78A61E3D1}" type="presOf" srcId="{32E69DBB-0BA7-49E8-AF43-7091A454BB5A}" destId="{79E2CEB5-5FCE-4E42-AC5B-C05D1F5C2690}" srcOrd="0" destOrd="0" presId="urn:microsoft.com/office/officeart/2005/8/layout/vList2"/>
    <dgm:cxn modelId="{439F2894-0094-4380-A1D5-1E28A9A544F7}" type="presOf" srcId="{91777538-8FD4-41BE-9A8B-29CB7230371B}" destId="{44DD3748-2C0C-4B1C-B95F-8F23C33FFD54}" srcOrd="0" destOrd="0" presId="urn:microsoft.com/office/officeart/2005/8/layout/vList2"/>
    <dgm:cxn modelId="{5362DC97-7DB4-40E5-B908-3B36F9AE0754}" type="presOf" srcId="{F57481D8-A447-42C8-9449-C6AFE039D63C}" destId="{6B74D080-9E22-487A-8B35-26B1047FADEC}" srcOrd="0" destOrd="0" presId="urn:microsoft.com/office/officeart/2005/8/layout/vList2"/>
    <dgm:cxn modelId="{F120A29A-D208-4B73-860D-ABCBEC41D03F}" srcId="{223DC928-1A9C-4A14-8F20-33D4ACF3A4AD}" destId="{8D500ABB-0FCF-4610-9512-4F4654DE8C55}" srcOrd="5" destOrd="0" parTransId="{D2AE8C28-438F-4777-A9D3-1038BD6A27AD}" sibTransId="{1CFB2613-4D9D-4376-AC58-A866F9B99FB2}"/>
    <dgm:cxn modelId="{235610AB-0388-445D-B9F5-BA4A3B80A941}" srcId="{223DC928-1A9C-4A14-8F20-33D4ACF3A4AD}" destId="{F5201E60-0576-4249-B053-7BFADAA17E7C}" srcOrd="3" destOrd="0" parTransId="{91B2D0EF-1CA4-463B-A19F-4C4FA0752B2D}" sibTransId="{45D032B1-3E7C-468D-A03F-F147F4061C64}"/>
    <dgm:cxn modelId="{14F19AC2-6A61-43B8-973D-5D5051DDD304}" type="presOf" srcId="{F5201E60-0576-4249-B053-7BFADAA17E7C}" destId="{2EE3690A-20A0-4530-994A-07F1378529CB}" srcOrd="0" destOrd="0" presId="urn:microsoft.com/office/officeart/2005/8/layout/vList2"/>
    <dgm:cxn modelId="{83660DCE-1EC2-4113-8218-39892B80A9B0}" srcId="{223DC928-1A9C-4A14-8F20-33D4ACF3A4AD}" destId="{91777538-8FD4-41BE-9A8B-29CB7230371B}" srcOrd="2" destOrd="0" parTransId="{09A1B251-2A21-466F-A04F-651B1C066BCF}" sibTransId="{46394005-FCAD-4360-AB29-DA8B68421703}"/>
    <dgm:cxn modelId="{41CC2CEA-2C63-4FEF-80D9-FA5DD852063D}" type="presOf" srcId="{937773A9-CE1F-40C6-A25D-27A360392CEB}" destId="{E8C20227-C856-4956-A28B-020B7245F6D3}" srcOrd="0" destOrd="0" presId="urn:microsoft.com/office/officeart/2005/8/layout/vList2"/>
    <dgm:cxn modelId="{F141E081-E012-4BA0-B0F5-9646791A72C5}" type="presParOf" srcId="{B749DC49-9A58-4D68-BC64-9F7121D073A0}" destId="{581CA81D-5835-459D-844F-9EB93CC2450D}" srcOrd="0" destOrd="0" presId="urn:microsoft.com/office/officeart/2005/8/layout/vList2"/>
    <dgm:cxn modelId="{EAE57099-60F0-4962-998D-905D7077DBB6}" type="presParOf" srcId="{B749DC49-9A58-4D68-BC64-9F7121D073A0}" destId="{F85E3037-3852-468A-B286-010612E6C2C9}" srcOrd="1" destOrd="0" presId="urn:microsoft.com/office/officeart/2005/8/layout/vList2"/>
    <dgm:cxn modelId="{65AE5FB3-542B-415F-A416-93547CF77FDA}" type="presParOf" srcId="{B749DC49-9A58-4D68-BC64-9F7121D073A0}" destId="{6B74D080-9E22-487A-8B35-26B1047FADEC}" srcOrd="2" destOrd="0" presId="urn:microsoft.com/office/officeart/2005/8/layout/vList2"/>
    <dgm:cxn modelId="{9827721D-2124-4B57-AA31-A9C97449B56C}" type="presParOf" srcId="{B749DC49-9A58-4D68-BC64-9F7121D073A0}" destId="{56246985-ACBF-45ED-A6F7-551A95074DEE}" srcOrd="3" destOrd="0" presId="urn:microsoft.com/office/officeart/2005/8/layout/vList2"/>
    <dgm:cxn modelId="{BE6520EA-E168-470E-823F-0202429CA275}" type="presParOf" srcId="{B749DC49-9A58-4D68-BC64-9F7121D073A0}" destId="{44DD3748-2C0C-4B1C-B95F-8F23C33FFD54}" srcOrd="4" destOrd="0" presId="urn:microsoft.com/office/officeart/2005/8/layout/vList2"/>
    <dgm:cxn modelId="{EE25EA12-0354-4593-A0B5-C442064BFD01}" type="presParOf" srcId="{B749DC49-9A58-4D68-BC64-9F7121D073A0}" destId="{7C58404B-87BC-4426-969B-D4206AC6B528}" srcOrd="5" destOrd="0" presId="urn:microsoft.com/office/officeart/2005/8/layout/vList2"/>
    <dgm:cxn modelId="{57B439D3-D66E-4E98-B196-7F2BF38C3C40}" type="presParOf" srcId="{B749DC49-9A58-4D68-BC64-9F7121D073A0}" destId="{2EE3690A-20A0-4530-994A-07F1378529CB}" srcOrd="6" destOrd="0" presId="urn:microsoft.com/office/officeart/2005/8/layout/vList2"/>
    <dgm:cxn modelId="{6C722925-E743-46B1-9796-4E1E60AA0338}" type="presParOf" srcId="{B749DC49-9A58-4D68-BC64-9F7121D073A0}" destId="{5827A7E3-3B29-4F42-A2CB-28AFC88E2B36}" srcOrd="7" destOrd="0" presId="urn:microsoft.com/office/officeart/2005/8/layout/vList2"/>
    <dgm:cxn modelId="{BED3CD65-DAE9-47C9-B877-669764B53684}" type="presParOf" srcId="{B749DC49-9A58-4D68-BC64-9F7121D073A0}" destId="{E8C20227-C856-4956-A28B-020B7245F6D3}" srcOrd="8" destOrd="0" presId="urn:microsoft.com/office/officeart/2005/8/layout/vList2"/>
    <dgm:cxn modelId="{2F7637DB-7205-4353-92C9-A0A282D485EF}" type="presParOf" srcId="{B749DC49-9A58-4D68-BC64-9F7121D073A0}" destId="{F2ED5798-2E5F-4DD7-9757-05F29C49F187}" srcOrd="9" destOrd="0" presId="urn:microsoft.com/office/officeart/2005/8/layout/vList2"/>
    <dgm:cxn modelId="{B38C20BB-2801-400F-8B2A-8C0A1B19FA0C}" type="presParOf" srcId="{B749DC49-9A58-4D68-BC64-9F7121D073A0}" destId="{8EFB0B9D-84D1-414B-AFCD-D45E635D7004}" srcOrd="10" destOrd="0" presId="urn:microsoft.com/office/officeart/2005/8/layout/vList2"/>
    <dgm:cxn modelId="{05F0F1D6-6021-4656-99E4-901A63E15560}" type="presParOf" srcId="{B749DC49-9A58-4D68-BC64-9F7121D073A0}" destId="{5D8EDC70-04A6-4C1F-8A7A-363C796B758D}" srcOrd="11" destOrd="0" presId="urn:microsoft.com/office/officeart/2005/8/layout/vList2"/>
    <dgm:cxn modelId="{95BD531B-63AF-4C8A-8195-F32E81168996}" type="presParOf" srcId="{B749DC49-9A58-4D68-BC64-9F7121D073A0}" destId="{79E2CEB5-5FCE-4E42-AC5B-C05D1F5C269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B5A80-111C-4255-AA62-FD5C342A23BA}">
      <dsp:nvSpPr>
        <dsp:cNvPr id="0" name=""/>
        <dsp:cNvSpPr/>
      </dsp:nvSpPr>
      <dsp:spPr>
        <a:xfrm>
          <a:off x="0" y="638256"/>
          <a:ext cx="6367912" cy="1630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/>
            <a:t>Increase in  Number (10.5% of the US population)</a:t>
          </a:r>
          <a:endParaRPr lang="en-US" sz="4100" kern="1200"/>
        </a:p>
      </dsp:txBody>
      <dsp:txXfrm>
        <a:off x="79618" y="717874"/>
        <a:ext cx="6208676" cy="1471744"/>
      </dsp:txXfrm>
    </dsp:sp>
    <dsp:sp modelId="{FA5974F8-0B86-4C05-88E2-8CDD3F184C9F}">
      <dsp:nvSpPr>
        <dsp:cNvPr id="0" name=""/>
        <dsp:cNvSpPr/>
      </dsp:nvSpPr>
      <dsp:spPr>
        <a:xfrm>
          <a:off x="0" y="2387316"/>
          <a:ext cx="6367912" cy="16309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/>
            <a:t>Cost $622 billion by 2030</a:t>
          </a:r>
          <a:endParaRPr lang="en-US" sz="4100" kern="1200"/>
        </a:p>
      </dsp:txBody>
      <dsp:txXfrm>
        <a:off x="79618" y="2466934"/>
        <a:ext cx="6208676" cy="1471744"/>
      </dsp:txXfrm>
    </dsp:sp>
    <dsp:sp modelId="{3E6D73B0-CA55-4688-987D-D1E68B65AB2A}">
      <dsp:nvSpPr>
        <dsp:cNvPr id="0" name=""/>
        <dsp:cNvSpPr/>
      </dsp:nvSpPr>
      <dsp:spPr>
        <a:xfrm>
          <a:off x="0" y="4136376"/>
          <a:ext cx="6367912" cy="16309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/>
            <a:t>Comorbidities and Complication</a:t>
          </a:r>
          <a:endParaRPr lang="en-US" sz="4100" kern="1200"/>
        </a:p>
      </dsp:txBody>
      <dsp:txXfrm>
        <a:off x="79618" y="4215994"/>
        <a:ext cx="6208676" cy="1471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5DD8A-19AF-4C00-BD4E-972B13E03759}">
      <dsp:nvSpPr>
        <dsp:cNvPr id="0" name=""/>
        <dsp:cNvSpPr/>
      </dsp:nvSpPr>
      <dsp:spPr>
        <a:xfrm>
          <a:off x="0" y="109880"/>
          <a:ext cx="6489509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NHANES (National Health and Nutrition Examination Survey)</a:t>
          </a:r>
          <a:endParaRPr lang="en-US" sz="3000" kern="1200"/>
        </a:p>
      </dsp:txBody>
      <dsp:txXfrm>
        <a:off x="58257" y="168137"/>
        <a:ext cx="6372995" cy="1076886"/>
      </dsp:txXfrm>
    </dsp:sp>
    <dsp:sp modelId="{3552A99E-0A54-41B7-97F5-7F50AA85CA10}">
      <dsp:nvSpPr>
        <dsp:cNvPr id="0" name=""/>
        <dsp:cNvSpPr/>
      </dsp:nvSpPr>
      <dsp:spPr>
        <a:xfrm>
          <a:off x="0" y="1389680"/>
          <a:ext cx="6489509" cy="1193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Background</a:t>
          </a:r>
          <a:endParaRPr lang="en-US" sz="3000" kern="1200" dirty="0"/>
        </a:p>
      </dsp:txBody>
      <dsp:txXfrm>
        <a:off x="58257" y="1447937"/>
        <a:ext cx="6372995" cy="1076886"/>
      </dsp:txXfrm>
    </dsp:sp>
    <dsp:sp modelId="{1A001B77-8679-4519-9A99-8888CD803FF8}">
      <dsp:nvSpPr>
        <dsp:cNvPr id="0" name=""/>
        <dsp:cNvSpPr/>
      </dsp:nvSpPr>
      <dsp:spPr>
        <a:xfrm>
          <a:off x="0" y="2669480"/>
          <a:ext cx="6489509" cy="1193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Data Type (Demographic, Physical exams, Laboratory and Questionnaires)</a:t>
          </a:r>
          <a:endParaRPr lang="en-US" sz="3000" kern="1200"/>
        </a:p>
      </dsp:txBody>
      <dsp:txXfrm>
        <a:off x="58257" y="2727737"/>
        <a:ext cx="6372995" cy="1076886"/>
      </dsp:txXfrm>
    </dsp:sp>
    <dsp:sp modelId="{14F1417A-2123-4E84-8AAF-1E00BA7BB136}">
      <dsp:nvSpPr>
        <dsp:cNvPr id="0" name=""/>
        <dsp:cNvSpPr/>
      </dsp:nvSpPr>
      <dsp:spPr>
        <a:xfrm>
          <a:off x="0" y="3949280"/>
          <a:ext cx="6489509" cy="1193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Unique Identifier ((SEQN). </a:t>
          </a:r>
          <a:endParaRPr lang="en-US" sz="3000" kern="1200"/>
        </a:p>
      </dsp:txBody>
      <dsp:txXfrm>
        <a:off x="58257" y="4007537"/>
        <a:ext cx="6372995" cy="1076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9790B-A09B-4943-AA2A-089AB87B0975}">
      <dsp:nvSpPr>
        <dsp:cNvPr id="0" name=""/>
        <dsp:cNvSpPr/>
      </dsp:nvSpPr>
      <dsp:spPr>
        <a:xfrm>
          <a:off x="0" y="19534"/>
          <a:ext cx="6367912" cy="15095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Measurement Scaling</a:t>
          </a:r>
          <a:endParaRPr lang="en-US" sz="3800" kern="1200"/>
        </a:p>
      </dsp:txBody>
      <dsp:txXfrm>
        <a:off x="73690" y="93224"/>
        <a:ext cx="6220532" cy="1362175"/>
      </dsp:txXfrm>
    </dsp:sp>
    <dsp:sp modelId="{42E7FB8E-8C15-40DC-B3B1-387C742C56F6}">
      <dsp:nvSpPr>
        <dsp:cNvPr id="0" name=""/>
        <dsp:cNvSpPr/>
      </dsp:nvSpPr>
      <dsp:spPr>
        <a:xfrm>
          <a:off x="0" y="1638530"/>
          <a:ext cx="6367912" cy="150955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Linear Regression</a:t>
          </a:r>
          <a:endParaRPr lang="en-US" sz="3800" kern="1200"/>
        </a:p>
      </dsp:txBody>
      <dsp:txXfrm>
        <a:off x="73690" y="1712220"/>
        <a:ext cx="6220532" cy="1362175"/>
      </dsp:txXfrm>
    </dsp:sp>
    <dsp:sp modelId="{74385E93-B0DB-467A-BA69-B47B5EE7AEA2}">
      <dsp:nvSpPr>
        <dsp:cNvPr id="0" name=""/>
        <dsp:cNvSpPr/>
      </dsp:nvSpPr>
      <dsp:spPr>
        <a:xfrm>
          <a:off x="0" y="3257526"/>
          <a:ext cx="6367912" cy="150955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Testing P values</a:t>
          </a:r>
          <a:endParaRPr lang="en-US" sz="3800" kern="1200"/>
        </a:p>
      </dsp:txBody>
      <dsp:txXfrm>
        <a:off x="73690" y="3331216"/>
        <a:ext cx="6220532" cy="1362175"/>
      </dsp:txXfrm>
    </dsp:sp>
    <dsp:sp modelId="{A1E2D276-4622-461E-ADCB-C7D2968D44A6}">
      <dsp:nvSpPr>
        <dsp:cNvPr id="0" name=""/>
        <dsp:cNvSpPr/>
      </dsp:nvSpPr>
      <dsp:spPr>
        <a:xfrm>
          <a:off x="0" y="4876522"/>
          <a:ext cx="6367912" cy="15095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Programing Language (Python)</a:t>
          </a:r>
          <a:endParaRPr lang="en-US" sz="3800" kern="1200"/>
        </a:p>
      </dsp:txBody>
      <dsp:txXfrm>
        <a:off x="73690" y="4950212"/>
        <a:ext cx="6220532" cy="1362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CA81D-5835-459D-844F-9EB93CC2450D}">
      <dsp:nvSpPr>
        <dsp:cNvPr id="0" name=""/>
        <dsp:cNvSpPr/>
      </dsp:nvSpPr>
      <dsp:spPr>
        <a:xfrm>
          <a:off x="0" y="54831"/>
          <a:ext cx="6367912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Pandas</a:t>
          </a:r>
          <a:endParaRPr lang="en-US" sz="3400" kern="1200"/>
        </a:p>
      </dsp:txBody>
      <dsp:txXfrm>
        <a:off x="39809" y="94640"/>
        <a:ext cx="6288294" cy="735872"/>
      </dsp:txXfrm>
    </dsp:sp>
    <dsp:sp modelId="{6B74D080-9E22-487A-8B35-26B1047FADEC}">
      <dsp:nvSpPr>
        <dsp:cNvPr id="0" name=""/>
        <dsp:cNvSpPr/>
      </dsp:nvSpPr>
      <dsp:spPr>
        <a:xfrm>
          <a:off x="0" y="968241"/>
          <a:ext cx="6367912" cy="815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Numpy</a:t>
          </a:r>
          <a:endParaRPr lang="en-US" sz="3400" kern="1200"/>
        </a:p>
      </dsp:txBody>
      <dsp:txXfrm>
        <a:off x="39809" y="1008050"/>
        <a:ext cx="6288294" cy="735872"/>
      </dsp:txXfrm>
    </dsp:sp>
    <dsp:sp modelId="{44DD3748-2C0C-4B1C-B95F-8F23C33FFD54}">
      <dsp:nvSpPr>
        <dsp:cNvPr id="0" name=""/>
        <dsp:cNvSpPr/>
      </dsp:nvSpPr>
      <dsp:spPr>
        <a:xfrm>
          <a:off x="0" y="1881651"/>
          <a:ext cx="6367912" cy="8154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Scipy</a:t>
          </a:r>
          <a:endParaRPr lang="en-US" sz="3400" kern="1200"/>
        </a:p>
      </dsp:txBody>
      <dsp:txXfrm>
        <a:off x="39809" y="1921460"/>
        <a:ext cx="6288294" cy="735872"/>
      </dsp:txXfrm>
    </dsp:sp>
    <dsp:sp modelId="{2EE3690A-20A0-4530-994A-07F1378529CB}">
      <dsp:nvSpPr>
        <dsp:cNvPr id="0" name=""/>
        <dsp:cNvSpPr/>
      </dsp:nvSpPr>
      <dsp:spPr>
        <a:xfrm>
          <a:off x="0" y="2795061"/>
          <a:ext cx="6367912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Itertools (groupby)</a:t>
          </a:r>
          <a:endParaRPr lang="en-US" sz="3400" kern="1200"/>
        </a:p>
      </dsp:txBody>
      <dsp:txXfrm>
        <a:off x="39809" y="2834870"/>
        <a:ext cx="6288294" cy="735872"/>
      </dsp:txXfrm>
    </dsp:sp>
    <dsp:sp modelId="{E8C20227-C856-4956-A28B-020B7245F6D3}">
      <dsp:nvSpPr>
        <dsp:cNvPr id="0" name=""/>
        <dsp:cNvSpPr/>
      </dsp:nvSpPr>
      <dsp:spPr>
        <a:xfrm>
          <a:off x="0" y="3708471"/>
          <a:ext cx="6367912" cy="8154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Matplotlib</a:t>
          </a:r>
          <a:endParaRPr lang="en-US" sz="3400" kern="1200"/>
        </a:p>
      </dsp:txBody>
      <dsp:txXfrm>
        <a:off x="39809" y="3748280"/>
        <a:ext cx="6288294" cy="735872"/>
      </dsp:txXfrm>
    </dsp:sp>
    <dsp:sp modelId="{8EFB0B9D-84D1-414B-AFCD-D45E635D7004}">
      <dsp:nvSpPr>
        <dsp:cNvPr id="0" name=""/>
        <dsp:cNvSpPr/>
      </dsp:nvSpPr>
      <dsp:spPr>
        <a:xfrm>
          <a:off x="0" y="4621881"/>
          <a:ext cx="6367912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Seaborn</a:t>
          </a:r>
          <a:endParaRPr lang="en-US" sz="3400" kern="1200"/>
        </a:p>
      </dsp:txBody>
      <dsp:txXfrm>
        <a:off x="39809" y="4661690"/>
        <a:ext cx="6288294" cy="735872"/>
      </dsp:txXfrm>
    </dsp:sp>
    <dsp:sp modelId="{79E2CEB5-5FCE-4E42-AC5B-C05D1F5C2690}">
      <dsp:nvSpPr>
        <dsp:cNvPr id="0" name=""/>
        <dsp:cNvSpPr/>
      </dsp:nvSpPr>
      <dsp:spPr>
        <a:xfrm>
          <a:off x="0" y="5535291"/>
          <a:ext cx="6367912" cy="815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Statsmodels</a:t>
          </a:r>
          <a:endParaRPr lang="en-US" sz="3400" kern="1200"/>
        </a:p>
      </dsp:txBody>
      <dsp:txXfrm>
        <a:off x="39809" y="5575100"/>
        <a:ext cx="6288294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CF47-CB88-4A87-BDC3-72BF30035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C463C-8AA9-4612-B66E-4A8EA767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0CAB-57FD-4533-BDA8-FC19296D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122B-E48B-4C37-BA7A-9CE75AD9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9B05-2150-4592-9175-D4EE9EF5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1309-EC00-4DCC-85E0-F22E02FC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A0648-C53A-4448-AA4C-3C20E6C9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C81C-0DD0-4056-944C-95D68AAA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8505-8384-446D-91AA-D8F912A8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6EE7-4C95-4A77-B204-1842AB1F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A5DFC-F05A-4340-A973-2ED2F68BA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92EC8-4635-4E71-8BA1-4121CA08E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66A2-7F87-4937-B85B-F8416A24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6E46-EE60-4A67-9402-D1233D44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B983-C3CF-4B23-AE8A-015EE40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8714-E92F-466D-8720-98ADB7AE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5112-7854-4EF2-AAAF-852F0AC9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1C1-2866-4905-88C5-9F0CB188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9189-EF06-422E-AE7F-199CF6FC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F5AE-1A3F-4771-9B2A-6B40E2B9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5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C25D-484B-4E6B-AEE1-59D16CAF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758D-63D1-4392-A10E-D41C7611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91B5-0EB8-4C57-BE4E-659066AB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0253-8599-465B-8C45-D02C56B9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AA7B-B59E-4EA4-A88A-72FE496B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FB75-83B9-44F2-A6D8-1F12080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021A-F0CF-400E-B4CD-F2FF806AE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0DAC-047E-4673-A89A-A79CDE1F2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8065C-5020-42BD-873E-92BBC322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44BA-D602-41F9-ACB6-55C8C96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11C1F-976F-4B61-BC02-E26ED1ED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4C92-A56E-433E-AAAE-EF7E29AE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3CA97-862D-4148-9845-7DB79864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6996C-ABEE-481C-8BDE-7C81F9B68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0ED1D-BE70-4FE5-9D7B-8DDBBED3D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66333-4805-48D6-A7EE-445616B81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AFAF3-1185-4F11-9901-68ECDAA5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EB135-2976-453B-A20C-A1B154D4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314EF-59EA-4623-8C6E-5535137E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1F86-659A-44BF-891E-49341D8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7A97D-7AB8-4E8A-BE40-B7F2FD93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73897-1436-4A0A-980C-68C458CC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FD29B-049D-47D2-B9C0-2A8AA347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A01CF-FFC4-4B3E-B598-15260217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516D8-9441-47E2-8161-84C94135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F437-0D04-4044-83B5-3E99E04A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F64A-D0B5-4B15-AD72-694F03D2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A176-90C6-4C61-A812-61D2C079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D261A-D805-4B98-8308-CD376CA7B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E19A5-3A41-4190-B39A-9986F8AE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38B15-34E1-463C-96A8-9FAA5618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62DFD-1DFC-4092-A725-847C276E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6117-0696-4B03-AC05-F1CFEE2D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E1060-DD46-4B9A-A6F3-35C321D64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95373-13E0-40F8-B9F6-A8A7670B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5997-0596-4A75-A02C-DE7C370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4ED9C-9820-4771-8264-C4BCB399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9213-C56D-47D8-99E9-91904F6D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98886-AFBF-4CD1-A3AE-EC7576AC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0ABA6-C184-4F0A-8862-77BA9BFE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FDD1-60C4-4B7E-90CA-2D20013F4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E02-B7EA-4AAA-9922-EA2B96ACE79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DC0C-B96A-4F97-95EB-E961FACD7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647F-4F6B-4E45-9473-E5974CE4F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A203-184D-4A32-A047-B79B30EE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2F13-422D-49BE-83A4-95AF13D8A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b="1" i="0" u="none" strike="noStrike">
                <a:effectLst/>
                <a:latin typeface="Times New Roman" panose="02020603050405020304" pitchFamily="18" charset="0"/>
              </a:rPr>
              <a:t>Understanding Diabetes with Data Science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4C31F-0578-4914-99B5-89DBD0E6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>
                <a:effectLst/>
                <a:latin typeface="Calibri" panose="020F0502020204030204" pitchFamily="34" charset="0"/>
              </a:rPr>
              <a:t>Ayodeji (DJ) Akinbode</a:t>
            </a:r>
            <a:endParaRPr lang="en-US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8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1D537F-385A-47B6-BFAC-4A4BBE53D7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6" y="2791845"/>
            <a:ext cx="10064750" cy="1160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9293D87-4878-4C00-8FFA-41B26A7E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33" y="4436675"/>
            <a:ext cx="10064750" cy="11350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A0BF8-7310-435D-A152-62D3DEA2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935084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1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</a:br>
            <a:r>
              <a:rPr lang="en-US" sz="31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Measurement Scaling (</a:t>
            </a:r>
            <a:r>
              <a:rPr lang="en-US" sz="3100" b="0" i="0" u="none" strike="noStrike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cont</a:t>
            </a:r>
            <a:r>
              <a:rPr lang="en-US" sz="31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)</a:t>
            </a:r>
            <a:br>
              <a:rPr lang="en-US" sz="3100" b="0" dirty="0">
                <a:solidFill>
                  <a:srgbClr val="FFFFFF"/>
                </a:solidFill>
                <a:effectLst/>
              </a:rPr>
            </a:br>
            <a:r>
              <a:rPr lang="en-US" sz="31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Income</a:t>
            </a:r>
            <a:br>
              <a:rPr lang="en-US" sz="3100" b="0" dirty="0">
                <a:solidFill>
                  <a:srgbClr val="FFFFFF"/>
                </a:solidFill>
                <a:effectLst/>
              </a:rPr>
            </a:br>
            <a:br>
              <a:rPr lang="en-US" sz="1000" dirty="0">
                <a:solidFill>
                  <a:srgbClr val="FFFFFF"/>
                </a:solidFill>
              </a:rPr>
            </a:b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1A48365-B48D-490D-A7DE-D85CC9AD2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C3D34-CBF3-4A29-AFF6-83F4F77E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4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Measurement Scaling (cont)</a:t>
            </a:r>
            <a:br>
              <a:rPr lang="en-US" sz="3400" b="0">
                <a:solidFill>
                  <a:schemeClr val="bg1"/>
                </a:solidFill>
                <a:effectLst/>
              </a:rPr>
            </a:br>
            <a:r>
              <a:rPr lang="en-US" sz="34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Race</a:t>
            </a:r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21F05AC-2996-48A9-9B40-1A0FC53D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4E49-80AC-49B6-991E-1852D9C1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# 1= Mexican American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# 2= Other Hispanic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# 3= White American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# 4= Black American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# 6= Asian American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# 7= Other Race - Including Multi-Racial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FC8C5E-6847-4D03-88B9-547930FE1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3455" y="1936358"/>
            <a:ext cx="4533345" cy="3242459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1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AC420E-9CC3-4D99-B865-0F437E2A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en-US" sz="2800" b="0">
                <a:solidFill>
                  <a:srgbClr val="FFFFFF"/>
                </a:solidFill>
                <a:effectLst/>
              </a:rPr>
            </a:br>
            <a:r>
              <a:rPr lang="en-US" sz="2800" b="0" i="0" u="none" strike="noStrike">
                <a:solidFill>
                  <a:srgbClr val="FFFFFF"/>
                </a:solidFill>
                <a:effectLst/>
                <a:latin typeface="Nunito"/>
              </a:rPr>
              <a:t>Linear Regression (OLS Regression)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E3A77D-BDD3-46F5-9746-A1A2E2AE7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58" b="-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FA8BF8-F14C-4C18-AD7A-E8E210CF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35" y="2439717"/>
            <a:ext cx="10540865" cy="3737246"/>
          </a:xfrm>
        </p:spPr>
        <p:txBody>
          <a:bodyPr/>
          <a:lstStyle/>
          <a:p>
            <a:r>
              <a:rPr lang="en-US" sz="1800" b="0" i="1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Insulin Amount= Dependent Variable</a:t>
            </a:r>
          </a:p>
          <a:p>
            <a:endParaRPr lang="en-US" sz="1800" i="1" dirty="0">
              <a:solidFill>
                <a:srgbClr val="111111"/>
              </a:solidFill>
              <a:latin typeface="Times New Roman" panose="02020603050405020304" pitchFamily="18" charset="0"/>
            </a:endParaRPr>
          </a:p>
          <a:p>
            <a:r>
              <a:rPr lang="en-US" sz="1800" i="1" dirty="0">
                <a:solidFill>
                  <a:srgbClr val="111111"/>
                </a:solidFill>
                <a:latin typeface="Times New Roman" panose="02020603050405020304" pitchFamily="18" charset="0"/>
              </a:rPr>
              <a:t>Y=bo+b1x1 +b2x2 +E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0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1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B30621-A41C-4A21-A087-F2D736BD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Nunito"/>
              </a:rPr>
              <a:t>Linear Regression (OLS Regression)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C2C9-D1DD-4D6B-87D7-3E67921C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1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Insulin Amount= Dependent Variable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111111"/>
                </a:solidFill>
                <a:latin typeface="Times New Roman" panose="02020603050405020304" pitchFamily="18" charset="0"/>
              </a:rPr>
              <a:t>Y=b0 + b1x1+ b2x2 + E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111111"/>
                </a:solidFill>
                <a:latin typeface="Times New Roman" panose="02020603050405020304" pitchFamily="18" charset="0"/>
              </a:rPr>
              <a:t>Age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111111"/>
                </a:solidFill>
                <a:latin typeface="Times New Roman" panose="02020603050405020304" pitchFamily="18" charset="0"/>
              </a:rPr>
              <a:t>BMI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111111"/>
                </a:solidFill>
                <a:latin typeface="Times New Roman" panose="02020603050405020304" pitchFamily="18" charset="0"/>
              </a:rPr>
              <a:t>Waist Circumference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111111"/>
                </a:solidFill>
                <a:latin typeface="Times New Roman" panose="02020603050405020304" pitchFamily="18" charset="0"/>
              </a:rPr>
              <a:t>Weight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111111"/>
                </a:solidFill>
                <a:latin typeface="Times New Roman" panose="02020603050405020304" pitchFamily="18" charset="0"/>
              </a:rPr>
              <a:t>Diastolic</a:t>
            </a:r>
            <a:endParaRPr 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0D0E33-6FA4-4C94-A992-AE27640D2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36874" b="-2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41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C5BB6B-B91F-4FD3-8240-DDB9241A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Current Issue with Diabetes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59BC04-335E-4524-A655-1E3E95FA8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68653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29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CEE39-DFED-43A5-9EFD-1CD928F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US" sz="3600" b="1" i="0" u="none" strike="noStrike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Data Source</a:t>
            </a:r>
            <a:endParaRPr lang="en-US" sz="3600">
              <a:solidFill>
                <a:srgbClr val="FFFFFF"/>
              </a:solidFill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0957A395-99FF-4CD6-A3E8-690A77F73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510442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20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CE100D-AD0D-49B3-AA97-A9F74E2E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Statistical Analysis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FCEA3A-7C37-4135-B51E-7CB110D18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56017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81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3DD6A9-72CD-47D4-9C88-D76AA996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Python Libraries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F8AA1BB-D9F9-4BF0-9BFA-066A956DA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22854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94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A0502-594D-4BA0-87D1-3145338C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Extracted and Processed Data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9F932-0922-4D19-8C69-68B66609F822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Data Sample (8366 rows × 15 columns)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CDE756-5CE1-498C-A107-754123457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54" y="2619773"/>
            <a:ext cx="10515595" cy="34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4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813A7-D71A-42C2-942C-61CCE00A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Nunito"/>
              </a:rPr>
              <a:t>Variables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12FC-C761-491A-87BB-7F7164C9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>
              <a:spcBef>
                <a:spcPts val="900"/>
              </a:spcBef>
              <a:spcAft>
                <a:spcPts val="0"/>
              </a:spcAft>
            </a:pPr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SEQN 			Weight 				Race</a:t>
            </a:r>
            <a:endParaRPr lang="en-US" sz="2000" b="0">
              <a:effectLst/>
            </a:endParaRPr>
          </a:p>
          <a:p>
            <a:pPr rtl="0">
              <a:spcBef>
                <a:spcPts val="900"/>
              </a:spcBef>
              <a:spcAft>
                <a:spcPts val="0"/>
              </a:spcAft>
            </a:pPr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Are_You_Diabetic? 		BMI 				Precription_Plan</a:t>
            </a:r>
            <a:endParaRPr lang="en-US" sz="2000" b="0">
              <a:effectLst/>
            </a:endParaRPr>
          </a:p>
          <a:p>
            <a:pPr rtl="0">
              <a:spcBef>
                <a:spcPts val="900"/>
              </a:spcBef>
              <a:spcAft>
                <a:spcPts val="0"/>
              </a:spcAft>
            </a:pPr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Taking_insulin? 		Waist_Circumference 		Health_Coverage</a:t>
            </a:r>
            <a:endParaRPr lang="en-US" sz="2000" b="0">
              <a:effectLst/>
            </a:endParaRPr>
          </a:p>
          <a:p>
            <a:pPr rtl="0">
              <a:spcBef>
                <a:spcPts val="900"/>
              </a:spcBef>
              <a:spcAft>
                <a:spcPts val="0"/>
              </a:spcAft>
            </a:pPr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Age 				Systolic 			Income </a:t>
            </a:r>
            <a:endParaRPr lang="en-US" sz="2000" b="0">
              <a:effectLst/>
            </a:endParaRPr>
          </a:p>
          <a:p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Gender 			Diastolic			Marital_status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541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6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0BB76B-C749-496A-992C-99C82405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Statistical Analysis (Results)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91EB61-D021-43A2-93EE-59FCB6EA1F33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900" b="0" i="0" u="none" strike="noStrike" dirty="0">
                <a:effectLst/>
              </a:rPr>
              <a:t>Measurement Scaling</a:t>
            </a:r>
            <a:endParaRPr lang="en-US" sz="1900" b="0" dirty="0">
              <a:effectLst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br>
              <a:rPr lang="en-US" sz="1900" b="0" dirty="0">
                <a:effectLst/>
              </a:rPr>
            </a:br>
            <a:r>
              <a:rPr lang="en-US" sz="1900" b="0" i="0" u="none" strike="noStrike" dirty="0">
                <a:effectLst/>
              </a:rPr>
              <a:t># 1= Diabetic</a:t>
            </a:r>
            <a:endParaRPr lang="en-US" sz="1900" b="0" dirty="0">
              <a:effectLst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900" b="0" i="0" u="none" strike="noStrike" dirty="0">
                <a:effectLst/>
              </a:rPr>
              <a:t># 2= Nondiabetic</a:t>
            </a:r>
            <a:endParaRPr lang="en-US" sz="1900" b="0" dirty="0">
              <a:effectLst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900" b="0" i="0" u="none" strike="noStrike" dirty="0">
                <a:effectLst/>
              </a:rPr>
              <a:t># 3= Borderline diabetic</a:t>
            </a:r>
            <a:endParaRPr lang="en-US" sz="1900" b="0" dirty="0">
              <a:effectLst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900" b="0" i="0" u="none" strike="noStrike" dirty="0">
                <a:effectLst/>
              </a:rPr>
              <a:t># 9= Don't know</a:t>
            </a:r>
            <a:endParaRPr lang="en-US" sz="1900" b="0" dirty="0">
              <a:effectLst/>
            </a:endParaRPr>
          </a:p>
          <a:p>
            <a:pPr>
              <a:lnSpc>
                <a:spcPct val="90000"/>
              </a:lnSpc>
            </a:pPr>
            <a:br>
              <a:rPr lang="en-US" sz="1900" dirty="0"/>
            </a:br>
            <a:endParaRPr lang="en-US" sz="19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CB5E2-5031-4596-B048-A0D72D660B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892" y="3200733"/>
            <a:ext cx="4802404" cy="214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08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5A49435-E075-4822-9D18-0D1331C9F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4203A-9C48-4A46-8572-709FAE7A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088933" cy="2147520"/>
          </a:xfrm>
        </p:spPr>
        <p:txBody>
          <a:bodyPr>
            <a:normAutofit/>
          </a:bodyPr>
          <a:lstStyle/>
          <a:p>
            <a:r>
              <a:rPr lang="en-US" sz="4000" b="0" i="0" u="none" strike="noStrike">
                <a:effectLst/>
                <a:latin typeface="Times New Roman" panose="02020603050405020304" pitchFamily="18" charset="0"/>
              </a:rPr>
              <a:t>Measurement Scaling (cont)</a:t>
            </a:r>
            <a:endParaRPr lang="en-US" sz="4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3AE24FC-E697-4150-A4E9-7038F7232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B6E6A6DC-8190-4538-9EAF-6D2DA32F2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A0F9E64-E4D5-4F5D-8DC8-4D718FB4E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8B14D11E-46EC-4472-B641-2B229466B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CBCC03E8-EFA8-4481-85F5-6D67FD43B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0AEDB5B1-8ED2-479D-B390-166313445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32736CD4-ACBB-4E31-A595-77721EE5F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840EDB8A-0A05-4A4D-9131-B0C9913AD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97852E7D-B6DA-4315-9AB0-F38BDF42C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042626BE-3A9A-4473-9CDB-891652CF9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26990F26-ADA3-4903-BD10-FB3F028C4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14323D42-A322-4207-857F-82B98209C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F9D23351-DEBD-4512-90A7-4603F9CA6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53C35052-0CBF-4794-B3FE-7CF81F06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E00348F-61C1-4BAF-A2DE-51D1FA9D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740C38A9-2B2E-4547-9000-43FE77D14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8170394A-2958-4790-9EFB-6DA2EC131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A0D08350-9D6D-4252-8A04-D0422792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854E4015-5352-4DFB-A8D1-2F380D399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835C5FE1-6BD5-4F30-AF61-12736BBAD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DDBBD31D-9CD8-4380-A5C6-A03D916C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7599-2F55-4CF5-A1FF-2ACE734A2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31476"/>
            <a:ext cx="4088932" cy="3034862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 b="0" i="0" u="none" strike="noStrike" dirty="0">
                <a:effectLst/>
                <a:latin typeface="Calibri" panose="020F0502020204030204" pitchFamily="34" charset="0"/>
              </a:rPr>
              <a:t>Diabetics and Cardiovascular Health</a:t>
            </a:r>
            <a:endParaRPr lang="en-US" sz="15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# 1= Diabetic</a:t>
            </a:r>
            <a:endParaRPr lang="en-US" sz="15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# 2= Nondiabetic</a:t>
            </a:r>
            <a:endParaRPr lang="en-US" sz="15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# 3= Borderline diabetic</a:t>
            </a:r>
            <a:endParaRPr lang="en-US" sz="15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 b="0" i="0" u="none" strike="noStrike" dirty="0">
                <a:effectLst/>
                <a:latin typeface="Times New Roman" panose="02020603050405020304" pitchFamily="18" charset="0"/>
              </a:rPr>
              <a:t># 9= Don't know</a:t>
            </a:r>
            <a:endParaRPr lang="en-US" sz="1500" b="0" dirty="0">
              <a:effectLst/>
            </a:endParaRPr>
          </a:p>
          <a:p>
            <a:pPr marL="0" indent="0">
              <a:buNone/>
            </a:pPr>
            <a:br>
              <a:rPr lang="en-US" sz="1500" dirty="0"/>
            </a:b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2B077-D264-42DF-B075-70A377D2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421" y="3429000"/>
            <a:ext cx="39243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321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Calibri Light</vt:lpstr>
      <vt:lpstr>Arial</vt:lpstr>
      <vt:lpstr>Nunito</vt:lpstr>
      <vt:lpstr>Calibri</vt:lpstr>
      <vt:lpstr>Office Theme</vt:lpstr>
      <vt:lpstr>Understanding Diabetes with Data Science</vt:lpstr>
      <vt:lpstr>Current Issue with Diabetes</vt:lpstr>
      <vt:lpstr>Data Source</vt:lpstr>
      <vt:lpstr>Statistical Analysis</vt:lpstr>
      <vt:lpstr>Python Libraries</vt:lpstr>
      <vt:lpstr>Extracted and Processed Data</vt:lpstr>
      <vt:lpstr>Variables</vt:lpstr>
      <vt:lpstr>Statistical Analysis (Results)</vt:lpstr>
      <vt:lpstr>Measurement Scaling (cont)</vt:lpstr>
      <vt:lpstr>    Measurement Scaling (cont) Income  </vt:lpstr>
      <vt:lpstr>Measurement Scaling (cont) Race</vt:lpstr>
      <vt:lpstr> Linear Regression (OLS Regression) </vt:lpstr>
      <vt:lpstr>Linear Regression (OLS Regression)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Diabetes with Data Science</dc:title>
  <dc:creator>ASHLEY BOYLAN</dc:creator>
  <cp:lastModifiedBy>ASHLEY BOYLAN</cp:lastModifiedBy>
  <cp:revision>7</cp:revision>
  <dcterms:created xsi:type="dcterms:W3CDTF">2021-04-27T19:16:03Z</dcterms:created>
  <dcterms:modified xsi:type="dcterms:W3CDTF">2021-04-27T21:11:40Z</dcterms:modified>
</cp:coreProperties>
</file>