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4432" r:id="rId2"/>
  </p:sldMasterIdLst>
  <p:notesMasterIdLst>
    <p:notesMasterId r:id="rId24"/>
  </p:notesMasterIdLst>
  <p:sldIdLst>
    <p:sldId id="827" r:id="rId3"/>
    <p:sldId id="828" r:id="rId4"/>
    <p:sldId id="829" r:id="rId5"/>
    <p:sldId id="830" r:id="rId6"/>
    <p:sldId id="831" r:id="rId7"/>
    <p:sldId id="832" r:id="rId8"/>
    <p:sldId id="836" r:id="rId9"/>
    <p:sldId id="833" r:id="rId10"/>
    <p:sldId id="592" r:id="rId11"/>
    <p:sldId id="811" r:id="rId12"/>
    <p:sldId id="815" r:id="rId13"/>
    <p:sldId id="816" r:id="rId14"/>
    <p:sldId id="817" r:id="rId15"/>
    <p:sldId id="818" r:id="rId16"/>
    <p:sldId id="819" r:id="rId17"/>
    <p:sldId id="820" r:id="rId18"/>
    <p:sldId id="822" r:id="rId19"/>
    <p:sldId id="821" r:id="rId20"/>
    <p:sldId id="823" r:id="rId21"/>
    <p:sldId id="824" r:id="rId22"/>
    <p:sldId id="814" r:id="rId23"/>
  </p:sldIdLst>
  <p:sldSz cx="9144000" cy="6858000" type="screen4x3"/>
  <p:notesSz cx="6805613" cy="99393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3912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0998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8084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5171" indent="1588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431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516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603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6688" algn="l" defTabSz="914172" rtl="0" eaLnBrk="1" latinLnBrk="0" hangingPunct="1">
      <a:defRPr sz="4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3366FF"/>
    <a:srgbClr val="FFCC66"/>
    <a:srgbClr val="CC6600"/>
    <a:srgbClr val="99FFCC"/>
    <a:srgbClr val="FFFF99"/>
    <a:srgbClr val="FFFF66"/>
    <a:srgbClr val="99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412" autoAdjust="0"/>
    <p:restoredTop sz="94840" autoAdjust="0"/>
  </p:normalViewPr>
  <p:slideViewPr>
    <p:cSldViewPr snapToGrid="0">
      <p:cViewPr varScale="1">
        <p:scale>
          <a:sx n="70" d="100"/>
          <a:sy n="70" d="100"/>
        </p:scale>
        <p:origin x="-1152" y="-90"/>
      </p:cViewPr>
      <p:guideLst>
        <p:guide orient="horz" pos="770"/>
        <p:guide pos="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667BB2C-EB1C-4BE5-9B64-E45FEFDD49A7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B80110-EF54-4AE3-A337-3ACD8BDA75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89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39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0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1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04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03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09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05" algn="l" defTabSz="9140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0110-EF54-4AE3-A337-3ACD8BDA750E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5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80110-EF54-4AE3-A337-3ACD8BDA750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5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7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6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3687CA3-C81B-4819-9B7B-D89BC56C7DF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E2CE7322-82A2-434C-A639-1AD5654031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764B93B-4D72-4631-98E9-6A8C43FEA55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9DB65FFE-B8BB-4456-B6A0-0299F1F094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2" y="274641"/>
            <a:ext cx="6019800" cy="585152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F62D8BC-8F01-486D-ADFA-6F608B8BB783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54CB2D39-878A-489D-BB8A-466A00290E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8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1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8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1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7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3C1FFCD-0A77-4727-9620-B332A7C6B12D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F6F5E03-5755-4EE5-A3C5-DB6C311BB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2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24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24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05/11/2019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9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87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81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74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968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16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35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549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2DE6B5F8-D9D7-49EE-8FA5-76DE355CADA8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13C21AE-6B84-4884-8E73-E550FAE89D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038D02A-1477-4E8D-98EE-219589742B24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0DE550C0-D390-43B0-BD32-FAB63AA110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375" indent="0">
              <a:buNone/>
              <a:defRPr sz="1800" b="1"/>
            </a:lvl2pPr>
            <a:lvl3pPr marL="838745" indent="0">
              <a:buNone/>
              <a:defRPr sz="1600" b="1"/>
            </a:lvl3pPr>
            <a:lvl4pPr marL="1258125" indent="0">
              <a:buNone/>
              <a:defRPr sz="1500" b="1"/>
            </a:lvl4pPr>
            <a:lvl5pPr marL="1677496" indent="0">
              <a:buNone/>
              <a:defRPr sz="1500" b="1"/>
            </a:lvl5pPr>
            <a:lvl6pPr marL="2096870" indent="0">
              <a:buNone/>
              <a:defRPr sz="1500" b="1"/>
            </a:lvl6pPr>
            <a:lvl7pPr marL="2516245" indent="0">
              <a:buNone/>
              <a:defRPr sz="1500" b="1"/>
            </a:lvl7pPr>
            <a:lvl8pPr marL="2935620" indent="0">
              <a:buNone/>
              <a:defRPr sz="1500" b="1"/>
            </a:lvl8pPr>
            <a:lvl9pPr marL="3354995" indent="0">
              <a:buNone/>
              <a:defRPr sz="1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43" y="1535113"/>
            <a:ext cx="4041775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375" indent="0">
              <a:buNone/>
              <a:defRPr sz="1800" b="1"/>
            </a:lvl2pPr>
            <a:lvl3pPr marL="838745" indent="0">
              <a:buNone/>
              <a:defRPr sz="1600" b="1"/>
            </a:lvl3pPr>
            <a:lvl4pPr marL="1258125" indent="0">
              <a:buNone/>
              <a:defRPr sz="1500" b="1"/>
            </a:lvl4pPr>
            <a:lvl5pPr marL="1677496" indent="0">
              <a:buNone/>
              <a:defRPr sz="1500" b="1"/>
            </a:lvl5pPr>
            <a:lvl6pPr marL="2096870" indent="0">
              <a:buNone/>
              <a:defRPr sz="1500" b="1"/>
            </a:lvl6pPr>
            <a:lvl7pPr marL="2516245" indent="0">
              <a:buNone/>
              <a:defRPr sz="1500" b="1"/>
            </a:lvl7pPr>
            <a:lvl8pPr marL="2935620" indent="0">
              <a:buNone/>
              <a:defRPr sz="1500" b="1"/>
            </a:lvl8pPr>
            <a:lvl9pPr marL="3354995" indent="0">
              <a:buNone/>
              <a:defRPr sz="15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43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C8F5AE04-6483-4F2B-A42B-BF82329FCEA0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8BCB574-CC46-45EE-A31E-35627A0680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1D2FD44-20A9-435C-B4AC-1D0799266AF7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1571F6F1-47E5-488C-B6FA-98FCBEA9B0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A97A676-3382-4C88-9203-547A24DCF70B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1FC1C93-3B09-4831-83AF-802684A272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64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9375" indent="0">
              <a:buNone/>
              <a:defRPr sz="1100"/>
            </a:lvl2pPr>
            <a:lvl3pPr marL="838745" indent="0">
              <a:buNone/>
              <a:defRPr sz="1000"/>
            </a:lvl3pPr>
            <a:lvl4pPr marL="1258125" indent="0">
              <a:buNone/>
              <a:defRPr sz="900"/>
            </a:lvl4pPr>
            <a:lvl5pPr marL="1677496" indent="0">
              <a:buNone/>
              <a:defRPr sz="900"/>
            </a:lvl5pPr>
            <a:lvl6pPr marL="2096870" indent="0">
              <a:buNone/>
              <a:defRPr sz="900"/>
            </a:lvl6pPr>
            <a:lvl7pPr marL="2516245" indent="0">
              <a:buNone/>
              <a:defRPr sz="900"/>
            </a:lvl7pPr>
            <a:lvl8pPr marL="2935620" indent="0">
              <a:buNone/>
              <a:defRPr sz="900"/>
            </a:lvl8pPr>
            <a:lvl9pPr marL="3354995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257F652-0750-417F-A78C-646F44874137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B988376-2BE2-4786-8A53-462401CEA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9375" indent="0">
              <a:buNone/>
              <a:defRPr sz="2600"/>
            </a:lvl2pPr>
            <a:lvl3pPr marL="838745" indent="0">
              <a:buNone/>
              <a:defRPr sz="2200"/>
            </a:lvl3pPr>
            <a:lvl4pPr marL="1258125" indent="0">
              <a:buNone/>
              <a:defRPr sz="1800"/>
            </a:lvl4pPr>
            <a:lvl5pPr marL="1677496" indent="0">
              <a:buNone/>
              <a:defRPr sz="1800"/>
            </a:lvl5pPr>
            <a:lvl6pPr marL="2096870" indent="0">
              <a:buNone/>
              <a:defRPr sz="1800"/>
            </a:lvl6pPr>
            <a:lvl7pPr marL="2516245" indent="0">
              <a:buNone/>
              <a:defRPr sz="1800"/>
            </a:lvl7pPr>
            <a:lvl8pPr marL="2935620" indent="0">
              <a:buNone/>
              <a:defRPr sz="1800"/>
            </a:lvl8pPr>
            <a:lvl9pPr marL="3354995" indent="0">
              <a:buNone/>
              <a:defRPr sz="18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19375" indent="0">
              <a:buNone/>
              <a:defRPr sz="1100"/>
            </a:lvl2pPr>
            <a:lvl3pPr marL="838745" indent="0">
              <a:buNone/>
              <a:defRPr sz="1000"/>
            </a:lvl3pPr>
            <a:lvl4pPr marL="1258125" indent="0">
              <a:buNone/>
              <a:defRPr sz="900"/>
            </a:lvl4pPr>
            <a:lvl5pPr marL="1677496" indent="0">
              <a:buNone/>
              <a:defRPr sz="900"/>
            </a:lvl5pPr>
            <a:lvl6pPr marL="2096870" indent="0">
              <a:buNone/>
              <a:defRPr sz="900"/>
            </a:lvl6pPr>
            <a:lvl7pPr marL="2516245" indent="0">
              <a:buNone/>
              <a:defRPr sz="900"/>
            </a:lvl7pPr>
            <a:lvl8pPr marL="2935620" indent="0">
              <a:buNone/>
              <a:defRPr sz="900"/>
            </a:lvl8pPr>
            <a:lvl9pPr marL="3354995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6940D09-F265-4E49-818B-F5C48AE6995B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031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857D0D27-544B-4618-A3BC-FD9F903B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874" tIns="41940" rIns="83874" bIns="419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2" y="6356358"/>
            <a:ext cx="2133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6EBDF5-8AD4-4E93-A7E6-5957AB56B88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5" y="6356358"/>
            <a:ext cx="2895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wrap="square" lIns="83874" tIns="41940" rIns="83874" bIns="4194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0AD86A-115F-486C-9798-3522EE391E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Imagem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0"/>
            <a:ext cx="38576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timing>
    <p:tnLst>
      <p:par>
        <p:cTn id="1" dur="indefinite" restart="never" nodeType="tmRoot"/>
      </p:par>
    </p:tnLst>
  </p:timing>
  <p:txStyles>
    <p:titleStyle>
      <a:lvl1pPr algn="ctr" defTabSz="83640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defTabSz="836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016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031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044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060" algn="ctr" defTabSz="83785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12659" indent="-31265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81" indent="-260283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902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4899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85482" indent="-207909" algn="l" defTabSz="836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06555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5934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5307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4682" indent="-209685" algn="l" defTabSz="8387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37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874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12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7496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687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624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5620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4995" algn="l" defTabSz="838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11A7BF-8490-4646-8651-F48F4D28BEE8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05/11/2019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A733D2-E566-4724-8FAE-13FCDD1766AE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4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9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4725" y="2327507"/>
            <a:ext cx="8424936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438" tIns="49218" rIns="98438" bIns="49218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13</a:t>
            </a:r>
            <a:r>
              <a:rPr lang="pt-BR" sz="3600" b="1" dirty="0" smtClean="0"/>
              <a:t> </a:t>
            </a:r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CIRCUITO </a:t>
            </a:r>
            <a:r>
              <a:rPr lang="pt-BR" sz="3600" b="1" dirty="0" smtClean="0">
                <a:solidFill>
                  <a:schemeClr val="bg1"/>
                </a:solidFill>
                <a:cs typeface="Arial" pitchFamily="34" charset="0"/>
              </a:rPr>
              <a:t>EQUIVALENTE ESTRELA/TRIÂNGULO</a:t>
            </a:r>
            <a:endParaRPr lang="pt-BR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4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14 - CONCEITO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DE FONTE </a:t>
            </a:r>
            <a:endParaRPr lang="pt-BR" sz="3200" b="1" dirty="0" smtClean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DE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TENSÃO 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FONTE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DE CORRENTE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853787"/>
            <a:ext cx="8715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Para que os circuitos elétricos possam realizar algum trabalho, é necessária uma fonte de energia como alimentação, afinal, energia não se produz, se transforma. As três grandezas que a Lei de Ohm relaciona são </a:t>
            </a:r>
            <a:r>
              <a:rPr lang="pt-BR" sz="3200" u="sng" dirty="0"/>
              <a:t>tensão</a:t>
            </a:r>
            <a:r>
              <a:rPr lang="pt-BR" sz="3200" dirty="0"/>
              <a:t>, </a:t>
            </a:r>
            <a:r>
              <a:rPr lang="pt-BR" sz="3200" u="sng" dirty="0"/>
              <a:t>corrente</a:t>
            </a:r>
            <a:r>
              <a:rPr lang="pt-BR" sz="3200" dirty="0"/>
              <a:t> e </a:t>
            </a:r>
            <a:r>
              <a:rPr lang="pt-BR" sz="3200" u="sng" dirty="0" smtClean="0"/>
              <a:t>resistência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952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4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14 - CONCEITO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DE FONTE </a:t>
            </a:r>
            <a:endParaRPr lang="pt-BR" sz="3200" b="1" dirty="0" smtClean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DE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TENSÃO 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FONTE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DE CORRENTE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853787"/>
            <a:ext cx="87157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A </a:t>
            </a:r>
            <a:r>
              <a:rPr lang="pt-BR" sz="3200" dirty="0"/>
              <a:t>resistência é uma grandeza que depende da carga e terá seu valor constantemente alterado. Mas, para projetar nosso circuito, é necessário que alguma grandeza seja constante, não varie, especialmente a alimentação, portanto, esta poderá ser de tensão constante ou de corrente constante. </a:t>
            </a:r>
          </a:p>
        </p:txBody>
      </p:sp>
    </p:spTree>
    <p:extLst>
      <p:ext uri="{BB962C8B-B14F-4D97-AF65-F5344CB8AC3E}">
        <p14:creationId xmlns:p14="http://schemas.microsoft.com/office/powerpoint/2010/main" val="21765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489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14.1 -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FONTE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DE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TENSÃO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CONSTANTE 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853787"/>
            <a:ext cx="8715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É a fonte mais comum e utilizada para alimentar os circuitos. A tensão é gerada a partir de uma transformação de energia (ex.: energia química em energia </a:t>
            </a:r>
            <a:r>
              <a:rPr lang="pt-BR" sz="3200" dirty="0" err="1"/>
              <a:t>elétricapilhas</a:t>
            </a:r>
            <a:r>
              <a:rPr lang="pt-BR" sz="3200" dirty="0"/>
              <a:t>) e se mantém constante em função da variação da carga. Quem varia é a corrente elétrica. </a:t>
            </a:r>
          </a:p>
        </p:txBody>
      </p:sp>
    </p:spTree>
    <p:extLst>
      <p:ext uri="{BB962C8B-B14F-4D97-AF65-F5344CB8AC3E}">
        <p14:creationId xmlns:p14="http://schemas.microsoft.com/office/powerpoint/2010/main" val="4336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3153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14.1 - Lei de Ohm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699556" y="4026317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R↑ ↑</a:t>
            </a:r>
            <a:endParaRPr lang="pt-BR" dirty="0"/>
          </a:p>
        </p:txBody>
      </p:sp>
      <p:pic>
        <p:nvPicPr>
          <p:cNvPr id="1026" name="Picture 2" descr="Lei-de-Ohm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592"/>
            <a:ext cx="66294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5765086" y="3216483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 </a:t>
            </a:r>
            <a:r>
              <a:rPr lang="pt-BR" dirty="0" smtClean="0"/>
              <a:t>= R</a:t>
            </a:r>
            <a:r>
              <a:rPr lang="pt-BR" dirty="0"/>
              <a:t> </a:t>
            </a:r>
            <a:r>
              <a:rPr lang="pt-BR" dirty="0" smtClean="0"/>
              <a:t>. I </a:t>
            </a:r>
          </a:p>
          <a:p>
            <a:endParaRPr lang="pt-BR" dirty="0"/>
          </a:p>
          <a:p>
            <a:r>
              <a:rPr lang="pt-BR" dirty="0"/>
              <a:t>se R↑ ↑, I↓ ↓</a:t>
            </a:r>
          </a:p>
          <a:p>
            <a:r>
              <a:rPr lang="pt-BR" dirty="0"/>
              <a:t>se R↓ ↓, I↑ ↑</a:t>
            </a:r>
          </a:p>
        </p:txBody>
      </p:sp>
    </p:spTree>
    <p:extLst>
      <p:ext uri="{BB962C8B-B14F-4D97-AF65-F5344CB8AC3E}">
        <p14:creationId xmlns:p14="http://schemas.microsoft.com/office/powerpoint/2010/main" val="455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3461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14.2 - SIMBOLOGIA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4000"/>
            <a:ext cx="1095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18903" y="1771650"/>
            <a:ext cx="729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Símbolo da fonte de tensão constante.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9" y="2995216"/>
            <a:ext cx="81346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fonte de tensão ideal fornece tão somente tensão elétrica, mas a fonte de </a:t>
            </a:r>
            <a:r>
              <a:rPr lang="pt-BR" sz="2800" dirty="0" smtClean="0"/>
              <a:t>tensão real </a:t>
            </a:r>
            <a:r>
              <a:rPr lang="pt-BR" sz="2800" dirty="0"/>
              <a:t>possui perdas que atuam como se fossem uma resistência em série. </a:t>
            </a:r>
            <a:r>
              <a:rPr lang="pt-BR" sz="2800" dirty="0" smtClean="0"/>
              <a:t>Ora, qualquer </a:t>
            </a:r>
            <a:r>
              <a:rPr lang="pt-BR" sz="2800" dirty="0"/>
              <a:t>resistência em série com um circuito forma um divisor de tensão, logo, </a:t>
            </a:r>
            <a:r>
              <a:rPr lang="pt-BR" sz="2800" dirty="0" smtClean="0"/>
              <a:t>a tensão </a:t>
            </a:r>
            <a:r>
              <a:rPr lang="pt-BR" sz="2800" dirty="0"/>
              <a:t>na carga será menor que a tensão fornecida pela fonte.</a:t>
            </a:r>
          </a:p>
        </p:txBody>
      </p:sp>
    </p:spTree>
    <p:extLst>
      <p:ext uri="{BB962C8B-B14F-4D97-AF65-F5344CB8AC3E}">
        <p14:creationId xmlns:p14="http://schemas.microsoft.com/office/powerpoint/2010/main" val="30464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3153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14.1 - Lei de Ohm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7866"/>
            <a:ext cx="3867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00100" y="3119011"/>
            <a:ext cx="7677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Procedimento para determinar a resistência interna de uma fonte: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6" y="3871379"/>
            <a:ext cx="4277251" cy="214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329237" y="4164658"/>
            <a:ext cx="3452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Atribua um valor de carga dentro dos limites da fonte (100Ω) e meça a corrente </a:t>
            </a:r>
            <a:r>
              <a:rPr lang="pt-BR" sz="2400" dirty="0" smtClean="0"/>
              <a:t>e tensão </a:t>
            </a:r>
            <a:r>
              <a:rPr lang="pt-BR" sz="2400" dirty="0"/>
              <a:t>sobre a carga.</a:t>
            </a:r>
          </a:p>
        </p:txBody>
      </p:sp>
      <p:sp>
        <p:nvSpPr>
          <p:cNvPr id="2" name="AutoShape 2" descr="Resultado de imagem para a lei de oh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a lei de ohm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Resultado de imagem para a lei de oh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25" y="1009772"/>
            <a:ext cx="2269630" cy="19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598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14.1 -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FONTE DE TENSÃO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CONSTANTE 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737916"/>
            <a:ext cx="4324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09625" y="4519166"/>
            <a:ext cx="72393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Como a resistência interna está em série, a corrente na carga é a mesma </a:t>
            </a:r>
            <a:r>
              <a:rPr lang="pt-BR" sz="2800" dirty="0" smtClean="0"/>
              <a:t>corrente em </a:t>
            </a:r>
            <a:r>
              <a:rPr lang="pt-BR" sz="2800" dirty="0" err="1"/>
              <a:t>Rin</a:t>
            </a:r>
            <a:r>
              <a:rPr lang="pt-BR" sz="2800" dirty="0"/>
              <a:t>, e a queda de tensão interna (sobre </a:t>
            </a:r>
            <a:r>
              <a:rPr lang="pt-BR" sz="2800" dirty="0" err="1"/>
              <a:t>Rin</a:t>
            </a:r>
            <a:r>
              <a:rPr lang="pt-BR" sz="2800" dirty="0"/>
              <a:t>) será </a:t>
            </a:r>
            <a:r>
              <a:rPr lang="pt-BR" sz="2800" dirty="0" err="1"/>
              <a:t>Vin-Vout</a:t>
            </a:r>
            <a:r>
              <a:rPr lang="pt-BR" sz="2800" dirty="0"/>
              <a:t>, portanto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514975" y="2757806"/>
            <a:ext cx="343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Rin</a:t>
            </a:r>
            <a:r>
              <a:rPr lang="pt-BR" sz="2400" dirty="0"/>
              <a:t> = (</a:t>
            </a:r>
            <a:r>
              <a:rPr lang="pt-BR" sz="2400" dirty="0" err="1"/>
              <a:t>Vin-Vout</a:t>
            </a:r>
            <a:r>
              <a:rPr lang="pt-BR" sz="2400" dirty="0"/>
              <a:t>) / </a:t>
            </a:r>
            <a:r>
              <a:rPr lang="pt-BR" sz="2400" dirty="0" err="1"/>
              <a:t>Irin</a:t>
            </a:r>
            <a:endParaRPr lang="pt-BR" sz="2400" dirty="0"/>
          </a:p>
          <a:p>
            <a:r>
              <a:rPr lang="pt-BR" sz="2400" dirty="0" err="1"/>
              <a:t>Rin</a:t>
            </a:r>
            <a:r>
              <a:rPr lang="pt-BR" sz="2400" dirty="0"/>
              <a:t> = (12-11,4) / 0,114</a:t>
            </a:r>
          </a:p>
          <a:p>
            <a:r>
              <a:rPr lang="pt-BR" sz="2400" dirty="0" err="1"/>
              <a:t>Rin</a:t>
            </a:r>
            <a:r>
              <a:rPr lang="pt-BR" sz="2400" dirty="0"/>
              <a:t> = 5,26Ω Ω</a:t>
            </a:r>
          </a:p>
        </p:txBody>
      </p:sp>
    </p:spTree>
    <p:extLst>
      <p:ext uri="{BB962C8B-B14F-4D97-AF65-F5344CB8AC3E}">
        <p14:creationId xmlns:p14="http://schemas.microsoft.com/office/powerpoint/2010/main" val="31768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6764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14.2 FONTE DE CORRENTE CONSTANTE</a:t>
            </a: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139825"/>
            <a:ext cx="8363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É um tipo de fonte de alimentação onde a corrente fornecida é sempre a mesma</a:t>
            </a:r>
            <a:r>
              <a:rPr lang="pt-BR" sz="3200" dirty="0" smtClean="0"/>
              <a:t>, variando </a:t>
            </a:r>
            <a:r>
              <a:rPr lang="pt-BR" sz="3200" dirty="0"/>
              <a:t>a tensão em função da carga. Sua aplicação se restringe à calibração </a:t>
            </a:r>
            <a:r>
              <a:rPr lang="pt-BR" sz="3200" dirty="0" smtClean="0"/>
              <a:t>de instrumentos </a:t>
            </a:r>
            <a:r>
              <a:rPr lang="pt-BR" sz="3200" dirty="0"/>
              <a:t>e polarização de circuitos em que se deseja precisão e pouca </a:t>
            </a:r>
            <a:r>
              <a:rPr lang="pt-BR" sz="3200" dirty="0" smtClean="0"/>
              <a:t>variação térmica</a:t>
            </a:r>
            <a:r>
              <a:rPr lang="pt-BR" sz="320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033963"/>
            <a:ext cx="13430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5033963"/>
            <a:ext cx="1047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6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623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14.2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FONTE DE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CORRENTE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CONSTANTE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337866"/>
            <a:ext cx="81790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Este tipo de fonte, ao contrário da fonte de tensão, é confeccionada a partir </a:t>
            </a:r>
            <a:r>
              <a:rPr lang="pt-BR" sz="2800" dirty="0" smtClean="0"/>
              <a:t>de circuitos </a:t>
            </a:r>
            <a:r>
              <a:rPr lang="pt-BR" sz="2800" dirty="0"/>
              <a:t>eletrônicos, como no exemplo, e sua limitação está no fato de necessitar </a:t>
            </a:r>
            <a:r>
              <a:rPr lang="pt-BR" sz="2800" dirty="0" smtClean="0"/>
              <a:t>de uma </a:t>
            </a:r>
            <a:r>
              <a:rPr lang="pt-BR" sz="2800" dirty="0"/>
              <a:t>carga mínima na saída para que a tensão não atinja o valor da tensão </a:t>
            </a:r>
            <a:r>
              <a:rPr lang="pt-BR" sz="2800" dirty="0" smtClean="0"/>
              <a:t>de alimentação </a:t>
            </a:r>
            <a:r>
              <a:rPr lang="pt-BR" sz="2800" dirty="0"/>
              <a:t>interna da fonte.</a:t>
            </a:r>
          </a:p>
        </p:txBody>
      </p:sp>
      <p:pic>
        <p:nvPicPr>
          <p:cNvPr id="10242" name="Picture 2" descr="Resultado de imagem para fonte de corr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5" y="4284188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3" y="1661046"/>
            <a:ext cx="6749895" cy="305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55092" y="5237897"/>
            <a:ext cx="7734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Fonte de alimentação e circuito de regulação e sua representação por </a:t>
            </a:r>
            <a:r>
              <a:rPr lang="pt-BR" sz="2400" dirty="0" smtClean="0"/>
              <a:t>uma fonte </a:t>
            </a:r>
            <a:r>
              <a:rPr lang="pt-BR" sz="2400" dirty="0"/>
              <a:t>de corrente constante.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260648"/>
            <a:ext cx="4623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14.2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FONTE DE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CORRENTE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CONSTANTE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66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40890" y="845422"/>
            <a:ext cx="860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Há certas situações em que a busca da resistência </a:t>
            </a:r>
            <a:r>
              <a:rPr lang="pt-BR" sz="2400" dirty="0" smtClean="0"/>
              <a:t>equivalente </a:t>
            </a:r>
            <a:r>
              <a:rPr lang="pt-BR" sz="2400" dirty="0"/>
              <a:t>torna-se complicada</a:t>
            </a:r>
            <a:r>
              <a:rPr lang="pt-BR" sz="2400" dirty="0" smtClean="0"/>
              <a:t>, devido </a:t>
            </a:r>
            <a:r>
              <a:rPr lang="pt-BR" sz="2400" dirty="0"/>
              <a:t>a uma configuração que se apresenta: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41" y="2422064"/>
            <a:ext cx="4824834" cy="333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5800024"/>
            <a:ext cx="8421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Neste caso, fica difícil saber qual a relação de R3 com os demais resistores, se </a:t>
            </a:r>
            <a:r>
              <a:rPr lang="pt-BR" sz="2400" dirty="0" smtClean="0"/>
              <a:t>está em </a:t>
            </a:r>
            <a:r>
              <a:rPr lang="pt-BR" sz="2400" dirty="0"/>
              <a:t>paralelo ou em série.</a:t>
            </a:r>
          </a:p>
        </p:txBody>
      </p:sp>
    </p:spTree>
    <p:extLst>
      <p:ext uri="{BB962C8B-B14F-4D97-AF65-F5344CB8AC3E}">
        <p14:creationId xmlns:p14="http://schemas.microsoft.com/office/powerpoint/2010/main" val="23882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1841709"/>
            <a:ext cx="8233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Assim como a fonte de tensão, a fonte de corrente também possui resistências </a:t>
            </a:r>
            <a:r>
              <a:rPr lang="pt-BR" sz="2400" dirty="0" smtClean="0"/>
              <a:t>e perdas </a:t>
            </a:r>
            <a:r>
              <a:rPr lang="pt-BR" sz="2400" dirty="0"/>
              <a:t>internas que se traduzem em uma resistência em paralelo. Esta resistência</a:t>
            </a:r>
            <a:r>
              <a:rPr lang="pt-BR" sz="2400" dirty="0" smtClean="0"/>
              <a:t>, por </a:t>
            </a:r>
            <a:r>
              <a:rPr lang="pt-BR" sz="2400" dirty="0"/>
              <a:t>estar em paralelo, irá interferir no circuito. Portanto, quanto maior for o valor </a:t>
            </a:r>
            <a:r>
              <a:rPr lang="pt-BR" sz="2400" dirty="0" smtClean="0"/>
              <a:t>da resistência </a:t>
            </a:r>
            <a:r>
              <a:rPr lang="pt-BR" sz="2400" dirty="0"/>
              <a:t>interna, melhor será a fonte.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76" y="4477886"/>
            <a:ext cx="3619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3528" y="260648"/>
            <a:ext cx="4623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14.2 </a:t>
            </a:r>
            <a:r>
              <a:rPr lang="pt-BR" sz="32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FONTE DE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CORRENTE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CONSTANTE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07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197483" y="2506916"/>
            <a:ext cx="6315896" cy="336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2800" b="1" i="1" u="sng" dirty="0" smtClean="0">
                <a:solidFill>
                  <a:prstClr val="black"/>
                </a:solidFill>
                <a:cs typeface="Arial" charset="0"/>
              </a:rPr>
              <a:t>Membros da Equipe</a:t>
            </a:r>
          </a:p>
          <a:p>
            <a:pPr algn="ctr">
              <a:spcBef>
                <a:spcPct val="50000"/>
              </a:spcBef>
            </a:pPr>
            <a:r>
              <a:rPr lang="pt-BR" sz="2800" b="1" i="1" dirty="0" smtClean="0">
                <a:solidFill>
                  <a:prstClr val="black"/>
                </a:solidFill>
                <a:cs typeface="Arial" charset="0"/>
              </a:rPr>
              <a:t>Djalma L. Oliveira</a:t>
            </a:r>
          </a:p>
          <a:p>
            <a:pPr algn="ctr">
              <a:spcBef>
                <a:spcPct val="50000"/>
              </a:spcBef>
            </a:pPr>
            <a:r>
              <a:rPr lang="pt-BR" sz="2800" b="1" i="1" dirty="0" smtClean="0">
                <a:solidFill>
                  <a:prstClr val="black"/>
                </a:solidFill>
                <a:cs typeface="Arial" charset="0"/>
              </a:rPr>
              <a:t>Edson da Silva Bueno</a:t>
            </a:r>
          </a:p>
          <a:p>
            <a:pPr algn="ctr">
              <a:spcBef>
                <a:spcPct val="50000"/>
              </a:spcBef>
            </a:pPr>
            <a:r>
              <a:rPr lang="pt-BR" sz="2800" b="1" i="1" dirty="0" smtClean="0">
                <a:solidFill>
                  <a:prstClr val="black"/>
                </a:solidFill>
                <a:cs typeface="Arial" charset="0"/>
              </a:rPr>
              <a:t>Bruno Pedroso de Toledo </a:t>
            </a:r>
            <a:endParaRPr lang="pt-BR" sz="2800" b="1" dirty="0">
              <a:solidFill>
                <a:prstClr val="black"/>
              </a:solidFill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pt-BR" sz="2800" b="1" i="1" dirty="0" smtClean="0">
                <a:solidFill>
                  <a:prstClr val="black"/>
                </a:solidFill>
                <a:cs typeface="Arial" charset="0"/>
              </a:rPr>
              <a:t>SENAI PR</a:t>
            </a:r>
          </a:p>
        </p:txBody>
      </p:sp>
    </p:spTree>
    <p:extLst>
      <p:ext uri="{BB962C8B-B14F-4D97-AF65-F5344CB8AC3E}">
        <p14:creationId xmlns:p14="http://schemas.microsoft.com/office/powerpoint/2010/main" val="1982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13 - ESTRELA/TRIÂNGULO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23528" y="845422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isto, é necessário converter a malha formada por R1, R2 e R3, que é </a:t>
            </a:r>
            <a:r>
              <a:rPr lang="pt-BR" sz="2400" dirty="0" smtClean="0"/>
              <a:t>uma ligação </a:t>
            </a:r>
            <a:r>
              <a:rPr lang="pt-BR" sz="2400" dirty="0"/>
              <a:t>em triângulo, em uma malha </a:t>
            </a:r>
            <a:r>
              <a:rPr lang="pt-BR" sz="2400" dirty="0" smtClean="0"/>
              <a:t>equivalente </a:t>
            </a:r>
            <a:r>
              <a:rPr lang="pt-BR" sz="2400" dirty="0"/>
              <a:t>em estrela: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251156"/>
            <a:ext cx="57245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38325"/>
            <a:ext cx="74295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23528" y="260648"/>
            <a:ext cx="514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13.1 –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TRIÂNGULO/ESTRELA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7" name="Picture 4" descr="Rede superpos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5030435"/>
            <a:ext cx="2000189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28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13.2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-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ESTRELA/TRIÂNG.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Rede superpo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5030435"/>
            <a:ext cx="2000189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47825"/>
            <a:ext cx="72294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7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781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13.2 – EXEMPLO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– TRIÂNG.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0" y="1562526"/>
            <a:ext cx="7381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riângulo isósceles 1"/>
          <p:cNvSpPr/>
          <p:nvPr/>
        </p:nvSpPr>
        <p:spPr>
          <a:xfrm>
            <a:off x="7438029" y="5189562"/>
            <a:ext cx="1296537" cy="105087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de superpos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5030435"/>
            <a:ext cx="2000189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riângulo isósceles 1"/>
          <p:cNvSpPr/>
          <p:nvPr/>
        </p:nvSpPr>
        <p:spPr>
          <a:xfrm>
            <a:off x="7438029" y="5189562"/>
            <a:ext cx="1296537" cy="105087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" y="1570771"/>
            <a:ext cx="74104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Rede superpos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5030435"/>
            <a:ext cx="2000189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3528" y="260648"/>
            <a:ext cx="4781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13.2 – EXEMPLO </a:t>
            </a: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– TRIÂNG.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6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4088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13.2 – EXEMPLO - ESTR</a:t>
            </a:r>
            <a:endParaRPr lang="pt-BR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Imagem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 descr="Resultado de imagem para estrela de 3 po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estrela de 3 po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estrela de 3 po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02460"/>
            <a:ext cx="73723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50" y="5205413"/>
            <a:ext cx="1635549" cy="165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Rede superpos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84" y="5030435"/>
            <a:ext cx="2000189" cy="18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9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6853" y="1690063"/>
            <a:ext cx="81477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438" tIns="49218" rIns="98438" bIns="492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14 - CONCEITO DE FONTE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DE TENSÃO E </a:t>
            </a:r>
            <a:r>
              <a:rPr lang="pt-BR" sz="3600" b="1" dirty="0" smtClean="0">
                <a:solidFill>
                  <a:schemeClr val="bg1"/>
                </a:solidFill>
                <a:cs typeface="Arial" pitchFamily="34" charset="0"/>
              </a:rPr>
              <a:t>FONTE DE </a:t>
            </a:r>
            <a:r>
              <a:rPr lang="pt-BR" sz="3600" b="1" dirty="0">
                <a:solidFill>
                  <a:schemeClr val="bg1"/>
                </a:solidFill>
                <a:cs typeface="Arial" pitchFamily="34" charset="0"/>
              </a:rPr>
              <a:t>CORRENTE</a:t>
            </a:r>
          </a:p>
        </p:txBody>
      </p:sp>
    </p:spTree>
    <p:extLst>
      <p:ext uri="{BB962C8B-B14F-4D97-AF65-F5344CB8AC3E}">
        <p14:creationId xmlns:p14="http://schemas.microsoft.com/office/powerpoint/2010/main" val="1154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16811</TotalTime>
  <Words>702</Words>
  <Application>Microsoft Office PowerPoint</Application>
  <PresentationFormat>Apresentação na tela (4:3)</PresentationFormat>
  <Paragraphs>59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naiara34323</dc:creator>
  <cp:lastModifiedBy>Usuário do Windows</cp:lastModifiedBy>
  <cp:revision>960</cp:revision>
  <cp:lastPrinted>2012-05-08T18:11:47Z</cp:lastPrinted>
  <dcterms:created xsi:type="dcterms:W3CDTF">2011-08-01T21:32:57Z</dcterms:created>
  <dcterms:modified xsi:type="dcterms:W3CDTF">2019-11-06T01:02:53Z</dcterms:modified>
</cp:coreProperties>
</file>