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A3212-2497-4C2E-80CD-E5D7DC28572A}" v="337" dt="2025-09-08T04:22:25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949A-688B-4AED-AA8E-F203BA3310F5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451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30231-6059-4AF0-B828-13FEB68C6E43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523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6E087-9EB9-42E7-B62A-9B8FE355610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55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7B2A-1291-46F4-B4CC-8BAFDF935B56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85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6B3B4-A63D-42FA-B9D1-41D36384F384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09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F0803-F60A-46DD-B88E-307855619A34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55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B4245-B7F0-48F5-9A59-408A637F0829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46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FBFC-AFD0-49F7-9AAB-86AF5F4471C2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728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AEFA3-A6B6-4916-BD87-2F7F0B6DE4A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79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28FE2-E902-4B86-B2C7-4AE6B54CDB7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36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74E58-F253-4E0F-B41E-2DC0E51ABEA1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57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/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/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/>
              <a:ahLst/>
              <a:cxnLst/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/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/>
              <a:ahLst/>
              <a:cxnLst/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/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/>
              <a:ahLst/>
              <a:cxnLst/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/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/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/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/>
              <a:ahLst/>
              <a:cxnLst/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/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/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/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/>
              <a:ahLst/>
              <a:cxnLst/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/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/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/>
              <a:ahLst/>
              <a:cxnLst/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/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/>
              <a:ahLst/>
              <a:cxnLst/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/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/>
              <a:ahLst/>
              <a:cxnLst/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/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/>
              <a:ahLst/>
              <a:cxnLst/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/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/>
              <a:ahLst/>
              <a:cxnLst/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/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/>
              <a:ahLst/>
              <a:cxnLst/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/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/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/>
              <a:ahLst/>
              <a:cxnLst/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/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/>
              <a:ahLst/>
              <a:cxnLst/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/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/>
              <a:ahLst/>
              <a:cxnLst/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/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/>
              <a:ahLst/>
              <a:cxnLst/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/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/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/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/>
              <a:ahLst/>
              <a:cxnLst/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/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/>
              <a:ahLst/>
              <a:cxnLst/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/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/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/>
              <a:ahLst/>
              <a:cxnLst/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/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/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/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/>
              <a:ahLst/>
              <a:cxnLst/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/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/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/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/>
              <a:ahLst/>
              <a:cxnLst/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/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/>
              <a:ahLst/>
              <a:cxnLst/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/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/>
              <a:ahLst/>
              <a:cxnLst/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/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/>
              <a:ahLst/>
              <a:cxnLst/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/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/>
              <a:ahLst/>
              <a:cxnLst/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/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/>
              <a:ahLst/>
              <a:cxnLst/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/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/>
              <a:ahLst/>
              <a:cxnLst/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/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/>
              <a:ahLst/>
              <a:cxnLst/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/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/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/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/>
              <a:ahLst/>
              <a:cxnLst/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/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/>
              <a:ahLst/>
              <a:cxnLst/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/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/>
              <a:ahLst/>
              <a:cxnLst/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/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/>
              <a:ahLst/>
              <a:cxnLst/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/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/>
              <a:ahLst/>
              <a:cxnLst/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/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/>
              <a:ahLst/>
              <a:cxnLst/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/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/>
              <a:ahLst/>
              <a:cxnLst/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/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/>
              <a:ahLst/>
              <a:cxnLst/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/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/>
              <a:ahLst/>
              <a:cxnLst/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/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/>
              <a:ahLst/>
              <a:cxnLst/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/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/>
              <a:ahLst/>
              <a:cxnLst/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/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/>
              <a:ahLst/>
              <a:cxnLst/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/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/>
              <a:ahLst/>
              <a:cxnLst/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/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/>
              <a:ahLst/>
              <a:cxnLst/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0F082710-245A-48CB-A5F6-8BB1DF6AB298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24578CCF-2EC4-44CB-A694-F6F6E59A398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3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76" userDrawn="1">
          <p15:clr>
            <a:srgbClr val="F26B43"/>
          </p15:clr>
        </p15:guide>
        <p15:guide id="2" pos="6792" userDrawn="1">
          <p15:clr>
            <a:srgbClr val="F26B43"/>
          </p15:clr>
        </p15:guide>
        <p15:guide id="3" pos="3720" userDrawn="1">
          <p15:clr>
            <a:srgbClr val="F26B43"/>
          </p15:clr>
        </p15:guide>
        <p15:guide id="4" orient="horz" pos="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091" y="1711181"/>
            <a:ext cx="9144000" cy="2387600"/>
          </a:xfrm>
        </p:spPr>
        <p:txBody>
          <a:bodyPr/>
          <a:lstStyle/>
          <a:p>
            <a:r>
              <a:rPr lang="en-US" dirty="0">
                <a:latin typeface="Rockwell"/>
                <a:ea typeface="+mj-lt"/>
                <a:cs typeface="+mj-lt"/>
              </a:rPr>
              <a:t>OpenCart (</a:t>
            </a:r>
            <a:r>
              <a:rPr lang="en-US" dirty="0" err="1">
                <a:latin typeface="Rockwell"/>
                <a:ea typeface="+mj-lt"/>
                <a:cs typeface="+mj-lt"/>
              </a:rPr>
              <a:t>TutorialNinja</a:t>
            </a:r>
            <a:r>
              <a:rPr lang="en-US" dirty="0">
                <a:latin typeface="Rockwell"/>
                <a:ea typeface="+mj-lt"/>
                <a:cs typeface="+mj-lt"/>
              </a:rPr>
              <a:t>) Automation Project</a:t>
            </a:r>
            <a:endParaRPr lang="en-US">
              <a:latin typeface="Rockwell"/>
            </a:endParaRPr>
          </a:p>
          <a:p>
            <a:endParaRPr lang="en-US" dirty="0">
              <a:latin typeface="Rockwel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06091" y="5091402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u="sng" dirty="0">
                <a:solidFill>
                  <a:srgbClr val="2F2F2F"/>
                </a:solidFill>
                <a:latin typeface="Arial Black"/>
              </a:rPr>
              <a:t>Under Guidance of </a:t>
            </a:r>
            <a:r>
              <a:rPr lang="en-US" sz="1800" u="sng" dirty="0">
                <a:solidFill>
                  <a:srgbClr val="2F2F2F"/>
                </a:solidFill>
                <a:highlight>
                  <a:srgbClr val="FF00FF"/>
                </a:highlight>
                <a:latin typeface="Arial Black"/>
              </a:rPr>
              <a:t>Mrs. Vaishali Sonawane Mam.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0165F-CB34-9F94-67BB-79FCD8EBD245}"/>
              </a:ext>
            </a:extLst>
          </p:cNvPr>
          <p:cNvSpPr txBox="1"/>
          <p:nvPr/>
        </p:nvSpPr>
        <p:spPr>
          <a:xfrm>
            <a:off x="7458254" y="3430283"/>
            <a:ext cx="4735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Danish Jamadar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0E43D-550A-7DA0-9FD8-D8E1A558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E52E92-9ED6-B550-AA06-A25B35029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288" y="2057957"/>
            <a:ext cx="11798091" cy="47972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DB599-E11F-780A-5EA4-2ADE9327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23EBB-9B01-4C46-8D30-0897086160B0}" type="datetime1"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3C2C1-5A18-3399-CB70-0475BEAA3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191D7-23C4-40AD-DDFC-B04374F6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1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EB4C-BD92-0EE6-4516-154D2385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839"/>
            <a:ext cx="10515600" cy="837883"/>
          </a:xfrm>
        </p:spPr>
        <p:txBody>
          <a:bodyPr>
            <a:normAutofit/>
          </a:bodyPr>
          <a:lstStyle/>
          <a:p>
            <a:r>
              <a:rPr lang="en-IN" dirty="0">
                <a:latin typeface="Arial Rounded MT Bold"/>
              </a:rPr>
              <a:t>CHALLENGES</a:t>
            </a:r>
            <a:endParaRPr lang="en-US" sz="3600" dirty="0">
              <a:latin typeface="Arial Rounded M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36BF5-7482-5674-030A-51A0C5087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160" y="1713865"/>
            <a:ext cx="10515600" cy="4706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latin typeface="Times New Roman"/>
                <a:cs typeface="Times New Roman"/>
              </a:rPr>
              <a:t>Challenges Faced : 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Synchronization issues between Cucumber steps and page loads</a:t>
            </a:r>
            <a:endParaRPr lang="en-US" sz="2400" dirty="0">
              <a:latin typeface="Aptos" panose="020B0004020202020204"/>
              <a:cs typeface="Times New Roman"/>
            </a:endParaRPr>
          </a:p>
          <a:p>
            <a:pPr marL="342900" indent="-342900">
              <a:lnSpc>
                <a:spcPct val="100000"/>
              </a:lnSpc>
              <a:buClr>
                <a:srgbClr val="C3B2A7"/>
              </a:buClr>
              <a:buAutoNum type="arabicPeriod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Handling dynamic locators in TutorialNinja site</a:t>
            </a:r>
            <a:endParaRPr lang="en-US" dirty="0"/>
          </a:p>
          <a:p>
            <a:pPr marL="342900" indent="-342900">
              <a:lnSpc>
                <a:spcPct val="100000"/>
              </a:lnSpc>
              <a:buClr>
                <a:srgbClr val="C3B2A7"/>
              </a:buClr>
              <a:buAutoNum type="arabicPeriod"/>
            </a:pPr>
            <a:r>
              <a:rPr lang="en-US" sz="2400" dirty="0">
                <a:latin typeface="Times New Roman"/>
                <a:ea typeface="+mn-lt"/>
                <a:cs typeface="Times New Roman"/>
              </a:rPr>
              <a:t>Managing multiple feature files &amp; reusing steps</a:t>
            </a:r>
            <a:endParaRPr lang="en-US" dirty="0"/>
          </a:p>
          <a:p>
            <a:pPr marL="342900" indent="-342900">
              <a:lnSpc>
                <a:spcPct val="100000"/>
              </a:lnSpc>
              <a:buClr>
                <a:srgbClr val="C3B2A7"/>
              </a:buClr>
              <a:buAutoNum type="arabicPeriod"/>
            </a:pPr>
            <a:endParaRPr lang="en-US"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AutoNum type="arabicPeriod"/>
            </a:pPr>
            <a:endParaRPr lang="en-IN" sz="2400" dirty="0">
              <a:latin typeface="Times New Roman"/>
              <a:cs typeface="Times New Roman"/>
            </a:endParaRPr>
          </a:p>
          <a:p>
            <a:pPr>
              <a:buAutoNum type="arabicPeriod"/>
            </a:pPr>
            <a:endParaRPr lang="en-US" sz="2400" dirty="0">
              <a:solidFill>
                <a:srgbClr val="000000"/>
              </a:solidFill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9259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9A8EA-C57A-C519-A96C-332345F7F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858203"/>
          </a:xfrm>
        </p:spPr>
        <p:txBody>
          <a:bodyPr/>
          <a:lstStyle/>
          <a:p>
            <a:r>
              <a:rPr lang="en-IN" b="1" cap="all" dirty="0">
                <a:latin typeface="Arial Rounded MT Bold"/>
              </a:rPr>
              <a:t>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FDB6-8796-E870-3B6A-F998A42B8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54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Hands-on with </a:t>
            </a:r>
            <a:r>
              <a:rPr lang="en-US" sz="2400" b="1" dirty="0">
                <a:ea typeface="+mn-lt"/>
                <a:cs typeface="+mn-lt"/>
              </a:rPr>
              <a:t>Cucumber BDD</a:t>
            </a:r>
            <a:r>
              <a:rPr lang="en-US" sz="2400" dirty="0">
                <a:ea typeface="+mn-lt"/>
                <a:cs typeface="+mn-lt"/>
              </a:rPr>
              <a:t> framework</a:t>
            </a:r>
          </a:p>
          <a:p>
            <a:pPr>
              <a:buClr>
                <a:srgbClr val="C3B2A7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ea typeface="+mn-lt"/>
                <a:cs typeface="+mn-lt"/>
              </a:rPr>
              <a:t>Improved skills in </a:t>
            </a:r>
            <a:r>
              <a:rPr lang="en-US" sz="2400" b="1" dirty="0">
                <a:ea typeface="+mn-lt"/>
                <a:cs typeface="+mn-lt"/>
              </a:rPr>
              <a:t>writing Gherkin scenarios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en-US" sz="2400" dirty="0">
                <a:ea typeface="+mn-lt"/>
                <a:cs typeface="+mn-lt"/>
              </a:rPr>
              <a:t>Enhanced understanding of </a:t>
            </a:r>
            <a:r>
              <a:rPr lang="en-US" sz="2400" b="1" dirty="0">
                <a:ea typeface="+mn-lt"/>
                <a:cs typeface="+mn-lt"/>
              </a:rPr>
              <a:t>POM + Cucumber integration + Jenkins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en-US" sz="2400" dirty="0">
                <a:ea typeface="+mn-lt"/>
                <a:cs typeface="+mn-lt"/>
              </a:rPr>
              <a:t>Reporting defects and documenting using structured format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endParaRPr lang="en-US" sz="24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7288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8585-3D98-4A52-ADD7-A3B17D37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1048" y="2301240"/>
            <a:ext cx="9634011" cy="1325563"/>
          </a:xfrm>
        </p:spPr>
        <p:txBody>
          <a:bodyPr/>
          <a:lstStyle/>
          <a:p>
            <a:r>
              <a:rPr lang="en-US" dirty="0"/>
              <a:t>THANK YOU!!!!</a:t>
            </a:r>
          </a:p>
        </p:txBody>
      </p:sp>
      <p:pic>
        <p:nvPicPr>
          <p:cNvPr id="7" name="Content Placeholder 6" descr="Speech with solid fill">
            <a:extLst>
              <a:ext uri="{FF2B5EF4-FFF2-40B4-BE49-F238E27FC236}">
                <a16:creationId xmlns:a16="http://schemas.microsoft.com/office/drawing/2014/main" id="{71B0BCEC-5F8D-F689-01F8-1DB150D04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33568" y="8895080"/>
            <a:ext cx="914400" cy="91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EEA59-3762-4A80-E469-A563C5E9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B8B2-B104-4EFC-8106-5C5473D2245A}" type="datetime1">
              <a:t>9/7/2025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22F75-8835-EF91-2821-F9CAAFCF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0685-B4A0-C80A-F7D1-50EAF17E4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8CCF-2EC4-44CB-A694-F6F6E59A3985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78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A60E-67A4-511A-0CFD-3357A5689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480514"/>
            <a:ext cx="10515600" cy="1325563"/>
          </a:xfrm>
        </p:spPr>
        <p:txBody>
          <a:bodyPr/>
          <a:lstStyle/>
          <a:p>
            <a:r>
              <a:rPr lang="en-US" b="1" cap="all" dirty="0">
                <a:latin typeface="Arial Rounded MT Bold"/>
              </a:rPr>
              <a:t>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6573-E399-0BFF-CD51-2AFFFB30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711688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C3B2A7"/>
              </a:buClr>
            </a:pPr>
            <a:r>
              <a:rPr lang="en-US" sz="1800" b="1" cap="all">
                <a:ea typeface="+mn-lt"/>
                <a:cs typeface="+mn-lt"/>
              </a:rPr>
              <a:t>Why automation testing is needed for eCommerce websites?</a:t>
            </a:r>
            <a:endParaRPr lang="en-US" dirty="0">
              <a:latin typeface="Avenir Next LT Pro"/>
              <a:ea typeface="Calibri"/>
              <a:cs typeface="Calibri"/>
            </a:endParaRPr>
          </a:p>
          <a:p>
            <a:pPr>
              <a:buClr>
                <a:srgbClr val="C3B2A7"/>
              </a:buClr>
            </a:pPr>
            <a:r>
              <a:rPr lang="en-US" sz="1800" cap="all">
                <a:ea typeface="+mn-lt"/>
                <a:cs typeface="+mn-lt"/>
              </a:rPr>
              <a:t>eCommerce sites have </a:t>
            </a:r>
            <a:r>
              <a:rPr lang="en-US" sz="1800" b="1" cap="all">
                <a:ea typeface="+mn-lt"/>
                <a:cs typeface="+mn-lt"/>
              </a:rPr>
              <a:t>frequent updates</a:t>
            </a:r>
            <a:r>
              <a:rPr lang="en-US" sz="1800" cap="all">
                <a:ea typeface="+mn-lt"/>
                <a:cs typeface="+mn-lt"/>
              </a:rPr>
              <a:t> with new products, offers, and features.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 sz="1800" cap="all">
                <a:ea typeface="+mn-lt"/>
                <a:cs typeface="+mn-lt"/>
              </a:rPr>
              <a:t>Manual testing is </a:t>
            </a:r>
            <a:r>
              <a:rPr lang="en-US" sz="1800" b="1" cap="all">
                <a:ea typeface="+mn-lt"/>
                <a:cs typeface="+mn-lt"/>
              </a:rPr>
              <a:t>time-consuming</a:t>
            </a:r>
            <a:r>
              <a:rPr lang="en-US" sz="1800" cap="all">
                <a:ea typeface="+mn-lt"/>
                <a:cs typeface="+mn-lt"/>
              </a:rPr>
              <a:t> and error-prone.</a:t>
            </a:r>
            <a:endParaRPr lang="en-US"/>
          </a:p>
          <a:p>
            <a:pPr>
              <a:buClr>
                <a:srgbClr val="C3B2A7"/>
              </a:buClr>
            </a:pPr>
            <a:r>
              <a:rPr lang="en-US" sz="1800" cap="all">
                <a:ea typeface="+mn-lt"/>
                <a:cs typeface="+mn-lt"/>
              </a:rPr>
              <a:t>Automation ensures:</a:t>
            </a:r>
            <a:endParaRPr 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cap="all" dirty="0">
                <a:ea typeface="+mn-lt"/>
                <a:cs typeface="+mn-lt"/>
              </a:rPr>
              <a:t>Accuracy &amp; consistency</a:t>
            </a:r>
            <a:r>
              <a:rPr lang="en-US" cap="all" dirty="0">
                <a:ea typeface="+mn-lt"/>
                <a:cs typeface="+mn-lt"/>
              </a:rPr>
              <a:t> </a:t>
            </a:r>
            <a:r>
              <a:rPr lang="en-US" sz="1800" cap="all" dirty="0">
                <a:ea typeface="+mn-lt"/>
                <a:cs typeface="+mn-lt"/>
              </a:rPr>
              <a:t>in </a:t>
            </a:r>
            <a:r>
              <a:rPr lang="en-US" cap="all" dirty="0">
                <a:ea typeface="+mn-lt"/>
                <a:cs typeface="+mn-lt"/>
              </a:rPr>
              <a:t>repeated test cases</a:t>
            </a:r>
            <a:r>
              <a:rPr lang="en-US" sz="1800" cap="all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cap="all" dirty="0">
                <a:ea typeface="+mn-lt"/>
                <a:cs typeface="+mn-lt"/>
              </a:rPr>
              <a:t>Faster execution</a:t>
            </a:r>
            <a:r>
              <a:rPr lang="en-US" cap="all" dirty="0">
                <a:ea typeface="+mn-lt"/>
                <a:cs typeface="+mn-lt"/>
              </a:rPr>
              <a:t> of regression </a:t>
            </a:r>
            <a:r>
              <a:rPr lang="en-US" sz="1800" cap="all" dirty="0">
                <a:ea typeface="+mn-lt"/>
                <a:cs typeface="+mn-lt"/>
              </a:rPr>
              <a:t>and </a:t>
            </a:r>
            <a:r>
              <a:rPr lang="en-US" cap="all" dirty="0">
                <a:ea typeface="+mn-lt"/>
                <a:cs typeface="+mn-lt"/>
              </a:rPr>
              <a:t>functional testing.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cap="all" dirty="0">
                <a:ea typeface="+mn-lt"/>
                <a:cs typeface="+mn-lt"/>
              </a:rPr>
              <a:t>Scalability</a:t>
            </a:r>
            <a:r>
              <a:rPr lang="en-US" cap="all" dirty="0">
                <a:ea typeface="+mn-lt"/>
                <a:cs typeface="+mn-lt"/>
              </a:rPr>
              <a:t> </a:t>
            </a:r>
            <a:r>
              <a:rPr lang="en-US" sz="1800" cap="all" dirty="0">
                <a:ea typeface="+mn-lt"/>
                <a:cs typeface="+mn-lt"/>
              </a:rPr>
              <a:t>to </a:t>
            </a:r>
            <a:r>
              <a:rPr lang="en-US" cap="all" dirty="0">
                <a:ea typeface="+mn-lt"/>
                <a:cs typeface="+mn-lt"/>
              </a:rPr>
              <a:t>handle multiple scenarios across browsers.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cap="all" dirty="0">
                <a:ea typeface="+mn-lt"/>
                <a:cs typeface="+mn-lt"/>
              </a:rPr>
              <a:t>Early defect detection</a:t>
            </a:r>
            <a:r>
              <a:rPr lang="en-US" cap="all" dirty="0">
                <a:ea typeface="+mn-lt"/>
                <a:cs typeface="+mn-lt"/>
              </a:rPr>
              <a:t>, improving product quality </a:t>
            </a:r>
            <a:r>
              <a:rPr lang="en-US" sz="1800" cap="all" dirty="0">
                <a:ea typeface="+mn-lt"/>
                <a:cs typeface="+mn-lt"/>
              </a:rPr>
              <a:t>and </a:t>
            </a:r>
            <a:r>
              <a:rPr lang="en-US" cap="all" dirty="0">
                <a:ea typeface="+mn-lt"/>
                <a:cs typeface="+mn-lt"/>
              </a:rPr>
              <a:t>customer experience</a:t>
            </a:r>
            <a:r>
              <a:rPr lang="en-US" sz="1800" cap="all" dirty="0"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C3B2A7"/>
              </a:buClr>
              <a:buFont typeface="Wingdings" panose="020B0604020202020204" pitchFamily="34" charset="0"/>
              <a:buChar char="q"/>
            </a:pPr>
            <a:endParaRPr lang="en-US" sz="1800" cap="all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27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9BCA-43AF-F16B-36A2-0EB71E51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"/>
                <a:ea typeface="Calibri"/>
                <a:cs typeface="Calibri"/>
              </a:rPr>
              <a:t>Modules</a:t>
            </a:r>
            <a:endParaRPr lang="en-US" b="1" dirty="0">
              <a:latin typeface="ti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B138D-3FB9-2D2B-51E0-9CA6F2B7D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Registration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C3B2A7"/>
              </a:buClr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Authentication (Login)</a:t>
            </a:r>
            <a:endParaRPr lang="en-US" dirty="0"/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Search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Cart (Add/Delete)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Currency selection</a:t>
            </a:r>
          </a:p>
          <a:p>
            <a:pPr>
              <a:lnSpc>
                <a:spcPct val="100000"/>
              </a:lnSpc>
              <a:spcBef>
                <a:spcPct val="20000"/>
              </a:spcBef>
              <a:buClr>
                <a:srgbClr val="C3B2A7"/>
              </a:buClr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Adding Address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Times New Roman"/>
              </a:rPr>
              <a:t>Navigation (Hover Menus)</a:t>
            </a:r>
            <a:endParaRPr lang="en-US" sz="3200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b="1" dirty="0">
                <a:latin typeface="Times New Roman"/>
                <a:ea typeface="Calibri"/>
                <a:cs typeface="Calibri"/>
              </a:rPr>
              <a:t>Checkout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47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B08D4-B6E8-ACA8-DCA7-2C9F52A83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62" y="709748"/>
            <a:ext cx="9634011" cy="1325563"/>
          </a:xfrm>
        </p:spPr>
        <p:txBody>
          <a:bodyPr>
            <a:normAutofit/>
          </a:bodyPr>
          <a:lstStyle/>
          <a:p>
            <a:r>
              <a:rPr lang="en-US" sz="3600" cap="all" dirty="0">
                <a:latin typeface="Arial Rounded MT Bold"/>
              </a:rPr>
              <a:t>Responsibilities</a:t>
            </a:r>
            <a:endParaRPr lang="en-US" sz="3600" dirty="0">
              <a:latin typeface="Arial Rounded MT Bold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AEC5A-6A03-F63A-030D-593106389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Create Test Plan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Create test cases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Writing &amp; Automating Test Cases (Selenium + Cucumber)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Create test analysis report</a:t>
            </a:r>
          </a:p>
          <a:p>
            <a:pPr marL="342900" indent="-342900" algn="just">
              <a:lnSpc>
                <a:spcPct val="107000"/>
              </a:lnSpc>
              <a:buAutoNum type="arabicPeriod"/>
            </a:pPr>
            <a:r>
              <a:rPr lang="en-IN" sz="1800" b="1" cap="all" dirty="0">
                <a:latin typeface="Times New Roman"/>
                <a:ea typeface="Calibri"/>
                <a:cs typeface="Calibri"/>
              </a:rPr>
              <a:t>Find defects and create Defect Report</a:t>
            </a:r>
          </a:p>
          <a:p>
            <a:pPr algn="just">
              <a:lnSpc>
                <a:spcPct val="107000"/>
              </a:lnSpc>
              <a:buAutoNum type="arabicPeriod"/>
            </a:pPr>
            <a:endParaRPr lang="en-IN" sz="1800" cap="all" dirty="0">
              <a:latin typeface="Times New Roman"/>
              <a:ea typeface="Calibri"/>
              <a:cs typeface="Calibri"/>
            </a:endParaRPr>
          </a:p>
          <a:p>
            <a:pPr>
              <a:buAutoNum type="arabicPeriod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4330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41A3-24BC-1477-BA63-750449DC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dirty="0">
                <a:latin typeface="Arial Rounded MT Bold"/>
              </a:rPr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22D35-6F18-71D1-BA72-145BE95A1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Clr>
                <a:srgbClr val="C3B2A7"/>
              </a:buClr>
            </a:pPr>
            <a:r>
              <a:rPr lang="en-US" sz="3000" b="1" cap="all" dirty="0">
                <a:ea typeface="+mn-lt"/>
                <a:cs typeface="+mn-lt"/>
              </a:rPr>
              <a:t>What is OpenCart (</a:t>
            </a:r>
            <a:r>
              <a:rPr lang="en-US" sz="3000" b="1" cap="all" dirty="0" err="1">
                <a:ea typeface="+mn-lt"/>
                <a:cs typeface="+mn-lt"/>
              </a:rPr>
              <a:t>TutorialNinja</a:t>
            </a:r>
            <a:r>
              <a:rPr lang="en-US" sz="3000" b="1" cap="all" dirty="0">
                <a:ea typeface="+mn-lt"/>
                <a:cs typeface="+mn-lt"/>
              </a:rPr>
              <a:t> demo site)?</a:t>
            </a:r>
            <a:endParaRPr lang="en-IN" sz="3000" dirty="0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en-US" sz="3000" cap="all" dirty="0">
                <a:ea typeface="+mn-lt"/>
                <a:cs typeface="+mn-lt"/>
              </a:rPr>
              <a:t>OpenCart is an open-source </a:t>
            </a:r>
            <a:r>
              <a:rPr lang="en-US" sz="3000" b="1" cap="all" dirty="0">
                <a:ea typeface="+mn-lt"/>
                <a:cs typeface="+mn-lt"/>
              </a:rPr>
              <a:t>eCommerce platform</a:t>
            </a:r>
            <a:r>
              <a:rPr lang="en-US" sz="3000" cap="all" dirty="0">
                <a:ea typeface="+mn-lt"/>
                <a:cs typeface="+mn-lt"/>
              </a:rPr>
              <a:t> used to build online stores.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C3B2A7"/>
              </a:buClr>
            </a:pPr>
            <a:r>
              <a:rPr lang="en-US" sz="3000" cap="all" dirty="0">
                <a:ea typeface="+mn-lt"/>
                <a:cs typeface="+mn-lt"/>
              </a:rPr>
              <a:t>The </a:t>
            </a:r>
            <a:r>
              <a:rPr lang="en-US" sz="3000" b="1" cap="all" dirty="0" err="1">
                <a:ea typeface="+mn-lt"/>
                <a:cs typeface="+mn-lt"/>
              </a:rPr>
              <a:t>TutorialNinja</a:t>
            </a:r>
            <a:r>
              <a:rPr lang="en-US" sz="3000" b="1" cap="all" dirty="0">
                <a:ea typeface="+mn-lt"/>
                <a:cs typeface="+mn-lt"/>
              </a:rPr>
              <a:t> demo site</a:t>
            </a:r>
            <a:r>
              <a:rPr lang="en-US" sz="3000" cap="all" dirty="0">
                <a:ea typeface="+mn-lt"/>
                <a:cs typeface="+mn-lt"/>
              </a:rPr>
              <a:t> is a sample implementation of OpenCart, where users can explore features such as: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cap="all" dirty="0">
                <a:ea typeface="+mn-lt"/>
                <a:cs typeface="+mn-lt"/>
              </a:rPr>
              <a:t>Product browsing and search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cap="all" dirty="0">
                <a:ea typeface="+mn-lt"/>
                <a:cs typeface="+mn-lt"/>
              </a:rPr>
              <a:t>User authentication (login/register)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cap="all" dirty="0">
                <a:ea typeface="+mn-lt"/>
                <a:cs typeface="+mn-lt"/>
              </a:rPr>
              <a:t>Shopping cart and checkout</a:t>
            </a:r>
            <a:endParaRPr lang="en-US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cap="all" dirty="0">
                <a:ea typeface="+mn-lt"/>
                <a:cs typeface="+mn-lt"/>
              </a:rPr>
              <a:t>Product details and reviews</a:t>
            </a:r>
            <a:endParaRPr lang="en-IN" dirty="0">
              <a:ea typeface="+mn-lt"/>
              <a:cs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000" cap="all" dirty="0">
                <a:ea typeface="+mn-lt"/>
                <a:cs typeface="+mn-lt"/>
              </a:rPr>
              <a:t>Wishlist and product comparison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120000"/>
              </a:lnSpc>
              <a:buClr>
                <a:srgbClr val="C3B2A7"/>
              </a:buClr>
            </a:pPr>
            <a:endParaRPr lang="en-US" sz="3000" b="1" cap="all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87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814E-FC99-B69A-CEF0-231E3079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all" dirty="0">
                <a:latin typeface="Arial Rounded MT Bold"/>
              </a:rPr>
              <a:t>Modules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DE5F-EA44-21BD-780D-F96AD5075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lnSpc>
                <a:spcPct val="140000"/>
              </a:lnSpc>
            </a:pPr>
            <a:r>
              <a:rPr lang="en-US" b="1" cap="all" dirty="0">
                <a:latin typeface="Times New Roman"/>
                <a:cs typeface="Times New Roman"/>
              </a:rPr>
              <a:t>Module 1:</a:t>
            </a:r>
            <a:r>
              <a:rPr lang="en-US" b="1" cap="all" dirty="0">
                <a:latin typeface="Times New Roman"/>
                <a:ea typeface="+mn-lt"/>
                <a:cs typeface="Times New Roman"/>
              </a:rPr>
              <a:t>Registration</a:t>
            </a:r>
            <a:endParaRPr lang="en-US" dirty="0">
              <a:latin typeface="Avenir Next LT Pro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IN" sz="1600" cap="all" dirty="0">
                <a:latin typeface="Times New Roman"/>
                <a:cs typeface="Times New Roman"/>
              </a:rPr>
              <a:t>     Checked Registration functionalities in registration tab with proper user credentials</a:t>
            </a:r>
            <a:endParaRPr lang="en-US" sz="1600" b="1" cap="all"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b="1" cap="all" dirty="0">
                <a:latin typeface="Times New Roman"/>
                <a:cs typeface="Times New Roman"/>
              </a:rPr>
              <a:t>Module 2 : </a:t>
            </a:r>
            <a:r>
              <a:rPr lang="en-US" b="1" cap="all" dirty="0">
                <a:latin typeface="Times New Roman"/>
                <a:ea typeface="+mn-lt"/>
                <a:cs typeface="Times New Roman"/>
              </a:rPr>
              <a:t>Authentication (Login/Logout)</a:t>
            </a:r>
            <a:endParaRPr lang="en-US" dirty="0">
              <a:latin typeface="Avenir Next LT Pro"/>
              <a:ea typeface="+mn-lt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cap="all" dirty="0">
                <a:latin typeface="Times New Roman"/>
                <a:ea typeface="Calibri"/>
                <a:cs typeface="Times New Roman"/>
              </a:rPr>
              <a:t>   </a:t>
            </a:r>
            <a:r>
              <a:rPr lang="en-IN" sz="1600" cap="all" dirty="0">
                <a:latin typeface="Times New Roman"/>
                <a:ea typeface="Calibri"/>
                <a:cs typeface="Times New Roman"/>
              </a:rPr>
              <a:t>Checked all the functionalities on Sign in page which included personal info </a:t>
            </a:r>
            <a:r>
              <a:rPr lang="en-US" sz="1600" cap="all" dirty="0">
                <a:latin typeface="Times New Roman"/>
                <a:ea typeface="Calibri"/>
                <a:cs typeface="Times New Roman"/>
              </a:rPr>
              <a:t>as email address, password.</a:t>
            </a:r>
            <a:endParaRPr lang="en-US" sz="1600"/>
          </a:p>
          <a:p>
            <a:pPr marL="457200" indent="-457200">
              <a:lnSpc>
                <a:spcPct val="160000"/>
              </a:lnSpc>
            </a:pPr>
            <a:r>
              <a:rPr lang="en-US" b="1" cap="all" dirty="0">
                <a:latin typeface="Times New Roman"/>
                <a:ea typeface="Calibri"/>
                <a:cs typeface="Times New Roman"/>
              </a:rPr>
              <a:t>Module</a:t>
            </a:r>
            <a:r>
              <a:rPr lang="en-US" b="1" cap="all" dirty="0">
                <a:latin typeface="Times New Roman"/>
                <a:cs typeface="Times New Roman"/>
              </a:rPr>
              <a:t> 3 : </a:t>
            </a:r>
            <a:r>
              <a:rPr lang="en-US" b="1" cap="all" dirty="0">
                <a:latin typeface="Times New Roman"/>
                <a:ea typeface="Calibri"/>
                <a:cs typeface="Times New Roman"/>
              </a:rPr>
              <a:t>Product Search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600" cap="all" dirty="0">
                <a:latin typeface="Times New Roman"/>
                <a:ea typeface="Calibri"/>
                <a:cs typeface="Times New Roman"/>
              </a:rPr>
              <a:t>    Verified the product search functionality including search bar, auto-suggestions, and search results display.</a:t>
            </a:r>
            <a:endParaRPr lang="en-US" sz="1600"/>
          </a:p>
          <a:p>
            <a:pPr marL="457200" indent="-457200">
              <a:lnSpc>
                <a:spcPct val="160000"/>
              </a:lnSpc>
            </a:pPr>
            <a:endParaRPr lang="en-US" b="1" cap="all" dirty="0">
              <a:latin typeface="Times New Roman"/>
              <a:ea typeface="Calibri"/>
              <a:cs typeface="Times New Roman"/>
            </a:endParaRPr>
          </a:p>
          <a:p>
            <a:pPr marL="457200" indent="-457200"/>
            <a:endParaRPr lang="en-US" b="1" cap="all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0856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9A79A-8260-F0C4-37B9-D7B222F9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-539115"/>
            <a:ext cx="10515600" cy="136843"/>
          </a:xfrm>
        </p:spPr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9F170-EC5E-5D76-7C27-052767AF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040" y="382905"/>
            <a:ext cx="11064240" cy="583469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   Module 4 : </a:t>
            </a:r>
            <a:r>
              <a:rPr lang="en-US" b="1" cap="all" dirty="0">
                <a:latin typeface="Times New Roman"/>
                <a:cs typeface="Times New Roman"/>
              </a:rPr>
              <a:t>Cart (Add/Delete)</a:t>
            </a:r>
            <a:endParaRPr lang="en-US">
              <a:latin typeface="Avenir Next LT Pro"/>
              <a:cs typeface="Times New Roman"/>
            </a:endParaRPr>
          </a:p>
          <a:p>
            <a:pPr marL="0" indent="0">
              <a:lnSpc>
                <a:spcPct val="160000"/>
              </a:lnSpc>
              <a:buClr>
                <a:srgbClr val="C3B2A7"/>
              </a:buClr>
              <a:buNone/>
            </a:pPr>
            <a:r>
              <a:rPr lang="en-US" sz="1600" cap="all" dirty="0">
                <a:latin typeface="Times New Roman"/>
                <a:cs typeface="Times New Roman"/>
              </a:rPr>
              <a:t>         Checking add to cart, remove from cart  and view cart summary functionalities whether it updating or not correctly</a:t>
            </a:r>
            <a:endParaRPr lang="en-US"/>
          </a:p>
          <a:p>
            <a:pPr marL="457200" indent="-457200"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Module 5 : </a:t>
            </a:r>
            <a:r>
              <a:rPr lang="en-US" sz="1900" b="1" cap="all" dirty="0">
                <a:latin typeface="Times New Roman"/>
                <a:ea typeface="+mn-lt"/>
                <a:cs typeface="Times New Roman"/>
              </a:rPr>
              <a:t>Currency selection</a:t>
            </a:r>
            <a:endParaRPr lang="en-US" sz="19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500" cap="all" dirty="0">
                <a:latin typeface="Times New Roman"/>
                <a:cs typeface="Times New Roman"/>
              </a:rPr>
              <a:t>      Checking functionalities of "Currency selection " for displaying product price for shopping</a:t>
            </a:r>
            <a:endParaRPr lang="en-US" sz="1500" cap="al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Module 6 :Add Address</a:t>
            </a:r>
            <a:endParaRPr lang="en-US" sz="19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500" cap="all" dirty="0">
                <a:latin typeface="Times New Roman"/>
                <a:cs typeface="Times New Roman"/>
              </a:rPr>
              <a:t>          Checking  functionality to address of customer with proper credentials</a:t>
            </a:r>
            <a:endParaRPr lang="en-US" sz="1500" cap="al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</a:pPr>
            <a:r>
              <a:rPr lang="en-US" sz="1900" b="1" cap="all" dirty="0">
                <a:latin typeface="Times New Roman"/>
                <a:cs typeface="Times New Roman"/>
              </a:rPr>
              <a:t>Module 7 : Navigation (Hover Menus)</a:t>
            </a:r>
            <a:endParaRPr lang="en-US" sz="19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1500" cap="all" dirty="0">
                <a:latin typeface="Times New Roman"/>
                <a:cs typeface="Times New Roman"/>
              </a:rPr>
              <a:t>         Checking different  types of category by scrolling mouse</a:t>
            </a:r>
            <a:endParaRPr lang="en-US" sz="1500" cap="al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>
              <a:lnSpc>
                <a:spcPct val="160000"/>
              </a:lnSpc>
              <a:buClr>
                <a:srgbClr val="C3B2A7"/>
              </a:buClr>
              <a:buFont typeface="Arial"/>
              <a:buChar char="•"/>
            </a:pPr>
            <a:r>
              <a:rPr lang="en-US" sz="1900" b="1" cap="all" dirty="0">
                <a:latin typeface="Times New Roman"/>
                <a:cs typeface="Times New Roman"/>
              </a:rPr>
              <a:t>Module 8 : Checkout Process</a:t>
            </a:r>
            <a:endParaRPr lang="en-US" sz="1900" cap="all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sz="1500" cap="all" dirty="0">
                <a:latin typeface="Times New Roman"/>
                <a:cs typeface="Times New Roman"/>
              </a:rPr>
              <a:t>        Checking Checkout functionality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0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287E7-2E8A-C961-1EEE-90447199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latin typeface="Arial Rounded MT Bold"/>
              </a:rPr>
              <a:t>DEFECTS </a:t>
            </a:r>
            <a:endParaRPr lang="en-US" sz="3600" dirty="0">
              <a:latin typeface="Arial Rounded MT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49386-314A-D289-6D46-982CBD56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Search returns empty results for certain valid items.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91035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B7A6-6A9A-407B-35F7-5DC0F73E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003"/>
          </a:xfrm>
        </p:spPr>
        <p:txBody>
          <a:bodyPr/>
          <a:lstStyle/>
          <a:p>
            <a:r>
              <a:rPr lang="en-US" sz="2000" b="1" dirty="0">
                <a:latin typeface="Arial Rounded MT Bold"/>
              </a:rPr>
              <a:t>Defect identifier :- </a:t>
            </a:r>
            <a:r>
              <a:rPr lang="en-US" sz="2000" dirty="0">
                <a:latin typeface="Arial Rounded MT Bold"/>
              </a:rPr>
              <a:t>B_001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692D-4511-772D-F698-B2DE603D4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825"/>
            <a:ext cx="10190480" cy="594645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Defect summary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While a particular product is searched it should be displayed or relevant products should </a:t>
            </a:r>
            <a:r>
              <a:rPr lang="en-US" sz="1500" dirty="0" err="1">
                <a:solidFill>
                  <a:srgbClr val="404040"/>
                </a:solidFill>
                <a:latin typeface="Arial"/>
                <a:cs typeface="Arial"/>
              </a:rPr>
              <a:t>e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displayed but it </a:t>
            </a:r>
            <a:r>
              <a:rPr lang="en-US" sz="1500" dirty="0" err="1">
                <a:solidFill>
                  <a:srgbClr val="404040"/>
                </a:solidFill>
                <a:latin typeface="Arial"/>
                <a:cs typeface="Arial"/>
              </a:rPr>
              <a:t>dislays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"</a:t>
            </a:r>
            <a:r>
              <a:rPr lang="en-US" sz="1500" dirty="0">
                <a:solidFill>
                  <a:srgbClr val="404040"/>
                </a:solidFill>
                <a:latin typeface="Arial"/>
                <a:ea typeface="Open Sans"/>
                <a:cs typeface="Arial"/>
              </a:rPr>
              <a:t>There is no product that matches the search criteria.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"</a:t>
            </a:r>
            <a:endParaRPr lang="en-US" sz="1500" dirty="0">
              <a:solidFill>
                <a:srgbClr val="323232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b="1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Id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TC_1</a:t>
            </a:r>
            <a:endParaRPr lang="en-IN" sz="1500" dirty="0"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Test case name </a:t>
            </a:r>
            <a:r>
              <a:rPr lang="en-US" sz="1500" b="1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US" sz="1500" err="1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TC_Search</a:t>
            </a:r>
            <a:endParaRPr lang="en-IN" sz="1500" dirty="0" err="1">
              <a:latin typeface="Calibri"/>
              <a:ea typeface="Calibri"/>
              <a:cs typeface="Calibri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Module name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 Search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Reproducible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Arial"/>
                <a:ea typeface="+mn-lt"/>
                <a:cs typeface="Arial"/>
              </a:rPr>
              <a:t>Displayrele</a:t>
            </a:r>
            <a:r>
              <a:rPr lang="en-US" sz="1500" dirty="0">
                <a:solidFill>
                  <a:srgbClr val="404040"/>
                </a:solidFill>
                <a:latin typeface="Arial"/>
                <a:ea typeface="+mn-lt"/>
                <a:cs typeface="Arial"/>
              </a:rPr>
              <a:t> Products when product searched</a:t>
            </a:r>
            <a:endParaRPr lang="en-US" sz="1500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Severity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Medium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Priority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Medium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Raised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Danish Jamadar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Assigned to :- </a:t>
            </a:r>
            <a:endParaRPr lang="en-US" sz="150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assignment :- 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9/9/2025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Status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lang="en-US" sz="1200" dirty="0">
                <a:solidFill>
                  <a:srgbClr val="404040"/>
                </a:solidFill>
                <a:latin typeface="Times New Roman"/>
                <a:cs typeface="Times New Roman"/>
              </a:rPr>
              <a:t>OPEN</a:t>
            </a:r>
            <a:endParaRPr lang="en-IN" sz="1200" dirty="0">
              <a:latin typeface="Times New Roman"/>
              <a:cs typeface="Times New Roman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Snap shots :-</a:t>
            </a:r>
            <a:endParaRPr lang="en-US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Fixed by :-</a:t>
            </a:r>
            <a:r>
              <a:rPr lang="en-US" sz="1500" dirty="0">
                <a:solidFill>
                  <a:srgbClr val="404040"/>
                </a:solidFill>
                <a:latin typeface="Arial"/>
                <a:cs typeface="Arial"/>
              </a:rPr>
              <a:t> developer</a:t>
            </a:r>
            <a:endParaRPr lang="en-IN" sz="1500" dirty="0">
              <a:latin typeface="Arial"/>
              <a:cs typeface="Arial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</a:pPr>
            <a:r>
              <a:rPr lang="en-US" sz="1500" dirty="0">
                <a:solidFill>
                  <a:srgbClr val="404040"/>
                </a:solidFill>
                <a:latin typeface="Wingdings"/>
                <a:sym typeface="Wingdings"/>
              </a:rPr>
              <a:t>Ø </a:t>
            </a:r>
            <a:r>
              <a:rPr lang="en-US" sz="1500" b="1" dirty="0">
                <a:solidFill>
                  <a:srgbClr val="404040"/>
                </a:solidFill>
                <a:latin typeface="Arial"/>
                <a:cs typeface="Arial"/>
              </a:rPr>
              <a:t>Date of fixing :- </a:t>
            </a:r>
            <a:endParaRPr lang="en-US" sz="1500" dirty="0">
              <a:solidFill>
                <a:srgbClr val="404040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lang="en-IN" sz="1500" dirty="0">
              <a:latin typeface="Trebuchet MS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EB2E87-5E37-CFA7-2C9A-0D06807C40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28280"/>
              </p:ext>
            </p:extLst>
          </p:nvPr>
        </p:nvGraphicFramePr>
        <p:xfrm>
          <a:off x="3892550" y="3114675"/>
          <a:ext cx="4406900" cy="6286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06900">
                  <a:extLst>
                    <a:ext uri="{9D8B030D-6E8A-4147-A177-3AD203B41FA5}">
                      <a16:colId xmlns:a16="http://schemas.microsoft.com/office/drawing/2014/main" val="3410530419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5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719527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BohemianVTI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BohemianVTI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Bohemi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AA0957B6-9651-4F50-8EB8-D9F009F1C26A}" vid="{D1E7B544-9A8A-44B5-ABA3-322A5F04534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BohemianVTI</vt:lpstr>
      <vt:lpstr>OpenCart (TutorialNinja) Automation Project </vt:lpstr>
      <vt:lpstr>Introduction </vt:lpstr>
      <vt:lpstr>Modules</vt:lpstr>
      <vt:lpstr>Responsibilities </vt:lpstr>
      <vt:lpstr>Overview</vt:lpstr>
      <vt:lpstr>Modules Description</vt:lpstr>
      <vt:lpstr>PowerPoint Presentation</vt:lpstr>
      <vt:lpstr>DEFECTS </vt:lpstr>
      <vt:lpstr>Defect identifier :- B_001</vt:lpstr>
      <vt:lpstr>PowerPoint Presentation</vt:lpstr>
      <vt:lpstr>CHALLENGES</vt:lpstr>
      <vt:lpstr>Experience</vt:lpstr>
      <vt:lpstr>THANK YOU!!!!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605</cp:revision>
  <dcterms:created xsi:type="dcterms:W3CDTF">2025-08-18T11:50:53Z</dcterms:created>
  <dcterms:modified xsi:type="dcterms:W3CDTF">2025-09-08T04:23:11Z</dcterms:modified>
</cp:coreProperties>
</file>