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6" r:id="rId6"/>
    <p:sldId id="263" r:id="rId7"/>
    <p:sldId id="265" r:id="rId8"/>
    <p:sldId id="262" r:id="rId9"/>
    <p:sldId id="261" r:id="rId10"/>
    <p:sldId id="269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C2D3-3441-4AA9-926E-D1D149EA5877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EBE60-6737-464F-B99D-3E9F7FD1A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89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3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67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3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92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3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05FEBF-4F62-43A6-B909-B85447F67726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321FBA-F0B6-4E41-900E-9DBB5845EC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F5A432-012E-E693-2FA3-689B22AACC9E}"/>
              </a:ext>
            </a:extLst>
          </p:cNvPr>
          <p:cNvSpPr/>
          <p:nvPr/>
        </p:nvSpPr>
        <p:spPr>
          <a:xfrm>
            <a:off x="1593164" y="383367"/>
            <a:ext cx="50066" cy="9028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C785B0-1791-1A3D-4B32-09A871D6089C}"/>
              </a:ext>
            </a:extLst>
          </p:cNvPr>
          <p:cNvSpPr/>
          <p:nvPr/>
        </p:nvSpPr>
        <p:spPr>
          <a:xfrm>
            <a:off x="1740310" y="874207"/>
            <a:ext cx="832068" cy="3150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07939" y="1998809"/>
            <a:ext cx="8260819" cy="1872601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4627" y="3871410"/>
            <a:ext cx="8985041" cy="9173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Тема: Информационная система автосалона «l2eauto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69458" y="383367"/>
            <a:ext cx="9395228" cy="189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РОССИЙСКОЕ АКАДЕМИЯ НАРОДНОГО ХОЗЯЙСТВА И ГОСУДАРСТВЕННОЙ СЛУЖБЫ 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ПРЕЗИДЕНТЕ РОССИЙСКОЙ ФЕДЕРАЦИИ.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МНОГОУРОВНЕГО ПРОФЕССИОНАЛЬНОГО ОБРАЗОВАНИЯ.</a:t>
            </a: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8192774" y="5038537"/>
            <a:ext cx="3636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Джалалудинов Д. М.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Бабаева Н.А.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ИС-20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53946" y="634247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  <p:pic>
        <p:nvPicPr>
          <p:cNvPr id="7" name="Рисунок 6" descr="Изображение выглядит как графическая вставк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812E6391-B55C-B2D0-B62A-0150A855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2508" y="131257"/>
            <a:ext cx="2266950" cy="148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777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sp>
        <p:nvSpPr>
          <p:cNvPr id="13" name="AutoShape 8" descr="data:image/png;base64,iVBORw0KGgoAAAANSUhEUgAAB6wAAAewCAYAAAB+ua41AAAAAXNSR0IArs4c6QAAQ6V0RVh0bXhmaWxlACUzQ214R3JhcGhNb2RlbCUzRSUzQ3Jvb3QlM0UlM0NteENlbGwlMjBpZCUzRCUyMjAlMjIlMkYlM0UlM0NteENlbGwlMjBpZCUzRCUyMjElMjIlMjBwYXJlbnQlM0QlMjIwJTIyJTJGJTNFJTNDbXhDZWxsJTIwaWQlM0QlMjIyJTIyJTIwdmFsdWUlM0QlMjIlMjIlMjBzdHlsZSUzRCUyMndoaXRlU3BhY2UlM0R3cmFwJTNCaHRtbCUzRDElM0Jhc3BlY3QlM0RmaXhlZCUzQiUyMiUyMHZlcnRleCUzRCUyMjElMjIlMjBwYXJlbnQlM0QlMjIxJTIyJTNFJTNDbXhHZW9tZXRyeSUyMHglM0QlMjI4My42MSUyMiUyMHklM0QlMjIxNjAwJTIyJTIwd2lkdGglM0QlMjI0NzAlMjIlMjBoZWlnaHQlM0QlMjI0NzAlMjIlMjBhcyUzRCUyMmdlb21ldHJ5JTIyJTJGJTNFJTNDJTJGbXhDZWxsJTNFJTNDbXhDZWxsJTIwaWQlM0QlMjIz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0b0FBQUxiQ0FZQUFBREVzaWVXQUFBQUFYTlNSMElBcnM0YzZRQUFBQVJuUVUxQkFBQ3hqd3Y4WVFVQUFBQUpjRWhaY3dBQURzTUFBQTdEQWNkdnFHUUFBQ3ZBU1VSQlZIaGU3ZDBMa0dSVmVjRHhBeW9zRDFlanVORUlFVVZjRFZJYWl6V2c1VW9VSHdHRklJVWtvbWo1cUFJaUZpZ3g3NVNwVkpKQ1VGWUYxTWhMUlRHUlBFQ2liQ0VnU0lrUEZLSVV4RUtKRWpRRVRLTEFMb2lZeVg2WGU5YWU2WjVtWm5lJTJGbmI2M2Y3JTJCcVUzMXZ6JTJGVHMzTE85OE84N1oyNXY4NXhWdnpGVFptWUtBQUN3NVd6ekclMkZzOSUyRjhITTF0b0FBTERGYkxOaFNHd0FBTmpDdG0xdkFRQ0FMVWh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mJMVE5OdHRzdkszYm9lNFAzc2N2ekowZjh6VGF0TSUyQlA1d1ZNSDZFTmJQU0lSenlpUE94aEQydUNJTWF5WmN2S3d4JTJGJTJCOExMdHRnJTJGJTJCcDZMZXoyeDFUcmJmZnZ1eTNYYmJOZHQ5RTglMkJCZUc3VTdjV0t4d3clMkJqNmJGNEwlMkJuZXR6VGRQd3c3ZUpmJTJCOHlEbThBMHF5RVFNVFF6TTFQJTJCNyUyRiUyRiUyQnJ3bnZuJTJGM3NaODE5OGJHZiUyRiUyRnpuelhiYzhnc1IyQTg4OEVBelp6RlBFVmV4MzFVMUJPTTJuZ3N4Nm40Y1k0M0h4UnhqJTJGWnJ4d3EzTGM3Tlk5YmhqenVMZlRmeWIlMkJ1bFBmOXJjQiUyRlNmMEFZYUVkQ1BmT1FqeTMzMzNkZkVRUTJER3RaeEc5RWQyelc4ZUZCOVFiTFRUanYxSWlKckhJWWEydlhGVllSeWhHSjlmaXpVamp2dTJNeE5QSTlDMTElMkJNTEZUTVY4eGZ6T245OTklMkZmSEg4YzkyTG1EdWd1b1EwMElnamU5S1kzbFgzMjJhZlpqek9Yb1VaM3VPcXFxOHFuUHZVcFolMkJRR3hQekVjcEY2cHZjbEwzbEplY1VyWHJGeHpycW9obUdON0FqRGozM3NZJTJCWDY2Njl2dG1NczVzeDBmSzNmJTJGZDNmTGF0WHIyNWVsTVJjeGRldDBkMW5jWndoNXV0clglMkZ0YU9mZmNjOHU5OTk2NzhYNmczNFEyMElnQWlwajY3ZCUyRiUyQjdXYTdxa0cwZnYzNmN0NTU1NVVUVGppaE9ldk5MenpxVVk4cTY5YXRLNGNlZW1qNTRBYyUyRjJQeGtvTXNST2ZpOVJ4VEgyZGZiYjclMkI5SEhua2tlWExYJTJGNXlzMSUyRlA0aTlFZkwxVFRqbWxISHZzc1UxMHg5ZXNMMDc2TG80MzVpdHVMNzc0NHZMYTE3NjJtYmVGemgzUWJmMCUyRm5RQXNTRDF6V2MlMkZFUmh6RmlETnhFUW14RGpuMkYzb1dzNDlpSGlJd1l4NGlGR04lMkZoeDEyYUtJcHptSyUyRiUyQjkzdkxqdnZ2SE16aHpGdlhSMzE3NzclMkIlMkZjZmYlMkZZb1ZLOHBwcDUzVyUyRk1RajVpQ2VCM0g4OGZFNk40TzNjOVd2RzQlMkJOWDdLdFg3dnZveDV6Yk1lY3hiNWxJekE5aERhd0tOUCUyQkklMkIlMkY2UWlQaU9tSTc5Zzg2NktCeTl0bG5sOTEyMjYwSnpmbGlzJTJCdjIzbnZ2WnVsUXhIYUVZNmpQaHpqbWlFaExJZ0IlMkJRV2dETEZCRVpBM00lMkJPVyUyQjJIJTJGNXkxOWVUanJwcE9aTWRvM3ZQb3F6ME9HWGYlMkZtWHk1bG5ucmt4dG1NTzRwamp0cTh2TUFBMmxkQUdXS0Q2NCUyRiUyQkl5dmlGMEFNUFBMQjglMkJ0T2ZiczVraDRqUldIZmN4JTJCQ01kZmx4eGpxV2tleTU1NTdsNyUyRiUyRiUyQjc4dXFWYXVhajhWOERONEM4Q0NoRGJCQXNiWTJ6bHpIbXR2NHBkRTFhOVkwOFZuWDNrWjhSMnoyY1ExdXZJaUl5OVBWRnhHeFp2dU1NODRvJTJCJTJCJTJCJTJGJTJGOGI3dW55bEZZQU1RaHRnQVNJbTQ0eDJuTms5NUpCRHl2dmU5Nzd5aENjOG9ibSUyRiUyRnFKb2pOaVA0SXpncm1lJTJCSTFEamNYRTdhU08lMkJ2N2tqN284WEM3RVVKczdRMTdQMGNaeHhHeTgwWXJuSXlwVXJ5MWxublZXZSUyRnZTbk4lMkZ2MTZob0xGWjlmWDVqRW4xSCUyRjdENk5tTU80alV2NnhkekVzWHBCQXRNaiUyRm92b1ozMUFFNUhubkhOT09lS0lJelpHWTRnNGlCaUtzN2J4OGJoRVc4VEN0SWw1aURsNXlsT2VVajczdWMlMkJWSnolMkY1eVUwY3huMHhQJTJGSHhHSEZmN01kdFJOYjN2dmU5SmtiajZpU0xEZEd0SWI3WHVXTDllVnlHYnRkZGQyMyUyQjNpT3NZOHdWSHdzMzNYUlRPZUNBQThxZGQ5N1pSR1M5djRvNWlyUCUyRlJ4OTlkUE04cTNNUTh4RWZpOCUyRiUyRnlsZSUyQlVpNjY2S0ptZjlMbWFIUEVNY1pQQXlLMHYlMkZ2ZDc1WkxMcm1rZVVFUnp3OWdPc1IlMkZaUTNEbVBLeElZQm1Qdjd4ajglMkZjZiUyRiUyRjlNeHZDWjJaRENEUWp4RzNjJTJGJTJCRVBmM2htUTBpTmZIemZ4NGI0YSUyQlpvMWFwVk0lMkJ2V3JXdm1ZME5FTldORFVEZTM2OWV2YiUyQllydHUlMkI1NTU2Wjczem5Pek43N2JYWHpPTWU5N2laRGJIVlBEN21iNUxHaHJBZEd2Rzk3cmZmZmpPMzNISkxjMndid3JBNXJsSGlPTyUyQjc3NzZabFN0WHpteTMzWFlqNXk2JTJCNXZ2ZiUyRiUyRjVtenVwekt0VDllTDU5NUNNZm1WbSUyQmZQbkk3N0hMSTQ0OTVpWCUyQjdtTjclMkIlMkIyM0h6bEhobUgwYzFnNkFyQUlHJTJCS3BPUXNjWjJiak5zNVlWckcwSXM3T3hyajU1cHZMcTElMkY5NnJJaFZzdVBmdlNqNWt6dGhxaHNIak5KSTc2bndWSHZ1JTJGYmFhOHNiMyUyRmpHOHBPZiUyRktROXVtSHhlWEgydTg1QjdNZHhMbFI4JTJGb2JZYnY3TXVJM2xOWVBmV3g5R2ZVN0V2TVNaJTJCdGdHcG9mUUJsaUVDT3dJcGhxbHNhUWliaU9rWWtsQWhGUzhWWG04aSUyQklOTjl6UUxCJTJCSjJLb1JHWSUyQmJwREZYZkk4aFBoYkxPZUl0NWIlMkYlMkYlMkZlJTJGUGVrRlJ4ZWZFJTJGVEhpJTJCT3RjTEZTczY2NHZXQ0swNjd6MmFkUyUyRjkzZ2V4QnpGZHJ4WUE2YUQwQVpZb0lpa2lNb0lwWWltR0NGaU1VUm8lMkZ2akhQeTdISDM5OGMwWTc0aXJDT3dJOEhodWpDJTJCTDdqdTgxSXZIR0cyOHNmJTJGQUhmOUFjeDl4anFQTVF3VnlQY3pIcnElMkJOekIlMkJPenptY2Z4VEhHdkVaOGozclJBdlNUMEFaWXBCcWJvNkl5NHZTMjIyNXJncXAlMkJYdHpXN1M2STd6VyUyQiUyRnhDM1AlMkZqQkQ4YkdZY3hEakUwNXhzRTU3TkljTFZUWCUyRnU2QkxVdG9BMndoTmFyNkZsWkNFV0RUQ0cyQXpUUjRWbmJVV2U0dTYlMkJNTEI0Q3RSV2dEYktiQlpTS2g2N0VkMzMlMkZmWGpBQUxBV2hEYkFBTmFUckdkNTZ0WTBZY2NXTSUyQkdYQSUyQkdXMzJKOGIzbDNXbCUyQk1BV0FwQ0cyQ0JJanIlMkYlMkI3JTJGJTJGdTZ4ZHU3WjVoNzlMTDcyMCUyRk11JTJGJTJGRXU1NnFxcnloZSUyRiUyQk1WeThjVVhsNnV2dm5yanRiYjd3Smx0Z0UwbnRBRVdJZDVHJTJCM1d2ZTEwNTdMRER5cUdISHRxOEtjMHJYJTJGbktjdkRCQjVlampqcXF2UFd0YnkxMzNIR0hNOEVBQ0cyQWhhcVh2S3VYdXF2WGdJNzc0N0olMkJjYnR1M2JybWV0SUFJTFFCRmlpV1VjU3lrUHJHSTNWdGRtekhxR2V4NDNNQVFHZ0RMRkNFZEkzc0NPeTZmam4yNDIzVzQweDN2RXRrUGVQZGRmWDQ0dGdlYXExMnpNM21yT2Zlbk1kT2tub2NmVGtlWVBNSWJZQkZpckFPOVd4MmlBQ1B1SXI3ZHR4eHglMkJhJTJCcm9xM1ZJOWppZHRseTVhVlAlMkZ1elA5dDQzOXlBak1DT1k0NWxOSFVweldMRkM1TjQlMkIlMkZyUTVVQ3RieU1meDFEbkl3WXd2ZUslMkZhSDVqQjJqT3hKNXp6am5saUNPT21CVUlFUTAxcHVManh4NTdiRyUyRk8yRzRwTlE0anRHSnVZdTY2UEVkeEhCRyUyQlQzakNFOHFGRjE1WTl0aGpqN0xERGpzTVJYQThKJTJCSnpZd25OdnZ2dVclMkY3MVglMkYlMkIxMlklMkY3QjhWOHJGbXpwaHg5OU5ITjg2eCUyQm5UcFg4Zmo0Yzk3OTduYzNMMWk2TEk2dHZpajVuJTJGJTJGNW4lMkZMdiUyRiUyRjd2JTJGcjNBRkJQYVFFTm9iN3FJeTNvbU43Wmp6dWJHWnBkRUtPNjg4ODdsWXglMkY3V0ZtOWVuVVQyZlg1TUtndW9ZbmJaejd6bWVYV1cyOXQ5dWVlMVo0dnRPTnhzVjJ2UHg2JTJGVUZvJTJGMWtWeDNQWGZTNHp6emp1dm5IamlpWjElMkY4UUJzT3FFTk5JVDJwcXZ6RlhPMWZQbnlzdnZ1dTNjNnRCJTJGMXFFZVZQJTJGJTJGelAyOGlPNTRYWVZRQVJ5akhGVmJXcjE5ZlZxMWFWYjclMkYlMkZlODM4ekQzMk9PJTJCVWFFZEFWcm5MY1R6TFBhN0tzN014OWhwcDUyYWZ5TVIyc2NjYzR5cjBNQVVFOXBBUTJodnVwaWpPSk85WXNXS2N2TEpKNWY5OTklMkIlMkYlMkJRWENMb3N6MnZHY2lFZ2N0V3dreEhQaTdydnZMbiUyRjRoMzlZUHZHSlR6VFBpJTJGajhlTDRNbWklMkIwNCUyRk1pdHVPJTJCcmtkMnFNZFMlMkYzMmNmJTJGNzU1YzF2ZnJNejJqREZ1djFmTllDdEtBSXhZckNHWXQyUDljd1IyYWVjY2tvNTVKQkRtalBDajM3MG96czdIdk9ZeHpRdkZPTEZRJTJGeGlaeHhuUkhVczdZaUlqRFBac2YyakglMkYybyUyRk1WZiUyRkVVVGxCSFltM0xtTnBhcGhMcmtwc3RxWk1keklvNm55eiUyRlZBTFlNb1Eyd0NIVmRjWWlZQ2hHbXA1OSUyQmVoUFpjWldPR1BFNVhSZ1JoWE5IM0Q5WFBkYTc3cnFydVkyM29uJTJGWHU5N1YlMkZKUWozcVFuSHJjcFo2WGpNVEduY2RZM2xsMkV1ZDlqbDBiRWRwaDdWaCUyQllUa0liWUlFaW5pS2tJZ3pyNWVoMjJXV1g1a3oyUVFjZDFBUjJuTkVjRldCZEdxTkVCTWZING14OVJQWjczJTJGdmU1a3gyekVrOWUxdVhnQ3hHZlh3ZHNSJTJGejI4VlI1eTVlTk1SeHhITmt2dmtFcG9QUUJsaUVlbVkzd3VyeGozOThPZU9NTTVvejJUVVM0N1pMc2IxUXNjUWpqaTJXaDd6em5lOXN6dURITDBIR0d1MzZkZUs0RnhQYTlYSHhtQnFuWFI3eFlpUG1JT1lxbmglMkYzM0hOUGN6OHd2ZUslMkZjdjRyQURSbkklMkYweTVIZzFUaU00SCUyRnZZeHpiWGZYN1ZxMTYxY2I0aXNPb3Z4QzEyQ2NWU21SdUNOWDduaXNEJTJCOFk5JTJGWEU0NjZhVHk0UTklMkZ1QW5KJTJCdGg0YnRUdE9PNjVhNVBqdnZsJTJCR1RLJTJCVHJqOTl0dkxuWGZlT2ZUOWRFa2NWJTJGemJpT09ONThGbGwxM1dMSyUyQnBTMktBNlNPMGdZYlFIaSUyRm1JVWJFZFB6QzRKbG5ubGxlJTJCdEtYTmglMkJyOFZqRE1lWXVidXRaN2pqekc3OVUySlY1aSUyQiUyQiUyRkhrc042dmplMyUyRjcydDVkenp6MjNPZDU3NzcyMyUyQmR6NDJFT0pyemRmYU1kMlJQeFpaNTFWJTJGdlJQJTJGM1FvMHJ1bUhsUGN4ckZFWk5jWEU4RDBFZHBBUTJpUEYlMkZNUWN4S1h1dnZRaHo1VURqJTJGODhPYSUyQldJZGJZelAyUSUyQnpYRVJGNTAwMDNOZXUzUSUyRjJjU1ZhUEo4UjJoR0lza2ZuVXB6NjE4Y29qOVRrdyUyQkxueldVaG94MW55V0pMU3Q3TyUyRkM1a2ZvTCUyQkVOdEFRMnVQRlBNUVo2dWMlMkI5N25saWl1dWFLNiUyQkVjdEhJa0pqcnVManNSMjNNVDkxUGZOZiUyRnVWZk5yODRXRCUyQnZTJTJCcVoySG9iWiUyQlZqVFhiY3hobnRldjlEV1V4b3h6WkFYM1RydiUyRm9BU3lqQ01PSXlRam91NlJjdlBpSWk1NTYxak1pT0szUDh5WiUyRjhTZm5BQno3UWZGNDhKczdXZG1GRTdNYUlkY1l4NG51UFFJNWY3b3ZyYThkU21BamtHc3dBakNhMEFSWW93akpDTTJJN3RpT29JMHhEUFRzYnR4SFpaNTk5ZHZuZ0J6JTJCNDhjenZRcyUyRiUyQlRxb0k3M3E4c1F4bTdvc0xBSVlKYllBRmlyaU1zN2wxQ1VqRWMlMkZ4eVpOd2ZJUnBuZnVQanNWUWszakV4N3F1UkhZJTJCcDI1TSUyQjRuam1qbmdSRVdlMzQzWXh2d2c1VG55dFFYUDNBYnBPYUFNc3d1QWE0empERzl0eEd5RWRaM3ZqTW5VWFhIQkJzeDBoR3VFYTZtMVgxZTglMkZYa3lFTFhrOE1ZY2lHJTJCZ2pvUTJ3bVNLbzQlMkJvanNhd2tnanZXWkFPQTBBYllUUFZzYkYxS0VVc3NBRUJvQTJ5bUd0aDFDVVRzMSUyRnNBbUY1Q0cyQXpSVlRYd0E3MWx5VjVhSFh1QnVjUG9DJTJGODN3Q1llalgwQnNkaXpQMzglMkJvdUNnJTJCRW9Jb2ZGbk1SY3hRdVRHSDJjbzduUHF6cUE2U0MwZ1VXcllkU1hrV1Z1VUkzNnM3czhNb0p4MUolMkZUNVFGTU4lMkY4VkFCWXR6a0wyYVd3TkVhV2olMkZ1d3VqNHd6MEtQJTJCbkM0UFlMb0piV0JSSWhqanV0RjlHbkZNZFd5dSUyQm5YcUdjM0JyejNxeiUyQjd5R0R5MnpXV09nRDRTMnNDQzFGaVlHNDk5R0RXSzY3RnRyc0d2T1Y5MDlXRU16bG1NelZHJTJGWHYxYWZSbDFqZ2JuQ3BnZThTJTJGZWIlMkJnQXpUc2VublBPT2VXSUk0N1lHQVZoOEJmV2Jybmxsdkp2JTJGJTJGWnZHeiUyRldGM0hkNjNpem1YdnV1YWQ4NFF0ZktHZWRkVmJ6em82RFAlMkZxdjBmVGM1ejYzWEg3NTVjM24xJTJGdGpqdW95aXJ2dXVxdDglMkJjdGZucHBsQSUyRlhOZVk0NzdyanluJTJGJTJGNW44MDdSODQ5OXBpM05XdldsS09QUG5yV08ydUclMkJ2anZmZTk3NWNZYmIydyUyQjNpY3hIJTJGRWlLOTYyJTJGbHZmJTJCbFo1ejN2ZTA3eE52MlVsTUIyRU50Q1lMN1JEallKNkc2SFVwek56Y1N3UmZISE1aNXh4UmpueHhCT2IlMkZjRTF5UEU1NDBJNzNIZmZmYzA3UlBacGJzYUpGeWh4dlBFQ1paOTk5bWxlaUlXRmhuYk1XMzF6biUyRmc2TWVmeHNUN05YOHhGSE5kMjIyMVglMkZ1bWYlMkZxbTglMkZ2V3ZiNko3OExrRjlKZWxJOEJZRVFRUlNvTkxIMkslMkZidmRoaEFqQWVwejElMkJCWnIyYkpsemVQakxHWjhqYmxqN3AlMkZiOVJIeEdMZjE3ZWZqMkJjam5sdngyTUc1NmRzOHhmSEVQTVZ0ZlFFUzI4QjA4SzhkR0N0aUlRSWh6anpXQ0lyYlBvMTZOanNDT1lJN3dtaFR4SEtUT0Z0Wno5ck9IWFAlMkYzSzZQT0taNGJ0U3owUkhhYzg5bWp6TTROekgzRWQ1OW02YzRwdnJpSzQ0dG5sdk9ac1AwRU5yQVE0cFFHRHhiR2FIUXB4SEhGcmNSUmhHTVAlMkYzcFQ1djloMUklMkZwOTdHV2QwZGR0aGgzc2ZHJTJGWDBhRVk1MXU3NVlXWXlJOGhqeHVCcnNZZkRQNlBxb3o2bjZnaUplc01iOXdIUVEya0FqSXFBR1FZUkFoRTlkUHh0cUtOU1lxdnRkSDZHZWNZeGppOXZCRnhXRDR2TmpUdUsybnFHTXVScjhXbkViWDJkVVROWFA2OHNJTVZmeFhJbXolMkJMRkdmVDR4SCUyRkg4aW5rTGd6OGhDZkg0d2Juc3d3aUR4elFZM01CMEVOcEFJJTJGN25IMUVRMFZSRGMlMkZBTTQxeHhYeDlHVmVPblJ2ZDhNUlJ4T0hnV051SXBqUHFhZyUyRmYxY1ZUMWhVVThYOGJOVzN5c3p0dDhMMmJtJTJGaGxkSHFFZWM0ajdZbzdpJTJCSUhwSUxTQlJrUkFqY3k0JTJGRmpjeGhuS2lJSyUyQmp6ak9PTjRhemFHRzBxQ0lwa2MlMkI4cEhONTY5YnQ2NVpreDFHZmMxcEdMSEVKbTdqN0hUTVgyeVBFbk1aYTlkaiUyRnVwbEUlMkJNeDlldjBlY1N4MzMzMzNjMXRCSGZNMlh3dlJvRCUyQmlYJTJGdHclMkY4M0FhWk9STUIlMkIlMkIlMkIxWG52akVKemJSRkNFWjRibDglMkJmTDJNJTJGb3J3amwlMkJTUzNXVjk5ODg4M2x1dXV1YThJb1FxbUtPSXJsRGIlMkYwUzc5VVZxOWUzWVJpdkRDSk9ZcjdwMUdONjdqYXltYyUyRiUyQjlsbVR1cUxqMEV4ZDN2dnZYZjUxViUyRjkxWTAlMkZKWW5uMjZnWE0zMVRYN3pGJTJCdjNiYjclMkI5WEhQTk5iTmUwQUg5SnJTQlJvUlBCRkhjUmp4RlBFWjR4aldTJTJCNjZHY29SZnhHTHNSMFRHcUdKdTZwbkklMkJIak1VVVJqZlA2MGl1ZEtWWjglMkZjZVo2cnJnJTJGWXJ5JTJCT0JtYzE3Nkw0NDNqcjJlM1l6dENlJTJGQkZITkJmUWh1WUpVSmdHczQwemhYSEhXb01qWnVEJTJCdkZwbmF0QmczTVJIbW8lMkJwblhPRmpvJTJGUUw4SWJRQUFTT0NYSVFFQUlJSFFCZ0NBQkVJYkFBQVNDRzBBQUVnZ3RBRUFJSUdyamdBTE1uaFp0bnFwc3ZtNGhObm1xJTJGTzl1WmVGbSUyQiUyRnZhbXYlMkZIUTAlMkJmJTJGcGs4TGcyOSUyQjhLNkIlMkJoRFR3a0FiSDExWUNyY3g4V00lMkYlMkJEanhzMDkydUdyZkgzMnNmbjBOeSUyRm0lMkZwdWwzRyUyRk42UUJRdnhYd3Y4NUFYb2tRcThHN2R6dFVHT3dxaDluODhXODFqazNyNERRQnVpcHdjZ09jJTJGZlo4dW9jeDIwdzN6RGRoRFlBYkNGZXpBQ0RoRFlBQUNSd2VUOEFBRWdndElGWjZ0cFNBR0R6Q0cwQUFFaGdqVFlBQUNSd1Joc0FBQkk0b3cwOThzNTN2ck1jZU9DQjdkNWtPJTJCR0VFOHAxMTEzWDdpM080WWNmWG43djkzNnYzWnZ0azUlMkY4WlBuYnYlMkYzYmRxOWJYdm5LVjVaM3ZPTWQ3ZDVzRjE1NFlUbjExRlBidlY4NCUyRmZUVHkxNTc3ZFh1OWR2ZiUyRk0zZmxMVnIxN1o3ODl0MzMzM0xZWWNkVnA3ODVDZVhYWGJacGIyM0clMkI2Nzc3NXk2NjIzbHV1dnY3NmNjY1laN2IxQWwwVm9HNGJSZzNITExiZk1kTVVmJTJGJTJGRWZqenlHaFl6ZiUyRiUyRjNmYjclMkZLc0wlMkY2cTc4YSUyQlpndWpBMHZIdHFqR1BhJTJCOTcxdjVHTyUyQjlyV3Z0WiUyRlJmMGNlZWVUSU9haGo1Y3FWTTFkZWVXWDcyZDMzWCUyRiUyRjFYek5ISFhYVXlHTTFES01idzlJUjZJazk5dGlqT1lQWEZhdFhyMjYzRnU5aEQzdFl1elhzZ1FjZWFMZTY1eEdQZUVTN05leG5QJTJGdFp1elhid3glMkYlMkI4SGFyJTJGJTJCYWJnM0RBQVFlVXIzNzFxNXYxdkpvMEsxYXNLQiUyRjk2RWZMU1NlZDFONERkSTNRaHA1NDJjdGUxbTUxd3d0ZiUyQk1KMmElMkZIR3hXV1hRM3ZjY1FudCUyQmY5dTk5NTc3M0xwcFplVzVjdVh0JTJGZjBTeXdKTyUyRkhFRTlzOW9FdUVOdlJFMTBKNzJiSmxaZFdxVmUzZTR2UTF0TGZiYnJ0MmE1alFudiUyRnY5dE9mJTJGblM3MVY4bm4zeHllZHJUbnRidUFWMGh0S0VuWHZ6aUY3ZGIzYkglMkYlMkZ2dTNXNHZUMTlBZXR5UkdhSSUyRiUyQnV6M21tR1BLeXBVcjI3MSUyQmU5ZTczdFZ1QVYwaHRLRUhZaG5HVGp2dDFPNTF4Nll1SHhrWGwlMkJQVzhVNjZjV3UwNzclMkYlMkYlMkZuWnJOcUY5VEx2VmY0Y2VlbWpaZWVlZDJ6MmdDMXplRDNyZ3IlMkYlMkY2cjhzZiUyRmRFZnRYdXpmZjNyWHk4WFgzeHh1N2YxN2JycnJ1Vk5iM3BUdXpmYjNYZmZ2VW5yYWs4NTVaUjVMNE4zM0hISGxkTk9PNjNkNjVaeGY0OXh2Tzk5NzN2YnZWJTJGNGolMkYlMkY0ajJhT3A4R0xYdlNpY3NVVlY3UjdwVmxLOGUxdmY3dmRtdzZISEhKSXVlaWlpOW85b0F1R0xrVmlHRWEzeGplJTJCOFkzMmdtREQzdmpHTjQ1OHpOWWFPJTJCJTJCOGMlMkZ1ZGpQYnNaejk3NU9QR2pUVnIxclNQSG5iMDBVZVBmRXdYeHNrbm45d2V4YkMzdmUxdEl4JTJCenRjYkJCeCUyRmNmaWZEJTJGdkVmJTJGM0hrWTdMSGdRY2UySDRIbzUxNjZxa3pLMWFzR1BuWVNSenhiJTJCWDQ0NDl2diUyRnZSNHVPakhtc1l4bVFPUzBlZzQlMkJJU1lMJTJGJTJCNjclMkZlN2cyNzVKSkwycTJsY2M4OTk1UXZmZWxMN2Q2d1RWbW52U21Yd2V1Q1NWNFNNNG5yNHNkZHp2TEtLNjlzM2hUcGpqdnVhTyUyQlpmUEZ2WmNPTHlPYVNmdlBaYmJmZDJpMmdDNFEyZE54TFglMkZyU2RtdllONyUyRjV6ZkxESCUyRjZ3M1ZzNmd6JTJGdW4ydFRRbnRjOVAzODV6OXZ0N3BuVTY0NnNyVk00cHlQJTJCNzJFYTY2NXB0M3FubmhYeVBsc3U2MyUyRmJVT1glMkJCY0xIZmZ5bDclMkI4M1JxMjFHZXpxM0dodlNsWFM1bkVzNnRid2lTZjBaN0VueUtNbTY5NEslMkZPdW1wbUpuemlQMXVYbk4wd2pvUTBkTiUyQjZNOXVjJTJCOTdsMmEybGRkdGxsN2Rhd3VJcEN2T0hJWXZSMTZjZ2tIOWNrdnJpWnhoZGNRaHU2UldoRGh6M25PYzhwajN2YzQ5cTkyZUtLSGwlMkY0d2hmYXZhVTM3bnRaN0dYJTJCJTJCdm9XN0p0eUhlMnRSV2h2UFpQOFBBQVdSMmhEaDQxYk5qTHVMUEpTdVB6eXk5dXRZWXRkcHozdXpHJTJCWEEydmNjYzEzSGUydFJXaHZQZU9lQjEzJTJCSFFTWVJrSWJPcXdMeTBhcWNldTBWNjllM1c0dFRGOERhNUtQUzJodlBYMzlpUTFNSTZFTkhSVlhYQmkzNU9Lem4lMkYxc3V6VVpycjc2Nm5acldDeCUyRmVjWXpudEh1UGJTJTJCQmxaWHJ6cXlWSE0lMkJqVCUyRlpzSFFFdWtWb1EwY2RjTUFCN2Rhd0cyJTJCOHNkeDIyMjN0M3VSWXUzWnR1elZzTWV1MHAlMkZGTXB0QWUxdGZuUVYlMkJQQzZhUjBJYU9ldG5MWHRadURadVV5JTJGck5OVzZkOXBZSzdTNmY4UnQzUnRzYTdXRkNHNWgwUWhzNjZyZCUyQjY3ZmFyV0dUdGo2N0doZmFpMW1uUFkyQk5jbG50SmZxZTV2ayUyQmRvY2ZUMHVtRVpDR3pyb3FVOTlhdGw5OTkzYnZkbldyMTlmUHYlMkY1ejdkN2slMkJYYWE2OHRkOTExVjdzMzI2JTJGOHlxODB4N1VRNDBLa3kxZGxtT1MxdVpPNEhycXZWJTJCY1k5JTJGeDJSaHU2UldoREI0MjdyTiUyQjRxM3RNZ25IWDAxN29aZjc2JTJCc3RpNHdKcnFaZU9qRnMlMkZ2bFJSMjlmclRmZjFoU1JNSTZFTkhUUnVmZmFrTGh1cHhyMFFXT2c2N2I2ZThadkVzOGJWSk01NVg1OEhmVDB1bUViYmJCZ3pEMjRDWGJGdTNicXk0NDQ3dG51em5Ybm1tZVVIUCUyRmhCdXpkNW52U2tKNVUzdk9FTjdkNXNjYVdVM1hiYnJkMmIzM1hYWFZlZSUyRmV4bnQzdXo3YlhYWHMxVlY3cG8zSEh0c2NjZTVaWmJibW4zdHI1VFRqbWx2T01kNzJqM1pudjcyOTllVGozMTFIWnY2N25nZ2d2S1lZY2QxdTdOZHNnaGg1U0xMcnFvM2V1V2M4ODl0N3olMkI5YTl2OTJaN3pXdGVVODQlMkYlMkYlMkZ4MkQlMkJpQ0NHM0RNRG95WHZTaUY4MzAyZTY3N3o3eXVBZkh0NzcxcmZhemglMkIyNTU1NGpIOU9GY2NNTk43UkhNV3pEQzVDUmo5bGFZODJhTmUxM011eTQ0NDRiJTJCWmpzOGMlMkYlMkYlMkZNJTJGdGR6RHN3QU1QSFBtWUxvenp6anV2UFlwaGh4OSUyQiUyQk1qSEdJWXhtY1BTRWVpWWNldXolMkIyQWg2N1F0SGRuNiUyRkRMazFqUEp6d05nY1lRMmRNeTR0MTN2Z3hlODRBWHQxdnltY1czdUpQOHk1Rkw5NG1GZmZ4bHkyMjNuJTJGMTl6bDQ4THBwSFFoZzU1JTJGT01mWDU3MXJHZTFlJTJGMjBrRFBhZlQzak4lMkI2NGxqcXd4cjBJV0txeng5UDRrdzFYSFlGdUVkclFJWDAlMkZteDJlOHBTbmxDYyUyQjhZbnQzbWpqQXF1dmwzVmI2dU9heEJjQlhuQUJrMDVvdzRUWlpwdTRHTkJvZlYlMkJmWFQzVVdlMUpQTHU2Sll3THJIdnZ2YmZkV2hxVGVQYTRyMmUweHkySjZmSnh3VFFTMmpCaFptYmlGNVZIRyUyRmUyNjMzeVVOZlRuc1l6Mmt0TmFHODlmVDB1bUVaQ0d6cGluMzMyS1k5JTJCOUtQYnZXRjc3cmxuY3phOEslMkJOdGIzdGIlMkI1MFAyNXpRWHJGaVJidlZMY3VXTFJ2Nzk3dlVKakglMkJ4djBFNERHUGVVeTcxVDNqbGs1Wk9nTGRJclNoSThhOUcyUzhrY2wzdnZPZGRxOGJ4cjBWJTJCOU9lOXJUbUZ6JTJGbjg1T2YlMkZLVGRHall1NENmWjhjY2YzMjROdSUyQk9PTzlxdHBUT0pvWDNYWFhlMVc4T09QZmJZZHF0YllublkwNSUyRiUyQjlIWnYyQTklMkYlMkJNTjJDJTJCZ0M3d3dKSFhIVlZWZk5lJTJCbTcwMDglMkZ2Ynoxclc5dDk3cmp6anZ2TEx2c3NrdTdOOXZ2JTJGTTd2bEwlMkY3dTc5cjkyYTclMkJ1cXJ5JTJGT2YlMkYlMkZ4MmI5ZzExMXhUTHJ2c3NrNnMxNDZ6JTJCODk3M3ZQS0FRY2MwTjR6N0N0ZiUyQlVyWmQ5OTkyNzJsY2ZIRkY1ZUREanFvM1pzdGxqUmRjc2tsN2Q3V00lMkI0ZEZNTU5OOXhRUHZPWnp5ejVwUkVYYXUlMkI5OXk2dmV0V3IycjNSNHZrQ2RNdXNkN0F4REdQeXh2TGx5eDk4VzdoNXZPSVZyeGo1dUVrZkYxeHdRWHNFdzA0NzdiU1JqNG54JTJGdmUlMkZ2JTJGMnM2WEQyMldlUG5JZXRPZGF1WGR0JTJCTjhNMnZFZ1klMkJaanNjY0lKSjdUZndYVFk4R0o3NUR3WWhqRzV3OUlSNklBWHYlMkZqRjdkWm9WMXh4UmJ2VkxlTyUyQjc5JTJGOHpkOXN0NFo5NGhPZmFMZW13OGMlMkYlMkZ2RjJhJTJCbE00dEtSYVhzZWZPaERIMnEzZ0s0UTJ0QUI0OVpuWDM3NTVXWGR1blh0WHJmRTl6NmZYJTJGdTFYNXQzV1Vrc3Bmam1ONyUyRlo3dlhielRmZlBCRXZwQ1l4dEdQdCUyQmolMkY4d3olMkIwZSUyRjEyNjYyM2xrOSUyQjhwUHRIdEFWUWhzNllMNjFzV0VwMXNadUtUZmRkRlA1MyUyRiUyRjkzM1p2Mk9yVnE5dXRZZVBXNXZaSnJGV2ZCSk1ZMmlGJTJCJTJCWFhjTDBYMnhhdGYlMkZlcDJDJTJCZ1NvUTBUYnVYS2xXWFhYWGR0OTRhdFhidTIzZXFtejMlMkYlMkI4JTJCM1dzSEZ2WEhQOTlkZVhFMDg4c2QzcnB5T1BQTEo4NHh2ZmFQZVcxcmpRWHNwZk9vMnJjQngxMUZIdFhqJTJGRjh6eCUyQmlnTjBqOUNHQ1RkdTJVaEVSdGVYVUl4YlBqTHVqSFo0ejN2ZVU5N3lscmUwZSUyRjF4OTkxM04yJTJCM1AwbExCY1pkczNxcHIlMkJweDRZVVhOcGZFdSUyRmJhYTl0NyUyQnVNMXIzbE44endIdWtsb3c0UWJGOXBkUDVzZHhsMVAlMkIxblBldFpEdnZISW1XZWVXZmJhYTY5eXdRVVh0UGQwVzF5cU1hTHgwa3N2YmUlMkJaREpPNmRLVDY5cmUlMkZYVmF0V2xVT1B2amdjdVdWVjdiM2R0ZEhQdktSc3Z2dXU1Znp6eiUyQiUyRnZRZm9JdGZSaGdrWDEwJTJCT2R3MGNKZDZrNXJiYmJtdjN1bXZjRXBHdmYlMkYzcnpSbmVoWHJHTTU3UnZEdGtsNjQzSEVzdjRxY1QzJTJGM3VkOXQ3Sms5RTdFNDc3ZFR1emZiVnIzNjFyRiUyQiUyRnZ0MmJIUHZ0dDElMkZaZnZ2dDI3M0oxNFhuQWJBNFFoc0FBQkpZT2dJ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0yZWQ0TFhqanp3QU1QbEptWm1mWXVBQUJnODVUeSUyRnpKSWpjZCUyQnVFTzJBQUFBQUVsRlRrU3VRbUNDJTNCJTIyJTIwdmVydGV4JTNEJTIyMSUyMiUyMHBhcmVudCUzRCUyMjElMjIlM0UlM0NteEdlb21ldHJ5JTIweCUzRCUyMjIzNi4yMTk5OTk5OTk5OTk5NyUyMiUyMHklM0QlMjIxNjU1JTIyJTIwd2lkdGglM0QlMjIxNjQuNzglMjIlMjBoZWlnaHQlM0QlMjIxNjUlMjIlMjBhcyUzRCUyMmdlb21ldHJ5JTIyJTJGJTNFJTNDJTJGbXhDZWxsJTNFJTNDbXhDZWxsJTIwaWQlM0QlMjI0JTIyJTIwdmFsdWUlM0QlMjIlRDAlOTclRDAlQjAlRDAlQkYlRDAlQjglRDElODElRDAlQjglMjAlRDAlQkQlRDAlQjAlMjAlRDAlQTIlRDAlOUUlMjIlMjBzdHlsZSUzRCUyMnJvdW5kZWQlM0QxJTNCd2hpdGVTcGFjZSUzRHdyYXAlM0JodG1sJTNEMSUzQiUyMiUyMHZlcnRleCUzRCUyMjElMjIlMjBwYXJlbnQlM0QlMjIxJTIyJTNFJTNDbXhHZW9tZXRyeSUyMHglM0QlMjIyNjguMTElMjIlMjB5JTNEJTIyMTgzMCUyMiUyMHdpZHRoJTNEJTIyMTAxJTIyJTIwaGVpZ2h0JTNEJTIyMzAlMjIlMjBhcyUzRCUyMmdlb21ldHJ5JTIyJTJGJTNFJTNDJTJGbXhDZWxsJTNFJTNDJTJGcm9vdCUzRSUzQyUyRm14R3JhcGhNb2RlbCUzRVt7S50AACAASURBVHhe7N1BqqVXckbRVzPRcIwpsKciDUQalzEFxjNQK2sWKnBPxvijyI1ucLSyfW78sCJ6m8z8y5c/BAgQIECAAAECBAgQIECAAAECBAgQIECAAAECBAgQIEDgAwJ/+cA3fZIAAQIECBAgQIAAAQIECBAgQIAAAQIECBAgQIAAAQIECHwJ1o6AAAECBAgQIECAAAECBAgQIECAAAECBAgQIECAAAECBD4iIFh/hN1HCRAgQIAAAQIECBAgQIAAAQIECBAgQIAAAQIECBAgQECwdgMECBAgQIAAAQIECBAgQIAAAQIECBAgQIAAAQIECBAg8BEBwfoj7D5KgAABAgQIECBAgAABAgQIECBAgAABAgQIECBAgAABAoK1GyBAgAABAgQIECBAgAABAgQIECBAgAABAgQIECBAgACBjwgI1h9h91ECBAgQIECAAAECBAgQIECAAAECBAgQIECAAAECBAgQEKzdAAECBAgQIECAAAECBAgQIECAAAECBAgQIECAAAECBAh8RECw/gi7jxIgQIAAAQIECBAgQIAAAQIECBAgQIAAAQIECBAgQICAYO0GCBAgQIAAAQIECBAgQIAAAQIECBAgQIAAAQIECBAgQOAjAoL1R9h9lAABAgQIECBAgAABAgQIECBAgAABAgQIECBAgAABAgQEazdAgAABAgQIECBAgAABAgQIECBAgAABAgQIECBAgAABAh8REKw/wu6jBAgQIECAAAECBAgQIECAAAECBAgQIECAAAECBAgQICBYuwECBAgQIECAAAECBAgQIECAAAECBAgQIECAAAECBAgQ+IiAYP0Rdh8lQIAAAQIECBAgQIAAAQIECBAgQIAAAQIECBAgQIAAAcHaDRAgQIAAAQIECBAgQIAAAQIECBAgQIAAAQIECBAgQIDARwQE64+w+ygBAgQIECBAgAABAgQIECBAgAABAgQIECBAgAABAgQICNZugAABAgQIECBAgAABAgQIECBAgAABAgQIECBAgAABAgQ+IiBYf4TdRwkQIECAAAECBAgQIECAAAECBAgQIECAAAECBAgQIEBAsHYDBAgQIECAAAECBAgQIECAAAECBAgQIECAAAECBAgQIPARAcH6I+w+SoAAAQIECBAgQIAAAQIECBAgQIAAAQIECBAgQIAAAQKCtRsgQIAAAQIECBAgQIAAAQIECBAgQIAAAQIECBAgQIAAgY8ICNYfYfdRAgQIECBAgAABAgQIECBAgAABAgQIECBAgAABAgQIEBCs3QABAgQIECBAgAABAgQIECBAgAABAgQIECBAgAABAgQIfERAsP4Iu48SIECAAAECBAgQIECAAAECBAgQIECAAAECBAgQIECAgGDtBggQIECAAAECBAgQIECAAAECBAgQIECAAAECBAgQIEDgIwKC9UfYfZQAAQIECBAgQIAAAQIECBAgQIAAAQIECBAgQIAAAQIEBGs3QIAAAQIECBAgQIAAAQIECBAgQIAAAQIECBAgQIAAAQIfERCsP8LuowQIECBAgAABAgQIECBAgAABAgQIECBAgAABAgQIECAgWLsBAgQIECBAgAABAgQIECBAgAABAgQIECBAgAABAgQIEPiIgGD9EXYfJUCAAAECBAgQIECAAAECBAgQIECAAAECBAgQIECAAAHB2g0QIECAAAECBAgQIECAAAECBAgQIECAAAECBAgQIECAwEcEBOuPsPsoAQIECBAgQIAAAQIECBAgQIAAAQIECBAgQIAAAQIECAjWboAAAQIECBAgQIAAAQIECBAgQIAAAQIECBAgQIAAAQIEPiIgWH+E3UcJECBAgAABAgQIECBAgAABAgQIECBAgAABAgQIECBAQLB2AwQIECBAgAABAgQIECBAgAABAgQIECBAgAABAgQIECDwEQHB+iPsPkqAAAECBAgQIECAAAECBAgQIECAAAECBAgQIECAAAECgrUbIECAAAECBAgQIECAAAECBAgQIECAAAECBAgQIECAAIGPCAjWH2H3UQIECBAgQIAAAQIECBAgQIAAAQIECBAgQIAAAQIECBC4HKx//vr6+tGKCBAgQIAAAQIECBAgQIAAAQIECBAgQIAAAQIECBAgQOCfFvjp6+vrl3/6V3/wDwTrPxjc5wgQIECAAAECBAgQIECAAAECBAgQIECAAAECBAgQIPAHCAjW34nsb1h/J6CfEyBAgAABAgQIECBAgAABAgQIECBAgAABAgQIECDwpxUQrL9z9YL1dwL6OQECBAgQIECAAAECBAgQIECAAAECBAgQIECAAAECf1oBwfo7V/+7YP3zzz9//fij/9L6O039nAABAgQIECBAgAABAgQIECBAgAABAgQIECBAgACBBwV++umnr19++d1/WS1Yf+eeBevvBPRzAgQIECBAgAABAgQIECBAgAABAgQIECBAgAABAgT+HAKCdb9n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LqvYjwAAIABJREFU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EyBb9/+/vXXf/v3r6/ffptvPSBAgAABAgQIECDwvwX+9p//AYUAAQIECBAgQOADAoJ1jy5Y96YmEiBAgAABAgSmwLdv377+5V//+vU/uVqznl4eECBAgAABAgQI/F7gv//rb0gIECBAgAABAgQ+ICBY9+iCdW9qIgECBAgQIEBgCvz6669fP/zww3znAQECBAgQIECAAIH/S+A3/1KPwyBAgAABAgQIfERAsO7ZBeve1EQCBAgQIECAwBQQrCeRBwQIECBAgAABAv+PgGDtPAgQIECAAAECnxEQrHt3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rCsyj8AAAgAElEQVR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f7B3p2AezrWjx+/7Qxj35eQJb82kqQIqZQUsi/FqGzJdlkiKmSLkUTGEqLsSiUlKspPyZ74IVFXlrEPYxmG0f/6PP7P+H7POTP398zc53yfc+b1XJdrmHOf+/s8r/ue+V393ud5Hs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IFGCMw000xp5plnTm+88UZ1PvHv//3vf6t/7/lrI054EE8ibOKYZZZZKp/wqE0G8TSKfVRcT5x//WunE8f4+CcM+vu9nX5GN8e1urTu+26ek88mQOBNgaH8d641JECAAAECBAgMZQHBuvzqCdblTc1IgAABAgQIEMgKCNZZIgMINEIgAnUdqSMMzDrrrGnSpEmTz62OBXXQbsRJD9JJzDbbbJVF+MRRR+tB+vgiH9MamHuG2U7XtA7WdbQucmINmqT+wYT619jzndo06DKcCoFhKSBYD8tldVEECBAgQIDAEBAQrMsvkmBd3tSMBAgQIECAAIGsgGCdJTKAQCMEIsrWkboOs/WdxBHwXn/99SEZakvg1sF69tlnnxwwh0o8qeNrONTrWd9dXd8p3fqDCVPzmmOOOarrr/dHjB1OQTfuoK+PMAmn+tcS+8gcBAhMu8BQ+Tt32q/QdxIgQIAAAQIEmikgWJdfF8G6vKkZCRAgQIAAAQJZAcE6S2QAga4LRNRcbrnl0kYbbZQWW2yxyWGzfkz4a6+9lv70pz+lG2+8sQrXM9IRBnWonm+++dL666+f3v3ud1ePxB5KR3238D/+8Y90/fXXp2eeeaZay4jPnQTruN5NN900rbrqqpMfjT7UDDpZr7imF198sTK64447Uux9BwEC3RcQrLu/Bs6AAAECBAgQmDEFBOvy6y5Ylzc1IwECBAgQIEAgKyBYZ4kMINB1gYh0a6+9djr++OPTe97znsl30EYgiKAZcfOUU05JJ5100gwZ8Oadd94q6n7xi19MhxxySBo5cuSQCdatd0PHNTz//PPptNNOS2eccUZ69tlnq/jcyQ8hxDwnn3xy2nHHHatrr3+YYThFpPpR50888UT6zne+k84///xqvw+nu8i7/peNEyAwjQLD6e+aaSTwbQQIECBAgACBrggI1uXZBevypmYkQIAAAQIECGQFBOsskQEEui5QB+sI0quttloVqesoGZFg/PjxVcyOiNfJ3bhdv6DpOIH6sdD1ncdxd3U8EnzrrbdORx55ZFp44YWrR6e3huDp+LhB/9aI048++mg64YQT0kUXXZSee+656o76+npb33XdenLx9Yjco0aNqiL3cLy7ug5i4fPtb387nXfeeWnixImVj4MAge4K+HPYXX+fToAAAQIECMy4AoJ1+bUXrMubmpEAAQIECBAgkBUQrLNEBhDoukAnwTpidfwz3O82rUN9LEqE6TnnnDNtt912VbAfMWJEtVZDOdhGsI7wE6H6qKOOShdccEEaN25cFaDrd1rX77pu3ZiCddf/mDoBAjO0gGA9Qy+/iydAgAABAgS6KCBYl8cXrMubmpEAAQIECBAgkBUQrLNEBhDouoBg/dYS1HeXR6yOR4Fvs8026eCDD06LLrpoNSh+P46heodx/S7ruFP+qaeequ60/vGPf1wF7Ajx9R30PX8wQbDu+h9TJ0BghhYQrGfo5XfxBAgQIECAQBcFBOvy+JvjKSkAACAASURBVIJ1eVMzEiBAgAABAgSyAoJ1lsgAAl0XEKzfXIJwqB8JvtBCC1WPAf/mN7+Z5ptvvsnvbK7HDdVgHUG6fgR4ROl4p3U8/vriiy+u3lVeh2rB2iPBu/4XkxMg0CIgWNsOBAgQIECAAIHuCAjW5d0F6/KmZiRAgAABAgQIZAUE6yyRAQS6LiBYvxWs433VcTd13Fm9yy67pOWXX35yyI7YW9+BHb9G1K0fn93kgF2fW/1ra/iJf493Np999tnptNNOq+60juvqJFj3DEjD4XHxtccxxxzjHdZd/5vJCRB4S0CwthsIECBAgAABAt0REKzLuwvW5U3NSIAAAQIECBDICgjWWSIDCHRdQLB+cwkiQs8999xp2223Tfvvv39abrnlqkeA9xV667uT77jjjvTSSy9V4brb0bqvoBPv4F5zzTXTyJEjq2uM64nrbD0mTpyYnnzyyXTiiSems846K02YMGFyiK/H9fVI8DpQ15H39ttvb4TDtP6Bqu88D4uf/exn6Q9/+EN67bXXqmtyECDQXQF/Drvr79MJECBAgACBGVdAsC6/9oJ1eVMzEiBAgAABAgSyAoJ1lsgAAl0XEKzfXIKIsnF39RFHHJG+8IUvpNlnn72K0BFm42txh3UE39dffz2NHz8+XXDBBVXYfPbZZ6vfa0JQ6XkOI0aMSJtuumnac889q3dyxyPP68ee1xsvvici9c0335y222676t3W9d3j9ZhcsL7mmmvS4YcfXrkM1SMcYn1fffXVNG7cuOpx6bGuDgIEui/QhL9fu6/gDAgQIECAAAECgy8gWJc3F6zLm5qRAAECBAgQIJAVEKyzRAYQ6LqAYP3mEkSUXWKJJdLRRx+dtt9+++q/60hS/3v8dzw2O975PGbMmPTQQw9VUTvuUu52UKkfT15vqDiviO6LLLJI2mOPPdLee++d5pprrl7Bun4E+G233Za23HLLNHbs2I6CdQT8+jHpl19+edp9993TCy+80PX9PK0nEI+Dj0Dd+rj34fCY82n18H0EmiTQ7b9fm2ThXAgQIECAAAECgykgWJfXFqzLm5qRAAECBAgQIJAVEKyzRAYQ6LqAYP3mEkSoXGqppapgHY8FD5e4GzkiZn3n7YsvvpguvPDCdPLJJ1fvfo6jDrdNDCoRrOO8FltssTRq1Ki07777pgUXXLDt8eX13eG33HJLdYd1BOt4FHbr0dcd1jFvfSd2mOy1115D+g7r+ocS6veUt76jvOt/SJ0AgRlcoIl/v87gS+LyCRAgQIAAgRlEQLAuv9CCdXlTMxIgQIAAAQIEsgKCdZbIAAJdFxCs31yC+g7r4447rgq34VJHzPj3V155JcWjr+N/sP/73/+uQnVf77fu+oK2nECcX/3Psssum77xjW+kz3/+81WIbz33iLNxh/Vmm22WnnjiiY7eYR0fExEpgvcll1xSBeu4+3yoHk1fy6Hq6rwJlBAQrEsomoMAAQIECBAg0H8Bwbr/ZrnvEKxzQr5OgAABAgQIEBgAAcF6AFBNSaCwgGD9JmgdrI899tjJjwQPmwgl8evLL79cvbN6n332qd5xPJQCSlxbPBr84IMPrt5nHXeMtwbauJY6WMcd1nG0Xl9fd1jX2zCCdTwifagH68J/rExHgEBBgaH0923ByzYVAQIECBAgQKDrAoJ1+SUQrMubmpEAAQIECBAgkBUQrLNEBhDouoBg/eYS5IL1Sy+9VAXreKz2UAzWCy+8cDrkkEME667/iXMCBAj0V0Cw7q+Y8QQIECBAgACBMgKCdRnH1lkE6/KmZiRAgAABAgQIZAUE6yyRAQS6LiBYv7kEUwvW8fUJEyYM6TusF1pooSpYf/WrX3WHddf/1DkBAgT6IyBY90fLWAIECBAgQIBAOQHBupxlPZNgXd7UjAQIECBAgACBrIBgnSUygEDXBQTrN5cgHJZccskUjwSPd1hHwI7fi0dex79HsL7iiiuqR4LHu5qHQkCpH/sdvwrWXf+j5gQIEJhGgaHw9+00XppvI0CAAAECBAg0WkCwLr88gnV5UzMSIECAAAECBLICgnWWyAACXRcQrN9cgnCI9zzvt99+aeONN06zzDLL5PdXx79HpP7Tn/5UBW3BeqbJ+9Y7rLv+R9gJEBj2AoL1sF9iF0iAAAECBAg0VECwLr8wgnV5UzMSIECAAAECBLICgnWWyAACXRcQrN8K1nPMMUdaaaWV0mKLLVb9ZkSSuLt61llnre6wfv7559N9991X/ftQONxhPRRWyTkSIJATEKxzQr5OgAABAgQIEBgYAcG6vKtgXd7UjAQIECBAgACBrIBgnSUygEDXBQTrt5YgLGabbbbqbuv4JyLJG2+8MXlA/HvP3+v6Ak7lBATrJq+OcyNAoFMBwbpTKeMIECBAgAABAmUFBOuynjGbYF3e1IwECBAgQIAAgayAYJ0lMoBA1wUE67eWIB79HXdU13Ekfq3/PX6/jtetEbvrCziVExCsm7w6zo0AgU4FBOtOpYwjQIAAAQIECJQVEKzLesZsgnV5UzMSIECAAAECBLICgnWWyAACXRcQrNuXoI68dbiOOB2PCn/ttdeqmD1p0qTJEbvri5c5gdZgveiii6ZDDz007b777tX7ueuv1VH+tttuS5tuuml64oknqutrDURx3WeccUYaNWpU2/fGx8c7rC+55JL01a9+tXq391A56jvo61+Hynk7TwIzooBgPSOuumsmQIAAAQIEmiAgWJdfBcG6vKkZCRAgQIAAAQJZAcE6S2QAga4LCNb5JYjAW7/POuLtxIkT89/UgBER2iOwjxgxIn3qU59KRx11VFpxxRUnx+o4xbiuGHPrrbemrbbaKo0dO7a6k7zTYB0WP//5z9NXvvKV6h3fQ+FofeR7fed8GAyVO+eHgrFzJFBSQLAuqWkuAgQIECBAgEDnAoJ151adjhSsO5UyjgABAgQIECBQUECwLohpKgIDJCBYTx225x3XMXqohM1ZZ501zTvvvGnzzTdP3/rWt9Jiiy1WvaO79Yg7pOMa77jjjrTlllumhx9+uPpy6zX2dYd1fRd2hN6bbrqpugN7woQJA7RLy08b1xw+8Wv836qbb765CvcOAgSaJyBYN29NnBEBAgQIECAwYwgI1uXXWbAub2pGAgQIECBAgEBWQLDOEhlAoOsCgvXUlyDuro4jnOacc840++yzD5mwOffcc6f11lsvHXbYYdWd1RGr6wBfX3WE6XjceTwSfIsttkhPPfVUR3dY18E6vj9Cb9xp3XPurm/uKZxAnHucd/3Y95/85Cdp3333rRwcBAg0T0Cwbt6aOCMCBAgQIEBgxhAQrMuvs2Bd3tSMBAgQIECAAIGsgGCdJTKAQNcFBOupL0FEzYjWiyyySNpggw3Ssssu2/U16/QE5plnnipCL7/88lVMjmvpGZUjNse7py+66KLqLuzx48f3ek93X3dYR/CNf+rHa8c5DZVgHdccd5bHHdYRwi688MK06667DplHvXe6/sYRGC4CgvVwWUnXQYAAAQIECAw1AcG6/IoJ1uVNzUiAAAECBAgQyAoI1lkiAwh0XUCwfmsJ6uBax5H474jVCy20UBo1alT1zxJLLFGFzqFwxPnHe6zj1/od3K2ROcLtSy+9lK644op00kknpfvuu6+K1T0fjT21R4LXDkMlVsf59nxHd9xhvcsuu1QR20GAQPMEBOvmrYkzIkCAAAECBGYMAcG6/DoL1uVNzUiAAAECBAgQyAoI1lkiAwh0XUCwfmsJWqNr/e/zzTdf2nvvvdNOO+2UllpqqSr+1o8J7/riZU4gQnPrEdEnHnsd/0TIjrupL7300jRmzJgqVteP947vaQ1EUwrWMa5+13WMD5ehEK7rx5nX13jeeeel3XbbTbBu+oZ2fjOsgGA9wy69CydAgAABAgS6LCBYl18Awbq8qRkJECBAgAABAlkBwTpLZACBrgsI1m8tQf146/rXeAf0Xnvtlfbcc8+08MILVwP7eqx21xfx/59ALha33j39yiuvpEsuuSSNHj06PfbYYyn+u45CPe9Anlqwbo2/Tbbpa43ijuowi0eCf/nLX/YO66ZsZOdBoIeAYG1LECBAgAABAgS6IyBYl3cXrMubmpEAAQIECBAgkBUQrLNEBhDouoBg/dYS1HdORxxZYIEF0n777Vc9BnzxxRevBsXvD6U7rHturjj/iNERas8888z0ve99Lz3yyCPVI8AjNsevdRjK3WFde8S4+L7Wd1l3fVP34wTC45xzzql+MCHuPHcQINA8AcG6eWvijAgQIECAAIEZQ0CwLr/OgnV5UzMSIECAAAECBLICgnWWyAACXRcQrN9agoi28c/IkSOru6r32GOPKlxHyI73VkeYjV9zdzJ3a1Fbo05f5xjn/+KLL6bLL788fec736lidX03dR2r6/dd14/6jmvp6w7r+P36e5955pn05JNPTn48eLeuvz+fW1tFvL/22mvTN7/5TcG6P4DGEhhEAcF6ELF9FAECBAgQIECgRUCwLr8dBOvypmYkQIAAAQIECGQFBOsskQEEui4gWL+5BOEQMXr++edP++yzT/VO43h/dR2o60df12Pj1wkTJqTZZ5+9saE2QnN9V3V9Z/Vll12WjjnmmOox4K+++mr19VwMmtIjwcMs7kqOOffff/8qhg/FI6L1xIkTG7uOQ9HUORMoKZD7O6rkZ5mLAAECBAgQIEDgLQHBuvxuEKzLm5qRAAECBAgQIJAVEKyzRAYQ6LqAYP3mEkSUnXPOOdPOO++cDjjggLTUUktVsbo+6juP68A7bty4dOedd1bvfm7q47BbI08E63vuuSdddNFF6YEHHqgeC17fVZ2LQblgffHFF1eP1B4/fnzX9/O0nkDOYFrn9X0ECEy/gD+f029oBgIECBAgQIDAtAgI1tOiNvXvEazLm5qRAAECBAgQIJAVEKyzRAYQ6LqAYP3mEkSUXXLJJdOxxx6bNttsszTHHHNUjwKvY3T9iOz49amnnko//vGP0w9+8IM0duzYxj4ivN5crXdR1482j+uto3VuE3YarJ9//vncVL5OgACBfgsI1v0m8w0ECBAgQIAAgSICgnURxrZJBOvypmYkQIAAAQIECGQFBOsskQEEui4gWL+5BHWwjsdlb7fddpMjdPjE1+r3NUegjlj9wx/+MD388MPVXcpNPXpGnriOOsDXEbu+rqldg2Dd1BV2XgRmDAHBesZYZ1dJgAABAgQINE9AsC6/JoJ1eVMzEiBAgAABAgSyAoJ1lsgAAl0XEKzfXIK+gnVEkvpR4PFrxOoLL7wwnXPOOenBBx+c/M7joRRT6mAdv9axOnf+fQXreuPGO6zrR4K7w7rrf5ydAIFhKZD7O2pYXrSLIkCAAAECBAg0QECwLr8IgnV5UzMSIECAAAECBLICgnWWyAACXRcQrN9cgoiySyyxRIo7rHfYYYe291JPnDixenz29ddfnw4++OB03333TX7/c333ddcXsh8n0BrhOwlBnQTrvffeOz333HP9OAtDCRAg0JlAJ39PdTaTUQQIECBAgAABAv0REKz7o9XZWMG6MyejCBAgQIAAAQJFBQTropwmIzAgAoL1m6x1sI53WG+//fbVf9dhN+5EfuWVV9IVV1yR9t9///T0009Pvru6HjMgi9OQSacWrCPk13dYC9YNWTCnQWCYCQjWw2xBXQ4BAgQIECAwZAQE6/JLJViXNzUjAQIECBAgQCArIFhniQwg0HUBwfrNJZhSsI6vRSyZMGFC+ulPf5r222+/NG7cOMH6/+9cwbrrf4SdAIFhLyBYD/sldoEECBAgQIBAQwUE6/ILI1iXNzUjAQIECBAgQCArIFhniQwg0HUBwfrNJZjaHdbx9bjD+vLLL0/77LNPinc1x13XcbjD2h3WXf9D7AQIDHMBwXqYL7DLI0CAAAECBBorIFiXXxrBurypGQkQIECAAAECWQHBOktkAIGuCwjWby7BlIJ1hOn42ssvv1zdYb3vvvtW72oWrN+883zSpEnpkksuSXvuuWcV8h0ECBAoLSBYlxY1HwECBAgQIECgMwHBujOn/owSrPujZSwBAgQIECBAoJCAYF0I0jQEBlBgRgjWcY09j54BZGp3WMf318E67rCOYD0jBZS+3mEd11//c+mll6bdd989jR8/fgB36sBO3ckeGdgzMDsBAlMSmJH+vrULCBAgQIAAAQJNEhCsy6+GYF3e1IwECBAgQIAAgayAYJ0lMoBA1wU6DdbHH3/8kI20fcWO6QnWrY8EjwUMw76CZ9cXt4MTqKPz1IZ2GqxffPHFDj6xmUM62SPNPHNnRWD4CwjWw3+NXSEBAgQIECDQTAHBuvy6CNblTc1IgAABAgQIEMgKCNZZIgMIdF2gP8G6fgx210+6wAlMT7COO4nDIuYYqqG6JuwkBHUarF944YUCK9OcKTqxac7ZOhMCw1fAn8Xhu7aujAABAgQIEGi2gGBdfn0E6/KmZiRAgAABAgQIZAUE6yyRAQS6LtBJsI67q4fyHdatyK2Psm79/U4eCf6zn/2seof1cAzWU7vTOhesL7vssrTHHnuk4RKsp7RHuv6H1QkQmEEFBOsZdOFdNgECBAgQINB1AcG6/BII1uVNzUiAAAECBAgQyAoI1lkiAwh0XWBKwTpOLO4injhxYrrqqqvStdde2/VzndYTqGNHXM8jjzyS/vrXv6Z4rHdrBJlasI7PDYdbb701xfuaX3311cnfG35DPaZMmjQpPfvss9Uax7u6e8brvoJ1vT/CNFx+8pOfpNdee21al6jr31evYTzW/O9//3u67777UrgM9bXtOqwTIFBAwJ/DAoimIECAAAECBAhMg4BgPQ1omW8RrMubmpEAAQIECBAgkBUQrLNEBhDoukAuWEcoiDuKX3rppSH7rubWYH3dddelb33rW+nhhx+ugnx9TC1Yx/dHjI1QPVzuIq6vO6Js7IE77rgj7bbbbumpp56a/LjzVpszzjgjjRo1Ks0yyyyTH4P++uuvV0E3XMaNGzdk90dcZx2n4/pPOeWUdPHFF1c/pOAgQKD7AoJ199fAGRAgQIAAAQIzpoBgXX7dBevypmYkQIAAAQIECGQFBOsskQEEui4wpWDd+n7miHlxRNQdykdc029+85u0zz77pH//+98dB+u45jpuxxwRbVuPoRxT6nO/5ZZb0tZbb50ee+yxjoJ1fRd2uIRH7JGhvD/q9X388cfTkUcemc4777zqhxSG8toO5T+rzp3AcPk71koSIECAAAECBIaygGBdfvUE6/KmZiRAgAABAgQIZAUE6yyRAQS6LtDJHdZ1iByqQTJiZB0er7nmmrTffvulf/7zn1VkrY9OHgkeY2ebbbYhHWZ7brhwCYc777wzbb755mns2LEp7pxuPab0DusY0xquZ5111sl3X3d9Y/fzBOKaI7zHnffHHHNMFaxbH/3ez+kMJ0CgoIAfHCmIaSoCBAgQIECAQD8EBOt+YHU4VLDuEMowAgQIECBAgEBJAcG6pKa5CAyMwNSCdXyt9bHZ8d9D8WiNHXGH9d57753+9a9/TfUd1nGtEWrj+uPfWy16hvuhHFPiuuJO4ngkeATreCR2z0dh9xWs630R3x/BO2L1UHaIc49rimB/1FFHpR/96EceCT4U/7A752EpMJT/bhmWC+KiCBAgQIAAgRlGQLAuv9SCdXlTMxIgQIAAAQIEsgKCdZbIAAJdF4jg+OEPfzh997vfTauvvvrkMBt3m0ao7BkKhmK0ru8CDuyrrrqqusM6gnXPd1gvvvji6dhjj03bbbdd27uaW6+59hiKDlPabBGcb7vttipYxyPBe6557IMxY8akHXfcsbrDPK49xvQM90PVpI7V4fPoo49Wwfr888+vgrVQ1vW/opwAAX8O7QECBAgQIECAQJcEBOvy8IJ1eVMzEiBAgAABAgSyAoJ1lsgAAl0XqO+wHj16dBWs6whZ31Xc9RMsdAJ1nL766qurO6z7eof1kksumY4++ui07bbbTo71cefwcD/Cpg7WTzzxRJ+PBD/99NOrYF17DLf9Uf9QQwTr2AP1I8GH+9q7PgJDQcAPjgyFVXKOBAgQIECAwHAUEKzLr6pgXd7UjAQIECBAgACBrIBgnSUygEDXBSI8rrrqqmnfffdNK6ywQnUnWwTMOeaYY8i+j7gnatxBHNcUsfWmm25KEefj0c8977BeYokl0q677prWXXfdamzE+/hnqN453Mnminc3x/Xdf//96aCDDkrjxo1re7d3zBFfP+CAA9Imm2zS5jFU32nel0vskbAYP358Ovvss9OvfvWrXuG+E09jCBAoLyBYlzc1IwECBAgQIECgEwHBuhOl/o0RrPvnZTQBAgQIECBAoIiAYF2E0SQEBlxg3nnnTcsss0yac845q0gXcSAeCT5cQm1992w8zjqC5MMPP5xeffXVtjAb8XX22WdPSy21VAqP+O+ImMMpyva1kWqbeI/1Qw89VL3POvZA6xH7YNlll03zzTdftS+G4xEO9XvKH3/88epd3rH+DgIEui8gWHd/DZwBAQIECBAgMGMKCNbl112wLm9qRgIECBAgQIBAVkCwzhIZQKARAq2Pd45/j7uL63DdiBOczpNovb64q7p+B3PrHdZ1nK9/jVDd+vXpPIXGfnvrDyXULn2F2tgTrXaNvaBpPLF6j9RhrPW91tM4pW8jQKCQgGBdCNI0BAgQIECAAIF+CgjW/QTrYLhg3QGSIQQIECBAgACB0gKCdWlR8xEgQIAAAQIEZiwBwXrGWm9XS4AAAQIECDRHQLAuvxaCdXlTMxIgQIAAAQIEsgKCdZbIAAIECBAgQIAAgakICNa2BwECBAgQIECgOwKCdXl3wbq8qRkJECBAgAABAlkBwTpLZAABAgQIECBAgIBgbQ8QIECAAAECBBonIFiXXxLBurypGQkQIECAAAECWQHBOktkAAECBAgQIECAgGBtDxAgQIAAAQIEGicgWJdfEsG6vKkZCRAgQIAAAQJZAcE6S2QAAQIECBAgQICAYG0PECBAgAABAgQaJyBYl18Swbq8qRkJECBAgAABAlkBwTpLZAABAgQIECBAgIBgbQ8QIECAAAECBBonIFiXXxLBurypGQkQIECAAAECWQHBOktkAIHGC8w000zpv//9b3We8e9TOuoxjb+gLp5gbVk79tdsSv79nWdaCFr3wbR8fxO+p6d/nNNg2DXh2p0DgaEs4M/pUF49506AAAECBAgMZQHBuvzqCdblTc1IgAABAgQIEMgKCNZZIgMINFpgWsNqoy+qiyc3rcF6aqG69WsDGXWGerBu3cv1v9fXNJBuXdxuPprAsBHwZ3TYLKULIUCAAAECBIaYgGBdfsEE6/KmZiRAgAABAgQIZAUE6yyRAQQIEOhYoOfd7j3vfBd1OqZse1oAt87djCTQDQF/Rruh7jMJECBAgAABAikJ1uV3gWBd3tSMBAgQIECAAIGsgGCdJTKAAAECBLogMNTvGO8CmY8k0DUBwbpr9D6YAAECBAgQmMEFBOvyG0CwLm9qRgIECBAgQIBAVkCwzhIZQIAAAQIECBAgMBUBwdr2IECAAAECBAh0R0CwLu8uWJc3NSMBAgQIECBAICsgWGeJDCBAgAABAgQIEBCs7QECBAgQIECAQOMEBOvySyJYlzc1IwECBAgQIEAgKyBYZ4kMIECAAAECBAgQEKztAQIECBAgQIBA4wQE6/JLIliXNzUjAQIECBAgQCArIFhniQwgQIAAAQIECBAQrO0BAgQIECBAgEDjBATr8ksiWJc3NSMBAgQIECBAICsgWGeJDCBAgAABAgQIEBCs7QECBAgQIECAQOMEBOvySyJYlzc1IwECBAgQIEAgKyBYZ4kMIFBUYPHFF0+LLrpo0TlLTfbggw+ml156qV/TzTXXXGnJJZdMc889d9v3/fe//01jx45NTz/9dL/m68bgkSNHpqWXXjrNNttsbR8/ceLE6hqef/75tt9fccUV04gRI7pxqgP2mbFOTzzxRJo0adIUPyPWeuGFF07zzDNPL6sBO7FpnPj1119PEyZMqPbfCy+8MI2z+DYCBDoViL/zHQQIECBAgAABAoMvIFiXNxesy5uakQABAgQIECCQFRCss0QGECgqcOSRR6bPfe5zaZZZZik6b4nJ4n/oXn311f2a6p3vfGf62te+lj7wgQ+0fd8rr7ySTjzxxHTBBRf0a75uDF533XXT4YcfnuKHCVqP+Ptx9OjR6fe//33b71900UVp1VVX7capDthnnn/++WnMmDG94nx84Oyzz55WXnnlFE7xz7LLLpvmm2++ATuX6Z04wtnLL7+cHnvssfSXv/wl/e53v0v33HNPFbAdBAgMjIBgPTCuZiVAgAABAgQI5AQE65xQ/78uWPffzHcQIECAAAECBKZbQLCebkITEOhYIO5Mve6669L73//+NNNMM3X8fYM18OSTT0777rtvvz5ujTXWqMJ0hMzWI4LhgQcemE477bR+zdeNwZ/97GerWLvUUku1ffz9999fXcOVV17Z9vu33nprtYbD6Ygwf8wxx6Rx48a1XVbcOf/Rj340feUrX6nWuOed9E03iLvkY71ifa+44op+P0Gg6dfn/Ag0RUCwbspKOA8CBAgQIEBgRhMQrMuvuGBd3tSMBAgQIECAAIGsgGCdJTKAQDGBtdZaK1122WXV46ebeNx9993pPe95T79OLe6s/u53v5vWWWedtu+LR4vH/3A+88wz+zVfNwbHHe+nnnpq9Wjz1uPee+9NBxxwQPr1r3/d9vt33nnnsLvD+jvf+U467rjj0nPPPTf5WuPO6g033DAdddRR6d3vfncjnwrQ6X554IEHqrvoL7300hSPC3cQIFBWQLAu62k2AgQIECBAgECnAoJ1p1KdjxOsO7cykgABAgQIECBQTECwLkZpIgJZgf322y9985vf1AOl0wAAIABJREFUTPPPP392bDcGRGSOR3z/5z//6fjjP/jBD1bB+sMf/nDb98Rc++yzTzr77LM7nqtbA7faaqsUd5cvscQSbacQj5Hef//9029/+9tevx9Ow+mIu6uPP/74tkeCr7TSSumss85K66233rC41H/84x8p7qaPXx0ECJQVEKzLepqNAAECBAgQINCpgGDdqVTn4wTrzq2MJECAAAECBAgUExCsi1GaiEBW4JJLLkmbb755mnXWWbNjuzEgHp+80047pYsvvrjjj//Qhz5UBeu4e7z1iGC95557pvPOO6/jubo1cNttt62uoWew/vvf/17dJR7vQG494lHh8U7n4XR8+9vfrh7t/vzzz1eXNWLEiOoHDuKu5LjTergcp5xyStp7772Hy+W4DgKNERCsG7MUToQAAQIECBCYwQQE6/ILLliXNzUjAQIECBAgQCArIFhniQwgUERghRVWSBdddFGKR2g39Zg0aVL1rt+99tqr41Nce+21q9i75pprtn3Piy++mHbfffd0wQUXdDxXtwZ+/vOfTyeccEJafPHF204hHv0d/+M/3jveejz00ENp+eWX79bpDsjnRpg+6aST0vjx46v5I95fc8011aPAh9MRjzyPd5XHO9YdBAiUExCsy1maiQABAgQIECDQHwHBuj9anY0VrDtzMooAAQIECBAgUFRAsC7KaTICUxTYcsstqyi63HLLtY2JQPiHP/wh/e1vfxs0vbnnnjt97GMfS+973/vaPjOCQ0Ta1VdfveNz+chHPlIF6zXWWKPteyJYf/nLX05xV3nTj7irPN7hvNhii7Wd6u2335723XffdMMNN7T9fjwyfZlllmn6ZfXr/A477LD0/e9/P73wwgtppplmSuuvv361L4fjsfHGG/d6L/lwvE7XRGAwBQTrwdT2WQQIECBAgACBtwQE6/K7QbAub2pGAgQIECBAgEBWQLDOEhlAYLoFIgAeffTR1aOIIxa3HnfddVfabbfd0k033TTdn9PpBPFI8niX9qGHHppmnnnmtm+LGPupT30q3XvvvR1NF+83jmDdM3JHsN55553T5Zdf3tE83Rz0pS99KcU7nBdddNG207jtttuqx2LfeOONg3Z68d7o733ve+nTn/5022fGHcERlA855JABP5fYE1/84her91f3PF577bV06qmnpmOPPTY99dRTA34u/f2A+LO25JJLVu8ej0fS9/U481jTsHQQIFBOQLAuZ2kmAgQIECBAgEB/BATr/mh1Nlaw7szJKAIECBAgQIBAUQHBuiinyQj0KbDQQgtV8e9zn/tc29ffeOON6rHLW2+9dXVn62Ae8RjsiI5LL71028c+88wz1WOwzz///I5OZ4MNNqjefbzaaqu1jY/r2XHHHdPPf/7zjubp5qBdd901HXXUUWmRRRZpO41bbrml+iGDwfxhgne84x3Vo7k32mijtnOJYB2/H3dCD/QRwTp+oOFb3/pWr4/685//XO3jJ598cqBPY7rmf9e73lWF9bhTvOdx3HHHDUr4n64L8M0EhpiAYD3EFszpEiBAgAABAsNGQLAuv5SCdXlTMxIgQIAAAQIEsgKCdZbIAALTLbDOOutUsbGvx2afcsop6etf//p0f0Z/J1hrrbWqc4pfW48JEyaks88+u+P3WMejxeMO6/e+971t80Sw3mGHHdKVV17Z31Mb9PFf+cpX0hFHHJEWXnjhts/+61//WjlEuB6s43/+53+qdfnkJz/Z9pEvvfRS9YMBfUXk0ucWwTruOP/a177Wa+rzzjuvekx6vAu6yUc8ej/C9DbbbNPrNOPx7wcffHCTT9+5ERhyAoL1kFsyJ0yAAAECBAgMEwHBuvxCCtblTc1IgAABAgQIEMgKCNZZIgMITLfALrvskr797W/3ekfy2LFjq8eBdyPqxl3fY8aMSVtttVXb9UV0uP7669Mmm2yS4rHeuWPDDTesgnXc0dp6xLu5t9122/Sb3/wmN0XXvx53UccdxWHSevzlL39JX/3qV1O8y3qwjnCMR4J//OMfb/vICNYRWmMfDfQRwfr444+vHqvd8/jhD3+YDjjggPT8888P9GlM1/zLL798Fazj6QU9j7ib/hvf+MZ0ze+bCRBoFxCs7QgCBAgQIECAQHcEBOvy7oJ1eVMzEiBAgAABAgSyAoJ1lsgAAtMlEO+sPvLII6tHS8e7o1uPu+++O8Ujtbv1LuB4JHic14gRI9rO6+9//3saNWpUR6E23ncdwTruDG49IlhvueWW6dprr50uv8H45v3226961PaCCy7Y9nHx7up4D/Lf/va3wTiN6jPiTvXwjDvXW4/44YG46znWbKCPWWaZpbqbO9713PM4/fTTq7uTmx6s3/72t1eBP/Zgz+Pwww+v7qh3ECBQTkCwLmdpJgIECBAgQIBAfwQE6/5odTZWsO7MySgCBAgQIECAQFEBwboop8kI9BJYZZVV0gknnJA+85nPtH3t9ddfT5dddlnafvvtu6YWj+yOCPq2t72t7RweffTRdOihh6Z4/HPu+PSnP10F1nj3cusRwXqzzTZL1113XW6Krn897hiOx7IvsMACbedyww03pHhcePxgwWAd8S7w8PzoRz/a9pERrOPu6rjzeaCPCNYnn3xyFet7Hj/4wQ8qq1jfJh8rrLBC9eeu53vj45zjhxOOPvroJp++cyMw5AQE6yG3ZE6YAAECBAgQGCYCgnX5hRSsy5uakQABAgQIECCQFRCss0QGEJgugbgDOeLfyiuv3DbPK6+8Ur0fOR6x3K0j7uY999xz0+qrr952CvEe6wiTBx54YPbUIsRHYF1ppZXaxsYduJ/97GdTRN+mH/Gu5rhreP7552871T/+8Y9pjz32SPfee++gXUKsRXiut956bZ8Z7wSPO4PjawN9RLCO9Y/H1fc8Yi/H49ObHqxXXHHFNHr06LTpppv2uoZY67j72kGAQDkBwbqcpZkIECBAgAABAv0REKz7o9XZWMG6MyejCBAgQIAAAQJFBQTropwmI9AmEOFv9913r95J3PNx4BH8Vl111fTvf/+7a2qzzTZbuuqqq9InPvGJtnOI8HDFFVekXXfdNT3zzDNTPb9413VE1LijtfWIYB13X//5z3/u2vV1+sFxx23cZT3ffPO1fUvcHR7r949//KPTqaZ73BprrFF5fuQjH2mbK4J1vHc5gvFAH7FvzzjjjPSlL32p10fFuUU4j/Np8hE/IBKPNe/5ZIM453g392CE/yb7ODcCpQUE69Ki5iNAgAABAgQIdCYgWHfm1J9RgnV/tIwlQIAAAQIECBQSEKwLQZqGQB8Ciy++eHU3atyl2/O4+eab01prrZW6/f/kj0eCx53e88wzT9sp3nTTTdU7jOM8p3bEY78j/i2//PJtwyJYb7jhhtnvb8LGiTWKiDnvvPO2nc7vf//76i7jBx98cNBOc80116w811577bbPjB9wiEdxx53PA31EsD777LPTTjvt1Ouj4jHb8U72eER5k494RP1JJ52UNtpoo16nGe9tP+WUU5p8+s6NwJAT6Pb/LRtyYE6YAAECBAgQIFBIQLAuBNkyjWBd3tSMBAgQIECAAIGsgGCdJTKAwDQLxPuITz311F7xMSaMu1SPOOKIaZ671DfGO34jgi6xxBJtU/7nP/+pAukFF1ww1Y+K748wuOyyy7aNe+6559LHPvaxdPvtt5c61QGbJ94NHXF+5MiRbZ9x7bXXVneZD+Zd8PFDDBGsP/ShD7WdSwTreHT56aefPmAO9cQRrOP95fGO857HscceW733vOnBOt4dH3ejxw9N9DziveRjxowZcEcfQGBGEhCsZ6TVdq0ECBAgQIBAkwQE6/KrIViXNzUjAQIECBAgQCArIFhniQwgME0CM800U/VI7Ai+PR81/cYbb6QPfvCD6dZbb52muUt+U4Tm3/72tynuSG094h3bxx13XDrqqKPSpEmTpviRW2yxRRWsl1lmmbYxEazjPcx33XVXydMdkLmmdJd5uOyyyy7p4YcfHpDP7WvSD3/4w1Wwjv3ResQd6/HY8sF453kE69i322yzTa9TjLgf739+6aWXBs1kWj7one98Z/r+979f/dBEzyPWdDAcp+W8fQ+BoSogWA/VlXPeBAgQIECAwFAXEKzLr6BgXd7UjAQIECBAgACBrIBgnSUygMA0Ccw999xpzz33rOJez+PRRx9NSy+99DTNOxDfdPXVV1fvsZ555pnbpj///PPTQQcdlJ544okpfuxWW21VBeulllqqbcy4ceOq9zDfc889A3HKRec8/vjjU9x1G2vWevzmN7+p3uM8duzYop83tcnWWWedKlh/4AMfaBsWwXq//fZL55577oCfSwTrSy+9NG2++ea9PiueDDB69OjGB+t3vetd1WO/P/rRj/a6hp133jn96Ec/GnBHH0BgRhIQrGek1XatBAgQIECAQJMEBOvyqyFYlzc1IwECBAgQIEAgKyBYZ4kMIDBNAhFw4w7PvqJfvB/4y1/+8jTNOxDf9I1vfCMdeuihaY455mib/oYbbqje7XzLLbdM8WO33XbbKrD2fKR4BOt4rPX9998/EKdcdM4TTzwx7b777mnEiBFt81511VXpi1/8YnryySeLft7UJlt33XVTnM8aa6zRNizuWI/HlscPEQz0EcH6pz/9adp00017fdRhhx1W/YDCyy+/PNCnMV3zv/vd764edR+ePY8vfOEL6Sc/+cl0ze+bCRBoFxCs7QgCBAgQIECAQHcEBOvy7oJ1eVMzEiBAgAABAgSyAoJ1lsgAAtMkEI8kjjt03/a2t/X6/rijN77WlGPttddOESLnnHPOtlN65JFHqkj6s5/9bIqnuv3221fBerHFFmsbE8F6zTXXTP/85z+bcplTPI9413E8JnquueZqG3PllVdWwfrpp58etGtYf/31q2C9+uqrt31mBOu4Y//CCy8c8HOJYP2LX/wibbzxxr0+65BDDql+EKPpwfq9731vOu200/p8f/x2222XLr744gF39AEEZiQBwXpGWm3XSoAAAQIECDRJQLAuvxqCdXlTMxIgQIAAAQIEsgKCdZbIAAL9Fph11lnTJptsUj1WOeJfz+OBBx5IL7zwQr/nHahviDuLV1555V6PBH/ttdfSwQcfnE499dQ0ceLEPj/+85//fBWsF1lkkbavP/vss1V0jb9jmn7EnbgRpnsG+4i28fjoiO+DdcQ7lyNYr7rqqm0fGecQd4HHnhroI/bsr3/967Thhhv2+qgDDzywunN5woQJA30a0zV/+J1++ulprbXW6jXPlltuWd1B7iBAoJyAYF3O0kwECBAgQIAAgf4ICNb90epsrGDdmZNRBAgQIECAAIGiAoJ1UU6TEagE4l3IxxxzTNp7772HvMiZZ56Z4r3FU3qP84477lgF64UWWqjtWiNYRzSMu7SbfkTYHDVqVK9Hov/85z9PO+20Uxo/fvygXUK8SzyC9Xve8562z4xgHY+Rn9rd7qVOMn7g4re//W3aYIMNek0Z/8+Q8Gp6sF5ttdVS7N2e7wKPC9pss82qO8gdBAiUExCsy1maiQABAgQIECDQHwHBuj9anY0VrDtzMooAAQIECBAgUFRAsC7KaTIClcCCCy6Y/vCHP/S6S3Yo8vzxj3+swvtdd93V5+lH6I1gvcACC7R9PYL1u971rvT44483/rJ/+MMfprhTvOc7vOMu3AjWL7300qBdwyc/+ck0evToFO9gbj3CM+72/uUvfzng5xLB+ne/+11ab731en1W7IWzzjorvfLKKwN+HtPzAe973/uq83z/+9/fa5p41HncQe4gQKCcgGBdztJMBAgQIECAAIH+CAjW/dHqbKxg3ZmTUQQIECBAgACBogKCdVFOkxGoBCI23nnnnX0+DnyoET355JNVzL322mv7PPV4lPZJJ52U5p133ravP/PMM2mVVVYZ1Pc/T6vtj370oxTvNZ599tnbprjssstS3EE+mHF2o402qoJ1vAO99YhgHfH8V7/61bReZsffF8H6+uuv7/P9z/Ee7XPOOWdQTTo+8ZaBEarjBxHiTuueR/xQwDXXXDMt0/oeAgSmICBY2xoECBAgQIAAge4ICNbl3QXr8qZmJECAAAECBAhkBQTrLJEBBPotsO+++1YRd7gcu+66azrvvPP6fI91PKY6rnWeeeZpu9wI1iuuuGJ67rnnGs/w4x//OG2zzTZpttlmazvXSy65JH3hC19I8S7vwTo+85nPpBNOOKGK/a1HeO6www7Vo7oH+ohgfeONN6Y111yz10fFe7Qj8L/66qsDfRrTNf8aa6xRhfWej1aPSeNR59ddd910ze+bCRBoFxCs7QgCBAgQIECAQHcEBOvy7oJ1eVMzEiBAgAABAgSyAoJ1lsgAAv0WuPrqq1PcxTlcjtNOO616j/VTTz3V65IiZkewHjFiRNvXnn766fT2t789vfDCC41nuOiii9KWW26ZItS2HhdeeGEViQfz2GSTTapgvfLKK/fyjLvA41HdA32Ew1//+te0+uqr9/qo+AGFCPwTJ04c6NOYrvnj3dXnnntu9Vj6nse6666bbrjhhuma3zcTINAuIFjbEQQIECBAgACB7ggI1uXdBevypmYkQIAAAQIECGQFBOsskQEE+iUwcuTINHbs2DT33HP3+r577703xSO233jjjX7NOViDl1lmmequ6J7Hn//85+rR2A8++GCvr8UdtxGs55xzzravxR3BEazHjx8/WKc/TZ8z00wzpXj09+c+97k088wzt83RjWC92WabVcG65zrEDwBsvfXWg3JncATr2267Lb33ve/tZbrLLrtUwbrpd1ivtdZa1Xn2tZ8/9KEPpZtuumma9otvIkCgbwHB2s4gQIAAAQIECHRHQLAu7y5Ylzc1IwECBAgQIEAgKyBYZ4kMINAvgc9+9rPpl7/8Za/vifcgxx2y8Q7i119/vV9zDtbgeFd1RL6ex7hx41K8W/nmm29OPaPEbrvtVgXrueaaq+3bnn/++RSPt/7f//3fwTr9afqciPQRptdZZ522748fKgiLUaNGTdO80/pNm2++eRWsI/a3HnF3+xZbbDEodwZHsL711lvTqquu2usyTjzxxHTEEUc0+s75eLR7hP+zzjorzTfffL2uIR4Tfvfdd0/rEvk+AgT6EBCsbQsCBAgQIECAQHcEBOvy7oJ1eVMzEiBAgAABAgSyAoJ1lsgAAv0SOPPMM1PchdrzuOeee6r3Id9xxx39mm8wBy+//PLp//7v/3rdLR3nEOE2wm7P9zlH5I5gvfDCC7edaoz79a9/XUXfuKu8iTFj3nnnrR7dHj9IsMgii7Sd/4QJE9KYMWPS/vvvP5hLUD2aPIL1csst1/a5Eawjwsbd7gN9zDLLLCkea//xj3+810f961//Sqecckq6/fbb06RJkwb6VPo9f9wlH/s4HuX+iU98os/vn3/++VP8QIWDAIFyAk38O77c1ZmJAAECBAgQINBcAcG6/NoI1uVNzUiAAAECBAgQyAoI1lkiAwh0LDDHHHOkBx54IMVduz2PCLdf//rX0yOPPNLxfIM9MB7r/Ze//CWtttpqvT464u1BBx2UXnzxxbavxZ3X3/3ud9Mqq6zS63siWj/66KPVu6+bFjPiUeDzzDNPtVbxa88jHsF97LHHVtc2mEc89juC9dve9ra2j43oH3fvx13uA31EsD755JPTnnvu2edHPffcc9Xj4ZsarBdffPG09NJL93nuEdx73r0+0J7mJzAjCDTt7/gZwdw1EiBAgAABAgRCQLAuvw8E6/KmZiRAgAABAgQIZAUE6yyRAQQ6FvjABz5QBd8Ifj2PuFP3tNNOS/Fo8KYe8SjleOTzXnvt1esU487wDTfcMEXIbT1WWmmlNHr06LTJJps09bKm6bzuu+++tOuuuw7KI7hbT3DbbbetgnXP4BrB+tOf/nT1bumBPiLmb7zxxunKK68c6I8a9PmPPvrodNhhhw365/pAAsNdQLAe7ivs+ggQIECAAIGmCgjW5VdGsC5vakYCBAgQIECAQFZAsM4SGUCgY4FDDjkkHXXUUSkeS9x6xF3Ge+yxR/X+6ib/P/XjvOMdypdddlmva3711Verdxrff//9bV+LyH3wwQenAw88MI0cObJjqyYPjHeMx3vI43Hn8WjwwTy23377dPzxx6elllqq7WOfeOKJ6vHlf/vb3wbldCKY/+IXv0irr776oHzeYHxI/LDFmmuumeIuawcBAmUFmvx/28peqdkIECBAgAABAs0SEKzLr4dgXd7UjAQIECBAgACBrIBgnSUygEDHAn/84x/TRz7ykRR3qLYe1157bTrggAPSXXfd1fFc3Rr4jne8o7qLd+655+51CjvttFM6//zze/3+CiuskM4444z0sY99rFunXfRzH3vsserx2/Ge5sE+IpJHsF5iiSXaPjqCdbxT+u677x6UU4ofRNhiiy3Sueee2+c7zQflJAp/SPzQyNlnn93rPeyFP8Z0BGZIAcF6hlx2F02AAAECBAg0QECwLr8IgnV5UzMSIECAAAECBLICgnWWyAACHQnEO4fjceBLLrlkr/Hf//730+GHH57GjRvX0VzdHBSh9MILL0zrr79+r9M455xz0pe+9KU+Ty8eV33KKacM+fcDT5w4MW255ZZdexz2jjvuWAXrxRZbrM358ccfTxtssEG69957B217LLjggtXd8/HDFj1/CGPQTqLAB0VIO+uss9Khhx7a65H2BaY3BQECKTX66SEWiAABAgQIECAwnAUE6/KrK1iXNzUjAQIECBAgQCArIFhniQwg0JHADjvsUAXbBRZYoG38+PHjq+g3ZsyYjubp9qB55523CnsHHXRQr1N54IEH0iqrrJLeeOONPk8z7rD+3ve+V0XrESNGdPtS+vX5L7/8coo7q0eNGpVuvPHGfn1vycE777xzFawXXnjhtmkjWMfd+//85z9Lflx2rnnmmSdts802aZ999knLL798ta49H3mfnaRLA1577bUUf/7irup4N3u8B9xBgMDACLjDemBczUqAAAECBAgQyAkI1jmh/n9dsO6/me8gQIAAAQIECEy3gGA93YQmIFAJROCNsDfHHHO0iTz00ENp9OjR6U9/+tOQkIpHQX/qU59Kxx57bJ/nG9F0aneKx7uPd9ttt+rx1XPNNVeaddZZG33d8b7qeD/3NddcUz3W/JFHHunq+cY7xPfff/8033zztZ1HvH85HhferfOLWL311ltX67roooumWWaZpatOU/vwCGexpvEDFuedd16KR/UP9rvIG4vjxAgMkIBgPUCwpiVAgAABAgQIZAQE6/JbRLAub2pGAgQIECBAgEBWQLDOEhlAoCOBZZZZJo0cObLXo5Pjzt24O3YoBbN4f/Vyyy3X53VHgO/kWuIu3IjXcYduUx8nHYHlxRdfTPF+6AicTTjiDv14HHjPIBxhPezjruFuH/Wd1t0+jyl9fhg99dRTQ+IR/E01dF4E+isgWPdXzHgCBAgQIECAQBkBwbqMY+ssgnV5UzMSIECAAAECBLICgnWWyAACBAgQIECAAIGpCAjWtgcBAgQIECBAoDsCgnV5d8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C0z7x9AAAgAElEQVR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Dw/9i7F2i7qvJ+2BPRBmSUIpqC2BaRImGgCBouJUUjAhWVq4goBlAUKbfgh5fITRAxQAEJIBABC6FAERVFVC5yVQsJAsZUidUKeAEUBdFhUYr6jbn67f2dc3LOnmufvMlZZ+1njeH4t8lc79nreefJqv/fnnMS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GPz04gAACAASURBV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4NFHH0277blX+uMfn0l//nNxuAEECBAgQIAAAQIEhgncs+guIgQIECBAgAABAhMgILCORxd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YIUI/OQnP0k33XRTuuuuu9KSJUvSQw89lH71q1+lp59+eoX8PEUJECBAYMULTJkyJU2dOjVtsMEGabPNNkvbbrtt2nHHHas/cxEgQIAAAQIECBAg0DwBgXV8TwTW8aYqEiBAgAABAgQIEAgVWLBgQbr00kvTLbfcElpXMQIECBBorsAuu+ySDjjggLTnnns290P6ZAQIECBAgAABAgQGUEBgHd90gXW8qYoECBAgQIAAAQIEQgRySD137tz0/e9/P6SeIgQIECAw+QSmT5+ejjnmmLT77rtPvg/vExMgQIAAAQIECBBooYDAOr6pAut4UxUJECBAgAABAgQILJfAj370ozR79ux03XXXLVcdNxMgQIBAewRmzZqVzj777LTWWmu156E8CQECBAgQIECAAIFJKCCwjm+awDreVEUCBAgQIECAAAEC4xa49tprqy1gn3jiiVFrzJgxI+20005p6623TtOmTUvrrrtuyuefuggQIEBgcgo89dRT6eGHH073339/uvPOO9P111+f7r333lEfZsMNN6yOiMjvAhcBAgQIECBAgAABAhMjILCOdxdYx5uqSIAAAQIECBAgQGBcAp/+9KfTgQceOOq9hx12WDr44IPTpptuOq7abiJAgACBySOwcOHCdP7551fh9Mhr1VVXTddcc03KZ1y7CBAgQIAAAQIECBBY+QIC63hzgXW8qYoECBAgQIAAAQIE+ha47LLL0n777bfMfbvuums65ZRT0iabbNJ3TTcQIECAwOQWyCuu58yZk+64445lHuSGG26odtxwESBAgAABAgQIECCwcgUE1vHeAut4UxUJECBAgAABAgQI9CWQg4jXvOY1y9wzd+7cKqhwESBAgMBgC3zgAx9Ip59++jCEtddeu9pC/KUvfelg43h6AgQIECBAgAABAitZQGAdDy6wjjdVkQABAgQIECBAgEBtgaeffjq94hWvSEuXLh12zyWXXJL233//2nUMJECAAIF2C+TAOgfXQ6+ZM2emW2+9td0P7ukIECBAgAABAgQINExAYB3fEIF1vKmKBAgQIECAAAECBGoLzJ49O5199tnDxs+fPz8ddNBBtWsYSIAAAQKDIXDSSSel448/ftjD2o1jMHrvKQkQIECAAAECBJojILCO74XAOt5URQIECBAgQIAAAQK1BO655540ffr0YWPzf+k544wzat1vEAECBAgMnsC+++6brrjiiu6DT5kyJT344INp3XXXHTwMT0yAAAECBAgQIEBgAgQE1vHoAut4UxUJECBAgAABAgQI1BIYGTq87GUvS0uWLKl1r0EECBAgMJgCjz32WJo2bVp6/PHHuwB5q/DTTjttMEE8NQECBAgQIECAAIGVLCCwjgcXWMebqkiAAAECBAgQIECgKPDAAw+kl7zkJcPGXX311WmvvfYq3msAAQIECAy2wLx589KRRx7ZRVhzzTXTL3/5y/Sc5zxnsGE8PQECBAgQIECAAIGVICCwjkcWWMebqkiAAAECBAgQIECgKJDPHD366KO747bccsu0aNGi4n0GECBAgACBLLDeeuulRx55pIuxYMGCNGvWLDgECBAgQIAAAQIECKxgAYF1PLDAOt5URQIECBAgQIAAAQJFgW233Tbdeeed3XHnnntuOvTQQ4v3GUCAAAECBLLAnDlz0qmnntrF2HvvvdNVV10FhwABAgQIECBAgACBFSwgsI4HFljHm6pIgAABAgQIECBAoKfAk08+mdZaa61hY37605+mF73oReQIECBAgEAtgYULF6ZtttmmO3bq1KnpF7/4Ra17DSJAgAABAgQIECBAYPwCAuvx2411p8A63lRFAgQIECBAgAABAj0Fbr311rT99tt3x2y22WZp8eLF1AgQIECAQF8Cz3ve89Kvf/3r7j0//OEP04YbbthXDYMJECBAgAABAgQIEOhPQGDdn1ed0QLrOkrGECBAgAABAgQIEAgUmD9/fjr44IO7FfOZo/nsURcBAgQIEOhHYObMmen222/v3vKVr3wl7bzzzv2UMJYAAQIECBAgQIAAgT4FBNZ9gtUYLrCugWQIAQIECBAgQIAAgUiBE044IZ144ondkscee2w66aSTIn+EWgQIECAwAAIHHHBAuvTSS7tPevHFF6d3vetdA/DkHpEAAQIECBAgQIDAxAkIrOPtBdbxpioSIECAAAECBAgQ6Clw1FFHpTPPzP+n+P9dp59+esp/5iJAgAABAv0IHHnkkWnevHndW84666w0e/bsfkoYS4AAAQIECBAgQIBAnwIC6z7BagwXWNdAMoQAAQIECBAgQIBApMDI/2KTw+v3ve99kT9CLQIECBAYAAHvkwFoskckQIAAAQIECBBonIDAOr4lAut4UxUJECBAgAABAgQI9BQQMJggBAgQIBAh4H0SoagGAQIECBAgQIAAgf4EBNb9edUZLbCuo2QMAQIECBAgQIAAgUABAUMgplIECBAYYAHvkwFuvkcnQIAAAQIECBCYMAGBdTy9wDreVEUCBAgQIECAAAECPQUEDCYIAQIECEQIeJ9EKKpBgAABAgQIECBAoD8BgXV/XnVGC6zrKBlDgAABAgQIECBAIFBAwBCIqRQBAgQGWMD7ZICb79EJECBAgAABAgQmTEBgHU8vsI43VZEAAQIECBAgQIBATwEBgwlCgAABAhEC3icRimoQIECAAAECBAgQ6E9AYN2fV53RAus6SsYQIECAAAECBAgQCBQQMARiKkWAAIEBFvA+GeDme3QCBAgQIECAAIEJExBYx9MLrONNVSRAgAABAgQIECDQU0DAYIIQIECAQISA90mEohoECBAgQIAAAQIE+hMQWPfnVWe0wLqOkjEECBAgQIAAAQIEAgUEDIGYShEgQGCABbxPBrj5Hp0AAQIECBAgQGDCBATW8fQC63hTFQkQIECAAAECBAj0FBAwmCAECBAgECHgfRKhqAYBAgQIECBAgACB/gQE1v151RktsK6jZAwBAgQIECBAgACBQAEBQyCmUgQIEBhgAe+TAW6+RydAgAABAgQIEJgwAYF1PL3AOt5URQIECBAgQIAAAQI9BQQMJggBAgQIRAh4n0QoqkGAAAECBAgQIECgPwGBdX9edUYLrOsoGUOAAAECBAgQIEAgUEDAEIipFAECBAZYwPtkgJvv0QkQIECAAAECBCZMQGAdTy+wjjdVkQABAgQIECBAgEBPAQGDCUKAAAECEQLeJxGKahAgQIAAAQIECBDoT0Bg3Z9XndEC6zpKxhAgQIAAAQIECBAIFBAwBGIqRYAAgQEW8D4Z4OZ7dAIECBAgQIAAgQkTEFjH0wus401VJECAAAECBAgQINBTQMBgghAgQIBAhID3SYSiGgQIECBAgAABAgT6ExBY9+dVZ7TAuo6SMQQIECBAgAABAgQCBQQMgZhKESBAYIAFvE8GuPkenQABAgQIECBAYMIEBNbx9ALreFMVCRAgQIAAAQIECPQUEDCYIAQIECAQIeB9EqGoBgECBAgQIECAAIH+BATW/XnVGS2wrqNkDAECBAgQIECAAIFAAQFDIKZSBAgQGGAB75MBbr5HJ0CAAAECBAgQmDABgXU8vcA63lRFAgQIECBAgAABAj0FBAwmCAECBAhECHifRCiqQYAAAQIECBAgQKA/AYF1f151Rgus6ygZQ4AAAQIECBAgQCBQQMAQiKkUAQIEBljA+2SAm+/RCRAgQIAAAQIEJkxAYB1PL7CON1WRAAECBAgQIECAQE+BQQoYfve736W777473Xjjjekb3/hG+va3v51++9vfVj4bb7xx2mKLLdLMmTPTG97whvQ3f/M3aZVVVjF7CBBYCQKXX355esc73rESflJKH/3oR9Nxxx1X+2d1/t247bbbqn8/vvvd76aHHnqouv8v//Iv0+abb5423HDDtOOOO6YZM2akv/3bv03Petazatdv08BBep+0qW+ehQABAgQIECBAYHILCKzj+yewjjdVkQABAgQIECBAgEBPgUEIGHLg9KlPfSrNmzevGzSVpsUee+yRjj/++CqMchEgsGIFmhZY//nPf05Lly5N8+fPT5dddll6/PHHawNst9126fDDD09vetOb0uqrr177vjYMHIT3SRv65BkIECBAgAABAgTaJSCwju+nwDreVEUCBAgQIECAAAECPQXaHjDk0Gn27NnVqup+r7XXXjudc845aZ999hnYFZP9mhlPYDwCpac6awAAIABJREFUTQqsH3vssXTGGWek8847r7sDw3ieacstt0ynnHJKeu1rXzswuzW0/X0ynnngHgIECBAgQIAAAQIrWkBgHS8ssI43VZEAAQIECBAgQIDAwAbW999/f3rnO9+ZFi5cOKrBNttsk9Zcc830pz/9Kf3gBz8YdfV13vL3ggsuSG9729sGJnTyK0NgZQs0JbC+99570xFHHJG++c1vjkmQjw9Yf/31q79/6qmnhh0tMPKm/O/HBz/4wXTUUUcNxGprgfXK/s3x8wgQIECAAAECBAikJLCOnwUC63hTFQkQIECAAAECBAgMZGCdV0m+973vTddcc82w58+rHj/ykY9UZ1WvscYa3b/LofWDDz6Yzj///Gob4M7Z1nlADqdyoJbPp3URIDCxAt///vfTW9/61rR48eLuB8ln0i/v7+cdd9yRDjrooJTrD71y6JyPCHjPe96TXvWqVy0TPOd/Ox599NH0+c9/vjp6YMmSJcsA5V0eTj755GH/5kys4or56QLrFeOqKgECBAgQIECAAIFeAgLr+PkhsI43VZEAAQIECBAgQIBAT4E2Bgz5/NmLLrqoCp+GXjlwylv05q2+x7py+HTFFVekQw45ZFhovd9++1Xbg+cV2S4CBCZOYEUE1mPtxpB3VvjYxz6WNthgg1o7LOQV11deeWX6wAc+sMy51/nfnrzS+tnPfvbE4a3gn9zG98kKJlOeAAECBAgQIECAwHILCKyXm3CZAgLreFMVCRAgQIAAAQIECPQUaGPA8Mgjj6QcMH/ta1/rPvtuu+1WrZxeZ511ijPimWeeqc6wnTNnTndsXmX51a9+dblXcRZ/uAEECPQUiA6sf/7zn1e7MXzxi18c9vueV0TnL71MmTKl747cc8896dBDDx12HMEgHC/QxvdJ3813AwECBAgQIECAAIGVLCCwjgcXWMebqkiAAAECBAgQIECgp0AbA4Zrr7025YC6c73whS9MX/jCF9JWW21VezY88MAD1bnVQ8+/PvPMM9P73ve+2jUMJEAgXiAysP7jH/+Y8u91Pme6c+Vg+ROf+ETaf//9l2s19Girtrfeeut02WWXpY022igepgEV2/g+aQCrj0CAAAECBAgQIECgr/9/nZTS/5NS+kTT2VZp8AcUWDe4OT4aAQIECBAgQIBAOwXaFjA8/fTT1croHDh1rgMOOCCde+65fZ0fm7f2zeF0XpXduT784Q+nk046Ka266qrtnAyeisAkEIgMrL/73e+mt7zlLSmHy53rsMMOS6eddtoyZ1WPhyav2p41a9aw4wWOO+649JGPfKSV/4607X0ynp67hwABAgQIECBAgMDKFrDCOl5cYB1vqiIBAgQIECBAgACBngJtCxh++ctfVgHR9ddf333uCy64oNryt59rtMA6n2udtwpfbbXViqXytuL/9V//lW6++eb0H//xHymHbPfdd1/3vvXXXz9tuummaZtttkmvf/3r0xZbbFFrNeevfvWrtO+++6Ybbrih+BnqDPjoRz+acoA28hr5c17xilekq666Km288cZ1yqYbb7wx7bXXXsOCun/7t3+rPnudK58lns3yc956661p8eLF6aGHHqpuzWavfOUrq1X02223XTFY/OY3v5n+8R//sftj81zIX2hYffXVix8l9zGHix//+Me7Y/u1KP2Q5bVenvvzee95S+zbbrstff3rX09LlixJ3/72t7t9y6uNN9988/Tyl788veENb6i8J/oc96jAOj97ngf5XOnOFd3b0f4dyaus8znX+Vzstl1te5+0rT+ehwABAgQIECBAoJ0CAuv4vgqs401VJECAAAECBAgQINBToG0Bw9KlS9Pee+9dBW/5ytuBf+lLX0qvetWr+poJv/3tb6szaPP2vZ1rrHB3aOE//OEP6brrrkunnnpquvvuu2v/zC233LIKRbfffvv0rGc9a8z7JkNg/cQTT1RfELj66quHPUedwDqHiDnY/9jHPpauueaaol8OUk844YS0++67j+m2PIH1t771rSp474Tl+QNFh5rLEzjnzzOe+7Pzd77znWqe5vC07rX22munY489tjrbeY011qh7W+i4qMB6tLPuV8Tq5zvuuCPts88+Kf+8znXRRRelAw88MNSlCcXa9j5pgqnPQIAAAQIECBAgQKAkILAuCfX/9wLr/s3cQYAAAQIECBAgQGC5BNoWMOQg7vHHH0/33HNPtbI5h3Jz586tvTK4gznaVsF5e99dd911TO/HHnusWq05NOTupzl5NWsOzPJW5M9+9rNHvbXpgXX2z2FcDjRHXqXAOof98+bNq8Lq/IWBfq4cWudziEdbNT3ewPo3v/lNOvzww9OCBQuGfZTJHljnVeN514Gjjz66b+cORN5G+5xzzknrrLNOP20KGRsVWOfdD/bYY49hq8nzlyRe97rXhXzOTpEnn3wyvfvd706f/exnu3XHc0xB6IdaQcXa9j5ZQUzKEiBAgAABAgQIEAgVEFiHclbFBNbxpioSIECAAAECBAgQ6CkgYFiW53e/+10Vfp533nndvyxt4zvaPfnmzpbKeRvr5z//+VW9HDrn7ZfvuuuuZX54XhH+7//+7+nVr371qH0bGVjn8XkL9Lzytc71n//5nykHx50rekvwBx98ML3jHe9IOSQeefUKrHOImrdbz+ePj7zyNuQ5RPy7v/u7lM8oz19EyPVHhtr53OE8n0eeMT7ewHq084fzZ5vMgXX+QkFeUX3wwQcv45e3pc/PNm3atKoF2XrRokWVd/4SyMgr7wiQf09W9pnuUYF13g48z5fOte2226Yrrrgi5e36o6+V+bOiP3s/9bxP+tEylgABAgQIECBAgECMgMA6xnFoFYF1vKmKBAgQIECAAAECBHoKCBiG8+QQNAdxp5xyyrC/OOuss9IRRxyRVllllVE9L7/88iqoHXq9//3vrwKxHCqPdv34xz9OJ598cvrUpz417K/zz8nh65QpU5a5bTzbPw8tMvJzRgbWo533PPRn9wqsc0ifV2UPDaHzNunZ57Wvfe2wFec5dL3//vvThz70oWr79c6Vg8a8inX69OnD3MYTWP/sZz+rvgiQz88eeU3mwHq0sHennXaqnPO54KNtR5+/jJF3DTjmmGOGBdelL3GsqH96IwLr3//+99VuCEO/lJL7/clPfrL6kkn0ddNNN6XsPPT6xje+kWbMmBH9oya0nvfJhPL74QQIECBAgAABAgMqILCOb7zAOt5URQIECBAgQIAAAQI9BQY9YMjhZ976Oa8gzWfN5sBq5NnThxxySBUgj3Vmbz6zOZ9HO/TM5bzd8oknnjjm1t6dpuRtsPO4vG1555o5c2bKwfJ66623TO+aHFiPdt7z0AcYK7Ae7Szh3XbbrerFi170ojHn789//vPqrOy8ErpzjRb29xtY5zlx9tlnpyOPPHLUnz1ZA+v8XHmlbw5qO1f+MkAOo3s557H53uuvvz699a1vHfalghtvvDHtuOOOK/Vf2YjAOv/O5oD6y1/+cvezf/jDH04nnXTSClkxvnTp0rT33nunJUuWdH9eaYv8lYoa9MMG/X0SxKgMAQIECBAgQIAAgb4EBNZ9cdUaLLCuxWQQAQIECBAgQIAAgTiBQQwYnnrqqeqc6Pnz5xchc/Cc/zNWWJ0L5POyd9lll5SD13z1u/I0n7O91157pR/84AfV/S9/+cvTZz7zme7WzEM/ZFMD65HnPectvFdbbbVhgeBYAd3nP//59OY3v7n7mDkQzttWb7LJJsX+5C8Z7LPPPl37fM/VV1+dNt100+69/QbWuR+5Zl7Fna+8cn7x4sXdsHGyBtajnaX8uc99Lu25555F5zwgr34/9NBDh53Rfumll6b99tuv1v1RgyIC64cffjjtu+++6bbbbut+rLF2G4j43A899FB6+9vfXm2v3rnOPPPM6t+hNl2D+D5pU/88CwECBAgQIECAwOQUEFjH901gHW+qIgECBAgQIECAAIGeAoMYMNQNrPOq6tmzZ6e/+Iu/6Gn4wx/+MH3pS19KOej87//+77TddtulHH7VPdt3ZAidf9hY2wU3NbAeet5z3lI5B5k33HDDsC8FjBZYj9aLfs5GzttVH3bYYemSSy7p9ihvL55XAneufgLrvOI9b32dz9POV16BnP/3vCo5h9b5mqyBdQ6c85cDvvvd76b77ruvWv1/8cUXj7qSf6wJn1cgH3/88d2/XpEh71ifISKwHq3GilzxPNrv+ETYrejX4SC+T1a0qfoECBAgQIAAAQIESgIC65JQ/38vsO7fzB0ECBAgQIAAAQIElktgEAOGuoF1hs3nKOcAdfvttx/1fN/lwv//bp7sgfWjjz6a3v3ud3dXU+dwN4e8eYvloavYRwsER648zed9f+ELX0hbbbVVbdoLL7ywWvWbV6bnldWvfvWr08te9rLu/f0E1rfccku1ojqvls/Be647bdq0KgCf7IF1bdAeAwXW41MUWI/PzV0ECBAgQIAAAQIECJQFBNZlo35HCKz7FTOeAAECBAgQIECAwHIKDGJg/fvf/z6dfPLJadGiRZXen/70p2o77hyejnbl4PLYY4+tVltPmTJlOcWXvX0yB9Yjz3vOW3LnFc4bbbTRMtuujxZY33XXXWmnnXbqnou8ww47pCuuuCJNnTo1zLluYJ3PNc5nYuctxfOVt7o+55xzqvBaYP1/7RBYj29aCqzH5+YuAgQIECBAgAABAgTKAgLrslG/IwTW/YoZT4AAAQIECBAgQGA5BQYxsB6LLAeWX//619N5551XbWc98spbhGevult992rNM888k376059WPy9v03zzzTd3Q9t832TZEjyf8/y2t72tu/r4rLPOSkcccUTKXwoYeU74aIH15ZdfXq1o7lx5pfa8efPSc5/73OWc2f//7XUC6xy8588ya9as6sb1118/ffazn03Tp09PI7ePnqxbgo8HNLs8/vjj1Tnt1113Xbr22muHfbFjIra1jtgSPG/jn88pz8/VuVbkedyjnZmdd27IuxC06fI+aVM3PQsBAgQIECBAgMBkERBYx3dKYB1vqiIBAgQIECBAgACBngIChmV58jnGeZXv+9///iqs61xDQ8w60yqHfb/5zW9SDqvyf3LQls8Pvvfee1NeWdzrmgyB9cjznt/4xjemiy66KK277rpptG3XRwusFyxYkPbff/8uxSGHHFKdH73aaqvVIa41pk5g/eCDD1bBeR6br7ySeM6cOdU5zys7sK71UD0GjSdQz/3Kq4AfeOCB9JOf/CR973vfS9/61rfS3XffPex3YOSPnayB9cpe8bx06dK09957pyVLlnQJV+SZ2cs7h8Z7v/fJeOXcR4AAAQIECBAgQGD8AgLr8duNdafAOt5URQIECBAgQIAAAQI9BQQMo/PksPnKK69MBx988LCVz3n1cF5pPdbW4Hnl9MKFC9O//uu/pq997WtjbjNempaTIbAe7bzn3XbbrXq0uoH1ythiuhRY556dcsop6bjjjqs++4wZM1IOE1/84hdX/3sbA+s8v/MW+Pk58wr/++67rzQlR/37yRpYjzY/V8SXJTpod9xxR3rNa14zzPD222+vzltv0+V90qZuehYCBAgQIECAAIHJIiCwju+UwDreVEUCBAgQIECAAAECPQUEDGPz5NXRhx9+eMqrgDvXtttuW62+zquth145AMyh30c+8pFq6+S6Vz4fe6uttkp5i+KhZ2g3PbAeed7ze97znvSJT3wirbHGGtWjT6bAOq8k3muvvbr+l112Wdp3333TKqusUj1L2wLrxx57rFrFnre+/+1vf1t3qqatt966Ou89r7ruXJM1sM6fP8/X/O9f55o5c2a1Lfx6661X26TuwJE/61WvelV11vvf//3f1y0xKcZ5n0yKNvmQBAgQIECAAAECLRMQWMc3VGAdb6oiAQIECBAgQIAAgZ4CAobeE2T+/PnVKuvOlQPmG2+8MW2zzTbdP8th9TXXXFOFX0ND55GV11577ZS3a87nIm+++eZpiy22SBtuuGEVGuaAdOi52U0OrHud99x55rqB9UjfFbHKtdcK69/97nfVWdsXXnhh9dHf8pa3pPyZnve853Xbt7ID6xe+8IXVWdp5vtS5svVnPvOZlM8Tz1evLcF/8IMfpMMOO6yaw72uPL+nTZuWttxyy/TKV74ybbLJJumv/uqvqq3Sjz/++O6tkzmwzvNi55137ob2+Xc7/x6/7nWvq8Nee0z+/T700ENT/iJE58r9/eQnP5nyz2zT5X3Spm56FgIECBAgQIAAgckiILCO75TAOt5URQIECBAgQIAAAQI9BdoWMOQVoI8++mjKW/Bef/31VeCWw6LxXjfddFPaaaedht0+MkzOQeHb3va2tHjx4u64HES96U1vqgLQHE7nc51XX331UT/GaOfpNjmw7nXec+cB6wbWeUVrPju6c7373e9O8+bNS8997nPH27Jl7usVWH/xi1+swuEcKuagOG+Rvf322w+rsbID637PoB45f8a6f2Q433nI7bbbrpq///AP/5A22GCDtOaaa3ZXl4/EbFNg/cgjj6T99tuv2rq/cx199NHpxBNPrM4uj7oWLVqUdt9995R/XufKZ70feOCBUT+iMXXa9j5pDKwPQoAAAQIECBAgQKCHgMA6fnoIrONNVSRAgAABAgQIECDQU6BNAUMOq/Pqz5NPPrn7zHvssUe6+OKLh62Y7WdKXHvttalzLnPnvqFh8h//+Mcq4MpBXufaeOON0wUXXFCdWdvZVrrXz5xMgXVeEd7rvOfOc9YNrEee7bvDDjtUW65PnTq1dptyoJxXweftyPOXA/LK4PxFgc4542MF1k8++WTKAfmXv/zl6mcdddRR1dwZeT55WwLrm2++OeXfh8424PlLFccee2yaPXv2mGeyj2xCmwLrvFNA3qo7971z5ZXkeavuzTbbrPb86zXwD3/4QzrmmGOqLdg7V79fSAj5ICupSJveJyuJzI8hQIAAAQIECBAgsNwCAuvlJlymgMA63lRFAgQIECBAgAABAj0F2hYwjBbK5a14R4bOdafFyLNnN9poo/TZz362G2g9/PDD1Xbet912W7fkpz71qSoIrRNW55uWLl2a9t5777RkyZJujaausM5hZ6/znjsPUDewzmd377PPPumee+6pbs2rnL/0pS+lfMZv3WvkKviR2y2PFljnADGvcj3yyCOrH5NDxCuvvLLa+nrk1YbAOn+x4rjjjktz587tPl5eXXzOOedUK6rrXP/zP/9ThdvZrXNN5i3B8zM88MAD1eryhQsXdp9p5HnsdWzGGpO3Xs+/L0PPCs99yGfdr7rqqstTupH3tu190khkH4oAAQIECBAgQIDACAGBdfyUEFjHm6pIgAABAgQIECBAoKdA2wKGJ554otpqN59F27lmzJhRbfX84he/uK/Z8Itf/CLl8Cqvsu5cr3/966uzaF/wghdUf/Sd73ynCqTy2cD5Gk/g+vnPfz69+c1vHvbZmhhYX3LJJdXK8XzGc75GO++58xB1A+u8TXU+UznX7lw5TM7nStcJ/Edb4X7mmWdW93eu0QLrvCL7gAMO6G7jftZZZ6Ujjjhi1J/ZhsB6tHOURzqVfjlGC3cne2CdV1mfffbZ3S8udAzyLgJ55fXybA2ejwp45zvfOSwMb/Pq6mzXtvdJ6XfC3xMgQIAAAQIECBBogoDAOr4LAut4UxUJECBAgAABAgQI9BRoY8Aw8lzkDHDIIYek0047rdo2us71zDPPVNv4zpkzZ9jwkWFqXhm8yy67dM+nzdss51WV22yzTZ0fk372s59VZyjfeuutw8Y3MbDOofq//Mu/9DzvufMQdQPrPD5v2Z5XpHeuXqudR6KODJPzFwa+8IUvpK222qo7dGRgnc/MzueJX3jhhdWYN77xjdWq4XzO+GhXGwLrzvbneXeAzvXxj388ffjDH641T/PvQ14VnO8Zek32wDo/y2OPPZbe+973DvuSS/7zE044IX3wgx8c8+z5XnD534VDDz10WFid/23IX/jIK7rrfBmjVmMaNqiN75OGEfs4BAgQIECAAAECBJYREFjHTwqBdbypigQIECBAgAABAgR6CrQxYPjNb36TDj/88LRgwYJhz55XS+eVk2uvvXZPk3zubN7WO589O3Qr36233rpaXZ23Be9cI7e0zn+ez/nNQXdpdWYOq/NK4KuvvnqZz3P77benV7/61cv8+cjzrvtdsTkyzB8rcBztXO2hH2as8547Y/oJrB955JGUt6f+2te+1v0ReQv3vJJ7nXXWGbNXuTcf+tCH0vnnn98dk4PHvI17DqQ718jAemjBHCKWtoxvQ2D9+9//vloxfN5553UfvxTUdwbm34d58+alj33sY8N+H/Lf5xA7/2dlBrAj+5E/x1hf8Kj7z/9oq6HzvTlcziF93d0ZslX+fc5ngz/00EPDfny/X5qp+9mbNK6N75Mm+fosBAgQIECAAAECBEYTEFjHzwuBdbypigQIECBAgAABAgR6CrQ1YBgrgNpyyy2rgG3mzJnLrLbO21PfcccdVTh3ww03DHMba3XkaFta57HHH398+ud//udRV3TnQP1zn/tcOvXUU1MO30a78hbm+WzskVcTAus6K6D7CazzM37xi1+sVpoP/YLATjvtlE4++eT0yle+Mj3rWc/qUuRtnPMXBXJYPXTr9/XXX786X3z69OnD2HoF1nXOK25DYJ1BRq5kz3/WK5DNq6rvvPPOameC6667btR5OtoXBFb0P7krIrDOnzk/a/6dXbx48TK/+/vvv381P1/+8pcvs+L6T3/6U3r00UfTzTffXJ0Jfvfddy9DkOvm3/f8b0Obr7a+T9rcM89GgAABAgQIECAw+QUE1vE9FFjHm6pIgAABAgQIECBAoKdAmwOGvEo5B00jVzp2QLbYYos0derU6n/NY8YKj3PIlFft5lqjrZrOW4Dnc6yHhq25Zg5Q86rsHPCuuuqq1d/fddddadGiRcPGbrzxxmmDDTZI119/fbdXl156abXqeOTVhMC613nPnc/bb2A91hbsuV7u0w477JCe//znV255NW3u7dCr13bLYwXWYwXcI83bEliPtf18tstbqOdt7PP/nM8Fz6HtwoULh/3u5L977WtfWwWyeVV8vvJW7vkLHs997nNX2r+0Kyqwzg+wdOnSNHv27Gpb/7Gu/Pua506+/vd//7eyevzxx0cdns3ytuJ5dfvQVf8rDWsl/6A2v09WMqUfR4AAAQIECBAgQKC2gMC6NlXtgQLr2lQGEiBAgAABAgQIEIgRaHvAcO+996Yjjjgi5dByPFcOp3JA+0//9E9jbnucw9YcaOetwEeG1qWf+aY3vak6FzqHXvvss093+FhbLU90YL3rrrtWZz//9V//dc9H6zewzsWyYz7j9+ijj+7LsfSFgrEC67zVcw4T85cJel1tCazzM+YdBA466KAxv5wxlkP+Pchbgm+22Wbp7W9/e8pnNOcrf5Hgiiuu6H7xozTfI/5+RQbW+fPlXRPykQD5eccKous8R97NIc+x7bffftgOAXXunaxj2v4+max98bkJECBAgAABAgTaLSCwju+vwDreVEUCBAgQIECAAAECPQUGIWDoBFB5JehYq61HIuVzrvP50nnL484q7F6QOWzNZ9eeeOKJtcLAHGblLa1zYD1lypQqANxll126K1df//rXV2crv+AFLxj2YycysK5z3nPnw44nsM735u2+77vvvmrb9rG2oR4Kkv2yeV6FPdY5yqMF1jNmzEh52/U6ZxO3KbDOdt/+9rfTcccdV8t35O/Bk08+Wa2qzluv5yvPia9+9aspe66sa0UH1p3n+PGPf1yd+Z2/oNFPcL3ddttVv9s5zM+/24N0DcL7ZJD66VkJECBAgAABAgQmh4DAOr5PAut4UxUJECBAgAABAgQI9BQYpIAhh6h5m+O83W/emnvoVr55i99NN9005SA5n2+d/9811lij79mTz6fO519/5Stfqern8DVfOfjLNXOwl8PoHLAO3V78iSeeSAceeGD3TOYcBOZQMJ/jPPSayMC6n/OKxxtYd541nwv8ve99r/LIgXPehroTGuatq/PW1G984xurLddH26Z9qNlogfVYZ4SP1vC2Bdb5GfMXLPLvwpe//OVqi/UcYnd2B8i++dzwN7zhDSmHr2uuuWaXJX+hIO8mkLe47lx5RXz+0kCpD33/Mo1xw8oKrDs/Ps/lvFPDLbfcUpnl89M7xwfk39PNN9+8Ots6W+V/O9ZZZ50xvzwRZdDUOoP0PmlqD3wuAgQIECBAgACBwRMQWMf3XGAdb6oiAQIECBAgQIAAgZ4CAgYThAABAgQiBLxPIhTVIECAAAECBAgQINCfgMC6P686owXWdZSMIUCAAAECBAgQIBAoIGAIxFSKAAECAyzgfTLAzffoBAgQIECAAAECEyYgsI6nF1jHm6pIgAABAgQIECBAoKeAgMEEIUCAAIEIAe+TCEU1CBAgQIAAAQIECPQnILDuz6vOaIF1HSVjCBAgQIAAAQIECAQKCBgCMZUiQIDAAAt4nwxw8z06AQIECBAgQIDAhAkIrOPpBdbxpioSIECAAAECBAgQ6CkgYDBBCBAgQCBCwPskQlENAgQIECBAgAABAv0JCKz786ozWmBdR8kYAgQIECBAgAABAoECAoZATKUIECAwwALeJwPcfI9OgAABAgQIECAwYQIC63h6gXW8qYoECBAgQIAAAQIEegoIGEwQAgQIEIgQ8D6JUFSDAAECBAgQIECAQH8CAuv+vOqMFljXUTKGAAECBAgQIECAQKCAgCEQUykCBAgMsID3yQA336MTIECAAAECBAhMmIDAOp5eYB1vqiIBAgQIECBAgACBngICBhOEAAECBCIEvE8iFNUgQIAAAQIECBAg0J+AwLo/rzqjBdZ1lIwhQIAAAQIECBAgECggYAgbbjgNAAAgAElEQVTEVIoAAQIDLOB9MsDN9+gECBAgQIAAAQITJiCwjqcXWMebqkiAAAECBAgQIECgp4CAwQQhQIAAgQgB75MIRTUIECBAgAABAgQI9CcgsO7Pq85ogXUdJWMIECBAgAABAgQIBAoIGAIxlSJAgMAAC3ifDHDzPToBAgQIECBAgMCECQis4+kF1vGmKhIgQIAAAQIECBDoKSBgMEEIECBAIELA+yRCUQ0CBAgQIECAAAEC/QkIrPvzqjNaYF1HyRgCBAgQIECAAAECgQIChkBMpQgQIDDAAt4nA9x8j06AAAECBAgQIDBhAgLreHqBdbypigQIECBAgAABAgR6CggYTBACBAgQiBDwPolQVIMAAQIECBAgQIBAfwIC6/686owWWNdRMoYAAQIECBAgQIBAoICAIRBTKQIECAywgPfJADffoxMgQIAAAQIECEyYgMA6nl5gHW+qIgECBAgQIECAAIGeAgIGE4QAAQIEIgS8TyIU1SBAgAABAgQIECDQn4DAuj+vOqMF1nWUjCFAgAABAgQIECAQKCBgCMRUigABAgMs4H0ywM336AQIECBAgAABAhMmILCOpxdYx5uqSIAAAQIECBAgQKCngIDBBCFAgACBCAHvkwhFNQgQIECAAAECBAj0JyCw7s+rzmiBdR0lYwgQIECAAAECBAgECggYAjGVIkCAwAALeJ8McPM9OgECBAgQIECAwIQJCKzj6QXW8aYqEiBAgAABAgQIEOgpIGAwQQgQIEAgQsD7JEJRDQIECBAgQIAAAQL9CQis+/OqM1pgXUfJGAIECBAgQIAAAQKBAgKGQEylCBAgMMAC3icD3HyPToAAAQIECBAgMGECAut4eoF1vKmKBAgQIECAAAECBHoKCBhMEAIECBCIEPA+iVBUgwABAgQIECBAgEB/AgLr/rzqjBZY11EyhgABAgQIECBAgECggIAhEFMpAgQIDLCA98kAN9+jEyBAgAABAgQITJiAwDqeXmAdb6oiAQIECBAgQIAAgZ4CAgYThAABAgQiBLxPIhTVIECAAAECBAgQINCfgMC6P686owXWdZSMIUCAAAECBAgQIBAoIGAIxFSKAAECAyzgfTLAzffoBAgQIECAAAECEyYgsI6nF1jHm6pIgAABAgQIECBAoKeAgMEEIUCAAIEIAe+TCEU1CBAgQIAAAQIECPQnILDuz6vOaIF1HSVjCBAgQIAAAQIECAQKCBgCMZUiQIDAAAt4nwxw8z06AQIECBAgQIDAhAkIrOPpBdbxpioSIECAAAECBAgQ6Clw1FFHpTPPzP+n+P9dp59+esp/5iJAgAABAv0IHHnkkWnevHndW84666w0e/bsfkoYS4AAAQIECBAgQIBAnwIC6z7BagwXWNdAMoQAAQIECBAgQIBApMAJJ5yQTjzxxG7JY489Np100kmRP0ItAgQIEBgAgQMOOCBdeuml3Se9+OKL07ve9a4BeHKPSIAAAQIECBAgQGDiBATW8fYC63hTFQkQIECAAAECBAj0FJg/f346+OCDu2NmzZqVFixYQI0AAQIECPQlMHPmzHT77bd37/nKV76Sdt55575qGEyAAAECBAgQIECAQH8CAuv+vOqMFljXUTKGAAECBAgQIECAQKDArbfemrbffvtuxc022ywtXrw48CcoRYAAAQKDIPC85z0v/frXv+4+6g9/+MO04YYbDsKje0YCBAgQIECAAAECEyYgsI6nF1jHm6pIgAABAgQIECBAoKfAk08+mdZaa61hY37605+mF73oReQIECBAgEAtgYULF6ZtttmmO3bq1KnpF7/4Ra17DSJAgAABAgQIECBAYPwCAuvx2411p8A63lRFAgQIECBAgAABAkWBbbfdNt15553dceeee2469NBDi/cZQIAAAQIEssCcOXPSqaee2sXYe++901VXXQWHAAECBAgQIECAAIEVLCCwjgcWWMebqkiAAAECBAgQIECgKDB37tx09NFHd8dtueWWadGiRcX7DCBAgAABAllgvfXWS4888kgXY8GCBWnWrFlwCBAgQIAAAQIECBBYwQIC63hggXW8qYoECBAgQIAAAQIEigIPPPBAeslLXjJs3NVXX5322muv4r0GECBAgMBgC8ybNy8deeSRXYQ111wz/fKXv0zPec5zBhvG0xMgQIAAAQIECBBYCQIC63hkgXW8qYoECBAgQIAAAQIEagnsu+++6YorruiOfdnLXpaWLFlS616DCBAgQGAwBR577LE0bdq09Pjjj3cBPvCBD6TTTjttMEE8NQECBAgQIECAAIGVLCCwjgcXWMebqkiAAAECBAgQIECglsA999yTpk+fPmxs/i89Z5xxRq37DSJAgACBwRMY+WWnKVOmpAcffDCtu+66g4fhiQkQIECAAAECBAhMgIDAOh5dYB1vqiIBAgQIECBAgACB2gKzZ89OZ5999rDx8+fPTwcddFDtGgYSIECAwGAInHTSSen4448f9rBz585Nc+bMGQwAT0mAAAECBAgQIECgAQIC6/gmCKzjTVUkQIAAAQIECBAgUFvg6aefTq94xSvS0qVLh91zySWXpP333792HQMJECBAoN0Cp59+espbfw+9Zs6cmW699dZ2P7inI0CAAAECBAgQINAwAYF1fEME1vGmKhIgQIAAAQIECBDoS+COO+5Ir3nNa5a5x6q5vhgNJkCAQGsFclCdA+uh19prr53uvPPO9NKXvrS1z+3BCBAgQIAAAQIECDRRQGAd3xWBdbypigQIECBAgAABAgT6FrjsssvSfvvtt8x9u+66azrllFPSJpts0ndNNxAgQIDA5BbIgXTe7jt/sWnkdcMNN6Sddtppcj+gT0+AAAECBAgQIEBgEgoIrOObJrCON1WRAAECBAgQIECAwLgEPv3pT6cDDzxw1HsPO+ywdPDBB6dNN910XLXdRIAAAQKTR2DhwoXp/PPPT5deeukyH3rVVVdN11xzTdpll10mzwP5pAQIECBAgAABAgRaJCCwjm+mwDreVEUCBAgQIECAAAEC4xa49tpr0wEHHJCeeOKJUWvMmDGjWlG39dZbp2nTpqV11103TZkyZdw/z40ECBAgMLECTz31VHr44YfT/fffX23xff3116d777131A+14YYbViF2fhe4CBAgQIAAAQIECBCYGAGBdby7wDreVEUCBAgQIECAAAECyyXwox/9KM2ePTtdd911y1XHzQQIECDQHoFZs2als88+O6211lrteShPQoAAAQIECBAgQGASCgis45smsI43VZEAAQIECBAgQIBAiEBeRTd37tz0/e9/P6SeIgQIECAw+QSmT5+ejjnmmLT77rtPvg/vExMgQIAAAQIECBBooYDAOr6pAut4UxUJECBAgAABAgQIhAosWLCg2gL2lltuCa2rGAECBAg0VyCfUZ2PiNhzzz2b+yF9MgIECBAgQIAAAQIDKCCwjm+6wDreVEUCBAgQIECAAAECK0TgJz/5SbrpppvSXXfdlZYsWZIeeuih9Ktf/So9/fTTK+TnKUqAAAECK15gypQpaerUqWmDDTZIm222Wdp2223TjjvuWP2ZiwABAgQIECBAgACB5gkIrON7I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D+f9mzYxoAAACEYf5dY2IXqQGOcq4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FOEIMsAACAASURBV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lKXWngAAIABJREFU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GaAJSFAAAgAElEQVQ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tS1d4fYCUVBEAXJlrORbDk6KoIr/jTlYc6jWl6B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DPkoOwAABPNSURBV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h/gnV/3kUCBAgQIECAAAECBAgQIECAAAECBAgQIECAAAECBAjMCny/Xq+fp/+6rwc/ULB+8DieRoAAAQIECBAgQIAAAQIECBAgQIAAAQIECBAgQIDAowUE6zfnEazfBPR1AgQIECBAgAABAgQIECBAgAABAgQIECBAgAABAgQ+VkCwfnN6wfpNQF8nQIAAAQIECBAgQIAAAQIECBAgQIAAAQIECBAgQOBjBQTrj53eDydAgAABAgQIECBAgAABAgQIECBAgAABAgQIECBAgACBfwWe/B/W/z7eBwgQIECAAAECBAgQIECAAAECBAgQIECAAAECBAgQIEDgroBgfXc7LydAgAABAgQIECBAgAABAgQIECBAgAABAgQIECBAgMBpAcH69HweT4AAAQIECBAgQIAAAQIECBAgQIAAAQIECBAgQIAAgbsCgvXd7bycAAECBAgQIECAAAECBAgQIECAAAECBAgQIECAAAECpwUE69PzeTwBAgQIECBAgAABAgQIECBAgAABAgQIECBAgAABAgTuCgjWd7fzcgIECBAgQIAAAQIECBAgQIAAAQIECBAgQIAAAQIECJwWEKxPz+fxBAgQIECAAAECBAgQIECAAAECBAgQIECAAAECBAgQuCsgWN/dzssJECBAgAABAgQIECBAgAABAgQIECBAgAABAgQIECBwWkCwPj2fxxMgQIAAAQIECBAgQIAAAQIECBAgQIAAAQIECBAgQOCugGB9dzsvJ0CAAAECBAgQIECAAAECBAgQIECAAAECBAgQIECAwGkBwfr0fB5PgAABAgQIECBAgAABAgQIECBAgAABAgQIECBAgACBuwKC9d3tvJwAAQIECBAgQIAAAQIECBAgQIAAAQIECBAgQIAAAQKnBQTr0/N5PAECBAgQIECAAAECBAgQIECAAAECBAgQIECAAAECBO4KCNZ3t/NyAgQIECBAgAABAgQIECBAgAABAgQIECBAgAABAgQInBYQrE/P5/EECBAgQIAAAQIECBAgQIAAAQIECBAgQIAAAQIECBC4KyBY393OywkQIECAAAECBAgQIECAAAECBAgQIECAAAECBAgQIHBaQLA+PZ/HEyBAgAABAgQIECBAgAABAgQIECBAgAABAgQIECBA4K6AYH13Oy8nQIAAAQIECBAgQIAAAQIECBAgQIAAAQIECBAgQIDAaQHB+vR8Hk+AAAECBAgQIECAAAECBAgQIECAAAECBAgQIECAAIG7AoL13e28nAABAgQIECBAgAABAgQIECBAgAABAgQIECBAgAABAqcFBOvT83k8AQIECBAgQIAAAQIECBAgQIAAAQIECBAgQIAAAQIE7goI1ne383ICBAgQIECAAAECBAgQIECAAAECBAgQIECAAAECBAicFhCsT8/n8QQIECBAgAABAgQIECBAgAABAgQIECBAgAABAgQIELgrIFjf3c7LCRAgQIAAAQIECBAgQIAAAQIECBAgQIAAAQIECBAgcFpAsD49n8cTIECAAAECBAgQIECAAAECBAgQIECAAAECBAgQIEDgroBgfXc7LydAgAABAgQIECBAgAABAgQIECBAgAABAgQIECBAgMBpAcH69HweT4AAAQIECBAgQIAAAQIECBAgQIAAAQIECBAgQIAAgbsCgvXd7bycAAECBAgQIECAAAECBAgQIECAAAECBAgQIECAAAECpwUE69PzeTwBAgQIECBAgAABAgQIECBAgAABAgQIECBAgAABAgTuCgjWd7fzcgIECBAgQIAAAQIECBAgQIAAAQIECBAgQIAAAQIECJwWEKxPz+fxBAgQIECAAAECBAgQIECAAAECBAgQIECAAAECBAgQuCsgWN/dzssJECBAgAABAgQIECBAgAABAgQIECBAgAABAgQIECBwWkCwPj2fxxMgQIAAAQIECBAgQIAAAQIECBAgQIAAAQIECBAgQOCugGB9dzsvJ0CAAAECBAgQIECAAAECBAgQIECAAAECBAgQIECAwGkBwfr0fB5PgAABAgQIECBAgAABAgQIECBAgAABAgQIECBAgACBuwKC9d3tvJwAAQIECBAgQIAAAQIECBAgQIAAAQIECBAgQIAAAQKnBQTr0/N5PAECBAgQIECAAAECBAgQIECAAAECBAgQIECAAAECBO4KCNZ3t/NyAgQIECBAgAABAgQIECBAgAABAgQIECBAgAABAgQInBYQrE/P5/EECBAgQIAAAQIECBAgQIAAAQIECBAgQIAAAQIECBC4KyBY393OywkQIECAAAECBAgQIECAAAECBAgQIECAAAECBAgQIHBaQLA+PZ/HEyBAgAABAgQIECBAgAABAgQIECBAgAABAgQIECBA4K6AYH13Oy8nQIAAAQIECBAgQIAAAQIECBAgQIAAAQIECBAgQIDAaQHB+vR8Hk+AAAECBAgQIECAAAECBAgQIECAAAECBAgQIECAAIG7Ar8g33nIkvLdeQ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46767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180FC58-74E1-84C8-A2EF-B4EB11C3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38" y="-136525"/>
            <a:ext cx="10364577" cy="1325562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Модуль управления продажами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01D41-7523-44D6-932E-8D5CA1DB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4571" y="1878806"/>
            <a:ext cx="4494909" cy="4351338"/>
          </a:xfrm>
        </p:spPr>
      </p:pic>
    </p:spTree>
    <p:extLst>
      <p:ext uri="{BB962C8B-B14F-4D97-AF65-F5344CB8AC3E}">
        <p14:creationId xmlns:p14="http://schemas.microsoft.com/office/powerpoint/2010/main" val="265385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031F-82B1-BFB5-E74A-FC298461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49" y="15082"/>
            <a:ext cx="9692640" cy="1325562"/>
          </a:xfrm>
        </p:spPr>
        <p:txBody>
          <a:bodyPr>
            <a:normAutofit/>
          </a:bodyPr>
          <a:lstStyle/>
          <a:p>
            <a:r>
              <a:rPr lang="ru-RU" sz="4000" dirty="0"/>
              <a:t>Экономическое обоснование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EB041E-374B-0EC3-C690-7D912ACC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0495BC2-8BD6-45E0-B6AA-D50F38B7F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65789"/>
              </p:ext>
            </p:extLst>
          </p:nvPr>
        </p:nvGraphicFramePr>
        <p:xfrm>
          <a:off x="1262063" y="1402671"/>
          <a:ext cx="8594725" cy="5015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9169">
                  <a:extLst>
                    <a:ext uri="{9D8B030D-6E8A-4147-A177-3AD203B41FA5}">
                      <a16:colId xmlns:a16="http://schemas.microsoft.com/office/drawing/2014/main" val="2939038358"/>
                    </a:ext>
                  </a:extLst>
                </a:gridCol>
                <a:gridCol w="1395783">
                  <a:extLst>
                    <a:ext uri="{9D8B030D-6E8A-4147-A177-3AD203B41FA5}">
                      <a16:colId xmlns:a16="http://schemas.microsoft.com/office/drawing/2014/main" val="2323351186"/>
                    </a:ext>
                  </a:extLst>
                </a:gridCol>
                <a:gridCol w="2129773">
                  <a:extLst>
                    <a:ext uri="{9D8B030D-6E8A-4147-A177-3AD203B41FA5}">
                      <a16:colId xmlns:a16="http://schemas.microsoft.com/office/drawing/2014/main" val="2617475189"/>
                    </a:ext>
                  </a:extLst>
                </a:gridCol>
              </a:tblGrid>
              <a:tr h="127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Наименование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Единица измерения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Значения показателя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0234010"/>
                  </a:ext>
                </a:extLst>
              </a:tr>
              <a:tr h="1275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Общее время на разработку и комплексные испытания программного обеспечения (Т)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час.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240,006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688140"/>
                  </a:ext>
                </a:extLst>
              </a:tr>
              <a:tr h="616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Затраты на проведение работ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руб.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280804,68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1253421"/>
                  </a:ext>
                </a:extLst>
              </a:tr>
              <a:tr h="616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Процент прибыли при реализации проекта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%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25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105646"/>
                  </a:ext>
                </a:extLst>
              </a:tr>
              <a:tr h="616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Чистая прибыль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руб.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56160,963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598987"/>
                  </a:ext>
                </a:extLst>
              </a:tr>
              <a:tr h="616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>
                          <a:effectLst/>
                        </a:rPr>
                        <a:t>Цена выполненной работы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руб.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effectLst/>
                        </a:rPr>
                        <a:t>351005,85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202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40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4388" y="265274"/>
            <a:ext cx="9692640" cy="825177"/>
          </a:xfrm>
        </p:spPr>
        <p:txBody>
          <a:bodyPr>
            <a:normAutofit/>
          </a:bodyPr>
          <a:lstStyle/>
          <a:p>
            <a:r>
              <a:rPr lang="ru-RU" sz="4000" dirty="0"/>
              <a:t>Заключение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231" y="1297824"/>
            <a:ext cx="10175797" cy="6114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r>
              <a:rPr lang="ru-RU" sz="2400" b="1" dirty="0"/>
              <a:t>Цель дипломного проекта </a:t>
            </a:r>
            <a:r>
              <a:rPr lang="ru-RU" sz="2400" dirty="0"/>
              <a:t>- разработка информационной системы упрощения и оптимизации бизнес-процессов автосалона «l2eauto» </a:t>
            </a:r>
            <a:r>
              <a:rPr lang="ru-RU" sz="2400" b="1" dirty="0"/>
              <a:t>достигнута</a:t>
            </a:r>
            <a:r>
              <a:rPr lang="ru-RU" sz="2400" dirty="0"/>
              <a:t>. </a:t>
            </a:r>
            <a:endParaRPr lang="ru-RU" sz="2400" b="1" dirty="0"/>
          </a:p>
          <a:p>
            <a:pPr algn="just">
              <a:lnSpc>
                <a:spcPct val="150000"/>
              </a:lnSpc>
            </a:pPr>
            <a:endParaRPr lang="ru-RU" sz="2400" b="1" dirty="0"/>
          </a:p>
          <a:p>
            <a:pPr algn="just">
              <a:lnSpc>
                <a:spcPct val="150000"/>
              </a:lnSpc>
            </a:pPr>
            <a:r>
              <a:rPr lang="ru-RU" sz="2400" b="1" dirty="0"/>
              <a:t>Выполнены задачи: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Предложено решение для отслеживания записей клиентов;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Разработан модуль управления продажами автомобилей;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Разработана система управления данными компании;</a:t>
            </a:r>
          </a:p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Предложены к внедрению инструменты аналитики и отчетности.</a:t>
            </a:r>
          </a:p>
          <a:p>
            <a:pPr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181187"/>
            <a:ext cx="1943146" cy="64761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55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70C0"/>
              </a:buClr>
              <a:buSzPct val="150000"/>
              <a:buFont typeface="Wingdings" panose="05000000000000000000" pitchFamily="2" charset="2"/>
              <a:buChar char="Ø"/>
            </a:pPr>
            <a:r>
              <a:rPr lang="ru-RU" sz="2000" dirty="0"/>
              <a:t>Разработка информационной системы упрощения и оптимизации бизнес-процессов автосалона «l2eauto». 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61872" y="3105193"/>
            <a:ext cx="1943146" cy="64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261872" y="3981940"/>
            <a:ext cx="8595360" cy="2626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70C0"/>
              </a:buClr>
              <a:buSzPct val="150000"/>
              <a:buFont typeface="Wingdings" panose="05000000000000000000" pitchFamily="2" charset="2"/>
              <a:buChar char="Ø"/>
            </a:pPr>
            <a:r>
              <a:rPr lang="ru-RU" dirty="0"/>
              <a:t>Разработка модуля управления продажами автомобилей;</a:t>
            </a:r>
          </a:p>
          <a:p>
            <a:pPr algn="just">
              <a:buClr>
                <a:srgbClr val="0070C0"/>
              </a:buClr>
              <a:buSzPct val="150000"/>
              <a:buFont typeface="Wingdings" panose="05000000000000000000" pitchFamily="2" charset="2"/>
              <a:buChar char="Ø"/>
            </a:pPr>
            <a:r>
              <a:rPr lang="ru-RU" dirty="0">
                <a:sym typeface="+mn-ea"/>
              </a:rPr>
              <a:t>Создание системы работы с клиентами;</a:t>
            </a:r>
            <a:endParaRPr lang="ru-RU" dirty="0"/>
          </a:p>
          <a:p>
            <a:pPr algn="just">
              <a:buClr>
                <a:srgbClr val="0070C0"/>
              </a:buClr>
              <a:buSzPct val="150000"/>
              <a:buFont typeface="Wingdings" panose="05000000000000000000" pitchFamily="2" charset="2"/>
              <a:buChar char="Ø"/>
            </a:pPr>
            <a:r>
              <a:rPr lang="ru-RU" dirty="0"/>
              <a:t>Разработка системы управления данными компании;</a:t>
            </a:r>
          </a:p>
          <a:p>
            <a:pPr algn="just">
              <a:buClr>
                <a:srgbClr val="0070C0"/>
              </a:buClr>
              <a:buSzPct val="150000"/>
              <a:buFont typeface="Wingdings" panose="05000000000000000000" pitchFamily="2" charset="2"/>
              <a:buChar char="Ø"/>
            </a:pPr>
            <a:r>
              <a:rPr lang="ru-RU" dirty="0"/>
              <a:t>Внедрение инструментов для аналитики и отчетности.</a:t>
            </a:r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1BE7AD4D-4E9D-8046-4D51-9D99C32C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471" y="0"/>
            <a:ext cx="10703789" cy="136159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Организационная структура </a:t>
            </a:r>
            <a:br>
              <a:rPr lang="ru-RU" sz="4000" dirty="0"/>
            </a:br>
            <a:r>
              <a:rPr lang="ru-RU" sz="4000" dirty="0"/>
              <a:t>автосалона </a:t>
            </a:r>
            <a:r>
              <a:rPr lang="en-US" sz="4000" dirty="0"/>
              <a:t>«l2eauto»</a:t>
            </a:r>
            <a:endParaRPr lang="ru-RU" sz="4000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37" t="4661" r="3797" b="3149"/>
          <a:stretch/>
        </p:blipFill>
        <p:spPr>
          <a:xfrm>
            <a:off x="1184787" y="1656561"/>
            <a:ext cx="8406580" cy="4929029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A9E55B7-5358-C545-C7CD-AFEFAAF7A15A}"/>
              </a:ext>
            </a:extLst>
          </p:cNvPr>
          <p:cNvSpPr/>
          <p:nvPr/>
        </p:nvSpPr>
        <p:spPr>
          <a:xfrm>
            <a:off x="2831689" y="3429000"/>
            <a:ext cx="3451123" cy="3189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4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402" y="339213"/>
            <a:ext cx="9692640" cy="73267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Диаграмма бизнес-прецедентов 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65" y="1597549"/>
            <a:ext cx="10616563" cy="38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402" y="339212"/>
            <a:ext cx="9692640" cy="1357021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Плюсы внедрения проектируемой информационной системы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8D3AF-6936-7641-58E6-195356DCD647}"/>
              </a:ext>
            </a:extLst>
          </p:cNvPr>
          <p:cNvSpPr txBox="1"/>
          <p:nvPr/>
        </p:nvSpPr>
        <p:spPr>
          <a:xfrm>
            <a:off x="1114387" y="2139706"/>
            <a:ext cx="92094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sz="2400" dirty="0"/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Упрощение и оптимизация бизнес-процессов</a:t>
            </a:r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sz="2400" dirty="0"/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Повышение удобства и качества обслуживания клиентов</a:t>
            </a:r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sz="2400" dirty="0"/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Улучшение внутреннего взаимодействия и координации</a:t>
            </a:r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sz="2400" dirty="0"/>
          </a:p>
          <a:p>
            <a:pPr marL="342900" indent="-34290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r>
              <a:rPr lang="ru-RU" sz="2400" dirty="0"/>
              <a:t>Поддержка принятия решений и аналитика</a:t>
            </a:r>
          </a:p>
          <a:p>
            <a:pPr marL="285750" indent="-28575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Clr>
                <a:srgbClr val="006600"/>
              </a:buClr>
              <a:buSzPct val="200000"/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08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28" y="139773"/>
            <a:ext cx="10954512" cy="142355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Архитектура проектируемой информационной системы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46" y="1563329"/>
            <a:ext cx="10595675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EB46DA-A98C-1F09-816D-69EC875E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6" y="0"/>
            <a:ext cx="843814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7327" y="-288757"/>
            <a:ext cx="4108746" cy="353536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ER-</a:t>
            </a:r>
            <a:r>
              <a:rPr lang="ru-RU" sz="3600" dirty="0"/>
              <a:t>диаграмма базы данных информационной системы автосалона </a:t>
            </a:r>
            <a:r>
              <a:rPr lang="en-US" sz="3600" dirty="0"/>
              <a:t>«l2eauto»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34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9935" y="365760"/>
            <a:ext cx="10364577" cy="1325562"/>
          </a:xfrm>
        </p:spPr>
        <p:txBody>
          <a:bodyPr/>
          <a:lstStyle/>
          <a:p>
            <a:pPr algn="ctr"/>
            <a:r>
              <a:rPr lang="ru-RU" dirty="0"/>
              <a:t>Интерфейс информационной системы автосалона </a:t>
            </a:r>
            <a:r>
              <a:rPr lang="en-US" sz="4400" dirty="0"/>
              <a:t>«l2eauto»</a:t>
            </a:r>
            <a:r>
              <a:rPr lang="ru-RU" dirty="0"/>
              <a:t> 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892" y="2053877"/>
            <a:ext cx="4351338" cy="43513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707" y="1995873"/>
            <a:ext cx="4399008" cy="44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073" y="5952430"/>
            <a:ext cx="895927" cy="90557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1691322"/>
            <a:ext cx="4341138" cy="4351337"/>
          </a:xfrm>
          <a:prstGeom prst="rect">
            <a:avLst/>
          </a:prstGeom>
        </p:spPr>
      </p:pic>
      <p:sp>
        <p:nvSpPr>
          <p:cNvPr id="13" name="AutoShape 8" descr="data:image/png;base64,iVBORw0KGgoAAAANSUhEUgAAB6wAAAewCAYAAAB+ua41AAAAAXNSR0IArs4c6QAAQ6V0RVh0bXhmaWxlACUzQ214R3JhcGhNb2RlbCUzRSUzQ3Jvb3QlM0UlM0NteENlbGwlMjBpZCUzRCUyMjAlMjIlMkYlM0UlM0NteENlbGwlMjBpZCUzRCUyMjElMjIlMjBwYXJlbnQlM0QlMjIwJTIyJTJGJTNFJTNDbXhDZWxsJTIwaWQlM0QlMjIyJTIyJTIwdmFsdWUlM0QlMjIlMjIlMjBzdHlsZSUzRCUyMndoaXRlU3BhY2UlM0R3cmFwJTNCaHRtbCUzRDElM0Jhc3BlY3QlM0RmaXhlZCUzQiUyMiUyMHZlcnRleCUzRCUyMjElMjIlMjBwYXJlbnQlM0QlMjIxJTIyJTNFJTNDbXhHZW9tZXRyeSUyMHglM0QlMjI4My42MSUyMiUyMHklM0QlMjIxNjAwJTIyJTIwd2lkdGglM0QlMjI0NzAlMjIlMjBoZWlnaHQlM0QlMjI0NzAlMjIlMjBhcyUzRCUyMmdlb21ldHJ5JTIyJTJGJTNFJTNDJTJGbXhDZWxsJTNFJTNDbXhDZWxsJTIwaWQlM0QlMjIz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0b0FBQUxiQ0FZQUFBREVzaWVXQUFBQUFYTlNSMElBcnM0YzZRQUFBQVJuUVUxQkFBQ3hqd3Y4WVFVQUFBQUpjRWhaY3dBQURzTUFBQTdEQWNkdnFHUUFBQ3ZBU1VSQlZIaGU3ZDBMa0dSVmVjRHhBeW9zRDFlanVORUlFVVZjRFZJYWl6V2c1VW9VSHdHRklJVWtvbWo1cUFJaUZpZ3g3NVNwVkpKQ1VGWUYxTWhMUlRHUlBFQ2liQ0VnU0lrUEZLSVV4RUtKRWpRRVRLTEFMb2lZeVg2WGU5YWU2WjVtWm5lJTJGbmI2M2Y3JTJCcVUzMXZ6JTJGVHMzTE85OE84N1oyNXY4NXhWdnpGVFptWUtBQUN3NVd6ekclMkZzOSUyRjhITTF0b0FBTERGYkxOaFNHd0FBTmpDdG0xdkFRQ0FMVWh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kFBQUpoRFlBQUNRUTJnQUFrRUJvQXdCQUFxRU5BQUFKaERZQUFDUVEyZ0FBa0VCb0F3QkFBcUVOQUFBSmhEWUFBQ1FRMmdBQWtFQm9Bd0JBQXFFTmJMVE5OdHRzdkszYm9lNFAzc2N2ekowZjh6VGF0TSUyQlA1d1ZNSDZFTmJQU0lSenlpUE94aEQydUNJTWF5WmN2S3d4JTJGJTJCOExMdHRnJTJGJTJCcDZMZXoyeDFUcmJmZnZ1eTNYYmJOZHQ5RTglMkJCZUc3VTdjV0t4d3clMkJqNmJGNEwlMkJuZXR6VGRQd3c3ZUpmJTJCOHlEbThBMHF5RVFNVFF6TTFQJTJCNyUyRiUyRiUyQnJ3bnZuJTJGM3NaODE5OGJHZiUyRiUyRnpuelhiYzhnc1IyQTg4OEVBelp6RlBFVmV4MzFVMUJPTTJuZ3N4Nm40Y1k0M0h4UnhqJTJGWnJ4d3EzTGM3Tlk5YmhqenVMZlRmeWIlMkJ1bFBmOXJjQiUyRlNmMEFZYUVkQ1BmT1FqeTMzMzNkZkVRUTJER3RaeEc5RWQyelc4ZUZCOVFiTFRUanYxSWlKckhJWWEydlhGVllSeWhHSjlmaXpVamp2dTJNeE5QSTlDMTElMkJNTEZUTVY4eGZ6T245OTklMkZmSEg4YzkyTG1EdWd1b1EwMElnamU5S1kzbFgzMjJhZlpqek9Yb1VaM3VPcXFxOHFuUHZVcFolMkJRR3hQekVjcEY2cHZjbEwzbEplY1VyWHJGeHpycW9obUdON0FqRGozM3NZJTJCWDY2Njl2dG1NczVzeDBmSzNmJTJGZDNmTGF0WHIyNWVsTVJjeGRldDBkMW5jWndoNXV0clglMkZ0YU9mZmNjOHU5OTk2NzhYNmczNFEyMElnQWlwajY3ZCUyRiUyQjdXYTdxa0cwZnYzNmN0NTU1NVVUVGppaE9ldk5MenpxVVk4cTY5YXRLNGNlZW1qNTRBYyUyRjJQeGtvTXNST2ZpOVJ4VEgyZGZiYjclMkI5SEhua2tlWExYJTJGNXlzMSUyRlA0aTlFZkwxVFRqbWxISHZzc1UxMHg5ZXNMMDc2TG80MzVpdHVMNzc0NHZMYTE3NjJtYmVGemgzUWJmMCUyRm5RQXNTRDF6V2MlMkZFUmh6RmlETnhFUW14RGpuMkYzb1dzNDlpSGlJd1l4NGlGR04lMkZoeDEyYUtJcHptSyUyRiUyQjkzdkxqdnZ2SE16aHpGdlhSMzE3NzclMkIlMkZjZmYlMkZZb1ZLOHBwcDUzVyUyRk1RajVpQ2VCM0g4OGZFNk40TzNjOVd2RzQlMkJOWDdLdFg3dnZveDV6Yk1lY3hiNWxJekE5aERhd0tOUCUyQkklMkIlMkY2UWlQaU9tSTc5Zzg2NktCeTl0bG5sOTEyMjYwSnpmbGlzJTJCdjIzbnZ2WnVsUXhIYUVZNmpQaHpqbWlFaExJZ0IlMkJRV2dETEZCRVpBM00lMkJPVyUyQjJIJTJGNXkxOWVUanJwcE9aTWRvM3ZQb3F6ME9HWGYlMkZtWHk1bG5ucmt4dG1NTzRwamp0cTh2TUFBMmxkQUdXS0Q2NCUyRiUyQkl5dmlGMEFNUFBMQjglMkJ0T2ZiczVraDRqUldIZmN4JTJCQ01kZmx4eGpxV2tleTU1NTdsNyUyRiUyRiUyQjc4dXFWYXVhajhWOERONEM4Q0NoRGJCQXNiWTJ6bHpIbXR2NHBkRTFhOVkwOFZuWDNrWjhSMnoyY1ExdXZJaUl5OVBWRnhHeFp2dU1NODRvJTJCJTJCJTJCJTJGJTJGOGI3dW55bEZZQU1RaHRnQVNJbTQ0eDJuTms5NUpCRHl2dmU5Nzd5aENjOG9ibSUyRiUyRnFKb2pOaVA0SXpncm1lJTJCSTFEamNYRTdhU08lMkJ2N2tqN284WEM3RVVKczdRMTdQMGNaeHhHeTgwWXJuSXlwVXJ5MWxublZXZSUyRnZTbk4lMkZ2MTZob0xGWjlmWDVqRW4xSCUyRjdENk5tTU80alV2NnhkekVzWHBCQXRNaiUyRm92b1ozMUFFNUhubkhOT09lS0lJelpHWTRnNGlCaUtzN2J4OGJoRVc4VEN0SWw1aURsNXlsT2VVajczdWMlMkJWSnolMkY1eVUwY3huMHhQJTJGSHhHSEZmN01kdFJOYjN2dmU5SmtiajZpU0xEZEd0SWI3WHVXTDllVnlHYnRkZGQyMyUyQjNpT3NZOHdWSHdzMzNYUlRPZUNBQThxZGQ5N1pSR1M5djRvNWlyUCUyRlJ4OTlkUE04cTNNUTh4RWZpOCUyRiUyRnlsZSUyQlVpNjY2S0ptZjlMbWFIUEVNY1pQQXlLMHYlMkZ2ZDc1WkxMcm1rZVVFUnp3OWdPc1IlMkZaUTNEbVBLeElZQm1Qdjd4ajglMkZjZiUyRiUyRjlNeHZDWjJaRENEUWp4RzNjJTJGJTJCRVBmM2htUTBpTmZIemZ4NGI0YSUyQlpvMWFwVk0lMkJ2V3JXdm1ZME5FTldORFVEZTM2OWV2YiUyQllydHUlMkI1NTU2Wjczem5Pek43N2JYWHpPTWU5N2laRGJIVlBEN21iNUxHaHJBZEd2Rzk3cmZmZmpPMzNISkxjMndid3JBNXJsSGlPTyUyQjc3NzZabFN0WHpteTMzWFlqNXk2JTJCNXZ2ZiUyRiUyRjVtenVwekt0VDllTDU5NUNNZm1WbSUyQmZQbkk3N0hMSTQ0OTVpWCUyQjdtTjclMkIlMkIyM0h6bEhobUgwYzFnNkFyQUlHJTJCS3BPUXNjWjJiak5zNVlWckcwSXM3T3hyajU1cHZMcTElMkY5NnJJaFZzdVBmdlNqNWt6dGhxaHNIak5KSTc2bndWSHZ1JTJGYmFhOHNiMyUyRmpHOHBPZiUyRktROXVtSHhlWEgydTg1QjdNZHhMbFI4JTJGb2JZYnY3TXVJM2xOWVBmV3g5R2ZVN0V2TVNaJTJCdGdHcG9mUUJsaUVDT3dJcGhxbHNhUWliaU9rWWtsQWhGUzhWWG04aSUyQklOTjl6UUxCJTJCSjJLb1JHWSUyQmJwREZYZkk4aFBoYkxPZUl0NWIlMkYlMkYlMkZlJTJGUGVrRlJ4ZWZFJTJGVEhpJTJCT3RjTEZTczY2NHZXQ0swNjd6MmFkUyUyRjkzZ2V4QnpGZHJ4WUE2YUQwQVpZb0lpa2lNb0lwWWltR0NGaU1VUm8lMkZ2akhQeTdISDM5OGMwWTc0aXJDT3dJOEhodWpDJTJCTDdqdTgxSXZIR0cyOHNmJTJGQUhmOUFjeDl4anFQTVF3VnlQY3pIcnElMkJOekIlMkJPenptY2Z4VEhHdkVaOGozclJBdlNUMEFaWXBCcWJvNkl5NHZTMjIyNXJncXAlMkJYdHpXN1M2STd6VyUyQiUyRnhDM1AlMkZqQkQ4YkdZY3hEakUwNXhzRTU3TkljTFZUWCUyRnU2QkxVdG9BMndoTmFyNkZsWkNFV0RUQ0cyQXpUUjRWbmJVV2U0dTYlMkJNTEI0Q3RSV2dEYktiQlpTS2g2N0VkMzMlMkZmWGpBQUxBV2hEYkFBTmFUckdkNTZ0WTBZY2NXTSUyQkdYQSUyQkdXMzJKOGIzbDNXbCUyQk1BV0FwQ0cyQ0JJanIlMkYlMkI3JTJGJTJGdTZ4ZHU3WjVoNzlMTDcyMCUyRk11JTJGJTJGRXU1NnFxcnloZSUyRiUyQk1WeThjVVhsNnV2dm5yanRiYjd3Smx0Z0UwbnRBRVdJZDVHJTJCM1d2ZTEwNTdMRER5cUdISHRxOEtjMHJYJTJGbktjdkRCQjVlampqcXF2UFd0YnkxMzNIR0hNOEVBQ0cyQWhhcVh2S3VYdXF2WGdJNzc0N0olMkJjYnR1M2JybWV0SUFJTFFCRmlpV1VjU3lrUHJHSTNWdGRtekhxR2V4NDNNQVFHZ0RMRkNFZEkzc0NPeTZmam4yNDIzVzQweDN2RXRrUGVQZGRmWDQ0dGdlYXExMnpNM21yT2Zlbk1kT2tub2NmVGtlWVBNSWJZQkZpckFPOVd4MmlBQ1B1SXI3ZHR4eHglMkJhJTJCcm9xM1ZJOWppZHRseTVhVlAlMkZ1elA5dDQzOXlBak1DT1k0NWxOSFVweldMRkM1TjQlMkIlMkZyUTVVQ3RieU1meDFEbkl3WXd2ZUslMkZhSDVqQjJqT3hKNXp6am5saUNPT21CVUlFUTAxcHVManh4NTdiRyUyRk8yRzRwTlE0anRHSnVZdTY2UEVkeEhCRyUyQlQzakNFOHFGRjE1WTl0aGpqN0xERGpzTVJYQThKJTJCSnpZd25OdnZ2dVclMkY3MVglMkYlMkIxMlklMkY3QjhWOHJGbXpwaHg5OU5ITjg2eCUyQm5UcFg4Zmo0Yzk3OTduYzNMMWk2TEk2dHZpajVuJTJGJTJGNW4lMkZMdiUyRiUyRjd2JTJGcjNBRkJQYVFFTm9iN3FJeTNvbU43Wmp6dWJHWnBkRUtPNjg4ODdsWXglMkY3V0ZtOWVuVVQyZlg1TUtndW9ZbmJaejd6bWVYV1cyOXQ5dWVlMVo0dnRPTnhzVjJ2UHg2JTJGVUZvJTJGMWtWeDNQWGZTNHp6emp1dm5IamlpWjElMkY4UUJzT3FFTk5JVDJwcXZ6RlhPMWZQbnlzdnZ1dTNjNnRCJTJGMXFFZVZQJTJGJTJGelAyOGlPNTRYWVZRQVJ5akhGVmJXcjE5ZlZxMWFWYjclMkYlMkZlODM4ekQzMk9PJTJCVWFFZEFWcm5MY1R6TFBhN0tzN014OWhwcDUyYWZ5TVIyc2NjYzR5cjBNQVVFOXBBUTJodnVwaWpPSk85WXNXS2N2TEpKNWY5OTklMkIlMkYlMkJRWENMb3N6MnZHY2lFZ2N0V3dreEhQaTdydnZMbiUyRjRoMzlZUHZHSlR6VFBpJTJGajhlTDRNbWklMkIwNCUyRk1pdHVPJTJCcmtkMnFNZFMlMkYzMmNmJTJGNzU1YzF2ZnJNejJqREZ1djFmTllDdEtBSXhZckNHWXQyUDljd1IyYWVjY2tvNTVKQkRtalBDajM3MG96czdIdk9ZeHpRdkZPTEZRJTJGeGlaeHhuUkhVczdZaUlqRFBac2YyakglMkYybyUyRk1WZiUyRkVVVGxCSFltM0xtTnBhcGhMcmtwc3RxWk1keklvNm55eiUyRlZBTFlNb1Eyd0NIVmRjWWlZQ2hHbXA1OSUyQmVoUFpjWldPR1BFNVhSZ1JoWE5IM0Q5WFBkYTc3cnFydVkyM29uJTJGWHU5N1YlMkZKUWozcVFuSHJjcFo2WGpNVEduY2RZM2xsMkV1ZDlqbDBiRWRwaDdWaCUyQllUa0liWUlFaW5pS2tJZ3pyNWVoMjJXV1g1a3oyUVFjZDFBUjJuTkVjRldCZEdxTkVCTWZING14OVJQWjczJTJGdmU1a3gyekVrOWUxdVhnQ3hHZlh3ZHNSJTJGejI4VlI1eTVlTk1SeHhITmt2dmtFcG9QUUJsaUVlbVkzd3VyeGozOThPZU9NTTVvejJUVVM0N1pMc2IxUXNjUWpqaTJXaDd6em5lOXN6dURITDBIR0d1MzZkZUs0RnhQYTlYSHhtQnFuWFI3eFlpUG1JT1lxbmglMkYzM0hOUGN6OHd2ZUslMkZjdjRyQURSbkklMkYweTVIZzFUaU00SCUyRnZZeHpiWGZYN1ZxMTYxY2I0aXNPb3Z4QzEyQ2NWU21SdUNOWDduaXNEJTJCOFk5JTJGWEU0NjZhVHk0UTklMkZ1QW5KJTJCdGg0YnRUdE9PNjVhNVBqdnZsJTJCR1RLJTJCVHJqOTl0dkxuWGZlT2ZUOWRFa2NWJTJGemJpT09ONThGbGwxM1dMSyUyQnBTMktBNlNPMGdZYlFIaSUyRm1JVWJFZFB6QzRKbG5ubGxlJTJCdEtYTmglMkJyOFZqRE1lWXVidXRaN2pqekc3OVUySlY1aSUyQiUyQiUyRkhrc042dmplMyUyRjcydDVkenp6MjNPZDU3NzcyMyUyQmR6NDJFT0pyemRmYU1kMlJQeFpaNTFWJTJGdlJQJTJGM1FvMHJ1bUhsUGN4ckZFWk5jWEU4RDBFZHBBUTJpUEYlMkZNUWN4S1h1dnZRaHo1VURqJTJGODhPYSUyQldJZGJZelAyUSUyQnpYRVJGNTAwMDNOZXUzUSUyRjJjU1ZhUEo4UjJoR0lza2ZuVXB6NjE4Y29qOVRrdyUyQkxueldVaG94MW55V0pMU3Q3TyUyRkM1a2ZvTCUyQkVOdEFRMnVQRlBNUVo2dWMlMkI5N25saWl1dWFLNiUyQkVjdEhJa0pqcnVManNSMjNNVDkxUGZOZiUyRnVWZk5yODRXRCUyQnZTJTJCcVoySG9iWiUyQlZqVFhiY3hobnRldjlEV1V4b3h6WkFYM1RydiUyRm9BU3lqQ01PSXlRam91NlJjdlBpSWk1NTYxak1pT0szUDh5WiUyRjhTZm5BQno3UWZGNDhKczdXZG1GRTdNYUlkY1l4NG51UFFJNWY3b3ZyYThkU21BamtHc3dBakNhMEFSWW93akpDTTJJN3RpT29JMHhEUFRzYnR4SFpaNTk5ZHZuZ0J6JTJCNDhjenZRcyUyRiUyQlRxb0k3M3E4c1F4bTdvc0xBSVlKYllBRmlyaU1zN2wxQ1VqRWMlMkZ4eVpOd2ZJUnBuZnVQanNWUWszakV4N3F1UkhZJTJCcDI1TSUyQjRuam1qbmdSRVdlMzQzWXh2d2c1VG55dFFYUDNBYnBPYUFNc3d1QWE0empERzl0eEd5RWRaM3ZqTW5VWFhIQkJzeDBoR3VFYTZtMVgxZTglMkZYa3lFTFhrOE1ZY2lHJTJCZ2pvUTJ3bVNLbzQlMkJvanNhd2tnanZXWkFPQTBBYllUUFZzYkYxS0VVc3NBRUJvQTJ5bUd0aDFDVVRzMSUyRnNBbUY1Q0cyQXpSVlRYd0E3MWx5VjVhSFh1QnVjUG9DJTJGODN3Q1llalgwQnNkaXpQMzglMkJvdUNnJTJCRW9Jb2ZGbk1SY3hRdVRHSDJjbzduUHF6cUE2U0MwZ1VXcllkU1hrV1Z1VUkzNnM3czhNb0p4MUolMkZUNVFGTU4lMkY4VkFCWXR6a0wyYVd3TkVhV2olMkZ1d3VqNHd6MEtQJTJCbkM0UFlMb0piV0JSSWhqanV0RjlHbkZNZFd5dSUyQm5YcUdjM0JyejNxeiUyQjd5R0R5MnpXV09nRDRTMnNDQzFGaVlHNDk5R0RXSzY3RnRyc0d2T1Y5MDlXRU16bG1NelZHJTJGWHYxYWZSbDFqZ2JuQ3BnZThTJTJGZWIlMkJnQXpUc2VublBPT2VXSUk0N1lHQVZoOEJmV2Jybmxsdkp2JTJGJTJGWnZHeiUyRldGM0hkNjNpem1YdnV1YWQ4NFF0ZktHZWRkVmJ6em82RFAlMkZxdjBmVGM1ejYzWEg3NTVjM24xJTJGdGpqdW95aXJ2dXVxdDglMkJjdGZucHBsQSUyRlhOZVk0NzdyanluJTJGJTJGNW44MDdSODQ5OXBpM05XdldsS09QUG5yV08ydUclMkJ2anZmZTk3NWNZYmIydyUyQjNpY3hIJTJGRWlLOTYyJTJGbHZmJTJCbFo1ejN2ZTA3eE52MlVsTUIyRU50Q1lMN1JEallKNkc2SFVwek56Y1N3UmZISE1aNXh4UmpueHhCT2IlMkZjRTF5UEU1NDBJNzNIZmZmYzA3UlBacGJzYUpGeWh4dlBFQ1paOTk5bWxlaUlXRmhuYk1XMzF6biUyRmc2TWVmeHNUN05YOHhGSE5kMjIyMVglMkZ1bWYlMkZxbTglMkZ2V3ZiNko3OExrRjlKZWxJOEJZRVFRUlNvTkxIMkslMkZidmRoaEFqQWVwejElMkJCWnIyYkpsemVQakxHWjhqYmxqN3AlMkZiOVJIeEdMZjE3ZWZqMkJjam5sdngyTUc1NmRzOHhmSEVQTVZ0ZlFFUzI4QjA4SzhkR0N0aUlRSWh6anpXQ0lyYlBvMTZOanNDT1lJN3dtaFR4SEtUT0Z0Wno5ck9IWFAlMkYzSzZQT0taNGJ0U3owUkhhYzg5bWp6TTROekgzRWQ1OW02YzRwdnJpSzQ0dG5sdk9ac1AwRU5yQVE0cFFHRHhiR2FIUXB4SEhGcmNSUmhHTVAlMkYzcFQ1djloMUklMkZwOTdHV2QwZGR0aGgzc2ZHJTJGWDBhRVk1MXU3NVlXWXlJOGhqeHVCcnNZZkRQNlBxb3o2bjZnaUplc01iOXdIUVEya0FqSXFBR1FZUkFoRTlkUHh0cUtOU1lxdnRkSDZHZWNZeGppOXZCRnhXRDR2TmpUdUsybnFHTXVScjhXbkViWDJkVVROWFA2OHNJTVZmeFhJbXolMkJMRkdmVDR4SCUyRkg4aW5rTGd6OGhDZkg0d2Juc3d3aUR4elFZM01CMEVOcEFJJTJGN25IMUVRMFZSRGMlMkZBTTQxeHhYeDlHVmVPblJ2ZDhNUlJ4T0hnV051SXBqUHFhZyUyRmYxY1ZUMWhVVThYOGJOVzN5c3p0dDhMMmJtJTJGaGxkSHFFZWM0ajdZbzdpJTJCSUhwSUxTQlJrUkFqY3k0JTJGRmpjeGhuS2lJSyUyQmp6ak9PTjRhemFHRzBxQ0lwa2MlMkI4cEhONTY5YnQ2NVpreDFHZmMxcEdMSEVKbTdqN0hUTVgyeVBFbk1aYTlkaiUyRnVwbEUlMkJNeDlldjBlY1N4MzMzMzNjMXRCSGZNMlh3dlJvRCUyQmlYJTJGdHclMkY4M0FhWk9STUIlMkIlMkIlMkIxWG52akVKemJSRkNFWjRibDglMkJmTDJNJTJGb3J3amwlMkJTUzNXVjk5ODg4M2x1dXV1YThJb1FxbUtPSXJsRGIlMkYwUzc5VVZxOWUzWVJpdkRDSk9ZcjdwMUdONjdqYXltYyUyRiUyQjlsbVR1cUxqMEV4ZDN2dnZYZjUxViUyRjkxWTAlMkZKWW5uMjZnWE0zMVRYN3pGJTJCdjNiYjclMkI5WEhQTk5iTmUwQUg5SnJTQlJvUlBCRkhjUmp4RlBFWjR4aldTJTJCNjZHY29SZnhHTHNSMFRHcUdKdTZwbkklMkJIak1VVVJqZlA2MGl1ZEtWWjglMkZjZVo2cnJnJTJGWXJ5JTJCT0JtYzE3Nkw0NDNqcjJlM1l6dENlJTJGQkZITkJmUWh1WUpVSmdHczQwemhYSEhXb01qWnVEJTJCdkZwbmF0QmczTVJIbW8lMkJwblhPRmpvJTJGUUw4SWJRQUFTT0NYSVFFQUlJSFFCZ0NBQkVJYkFBQVNDRzBBQUVnZ3RBRUFJSUdyamdBTE1uaFp0bnFwc3ZtNGhObm1xJTJGTzl1WmVGbSUyQiUyRnZhbXYlMkZIUTAlMkJmJTJGcGs4TGcyOSUyQjhLNkIlMkJoRFR3a0FiSDExWUNyY3g4V00lMkYlMkJEanhzMDkydUdyZkgzMnNmbjBOeSUyRm0lMkZwdWwzRyUyRk42UUJRdnhYd3Y4NUFYb2tRcThHN2R6dFVHT3dxaDluODhXODFqazNyNERRQnVpcHdjZ09jJTJGZlo4dW9jeDIwdzN6RGRoRFlBYkNGZXpBQ0RoRFlBQUNSd2VUOEFBRWdndElGWjZ0cFNBR0R6Q0cwQUFFaGdqVFlBQUNSd1Joc0FBQkk0b3cwOThzNTN2ck1jZU9DQjdkNWtPJTJCR0VFOHAxMTEzWDdpM080WWNmWG43djkzNnYzWnZ0azUlMkY4WlBuYnYlMkYzYmRxOWJYdm5LVjVaM3ZPTWQ3ZDVzRjE1NFlUbjExRlBidlY4NCUyRmZUVHkxNTc3ZFh1OWR2ZiUyRk0zZmxMVnIxN1o3ODl0MzMzM0xZWWNkVnA3ODVDZVhYWGJacGIyM0clMkI2Nzc3NXk2NjIzbHV1dnY3NmNjY1laN2IxQWwwVm9HNGJSZzNITExiZk1kTVVmJTJGJTJGRWZqenlHaFl6ZiUyRiUyRjNmYjclMkZLc0wlMkY2cTc4YSUyQlpndWpBMHZIdHFqR1BhJTJCOTcxdjVHTyUyQjlyV3Z0WiUyRlJmMGNlZWVUSU9haGo1Y3FWTTFkZWVXWDcyZDMzWCUyRiUyRjFYek5ISFhYVXlHTTFES01idzlJUjZJazk5dGlqT1lQWEZhdFhyMjYzRnU5aEQzdFl1elhzZ1FjZWFMZTY1eEdQZUVTN05leG5QJTJGdFp1elhid3glMkYlMkI4SGFyJTJGJTJCYWJnM0RBQVFlVXIzNzFxNXYxdkpvMEsxYXNLQiUyRjk2RWZMU1NlZDFONERkSTNRaHA1NDJjdGUxbTUxd3d0ZiUyQk1KMmElMkZIR3hXV1hRM3ZjY1FudCUyQmY5dTk5NTc3M0xwcFplVzVjdVh0JTJGZjBTeXdKTyUyRkhFRTlzOW9FdUVOdlJFMTBKNzJiSmxaZFdxVmUzZTR2UTF0TGZiYnJ0MmE1alFudiUyRnY5dE9mJTJGblM3MVY4bm4zeHllZHJUbnRidUFWMGh0S0VuWHZ6aUY3ZGIzYkglMkYlMkZ2dTNXNHZUMTlBZXR5UkdhSSUyRiUyQnV6M21tR1BLeXBVcjI3MSUyQmU5ZTczdFZ1QVYwaHRLRUhZaG5HVGp2dDFPNTF4Nll1SHhrWGwlMkJQVzhVNjZjV3UwNzclMkYlMkYlMkZuWnJOcUY5VEx2VmY0Y2VlbWpaZWVlZDJ6MmdDMXplRDNyZ3IlMkYlMkY2cjhzZiUyRmRFZnRYdXpmZjNyWHk4WFgzeHh1N2YxN2JycnJ1Vk5iM3BUdXpmYjNYZmZ2VW5yYWs4NTVaUjVMNE4zM0hISGxkTk9PNjNkNjVaeGY0OXh2Tzk5NzN2YnZWJTJGNGolMkYlMkY0ajJhT3A4R0xYdlNpY3NVVlY3UjdwVmxLOGUxdmY3dmRtdzZISEhKSXVlaWlpOW85b0F1R0xrVmlHRWEzeGplJTJCOFkzMmdtREQzdmpHTjQ1OHpOWWFPJTJCJTJCOGMlMkZ1ZGpQYnNaejk3NU9QR2pUVnIxclNQSG5iMDBVZVBmRXdYeHNrbm45d2V4YkMzdmUxdEl4JTJCenRjYkJCeCUyRmNmaWZEJTJGdkVmJTJGM0hrWTdMSGdRY2UySDRIbzUxNjZxa3pLMWFzR1BuWVNSenhiJTJCWDQ0NDl2diUyRnZSNHVPakhtc1l4bVFPUzBlZzQlMkJJU1lMJTJGJTJCNjclMkZlN2cyNzVKSkwycTJsY2M4OTk1UXZmZWxMN2Q2d1RWbW52U21Yd2V1Q1NWNFNNNG5yNHNkZHp2TEtLNjlzM2hUcGpqdnVhTyUyQlpmUEZ2WmNPTHlPYVNmdlBaYmJmZDJpMmdDNFEyZE54TFglMkZyU2RtdllONyUyRjV6ZkxESCUyRjZ3M1ZzNmd6JTJGdW4ydFRRbnRjOVAzODV6OXZ0N3BuVTY0NnNyVk00cHlQJTJCNzJFYTY2NXB0M3FubmhYeVBsc3U2MyUyRmJVT1glMkJCY0xIZmZ5bDclMkI4M1JxMjFHZXpxM0dodlNsWFM1bkVzNnRid2lTZjBaN0VueUtNbTY5NEslMkZPdW1wbUpuemlQMXVYbk4wd2pvUTBkTiUyQjZNOXVjJTJCOTdsMmEybGRkdGxsN2Rhd3VJcEN2T0hJWXZSMTZjZ2tIOWNrdnJpWnhoZGNRaHU2UldoRGh6M25PYzhwajN2YzQ5cTkyZUtLSGwlMkY0d2hmYXZhVTM3bnRaN0dYJTJCJTJCdm9XN0p0eUhlMnRSV2h2UFpQOFBBQVdSMmhEaDQxYk5qTHVMUEpTdVB6eXk5dXRZWXRkcHozdXpHJTJCWEEydmNjYzEzSGUydFJXaHZQZU9lQjEzJTJCSFFTWVJrSWJPcXdMeTBhcWNldTBWNjllM1c0dFRGOERhNUtQUzJodlBYMzlpUTFNSTZFTkhSVlhYQmkzNU9Lem4lMkYxc3V6VVpycjc2Nm5acldDeCUyRmVjWXpudEh1UGJTJTJCQmxaWHJ6cXlWSE0lMkJqVCUyRlpzSFFFdWtWb1EwY2RjTUFCN2Rhd0cyJTJCOHNkeDIyMjN0M3VSWXUzWnR1elZzTWV1MHAlMkZGTXB0QWUxdGZuUVYlMkJQQzZhUjBJYU9ldG5MWHRadURadVV5JTJGck5OVzZkOXBZSzdTNmY4UnQzUnRzYTdXRkNHNWgwUWhzNjZyZCUyQjY3ZmFyV0dUdGo2N0doZmFpMW1uUFkyQk5jbG50SmZxZTV2ayUyQmRvY2ZUMHVtRVpDR3pyb3FVOTlhdGw5OTkzYnZkbldyMTlmUHYlMkY1ejdkN2slMkJYYWE2OHRkOTExVjdzMzI2JTJGOHlxODB4N1VRNDBLa3kxZGxtT1MxdVpPNEhycXZWJTJCY1k5JTJGeDJSaHU2UldoREI0MjdyTiUyQjRxM3RNZ25IWDAxN29aZjc2JTJCc3RpNHdKcnFaZU9qRnMlMkZ2bFJSMjlmclRmZjFoU1JNSTZFTkhUUnVmZmFrTGh1cHhyMFFXT2c2N2I2ZThadkVzOGJWSk01NVg1OEhmVDB1bUViYmJCZ3pEMjRDWGJGdTNicXk0NDQ3dG51em5Ybm1tZVVIUCUyRmhCdXpkNW52U2tKNVUzdk9FTjdkNXNjYVdVM1hiYnJkMmIzM1hYWFZlZSUyRmV4bnQzdXo3YlhYWHMxVlY3cG8zSEh0c2NjZTVaWmJibW4zdHI1VFRqbWx2T01kNzJqM1pudjcyOTllVGozMTFIWnY2N25nZ2d2S1lZY2QxdTdOZHNnaGg1U0xMcnFvM2V1V2M4ODl0N3olMkI5YTl2OTJaN3pXdGVVODQlMkYlMkYlMkZ4MkQlMkJpQ0NHM0RNRG95WHZTaUY4MzAyZTY3N3o3eXVBZkh0NzcxcmZhemglMkIyNTU1NGpIOU9GY2NNTk43UkhNV3pEQzVDUmo5bGFZODJhTmUxM011eTQ0NDRiJTJCWmpzOGMlMkYlMkYlMkZNJTJGdGR6RHN3QU1QSFBtWUxvenp6anV2UFlwaGh4OSUyQiUyQk1qSEdJWXhtY1BTRWVpWWNldXolMkIyQWg2N1F0SGRuNiUyRkRMazFqUEp6d05nY1lRMmRNeTR0MTN2Z3hlODRBWHQxdnltY1czdUpQOHk1Rkw5NG1GZmZ4bHkyMjNuJTJGMTl6bDQ4THBwSFFoZzU1JTJGT01mWDU3MXJHZTFlJTJGMjBrRFBhZlQzak4lMkI2NGxqcXd4cjBJV0txeng5UDRrdzFYSFlGdUVkclFJWDAlMkZteDJlOHBTbmxDYyUyQjhZbnQzbWpqQXF1dmwzVmI2dU9heEJjQlhuQUJrMDVvdzRUWlpwdTRHTkJvZlYlMkJmWFQzVVdlMUpQTHU2Sll3THJIdnZ2YmZkV2hxVGVQYTRyMmUweHkySjZmSnh3VFFTMmpCaFptYmlGNVZIRyUyRmUyNjMzeVVOZlRuc1l6Mmt0TmFHODlmVDB1bUVaQ0d6cGluMzMyS1k5JTJCOUtQYnZXRjc3cmxuY3phOEslMkJOdGIzdGIlMkI1MFAyNXpRWHJGaVJidlZMY3VXTFJ2Nzk3dlVKakglMkJ4djBFNERHUGVVeTcxVDNqbGs1Wk9nTGRJclNoSThhOUcyUzhrY2wzdnZPZGRxOGJ4cjBWJTJCOU9lOXJUbUZ6JTJGbjg1T2YlMkZLVGRHall1NENmWjhjY2YzMjROdSUyQk9PTzlxdHBUT0pvWDNYWFhlMVc4T09QZmJZZHF0YllublkwNSUyRiUyQjlIWnYyQTklMkYlMkJNTjJDJTJCZ0M3d3dKSFhIVlZWZk5lJTJCbTcwMDglMkZ2Ynoxclc5dDk3cmp6anZ2TEx2c3NrdTdOOXZ2JTJGTTd2bEwlMkY3dTc5cjkyYTclMkJ1cXJ5JTJGT2YlMkYlMkZ4MmI5ZzExMXhUTHJ2c3NrNnMxNDZ6JTJCODk3M3ZQS0FRY2MwTjR6N0N0ZiUyQlVyWmQ5OTkyNzJsY2ZIRkY1ZUREanFvM1pzdGxqUmRjc2tsN2Q3V00lMkI0ZEZNTU5OOXhRUHZPWnp5ejVwUkVYYXUlMkI5OXk2dmV0V3IycjNSNHZrQ2RNdXNkN0F4REdQeXh2TGx5eDk4VzdoNXZPSVZyeGo1dUVrZkYxeHdRWHNFdzA0NzdiU1JqNG54JTJGdmUlMkZ2JTJGMnM2WEQyMldlUG5JZXRPZGF1WGR0JTJCTjhNMnZFZ1klMkJaanNjY0lKSjdUZndYVFk4R0o3NUR3WWhqRzV3OUlSNklBWHYlMkZqRjdkWm9WMXh4UmJ2VkxlTyUyQjc5JTJGOHpkOXN0NFo5NGhPZmFMZW13OGMlMkYlMkZ2RjJhJTJCbE00dEtSYVhzZWZPaERIMnEzZ0s0UTJ0QUI0OVpuWDM3NTVXWGR1blh0WHJmRTl6NmZYJTJGdTFYNXQzV1Vrc3Bmam1ONyUyRlo3dlhielRmZlBCRXZwQ1l4dEdQdCUyQmolMkY4d3olMkIwZSUyRjEyNjYyM2xrOSUyQjhwUHRIdEFWUWhzNllMNjFzV0VwMXNadUtUZmRkRlA1MyUyRiUyRjkzM1p2Mk9yVnE5dXRZZVBXNXZaSnJGV2ZCSk1ZMmlGJTJCJTJCWFhjTDBYMnhhdGYlMkZlcDJDJTJCZ1NvUTBUYnVYS2xXWFhYWGR0OTRhdFhidTIzZXFtejMlMkYlMkI4JTJCM1dzSEZ2WEhQOTlkZVhFMDg4c2QzcnB5T1BQTEo4NHh2ZmFQZVcxcmpRWHNwZk9vMnJjQngxMUZIdFhqJTJGRjh6eCUyQmlnTjBqOUNHQ1RkdTJVaEVSdGVYVUl4YlBqTHVqSFo0ejN2ZVU5N3lscmUwZSUyRjF4OTkxM04yJTJCM1AwbExCY1pkczNxcHIlMkJweDRZVVhOcGZFdSUyRmJhYTl0NyUyQnVNMXIzbE44endIdWtsb3c0UWJGOXBkUDVzZHhsMVAlMkIxblBldFpEdnZISW1XZWVXZmJhYTY5eXdRVVh0UGQwVzF5cU1hTHgwa3N2YmUlMkJaREpPNmRLVDY5cmUlMkZYVmF0V2xVT1B2amdjdVdWVjdiM2R0ZEhQdktSc3Z2dXU1Znp6eiUyQiUyRnZRZm9JdGZSaGdrWDEwJTJCT2R3MGNKZDZrNXJiYmJtdjN1bXZjRXBHdmYlMkYzcnpSbmVoWHJHTTU3UnZEdGtsNjQzSEVzdjRxY1QzJTJGM3VkOXQ3Sms5RTdFNDc3ZFR1emZiVnIzNjFyRiUyQiUyRnZ0MmJIUHZ0dDElMkZaZnZ2dDI3M0oxNFhuQWJBNFFoc0FBQkpZT2dJ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1FTmdBQUpCRGFBQUNRUUdnREFFQUNvUTBBQUFtRU5nQUFKQkRhQUFDUVFHZ0RBRUFDb1EwQUFBbUVOZ0FBSkJEYUFBQ1FRR2dEQUVBQ29RMEFBQW0yZWQ0TFhqanp3QU1QbEptWm1mWXVBQUJnODVUeSUyRnpKSWpjZCUyQnVFTzJBQUFBQUVsRlRrU3VRbUNDJTNCJTIyJTIwdmVydGV4JTNEJTIyMSUyMiUyMHBhcmVudCUzRCUyMjElMjIlM0UlM0NteEdlb21ldHJ5JTIweCUzRCUyMjIzNi4yMTk5OTk5OTk5OTk5NyUyMiUyMHklM0QlMjIxNjU1JTIyJTIwd2lkdGglM0QlMjIxNjQuNzglMjIlMjBoZWlnaHQlM0QlMjIxNjUlMjIlMjBhcyUzRCUyMmdlb21ldHJ5JTIyJTJGJTNFJTNDJTJGbXhDZWxsJTNFJTNDbXhDZWxsJTIwaWQlM0QlMjI0JTIyJTIwdmFsdWUlM0QlMjIlRDAlOTclRDAlQjAlRDAlQkYlRDAlQjglRDElODElRDAlQjglMjAlRDAlQkQlRDAlQjAlMjAlRDAlQTIlRDAlOUUlMjIlMjBzdHlsZSUzRCUyMnJvdW5kZWQlM0QxJTNCd2hpdGVTcGFjZSUzRHdyYXAlM0JodG1sJTNEMSUzQiUyMiUyMHZlcnRleCUzRCUyMjElMjIlMjBwYXJlbnQlM0QlMjIxJTIyJTNFJTNDbXhHZW9tZXRyeSUyMHglM0QlMjIyNjguMTElMjIlMjB5JTNEJTIyMTgzMCUyMiUyMHdpZHRoJTNEJTIyMTAxJTIyJTIwaGVpZ2h0JTNEJTIyMzAlMjIlMjBhcyUzRCUyMmdlb21ldHJ5JTIyJTJGJTNFJTNDJTJGbXhDZWxsJTNFJTNDJTJGcm9vdCUzRSUzQyUyRm14R3JhcGhNb2RlbCUzRVt7S50AACAASURBVHhe7N1BqqVXckbRVzPRcIwpsKciDUQalzEFxjNQK2sWKnBPxvijyI1ucLSyfW78sCJ6m8z8y5c/BAgQIECAAAECBAgQIECAAAECBAgQIECAAAECBAgQIEDgAwJ/+cA3fZIAAQIECBAgQIAAAQIECBAgQIAAAQIECBAgQIAAAQIECHwJ1o6AAAECBAgQIECAAAECBAgQIECAAAECBAgQIECAAAECBD4iIFh/hN1HCRAgQIAAAQIECBAgQIAAAQIECBAgQIAAAQIECBAgQECwdgMECBAgQIAAAQIECBAgQIAAAQIECBAgQIAAAQIECBAg8BEBwfoj7D5KgAABAgQIECBAgAABAgQIECBAgAABAgQIECBAgAABAoK1GyBAgAABAgQIECBAgAABAgQIECBAgAABAgQIECBAgACBjwgI1h9h91ECBAgQIECAAAECBAgQIECAAAECBAgQIECAAAECBAgQEKzdAAECBAgQIECAAAECBAgQIECAAAECBAgQIECAAAECBAh8RECw/gi7jxIgQIAAAQIECBAgQIAAAQIECBAgQIAAAQIECBAgQICAYO0GCBAgQIAAAQIECBAgQIAAAQIECBAgQIAAAQIECBAgQOAjAoL1R9h9lAABAgQIECBAgAABAgQIECBAgAABAgQIECBAgAABAgQEazdAgAABAgQIECBAgAABAgQIECBAgAABAgQIECBAgAABAh8REKw/wu6jBAgQIECAAAECBAgQIECAAAECBAgQIECAAAECBAgQICBYuwECBAgQIECAAAECBAgQIECAAAECBAgQIECAAAECBAgQ+IiAYP0Rdh8lQIAAAQIECBAgQIAAAQIECBAgQIAAAQIECBAgQIAAAcHaDRAgQIAAAQIECBAgQIAAAQIECBAgQIAAAQIECBAgQIDARwQE64+w+ygBAgQIECBAgAABAgQIECBAgAABAgQIECBAgAABAgQICNZugAABAgQIECBAgAABAgQIECBAgAABAgQIECBAgAABAgQ+IiBYf4TdRwkQIECAAAECBAgQIECAAAECBAgQIECAAAECBAgQIEBAsHYDBAgQIECAAAECBAgQIECAAAECBAgQIECAAAECBAgQIPARAcH6I+w+SoAAAQIECBAgQIAAAQIECBAgQIAAAQIECBAgQIAAAQKCtRsgQIAAAQIECBAgQIAAAQIECBAgQIAAAQIECBAgQIAAgY8ICNYfYfdRAgQIECBAgAABAgQIECBAgAABAgQIECBAgAABAgQIEBCs3QABAgQIECBAgAABAgQIECBAgAABAgQIECBAgAABAgQIfERAsP4Iu48SIECAAAECBAgQIECAAAECBAgQIECAAAECBAgQIECAgGDtBggQIECAAAECBAgQIECAAAECBAgQIECAAAECBAgQIEDgIwKC9UfYfZQAAQIECBAgQIAAAQIECBAgQIAAAQIECBAgQIAAAQIEBGs3QIAAAQIECBAgQIAAAQIECBAgQIAAAQIECBAgQIAAAQIfERCsP8LuowQIECBAgAABAgQIECBAgAABAgQIECBAgAABAgQIECAgWLsBAgQIECBAgAABAgQIECBAgAABAgQIECBAgAABAgQIEPiIgGD9EXYfJUCAAAECBAgQIECAAAECBAgQIECAAAECBAgQIECAAAHB2g0QIECAAAECBAgQIECAAAECBAgQIECAAAECBAgQIECAwEcEBOuPsPsoAQIECBAgQIAAAQIECBAgQIAAAQIECBAgQIAAAQIECAjWboAAAQIECBAgQIAAAQIECBAgQIAAAQIECBAgQIAAAQIEPiIgWH+E3UcJECBAgAABAgQIECBAgAABAgQIECBAgAABAgQIECBAQLB2AwQIECBAgAABAgQIECBAgAABAgQIECBAgAABAgQIECDwEQHB+iPsPkqAAAECBAgQIECAAAECBAgQIECAAAECBAgQIECAAAECgrUbIECAAAECBAgQIECAAAECBAgQIECAAAECBAgQIECAAIGPCAjWH2H3UQIECBAgQIAAAQIECBAgQIAAAQIECBAgQIAAAQIECBC4HKx//vr6+tGKCBAgQIAAAQIECBAgQIAAAQIECBAgQIAAAQIECBAgQOCfFvjp6+vrl3/6V3/wDwTrPxjc5wgQIECAAAECBAgQIECAAAECBAgQIECAAAECBAgQIPAHCAjW34nsb1h/J6CfEyBAgAABAgQIECBAgAABAgQIECBAgAABAgQIECDwpxUQrL9z9YL1dwL6OQECBAgQIECAAAECBAgQIECAAAECBAgQIECAAAECf1oBwfo7V/+7YP3zzz9//fij/9L6O039nAABAgQIECBAgAABAgQIECBAgAABAgQIECBAgACBBwV++umnr19++d1/WS1Yf+eeBevvBPRzAgQIECBAgAABAgQIECBAgAABAgQIECBAgAABAgT+HAKCdb9n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LqvYjwAAIABJREFU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BAgQIAAAQIECBAgQIAAAQIECBAgQOBBAcG6X6pg3ZuaSIAAAQIECBAgQIAAAQIECBAgQIAAAQIECBAgQIDAgwKCdb9Uwbo3NZEAAQIECBAgQIAAAQIECBAgQIAAAQIECBAgQIAAgQcFBOt+qYJ1b2oiAQIECBAgQIAAAQIECBAgQIAAAQIECBAgQIAAAQIPCgjW/VIF697URAIECBAgQIAAAQIECBAgQIAAAQIECBAgQIAAAQIEHhQQrPulCta9qYkECBAgQIAAAQIECBAgQIAAAQIECBAgQIAAAQIECDwoIFj3SxWse1MTCRAgQIAAAQIECBAgQIAAAQIECBAgQIAAAQIECBB4UECw7pcqWPemJhIgQIAAAQIECBAgQIAAAQIECBAgQIAAAQIECBAg8KCAYN0vVbDuTU0kQIAAAQIECEyBb9/+/vXXf/v3r6/ffptvPSBAgAABAgQIECDwvwX+9p//AYUAAQIECBAgQOADAoJ1jy5Y96YmEiBAgAABAgSmwLdv377+5V//+vU/uVqznl4eECBAgAABAgQI/F7gv//rb0gIECBAgAABAgQ+ICBY9+iCdW9qIgECBAgQIEBgCvz6669fP/zww3znAQECBAgQIECAAIH/S+A3/1KPwyBAgAABAgQIfERAsO7ZBeve1EQCBAgQIECAwBQQrCeRBwQIECBAgAABAv+PgGDtPAgQIECAAAECnxEQrHt3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rCsyj8AAAgAElEQVR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QTrSeQBAQIECBAgQICAYO0GCBAgQIAAAQLnBATrfiWCdW9qIgECBAgQIEBgCgjWk8gDAgQIECBAgAABwdoNECBAgAABAgTOCQjW/UoE697URAIECBAgQIDAFBCsJ5EHBAgQIECAAAECgrUbIECAAAECBAicExCs+5UI1r2piQQIECBAgACBKSBYTyIPCBAgQIAAAQIEBGs3QIAAAQIECBA4JyBY9ysRrHtTEwkQIECAAAECU0CwnkQeECBAgAABAgQICNZugAABAgQIECBwTkCw7lciWPemJhIgQIAAAQIEpoBgPYk8IECAAAECBAgQEKzdAAECBAgQIEDgnIBg3a9EsO5NTSRAgAABAgQITAHBehJ5QIAAAQIECBAgIFi7AQIECBAgQIDAOQHBul+JYN2bmkiAAAECBAgQmAKC9STygAABAgQIECBAQLB2AwQIECBAgACBcwKCdb8Swbo3NZEAAQIECBAgMAUE60nkAQECBAgQIECAgGDtBggQIECAAAEC5wQE634lgnVvaiIBAgQIECBAYAoI1pPIAwIECBAgQIAAAcHaDRAgQIAAAQIEzgkI1v1KBOve1EQCBAgQIECAwBQQrCeRBwQIECBAgAABAoK1GyBAgAABAgQInBMQrPuVCNa9qYkECBAgQIAAgSkgWE8iDwgQIECAAAECBARrN0CAAAECBAgQOCcgWPcrEax7UxMJECBAgAABAlNAsJ5EHhAgQIAAAQIECAjWboAAAQIECBAgcE5AsO5XIlj3piYSIECAAAECBKaAYD2JPCBAgAABAgQIEBCs3QABAgQIECBA4JyAYN2vRLDuTU0kQIAAAQIECEwBwXoSeUCAAAECBAgQICBYuwECBAgQIECAwDkBwbpfiWDdm5pIgAABAgQIEJgCgvUk8oAAAQIECBAgQECwdgMECBAgQIAAgXMCgnW/EsG6NzWRAAECBAgQIDAFBOtJ5AEBAgQIECBAgIBg7QYIECBAgAABAucEBOt+JYJ1b2oiAQIECBAgQGAKCNaTyAMCBAgQIECAAAHB2g0QIECAAAECBM4JCNb9SgTr3tREAgQIECBAgMAUEKwnkQcECBAgQIAAAQKCtRsgQIAAAQIECJwTEKz7lQjWvamJBAgQIECAAIEpIFhPIg8IECBAgAABAgQEazdAgAABAgQIEDgnIFj3KxGse1MTCRAgQIAAAQJTQLCeRB4QIECAAAECBAgI1m6AAAECBAgQIHBOQLDuVyJY96YmEiBAgAABAgSmgGA9iTwgQIAAAQIECBAQrN0AAQIECBAgQOCcgGDdr0Sw7k1NJECAAAECBAhMAcF6EnlAgAABAgQIECAgWLsBAgQIECBAgMA5AcG6X4lg3ZuaSIAAAQIECBCYAoL1JPKAAAECBAgQIEBAsHYDBAgQIECAAIFzAoJ1vxLBujc1kQABAgQIECAwBf7B3p2AezrWjx+/7Qxj35eQJb82kqQIqZQUsi/FqGzJdlkiKmSLkUTGEqLsSiUlKspPyZ74IVFXlrEPYxmG0f/6PP7P+H7POTP398zc53yfc+b1XJdrmHOf+/s8r/ue+V393ud5Hs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IFGCMw000xp5plnTm+88UZ1PvHv//3vf6t/7/lrI054EE8ibOKYZZZZKp/wqE0G8TSKfVRcT5x//WunE8f4+CcM+vu9nX5GN8e1urTu+26ek88mQOBNgaH8d641JECAAAECBAgMZQHBuvzqCdblTc1IgAABAgQIEMgKCNZZIgMINEIgAnUdqSMMzDrrrGnSpEmTz62OBXXQbsRJD9JJzDbbbJVF+MRRR+tB+vgiH9MamHuG2U7XtA7WdbQucmINmqT+wYT619jzndo06DKcCoFhKSBYD8tldVEECBAgQIDAEBAQrMsvkmBd3tSMBAgQIECAAIGsgGCdJTKAQCMEIsrWkboOs/WdxBHwXn/99SEZakvg1sF69tlnnxwwh0o8qeNrONTrWd9dXd8p3fqDCVPzmmOOOarrr/dHjB1OQTfuoK+PMAmn+tcS+8gcBAhMu8BQ+Tt32q/QdxIgQIAAAQIEmikgWJdfF8G6vKkZCRAgQIAAAQJZAcE6S2QAga4LRNRcbrnl0kYbbZQWW2yxyWGzfkz4a6+9lv70pz+lG2+8sQrXM9IRBnWonm+++dL666+f3v3ud1ePxB5KR3238D/+8Y90/fXXp2eeeaZay4jPnQTruN5NN900rbrqqpMfjT7UDDpZr7imF198sTK64447Uux9BwEC3RcQrLu/Bs6AAAECBAgQmDEFBOvy6y5Ylzc1IwECBAgQIEAgKyBYZ4kMINB1gYh0a6+9djr++OPTe97znsl30EYgiKAZcfOUU05JJ5100gwZ8Oadd94q6n7xi19MhxxySBo5cuSQCdatd0PHNTz//PPptNNOS2eccUZ69tlnq/jcyQ8hxDwnn3xy2nHHHatrr3+YYThFpPpR50888UT6zne+k84///xqvw+nu8i7/peNEyAwjQLD6e+aaSTwbQQIECBAgACBrggI1uXZBevypmYkQIAAAQIECGQFBOsskQEEui5QB+sI0quttloVqesoGZFg/PjxVcyOiNfJ3bhdv6DpOIH6sdD1ncdxd3U8EnzrrbdORx55ZFp44YWrR6e3huDp+LhB/9aI048++mg64YQT0kUXXZSee+656o76+npb33XdenLx9Yjco0aNqiL3cLy7ug5i4fPtb387nXfeeWnixImVj4MAge4K+HPYXX+fToAAAQIECMy4AoJ1+bUXrMubmpEAAQIECBAgkBUQrLNEBhDoukAnwTpidfwz3O82rUN9LEqE6TnnnDNtt912VbAfMWJEtVZDOdhGsI7wE6H6qKOOShdccEEaN25cFaDrd1rX77pu3ZiCddf/mDoBAjO0gGA9Qy+/iydAgAABAgS6KCBYl8cXrMubmpEAAQIECBAgkBUQrLNEBhDouoBg/dYS1HeXR6yOR4Fvs8026eCDD06LLrpoNSh+P46heodx/S7ruFP+qaeequ60/vGPf1wF7Ajx9R30PX8wQbDu+h9TJ0BghhYQrGfo5XfxBAgQIECAQBcFBOvy+JvjKSkAACAASURBVIJ1eVMzEiBAgAABAgSyAoJ1lsgAAl0XEKzfXIJwqB8JvtBCC1WPAf/mN7+Z5ptvvsnvbK7HDdVgHUG6fgR4ROl4p3U8/vriiy+u3lVeh2rB2iPBu/4XkxMg0CIgWNsOBAgQIECAAIHuCAjW5d0F6/KmZiRAgAABAgQIZAUE6yyRAQS6LiBYvxWs433VcTd13Fm9yy67pOWXX35yyI7YW9+BHb9G1K0fn93kgF2fW/1ra/iJf493Np999tnptNNOq+60juvqJFj3DEjD4XHxtccxxxzjHdZd/5vJCRB4S0CwthsIECBAgAABAt0REKzLuwvW5U3NSIAAAQIECBDICgjWWSIDCHRdQLB+cwkiQs8999xp2223Tfvvv39abrnlqkeA9xV667uT77jjjvTSSy9V4brb0bqvoBPv4F5zzTXTyJEjq2uM64nrbD0mTpyYnnzyyXTiiSems846K02YMGFyiK/H9fVI8DpQ15H39ttvb4TDtP6Bqu88D4uf/exn6Q9/+EN67bXXqmtyECDQXQF/Drvr79MJECBAgACBGVdAsC6/9oJ1eVMzEiBAgAABAgSyAoJ1lsgAAl0XEKzfXIKIsnF39RFHHJG+8IUvpNlnn72K0BFm42txh3UE39dffz2NHz8+XXDBBVXYfPbZZ6vfa0JQ6XkOI0aMSJtuumnac889q3dyxyPP68ee1xsvvici9c0335y222676t3W9d3j9ZhcsL7mmmvS4YcfXrkM1SMcYn1fffXVNG7cuOpx6bGuDgIEui/QhL9fu6/gDAgQIECAAAECgy8gWJc3F6zLm5qRAAECBAgQIJAVEKyzRAYQ6LqAYP3mEkSUXWKJJdLRRx+dtt9+++q/60hS/3v8dzw2O975PGbMmPTQQw9VUTvuUu52UKkfT15vqDiviO6LLLJI2mOPPdLee++d5pprrl7Bun4E+G233Za23HLLNHbs2I6CdQT8+jHpl19+edp9993TCy+80PX9PK0nEI+Dj0Dd+rj34fCY82n18H0EmiTQ7b9fm2ThXAgQIECAAAECgykgWJfXFqzLm5qRAAECBAgQIJAVEKyzRAYQ6LqAYP3mEkSoXGqppapgHY8FD5e4GzkiZn3n7YsvvpguvPDCdPLJJ1fvfo6jDrdNDCoRrOO8FltssTRq1Ki07777pgUXXLDt8eX13eG33HJLdYd1BOt4FHbr0dcd1jFvfSd2mOy1115D+g7r+ocS6veUt76jvOt/SJ0AgRlcoIl/v87gS+LyCRAgQIAAgRlEQLAuv9CCdXlTMxIgQIAAAQIEsgKCdZbIAAJdFxCs31yC+g7r4447rgq34VJHzPj3V155JcWjr+N/sP/73/+uQnVf77fu+oK2nECcX/3Psssum77xjW+kz3/+81WIbz33iLNxh/Vmm22WnnjiiY7eYR0fExEpgvcll1xSBeu4+3yoHk1fy6Hq6rwJlBAQrEsomoMAAQIECBAg0H8Bwbr/ZrnvEKxzQr5OgAABAgQIEBgAAcF6AFBNSaCwgGD9JmgdrI899tjJjwQPmwgl8evLL79cvbN6n332qd5xPJQCSlxbPBr84IMPrt5nHXeMtwbauJY6WMcd1nG0Xl9fd1jX2zCCdTwifagH68J/rExHgEBBgaH0923ByzYVAQIECBAgQKDrAoJ1+SUQrMubmpEAAQIECBAgkBUQrLNEBhDouoBg/eYS5IL1Sy+9VAXreKz2UAzWCy+8cDrkkEME667/iXMCBAj0V0Cw7q+Y8QQIECBAgACBMgKCdRnH1lkE6/KmZiRAgAABAgQIZAUE6yyRAQS6LiBYv7kEUwvW8fUJEyYM6TusF1pooSpYf/WrX3WHddf/1DkBAgT6IyBY90fLWAIECBAgQIBAOQHBupxlPZNgXd7UjAQIECBAgACBrIBgnSUygEDXBQTrN5cgHJZccskUjwSPd1hHwI7fi0dex79HsL7iiiuqR4LHu5qHQkCpH/sdvwrWXf+j5gQIEJhGgaHw9+00XppvI0CAAAECBAg0WkCwLr88gnV5UzMSIECAAAECBLICgnWWyAACXRcQrN9cgnCI9zzvt99+aeONN06zzDLL5PdXx79HpP7Tn/5UBW3BeqbJ+9Y7rLv+R9gJEBj2AoL1sF9iF0iAAAECBAg0VECwLr8wgnV5UzMSIECAAAECBLICgnWWyAACXRcQrN8K1nPMMUdaaaWV0mKLLVb9ZkSSuLt61llnre6wfv7559N9991X/ftQONxhPRRWyTkSIJATEKxzQr5OgAABAgQIEBgYAcG6vKtgXd7UjAQIECBAgACBrIBgnSUygEDXBQTrt5YgLGabbbbqbuv4JyLJG2+8MXlA/HvP3+v6Ak7lBATrJq+OcyNAoFMBwbpTKeMIECBAgAABAmUFBOuynjGbYF3e1IwECBAgQIAAgayAYJ0lMoBA1wUE67eWIB79HXdU13Ekfq3/PX6/jtetEbvrCziVExCsm7w6zo0AgU4FBOtOpYwjQIAAAQIECJQVEKzLesZsgnV5UzMSIECAAAECBLICgnWWyAACXRcQrNuXoI68dbiOOB2PCn/ttdeqmD1p0qTJEbvri5c5gdZgveiii6ZDDz007b777tX7ueuv1VH+tttuS5tuuml64oknqutrDURx3WeccUYaNWpU2/fGx8c7rC+55JL01a9+tXq391A56jvo61+Hynk7TwIzooBgPSOuumsmQIAAAQIEmiAgWJdfBcG6vKkZCRAgQIAAAQJZAcE6S2QAga4LCNb5JYjAW7/POuLtxIkT89/UgBER2iOwjxgxIn3qU59KRx11VFpxxRUnx+o4xbiuGHPrrbemrbbaKo0dO7a6k7zTYB0WP//5z9NXvvKV6h3fQ+FofeR7fed8GAyVO+eHgrFzJFBSQLAuqWkuAgQIECBAgEDnAoJ151adjhSsO5UyjgABAgQIECBQUECwLohpKgIDJCBYTx225x3XMXqohM1ZZ501zTvvvGnzzTdP3/rWt9Jiiy1WvaO79Yg7pOMa77jjjrTlllumhx9+uPpy6zX2dYd1fRd2hN6bbrqpugN7woQJA7RLy08b1xw+8Wv836qbb765CvcOAgSaJyBYN29NnBEBAgQIECAwYwgI1uXXWbAub2pGAgQIECBAgEBWQLDOEhlAoOsCgvXUlyDuro4jnOacc840++yzD5mwOffcc6f11lsvHXbYYdWd1RGr6wBfX3WE6XjceTwSfIsttkhPPfVUR3dY18E6vj9Cb9xp3XPurm/uKZxAnHucd/3Y95/85Cdp3333rRwcBAg0T0Cwbt6aOCMCBAgQIEBgxhAQrMuvs2Bd3tSMBAgQIECAAIGsgGCdJTKAQNcFBOupL0FEzYjWiyyySNpggw3Ssssu2/U16/QE5plnnipCL7/88lVMjmvpGZUjNse7py+66KLqLuzx48f3ek93X3dYR/CNf+rHa8c5DZVgHdccd5bHHdYRwi688MK06667DplHvXe6/sYRGC4CgvVwWUnXQYAAAQIECAw1AcG6/IoJ1uVNzUiAAAECBAgQyAoI1lkiAwh0XUCwfmsJ6uBax5H474jVCy20UBo1alT1zxJLLFGFzqFwxPnHe6zj1/od3K2ROcLtSy+9lK644op00kknpfvuu6+K1T0fjT21R4LXDkMlVsf59nxHd9xhvcsuu1QR20GAQPMEBOvmrYkzIkCAAAECBGYMAcG6/DoL1uVNzUiAAAECBAgQyAoI1lkiAwh0XUCwfmsJWqNr/e/zzTdf2nvvvdNOO+2UllpqqSr+1o8J7/riZU4gQnPrEdEnHnsd/0TIjrupL7300jRmzJgqVteP947vaQ1EUwrWMa5+13WMD5ehEK7rx5nX13jeeeel3XbbTbBu+oZ2fjOsgGA9wy69CydAgAABAgS6LCBYl18Awbq8qRkJECBAgAABAlkBwTpLZACBrgsI1m8tQf146/rXeAf0Xnvtlfbcc8+08MILVwP7eqx21xfx/59ALha33j39yiuvpEsuuSSNHj06PfbYYyn+u45CPe9Anlqwbo2/Tbbpa43ijuowi0eCf/nLX/YO66ZsZOdBoIeAYG1LECBAgAABAgS6IyBYl3cXrMubmpEAAQIECBAgkBUQrLNEBhDouoBg/dYS1HdORxxZYIEF0n777Vc9BnzxxRevBsXvD6U7rHturjj/iNERas8888z0ve99Lz3yyCPVI8AjNsevdRjK3WFde8S4+L7Wd1l3fVP34wTC45xzzql+MCHuPHcQINA8AcG6eWvijAgQIECAAIEZQ0CwLr/OgnV5UzMSIECAAAECBLICgnWWyAACXRcQrN9agoi28c/IkSOru6r32GOPKlxHyI73VkeYjV9zdzJ3a1Fbo05f5xjn/+KLL6bLL788fec736lidX03dR2r6/dd14/6jmvp6w7r+P36e5955pn05JNPTn48eLeuvz+fW1tFvL/22mvTN7/5TcG6P4DGEhhEAcF6ELF9FAECBAgQIECgRUCwLr8dBOvypmYkQIAAAQIECGQFBOsskQEEui4gWL+5BOEQMXr++edP++yzT/VO43h/dR2o60df12Pj1wkTJqTZZ5+9saE2QnN9V3V9Z/Vll12WjjnmmOox4K+++mr19VwMmtIjwcMs7kqOOffff/8qhg/FI6L1xIkTG7uOQ9HUORMoKZD7O6rkZ5mLAAECBAgQIEDgLQHBuvxuEKzLm5qRAAECBAgQIJAVEKyzRAYQ6LqAYP3mEkSUnXPOOdPOO++cDjjggLTUUktVsbo+6juP68A7bty4dOedd1bvfm7q47BbI08E63vuuSdddNFF6YEHHqgeC17fVZ2LQblgffHFF1eP1B4/fnzX9/O0nkDOYFrn9X0ECEy/gD+f029oBgIECBAgQIDAtAgI1tOiNvXvEazLm5qRAAECBAgQIJAVEKyzRAYQ6LqAYP3mEkSUXXLJJdOxxx6bNttsszTHHHNUjwKvY3T9iOz49amnnko//vGP0w9+8IM0duzYxj4ivN5crXdR1482j+uto3VuE3YarJ9//vncVL5OgACBfgsI1v0m8w0ECBAgQIAAgSICgnURxrZJBOvypmYkQIAAAQIECGQFBOsskQEEui4gWL+5BHWwjsdlb7fddpMjdPjE1+r3NUegjlj9wx/+MD388MPVXcpNPXpGnriOOsDXEbu+rqldg2Dd1BV2XgRmDAHBesZYZ1dJgAABAgQINE9AsC6/JoJ1eVMzEiBAgAABAgSyAoJ1lsgAAl0XEKzfXIK+gnVEkvpR4PFrxOoLL7wwnXPOOenBBx+c/M7joRRT6mAdv9axOnf+fQXreuPGO6zrR4K7w7rrf5ydAIFhKZD7O2pYXrSLIkCAAAECBAg0QECwLr8IgnV5UzMSIECAAAECBLICgnWWyAACXRcQrN9cgoiySyyxRIo7rHfYYYe291JPnDixenz29ddfnw4++OB03333TX7/c333ddcXsh8n0BrhOwlBnQTrvffeOz333HP9OAtDCRAg0JlAJ39PdTaTUQQIECBAgAABAv0REKz7o9XZWMG6MyejCBAgQIAAAQJFBQTropwmIzAgAoL1m6x1sI53WG+//fbVf9dhN+5EfuWVV9IVV1yR9t9///T0009Pvru6HjMgi9OQSacWrCPk13dYC9YNWTCnQWCYCQjWw2xBXQ4BAgQIECAwZAQE6/JLJViXNzUjAQIECBAgQCArIFhniQwg0HUBwfrNJZhSsI6vRSyZMGFC+ulPf5r222+/NG7cOMH6/+9cwbrrf4SdAIFhLyBYD/sldoEECBAgQIBAQwUE6/ILI1iXNzUjAQIECBAgQCArIFhniQwg0HUBwfrNJZjaHdbx9bjD+vLLL0/77LNPinc1x13XcbjD2h3WXf9D7AQIDHMBwXqYL7DLI0CAAAECBBorIFiXXxrBurypGQkQIECAAAECWQHBOktkAIGuCwjWby7BlIJ1hOn42ssvv1zdYb3vvvtW72oWrN+883zSpEnpkksuSXvuuWcV8h0ECBAoLSBYlxY1HwECBAgQIECgMwHBujOn/owSrPujZSwBAgQIECBAoJCAYF0I0jQEBlBgRgjWcY09j54BZGp3WMf318E67rCOYD0jBZS+3mEd11//c+mll6bdd989jR8/fgB36sBO3ckeGdgzMDsBAlMSmJH+vrULCBAgQIAAAQJNEhCsy6+GYF3e1IwECBAgQIAAgayAYJ0lMoBA1wU6DdbHH3/8kI20fcWO6QnWrY8EjwUMw76CZ9cXt4MTqKPz1IZ2GqxffPHFDj6xmUM62SPNPHNnRWD4CwjWw3+NXSEBAgQIECDQTAHBuvy6CNblTc1IgAABAgQIEMgKCNZZIgMIdF2gP8G6fgx210+6wAlMT7COO4nDIuYYqqG6JuwkBHUarF944YUCK9OcKTqxac7ZOhMCw1fAn8Xhu7aujAABAgQIEGi2gGBdfn0E6/KmZiRAgAABAgQIZAUE6yyRAQS6LtBJsI67q4fyHdatyK2Psm79/U4eCf6zn/2seof1cAzWU7vTOhesL7vssrTHHnuk4RKsp7RHuv6H1QkQmEEFBOsZdOFdNgECBAgQINB1AcG6/BII1uVNzUiAAAECBAgQyAoI1lkiAwh0XWBKwTpOLO4injhxYrrqqqvStdde2/VzndYTqGNHXM8jjzyS/vrXv6Z4rHdrBJlasI7PDYdbb701xfuaX3311cnfG35DPaZMmjQpPfvss9Uax7u6e8brvoJ1vT/CNFx+8pOfpNdee21al6jr31evYTzW/O9//3u67777UrgM9bXtOqwTIFBAwJ/DAoimIECAAAECBAhMg4BgPQ1omW8RrMubmpEAAQIECBAgkBUQrLNEBhDoukAuWEcoiDuKX3rppSH7rubWYH3dddelb33rW+nhhx+ugnx9TC1Yx/dHjI1QPVzuIq6vO6Js7IE77rgj7bbbbumpp56a/LjzVpszzjgjjRo1Ks0yyyyTH4P++uuvV0E3XMaNGzdk90dcZx2n4/pPOeWUdPHFF1c/pOAgQKD7AoJ199fAGRAgQIAAAQIzpoBgXX7dBevypmYkQIAAAQIECGQFBOsskQEEui4wpWDd+n7miHlxRNQdykdc029+85u0zz77pH//+98dB+u45jpuxxwRbVuPoRxT6nO/5ZZb0tZbb50ee+yxjoJ1fRd2uIRH7JGhvD/q9X388cfTkUcemc4777zqhxSG8toO5T+rzp3AcPk71koSIECAAAECBIaygGBdfvUE6/KmZiRAgAABAgQIZAUE6yyRAQS6LtDJHdZ1iByqQTJiZB0er7nmmrTffvulf/7zn1VkrY9OHgkeY2ebbbYhHWZ7brhwCYc777wzbb755mns2LEp7pxuPab0DusY0xquZ5111sl3X3d9Y/fzBOKaI7zHnffHHHNMFaxbH/3ez+kMJ0CgoIAfHCmIaSoCBAgQIECAQD8EBOt+YHU4VLDuEMowAgQIECBAgEBJAcG6pKa5CAyMwNSCdXyt9bHZ8d9D8WiNHXGH9d57753+9a9/TfUd1nGtEWrj+uPfWy16hvuhHFPiuuJO4ngkeATreCR2z0dh9xWs630R3x/BO2L1UHaIc49rimB/1FFHpR/96EceCT4U/7A752EpMJT/bhmWC+KiCBAgQIAAgRlGQLAuv9SCdXlTMxIgQIAAAQIEsgKCdZbIAAJdF4jg+OEPfzh997vfTauvvvrkMBt3m0ao7BkKhmK0ru8CDuyrrrqqusM6gnXPd1gvvvji6dhjj03bbbdd27uaW6+59hiKDlPabBGcb7vttipYxyPBe6557IMxY8akHXfcsbrDPK49xvQM90PVpI7V4fPoo49Wwfr888+vgrVQ1vW/opwAAX8O7QECBAgQIECAQJcEBOvy8IJ1eVMzEiBAgAABAgSyAoJ1lsgAAl0XqO+wHj16dBWs6whZ31Xc9RMsdAJ1nL766qurO6z7eof1kksumY4++ui07bbbTo71cefwcD/Cpg7WTzzxRJ+PBD/99NOrYF17DLf9Uf9QQwTr2AP1I8GH+9q7PgJDQcAPjgyFVXKOBAgQIECAwHAUEKzLr6pgXd7UjAQIECBAgACBrIBgnSUygEDXBSI8rrrqqmnfffdNK6ywQnUnWwTMOeaYY8i+j7gnatxBHNcUsfWmm25KEefj0c8977BeYokl0q677prWXXfdamzE+/hnqN453Mnminc3x/Xdf//96aCDDkrjxo1re7d3zBFfP+CAA9Imm2zS5jFU32nel0vskbAYP358Ovvss9OvfvWrXuG+E09jCBAoLyBYlzc1IwECBAgQIECgEwHBuhOl/o0RrPvnZTQBAgQIECBAoIiAYF2E0SQEBlxg3nnnTcsss0yac845q0gXcSAeCT5cQm1992w8zjqC5MMPP5xeffXVtjAb8XX22WdPSy21VAqP+O+ImMMpyva1kWqbeI/1Qw89VL3POvZA6xH7YNlll03zzTdftS+G4xEO9XvKH3/88epd3rH+DgIEui8gWHd/DZwBAQIECBAgMGMKCNbl112wLm9qRgIECBAgQIBAVkCwzhIZQKARAq2Pd45/j7uL63DdiBOczpNovb64q7p+B3PrHdZ1nK9/jVDd+vXpPIXGfnvrDyXULn2F2tgTrXaNvaBpPLF6j9RhrPW91tM4pW8jQKCQgGBdCNI0BAgQIECAAIF+CgjW/QTrYLhg3QGSIQQIECBAgACB0gKCdWlR8xEgQIAAAQIEZiwBwXrGWm9XS4AAAQIECDRHQLAuvxaCdXlTMxIgQIAAAQIEsgKCdZbIAAIECBAgQIAAgakICNa2BwECBAgQIECgOwKCdXl3wbq8qRkJECBAgAABAlkBwTpLZAABAgQIECBAgIBgbQ8QIECAAAECBBonIFiXXxLBurypGQkQIECAAAECWQHBOktkAAECBAgQIECAgGBtDxAgQIAAAQIEGicgWJdfEsG6vKkZCRAgQIAAAQJZAcE6S2QAAQIECBAgQICAYG0PECBAgAABAgQaJyBYl18Swbq8qRkJECBAgAABAlkBwTpLZAABAgQIECBAgIBgbQ8QIECAAAECBBonIFiXXxLBurypGQkQIECAAAECWQHBOktkAIHGC8w000zpv//9b3We8e9TOuoxjb+gLp5gbVk79tdsSv79nWdaCFr3wbR8fxO+p6d/nNNg2DXh2p0DgaEs4M/pUF49506AAAECBAgMZQHBuvzqCdblTc1IgAABAgQIEMgKCNZZIgMINFpgWsNqoy+qiyc3rcF6aqG69WsDGXWGerBu3cv1v9fXNJBuXdxuPprAsBHwZ3TYLKULIUCAAAECBIaYgGBdfsEE6/KmZiRAgAABAgQIZAUE6yyRAQQIEOhYoOfd7j3vfBd1OqZse1oAt87djCTQDQF/Rruh7jMJECBAgAABAikJ1uV3gWBd3tSMBAgQIECAAIGsgGCdJTKAAAECBLogMNTvGO8CmY8k0DUBwbpr9D6YAAECBAgQmMEFBOvyG0CwLm9qRgIECBAgQIBAVkCwzhIZQIAAAQIECBAgMBUBwdr2IECAAAECBAh0R0CwLu8uWJc3NSMBAgQIECBAICsgWGeJDCBAgAABAgQIEBCs7QECBAgQIECAQOMEBOvySyJYlzc1IwECBAgQIEAgKyBYZ4kMIECAAAECBAgQEKztAQIECBAgQIBA4wQE6/JLIliXNzUjAQIECBAgQCArIFhniQwgQIAAAQIECBAQrO0BAgQIECBAgEDjBATr8ksiWJc3NSMBAgQIECBAICsgWGeJDCBAgAABAgQIEBCs7QECBAgQIECAQOMEBOvySyJYlzc1IwECBAgQIEAgKyBYZ4kMIFBUYPHFF0+LLrpo0TlLTfbggw+ml156qV/TzTXXXGnJJZdMc889d9v3/fe//01jx45NTz/9dL/m68bgkSNHpqWXXjrNNttsbR8/ceLE6hqef/75tt9fccUV04gRI7pxqgP2mbFOTzzxRJo0adIUPyPWeuGFF07zzDNPL6sBO7FpnPj1119PEyZMqPbfCy+8MI2z+DYCBDoViL/zHQQIECBAgAABAoMvIFiXNxesy5uakQABAgQIECCQFRCss0QGECgqcOSRR6bPfe5zaZZZZik6b4nJ4n/oXn311f2a6p3vfGf62te+lj7wgQ+0fd8rr7ySTjzxxHTBBRf0a75uDF533XXT4YcfnuKHCVqP+Ptx9OjR6fe//33b71900UVp1VVX7capDthnnn/++WnMmDG94nx84Oyzz55WXnnlFE7xz7LLLpvmm2++ATuX6Z04wtnLL7+cHnvssfSXv/wl/e53v0v33HNPFbAdBAgMjIBgPTCuZiVAgAABAgQI5AQE65xQ/78uWPffzHcQIECAAAECBKZbQLCebkITEOhYIO5Mve6669L73//+NNNMM3X8fYM18OSTT0777rtvvz5ujTXWqMJ0hMzWI4LhgQcemE477bR+zdeNwZ/97GerWLvUUku1ffz9999fXcOVV17Z9vu33nprtYbD6Ygwf8wxx6Rx48a1XVbcOf/Rj340feUrX6nWuOed9E03iLvkY71ifa+44op+P0Gg6dfn/Ag0RUCwbspKOA8CBAgQIEBgRhMQrMuvuGBd3tSMBAgQIECAAIGsgGCdJTKAQDGBtdZaK1122WXV46ebeNx9993pPe95T79OLe6s/u53v5vWWWedtu+LR4vH/3A+88wz+zVfNwbHHe+nnnpq9Wjz1uPee+9NBxxwQPr1r3/d9vt33nnnsLvD+jvf+U467rjj0nPPPTf5WuPO6g033DAdddRR6d3vfncjnwrQ6X554IEHqrvoL7300hSPC3cQIFBWQLAu62k2AgQIECBAgECnAoJ1p1KdjxOsO7cykgABAgQIECBQTECwLkZpIgJZgf322y9985vf1AOl0wAAIABJREFUTPPPP392bDcGRGSOR3z/5z//6fjjP/jBD1bB+sMf/nDb98Rc++yzTzr77LM7nqtbA7faaqsUd5cvscQSbacQj5Hef//9029/+9tevx9Ow+mIu6uPP/74tkeCr7TSSumss85K66233rC41H/84x8p7qaPXx0ECJQVEKzLepqNAAECBAgQINCpgGDdqVTn4wTrzq2MJECAAAECBAgUExCsi1GaiEBW4JJLLkmbb755mnXWWbNjuzEgHp+80047pYsvvrjjj//Qhz5UBeu4e7z1iGC95557pvPOO6/jubo1cNttt62uoWew/vvf/17dJR7vQG494lHh8U7n4XR8+9vfrh7t/vzzz1eXNWLEiOoHDuKu5LjTergcp5xyStp7772Hy+W4DgKNERCsG7MUToQAAQIECBCYwQQE6/ILLliXNzUjAQIECBAgQCArIFhniQwgUERghRVWSBdddFGKR2g39Zg0aVL1rt+99tqr41Nce+21q9i75pprtn3Piy++mHbfffd0wQUXdDxXtwZ+/vOfTyeccEJafPHF204hHv0d/+M/3jveejz00ENp+eWX79bpDsjnRpg+6aST0vjx46v5I95fc8011aPAh9MRjzyPd5XHO9YdBAiUExCsy1maiQABAgQIECDQHwHBuj9anY0VrDtzMooAAQIECBAgUFRAsC7KaTICUxTYcsstqyi63HLLtY2JQPiHP/wh/e1vfxs0vbnnnjt97GMfS+973/vaPjOCQ0Ta1VdfveNz+chHPlIF6zXWWKPteyJYf/nLX05xV3nTj7irPN7hvNhii7Wd6u2335723XffdMMNN7T9fjwyfZlllmn6ZfXr/A477LD0/e9/P73wwgtppplmSuuvv361L4fjsfHGG/d6L/lwvE7XRGAwBQTrwdT2WQQIECBAgACBtwQE6/K7QbAub2pGAgQIECBAgEBWQLDOEhlAYLoFIgAeffTR1aOIIxa3HnfddVfabbfd0k033TTdn9PpBPFI8niX9qGHHppmnnnmtm+LGPupT30q3XvvvR1NF+83jmDdM3JHsN55553T5Zdf3tE83Rz0pS99KcU7nBdddNG207jtttuqx2LfeOONg3Z68d7o733ve+nTn/5022fGHcERlA855JABP5fYE1/84her91f3PF577bV06qmnpmOPPTY99dRTA34u/f2A+LO25JJLVu8ej0fS9/U481jTsHQQIFBOQLAuZ2kmAgQIECBAgEB/BATr/mh1Nlaw7szJKAIECBAgQIBAUQHBuiinyQj0KbDQQgtV8e9zn/tc29ffeOON6rHLW2+9dXVn62Ae8RjsiI5LL71028c+88wz1WOwzz///I5OZ4MNNqjefbzaaqu1jY/r2XHHHdPPf/7zjubp5qBdd901HXXUUWmRRRZpO41bbrml+iGDwfxhgne84x3Vo7k32mijtnOJYB2/H3dCD/QRwTp+oOFb3/pWr4/685//XO3jJ598cqBPY7rmf9e73lWF9bhTvOdx3HHHDUr4n64L8M0EhpiAYD3EFszpEiBAgAABAsNGQLAuv5SCdXlTMxIgQIAAAQIEsgKCdZbIAALTLbDOOutUsbGvx2afcsop6etf//p0f0Z/J1hrrbWqc4pfW48JEyaks88+u+P3WMejxeMO6/e+971t80Sw3mGHHdKVV17Z31Mb9PFf+cpX0hFHHJEWXnjhts/+61//WjlEuB6s43/+53+qdfnkJz/Z9pEvvfRS9YMBfUXk0ucWwTruOP/a177Wa+rzzjuvekx6vAu6yUc8ej/C9DbbbNPrNOPx7wcffHCTT9+5ERhyAoL1kFsyJ0yAAAECBAgMEwHBuvxCCtblTc1IgAABAgQIEMgKCNZZIgMITLfALrvskr797W/3ekfy2LFjq8eBdyPqxl3fY8aMSVtttVXb9UV0uP7669Mmm2yS4rHeuWPDDTesgnXc0dp6xLu5t9122/Sb3/wmN0XXvx53UccdxWHSevzlL39JX/3qV1O8y3qwjnCMR4J//OMfb/vICNYRWmMfDfQRwfr444+vHqvd8/jhD3+YDjjggPT8888P9GlM1/zLL798Fazj6QU9j7ib/hvf+MZ0ze+bCRBoFxCs7QgCBAgQIECAQHcEBOvy7oJ1eVMzEiBAgAABAgSyAoJ1lsgAAtMlEO+sPvLII6tHS8e7o1uPu+++O8Ujtbv1LuB4JHic14gRI9rO6+9//3saNWpUR6E23ncdwTruDG49IlhvueWW6dprr50uv8H45v3226961PaCCy7Y9nHx7up4D/Lf/va3wTiN6jPiTvXwjDvXW4/44YG46znWbKCPWWaZpbqbO9713PM4/fTTq7uTmx6s3/72t1eBP/Zgz+Pwww+v7qh3ECBQTkCwLmdpJgIECBAgQIBAfwQE6/5odTZWsO7MySgCBAgQIECAQFEBwboop8kI9BJYZZVV0gknnJA+85nPtH3t9ddfT5dddlnafvvtu6YWj+yOCPq2t72t7RweffTRdOihh6Z4/HPu+PSnP10F1nj3cusRwXqzzTZL1113XW6Krn897hiOx7IvsMACbedyww03pHhcePxgwWAd8S7w8PzoRz/a9pERrOPu6rjzeaCPCNYnn3xyFet7Hj/4wQ8qq1jfJh8rrLBC9eeu53vj45zjhxOOPvroJp++cyMw5AQE6yG3ZE6YAAECBAgQGCYCgnX5hRSsy5uakQABAgQIECCQFRCss0QGEJgugbgDOeLfyiuv3DbPK6+8Ur0fOR6x3K0j7uY999xz0+qrr952CvEe6wiTBx54YPbUIsRHYF1ppZXaxsYduJ/97GdTRN+mH/Gu5rhreP7552871T/+8Y9pjz32SPfee++gXUKsRXiut956bZ8Z7wSPO4PjawN9RLCO9Y/H1fc8Yi/H49ObHqxXXHHFNHr06LTpppv2uoZY67j72kGAQDkBwbqcpZkIECBAgAABAv0REKz7o9XZWMG6MyejCBAgQIAAAQJFBQTropwmI9AmEOFv9913r95J3PNx4BH8Vl111fTvf/+7a2qzzTZbuuqqq9InPvGJtnOI8HDFFVekXXfdNT3zzDNTPb9413VE1LijtfWIYB13X//5z3/u2vV1+sFxx23cZT3ffPO1fUvcHR7r949//KPTqaZ73BprrFF5fuQjH2mbK4J1vHc5gvFAH7FvzzjjjPSlL32p10fFuUU4j/Np8hE/IBKPNe/5ZIM453g392CE/yb7ODcCpQUE69Ki5iNAgAABAgQIdCYgWHfm1J9RgnV/tIwlQIAAAQIECBQSEKwLQZqGQB8Ciy++eHU3atyl2/O4+eab01prrZW6/f/kj0eCx53e88wzT9sp3nTTTdU7jOM8p3bEY78j/i2//PJtwyJYb7jhhtnvb8LGiTWKiDnvvPO2nc7vf//76i7jBx98cNBOc80116w811577bbPjB9wiEdxx53PA31EsD777LPTTjvt1Ouj4jHb8U72eER5k494RP1JJ52UNtpoo16nGe9tP+WUU5p8+s6NwJAT6Pb/LRtyYE6YAAECBAgQIFBIQLAuBNkyjWBd3tSMBAgQIECAAIGsgGCdJTKAwDQLxPuITz311F7xMSaMu1SPOOKIaZ671DfGO34jgi6xxBJtU/7nP/+pAukFF1ww1Y+K748wuOyyy7aNe+6559LHPvaxdPvtt5c61QGbJ94NHXF+5MiRbZ9x7bXXVneZD+Zd8PFDDBGsP/ShD7WdSwTreHT56aefPmAO9cQRrOP95fGO857HscceW733vOnBOt4dH3ejxw9N9DziveRjxowZcEcfQGBGEhCsZ6TVdq0ECBAgQIBAkwQE6/KrIViXNzUjAQIECBAgQCArIFhniQwgME0CM800U/VI7Ai+PR81/cYbb6QPfvCD6dZbb52muUt+U4Tm3/72tynuSG094h3bxx13XDrqqKPSpEmTpviRW2yxRRWsl1lmmbYxEazjPcx33XVXydMdkLmmdJd5uOyyyy7p4YcfHpDP7WvSD3/4w1Wwjv3ResQd6/HY8sF453kE69i322yzTa9TjLgf739+6aWXBs1kWj7one98Z/r+979f/dBEzyPWdDAcp+W8fQ+BoSogWA/VlXPeBAgQIECAwFAXEKzLr6BgXd7UjAQIECBAgACBrIBgnSUygMA0Ccw999xpzz33rOJez+PRRx9NSy+99DTNOxDfdPXVV1fvsZ555pnbpj///PPTQQcdlJ544okpfuxWW21VBeulllqqbcy4ceOq9zDfc889A3HKRec8/vjjU9x1G2vWevzmN7+p3uM8duzYop83tcnWWWedKlh/4AMfaBsWwXq//fZL55577oCfSwTrSy+9NG2++ea9PiueDDB69OjGB+t3vetd1WO/P/rRj/a6hp133jn96Ec/GnBHH0BgRhIQrGek1XatBAgQIECAQJMEBOvyqyFYlzc1IwECBAgQIEAgKyBYZ4kMIDBNAhFw4w7PvqJfvB/4y1/+8jTNOxDf9I1vfCMdeuihaY455mib/oYbbqje7XzLLbdM8WO33XbbKrD2fKR4BOt4rPX9998/EKdcdM4TTzwx7b777mnEiBFt81511VXpi1/8YnryySeLft7UJlt33XVTnM8aa6zRNizuWI/HlscPEQz0EcH6pz/9adp00017fdRhhx1W/YDCyy+/PNCnMV3zv/vd764edR+ePY8vfOEL6Sc/+cl0ze+bCRBoFxCs7QgCBAgQIECAQHcEBOvy7oJ1eVMzEiBAgAABAgSyAoJ1lsgAAtMkEI8kjjt03/a2t/X6/rijN77WlGPttddOESLnnHPOtlN65JFHqkj6s5/9bIqnuv3221fBerHFFmsbE8F6zTXXTP/85z+bcplTPI9413E8JnquueZqG3PllVdWwfrpp58etGtYf/31q2C9+uqrt31mBOu4Y//CCy8c8HOJYP2LX/wibbzxxr0+65BDDql+EKPpwfq9731vOu200/p8f/x2222XLr744gF39AEEZiQBwXpGWm3XSoAAAQIECDRJQLAuvxqCdXlTMxIgQIAAAQIEsgKCdZbIAAL9Fph11lnTJptsUj1WOeJfz+OBBx5IL7zwQr/nHahviDuLV1555V6PBH/ttdfSwQcfnE499dQ0ceLEPj/+85//fBWsF1lkkbavP/vss1V0jb9jmn7EnbgRpnsG+4i28fjoiO+DdcQ7lyNYr7rqqm0fGecQd4HHnhroI/bsr3/967Thhhv2+qgDDzywunN5woQJA30a0zV/+J1++ulprbXW6jXPlltuWd1B7iBAoJyAYF3O0kwECBAgQIAAgf4ICNb90epsrGDdmZNRBAgQIECAAIGiAoJ1UU6TEagE4l3IxxxzTNp7772HvMiZZ56Z4r3FU3qP84477lgF64UWWqjtWiNYRzSMu7SbfkTYHDVqVK9Hov/85z9PO+20Uxo/fvygXUK8SzyC9Xve8562z4xgHY+Rn9rd7qVOMn7g4re//W3aYIMNek0Z/8+Q8Gp6sF5ttdVS7N2e7wKPC9pss82qO8gdBAiUExCsy1maiQABAgQIECDQHwHBuj9anY0VrDtzMooAAQIECBAgUFRAsC7KaTIClcCCCy6Y/vCHP/S6S3Yo8vzxj3+swvtdd93V5+lH6I1gvcACC7R9PYL1u971rvT44483/rJ/+MMfprhTvOc7vOMu3AjWL7300qBdwyc/+ck0evToFO9gbj3CM+72/uUvfzng5xLB+ne/+11ab731en1W7IWzzjorvfLKKwN+HtPzAe973/uq83z/+9/fa5p41HncQe4gQKCcgGBdztJMBAgQIECAAIH+CAjW/dHqbKxg3ZmTUQQIECBAgACBogKCdVFOkxGoBCI23nnnnX0+DnyoET355JNVzL322mv7PPV4lPZJJ52U5p133ravP/PMM2mVVVYZ1Pc/T6vtj370oxTvNZ599tnbprjssstS3EE+mHF2o402qoJ1vAO99YhgHfH8V7/61bReZsffF8H6+uuv7/P9z/Ee7XPOOWdQTTo+8ZaBEarjBxHiTuueR/xQwDXXXDMt0/oeAgSmICBY2xoECBAgQIAAge4ICNbl3QXr8qZmJECAAAECBAhkBQTrLJEBBPotsO+++1YRd7gcu+66azrvvPP6fI91PKY6rnWeeeZpu9wI1iuuuGJ67rnnGs/w4x//OG2zzTZpttlmazvXSy65JH3hC19I8S7vwTo+85nPpBNOOKGK/a1HeO6www7Vo7oH+ohgfeONN6Y111yz10fFe7Qj8L/66qsDfRrTNf8aa6xRhfWej1aPSeNR59ddd910ze+bCRBoFxCs7QgCBAgQIECAQHcEBOvy7oJ1eVMzEiBAgAABAgSyAoJ1lsgAAv0WuPrqq1PcxTlcjtNOO616j/VTTz3V65IiZkewHjFiRNvXnn766fT2t789vfDCC41nuOiii9KWW26ZItS2HhdeeGEViQfz2GSTTapgvfLKK/fyjLvA41HdA32Ew1//+te0+uqr9/qo+AGFCPwTJ04c6NOYrvnj3dXnnntu9Vj6nse6666bbrjhhuma3zcTINAuIFjbEQQIECBAgACB7ggI1uXdBevypmYkQIAAAQIECGQFBOsskQEE+iUwcuTINHbs2DT33HP3+r577703xSO233jjjX7NOViDl1lmmequ6J7Hn//85+rR2A8++GCvr8UdtxGs55xzzravxR3BEazHjx8/WKc/TZ8z00wzpXj09+c+97k088wzt83RjWC92WabVcG65zrEDwBsvfXWg3JncATr2267Lb33ve/tZbrLLrtUwbrpd1ivtdZa1Xn2tZ8/9KEPpZtuumma9otvIkCgbwHB2s4gQIAAAQIECHRHQLAu7y5Ylzc1IwECBAgQIEAgKyBYZ4kMINAvgc9+9rPpl7/8Za/vifcgxx2y8Q7i119/vV9zDtbgeFd1RL6ex7hx41K8W/nmm29OPaPEbrvtVgXrueaaq+3bnn/++RSPt/7f//3fwTr9afqciPQRptdZZ522748fKgiLUaNGTdO80/pNm2++eRWsI/a3HnF3+xZbbDEodwZHsL711lvTqquu2usyTjzxxHTEEUc0+s75eLR7hP+zzjorzTfffL2uIR4Tfvfdd0/rEvk+AgT6EBCsbQsCBAgQIECAQHcEBOvy7oJ1eVMzEiBAgAABAgSyAoJ1lsgAAv0SOPPMM1PchdrzuOeee6r3Id9xxx39mm8wBy+//PLp//7v/3rdLR3nEOE2wm7P9zlH5I5gvfDCC7edaoz79a9/XUXfuKu8iTFj3nnnrR7dHj9IsMgii7Sd/4QJE9KYMWPS/vvvP5hLUD2aPIL1csst1/a5Eawjwsbd7gN9zDLLLCkea//xj3+810f961//Sqecckq6/fbb06RJkwb6VPo9f9wlH/s4HuX+iU98os/vn3/++VP8QIWDAIFyAk38O77c1ZmJAAECBAgQINBcAcG6/NoI1uVNzUiAAAECBAgQyAoI1lkiAwh0LDDHHHOkBx54IMVduz2PCLdf//rX0yOPPNLxfIM9MB7r/Ze//CWtttpqvT464u1BBx2UXnzxxbavxZ3X3/3ud9Mqq6zS63siWj/66KPVu6+bFjPiUeDzzDNPtVbxa88jHsF97LHHVtc2mEc89juC9dve9ra2j43oH3fvx13uA31EsD755JPTnnvu2edHPffcc9Xj4ZsarBdffPG09NJL93nuEdx73r0+0J7mJzAjCDTt7/gZwdw1EiBAgAABAgRCQLAuvw8E6/KmZiRAgAABAgQIZAUE6yyRAQQ6FvjABz5QBd8Ifj2PuFP3tNNOS/Fo8KYe8SjleOTzXnvt1esU487wDTfcMEXIbT1WWmmlNHr06LTJJps09bKm6bzuu+++tOuuuw7KI7hbT3DbbbetgnXP4BrB+tOf/nT1bumBPiLmb7zxxunKK68c6I8a9PmPPvrodNhhhw365/pAAsNdQLAe7ivs+ggQIECAAIGmCgjW5VdGsC5vakYCBAgQIECAQFZAsM4SGUCgY4FDDjkkHXXUUSkeS9x6xF3Ge+yxR/X+6ib/P/XjvOMdypdddlmva3711Verdxrff//9bV+LyH3wwQenAw88MI0cObJjqyYPjHeMx3vI43Hn8WjwwTy23377dPzxx6elllqq7WOfeOKJ6vHlf/vb3wbldCKY/+IXv0irr776oHzeYHxI/LDFmmuumeIuawcBAmUFmvx/28peqdkIECBAgAABAs0SEKzLr4dgXd7UjAQIECBAgACBrIBgnSUygEDHAn/84x/TRz7ykRR3qLYe1157bTrggAPSXXfd1fFc3Rr4jne8o7qLd+655+51CjvttFM6//zze/3+CiuskM4444z0sY99rFunXfRzH3vsserx2/Ge5sE+IpJHsF5iiSXaPjqCdbxT+u677x6UU4ofRNhiiy3Sueee2+c7zQflJAp/SPzQyNlnn93rPeyFP8Z0BGZIAcF6hlx2F02AAAECBAg0QECwLr8IgnV5UzMSIECAAAECBLICgnWWyAACHQnEO4fjceBLLrlkr/Hf//730+GHH57GjRvX0VzdHBSh9MILL0zrr79+r9M455xz0pe+9KU+Ty8eV33KKacM+fcDT5w4MW255ZZdexz2jjvuWAXrxRZbrM358ccfTxtssEG69957B217LLjggtXd8/HDFj1/CGPQTqLAB0VIO+uss9Khhx7a65H2BaY3BQECKTX66SEWiAABAgQIECAwnAUE6/KrK1iXNzUjAQIECBAgQCArIFhniQwg0JHADjvsUAXbBRZYoG38+PHjq+g3ZsyYjubp9qB55523CnsHHXRQr1N54IEH0iqrrJLeeOONPk8z7rD+3ve+V0XrESNGdPtS+vX5L7/8coo7q0eNGpVuvPHGfn1vycE777xzFawXXnjhtmkjWMfd+//85z9Lflx2rnnmmSdts802aZ999knLL798ta49H3mfnaRLA1577bUUf/7irup4N3u8B9xBgMDACLjDemBczUqAAAECBAgQyAkI1jmh/n9dsO6/me8gQIAAAQIECEy3gGA93YQmIFAJROCNsDfHHHO0iTz00ENp9OjR6U9/+tOQkIpHQX/qU59Kxx57bJ/nG9F0aneKx7uPd9ttt+rx1XPNNVeaddZZG33d8b7qeD/3NddcUz3W/JFHHunq+cY7xPfff/8033zztZ1HvH85HhferfOLWL311ltX67roooumWWaZpatOU/vwCGexpvEDFuedd16KR/UP9rvIG4vjxAgMkIBgPUCwpiVAgAABAgQIZAQE6/JbRLAub2pGAgQIECBAgEBWQLDOEhlAoCOBZZZZJo0cObLXo5Pjzt24O3YoBbN4f/Vyyy3X53VHgO/kWuIu3IjXcYduUx8nHYHlxRdfTPF+6AicTTjiDv14HHjPIBxhPezjruFuH/Wd1t0+jyl9fhg99dRTQ+IR/E01dF4E+isgWPdXzHgCBAgQIECAQBkBwbqMY+ssgnV5UzMSIECAAAECBLICgnWWyAACBAgQIECAAIGpCAjWtgcBAgQIECBAoDsCgnV5d8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C0z7x9AAAgAElEQVR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BAgAABAlkBwTpLZAABAgQIECBAgIBgbQ8QIECAAAECBBonIFiXXxLBurypGQkQIECAAAECWQHBOktkAAECBAgQIECAgGBtDxAgQIAAAQIEGicgWJdfEsG6vKkZCRAgQIAAAQJZAcE6S2QAAQIECBAgQICAYG0PECBAgAABAgQaJyBYl18Swbq8qRkJECDw/9i7F2i7qvJ+2BPRBmSUIpqC2BaRImGgCBouJUUjAhWVq4goBlAUKbfgh5fITRAxQAEJIBABC6FAERVFVC5yVQsJAsZUidUKeAEUBdFhUYr6jbn67f2dc3LOnmufvMlZZ+1njeH4t8lc79nreefJqv/fnnMS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GPz04gAACAASURBV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QGBdJDKAAAECBAgQIEBAYG0OECBAgAABAgQaJyCwjm+JwDreVEUCBAgQIECAQFFAYF0kMoAAAQIECBAgQEBgbQ4QIECAAAECBBonILCOb4nAOt5URQIECBAgQIBAUUBgXSQygAABAgQIECBAQGBtDhAgQIAAAQIEGicgsI5vicA63lRFAgQIECBAgEBR4NFHH0277blX+uMfn0l//nNxuAEECBAgQIAAAQIEhgncs+guIgQIECBAgAABAhMgILCORxd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gAABAgQIECBAgAABAgQIECBAgEALBQTW8U0VWMebqkiAAAECBAgQIECAAAECBAgQIECAAAECBAgQIECAQAsFBNbxTRVYx5uqSIAAAQIECBAgQIAAAQIECBAgQIAAAQIECBAgQIBACwUE1vFNFVjHm6pIgAABAgQIECBAYIUI/OQnP0k33XRTuuuuu9KSJUvSQw89lH71q1+lp59+eoX8PEUJECBAYMULTJkyJU2dOjVtsMEGabPNNkvbbrtt2nHHHas/cxEgQIAAAQIECBAg0DwBgXV8TwTW8aYqEiBAgAABAgQIEAgVWLBgQbr00kvTLbfcElpXMQIECBBorsAuu+ySDjjggLTnnns290P6ZAQIECBAgAABAgQGUEBgHd90gXW8qYoECBAgQIAAAQIEQgRySD137tz0/e9/P6SeIgQIECAw+QSmT5+ejjnmmLT77rtPvg/vExMgQIAAAQIECBBooYDAOr6pAut4UxUJECBAgAABAgQILJfAj370ozR79ux03XXXLVcdNxMgQIBAewRmzZqVzj777LTWWmu156E8CQECBAgQIECAAIFJKCCwjm+awDreVEUCBAgQIECAAAEC4xa49tprqy1gn3jiiVFrzJgxI+20005p6623TtOmTUvrrrtuyuefuggQIEBgcgo89dRT6eGHH073339/uvPOO9P111+f7r333lEfZsMNN6yOiMjvAhcBAgQIECBAgAABAhMjILCOdxdYx5uqSIAAAQIECBAgQGBcAp/+9KfTgQceOOq9hx12WDr44IPTpptuOq7abiJAgACBySOwcOHCdP7551fh9Mhr1VVXTddcc03KZ1y7CBAgQIAAAQIECBBY+QIC63hzgXW8qYoECBAgQIAAAQIE+ha47LLL0n777bfMfbvuums65ZRT0iabbNJ3TTcQIECAwOQWyCuu58yZk+64445lHuSGG26odtxwESBAgAABAgQIECCwcgUE1vHeAut4UxUJECBAgAABAgQI9CWQg4jXvOY1y9wzd+7cKqhwESBAgMBgC3zgAx9Ip59++jCEtddeu9pC/KUvfelg43h6AgQIECBAgAABAitZQGAdDy6wjjdVkQABAgQIECBAgEBtgaeffjq94hWvSEuXLh12zyWXXJL233//2nUMJECAAIF2C+TAOgfXQ6+ZM2emW2+9td0P7ukIECBAgAABAgQINExAYB3fEIF1vKmKBAgQIECAAAECBGoLzJ49O5199tnDxs+fPz8ddNBBtWsYSIAAAQKDIXDSSSel448/ftjD2o1jMHrvKQkQIECAAAECBJojILCO74XAOt5URQIECBAgQIAAAQK1BO655540ffr0YWPzf+k544wzat1vEAECBAgMnsC+++6brrjiiu6DT5kyJT344INp3XXXHTwMT0yAAAECBAgQIEBgAgQE1vHoAut4UxUJECBAgAABAgQI1BIYGTq87GUvS0uWLKl1r0EECBAgMJgCjz32WJo2bVp6/PHHuwB5q/DTTjttMEE8NQECBAgQIECAAIGVLCCwjgcXWMebqkiAAAECBAgQIECgKPDAAw+kl7zkJcPGXX311WmvvfYq3msAAQIECAy2wLx589KRRx7ZRVhzzTXTL3/5y/Sc5zxnsGE8PQECBAgQIECAAIGVICCwjkcWWMebqkiAAAECBAgQIECgKJDPHD366KO747bccsu0aNGi4n0GECBAgACBLLDeeuulRx55pIuxYMGCNGvWLDgECBAgQIAAAQIECKxgAYF1PLDAOt5URQIECBAgQIAAAQJFgW233Tbdeeed3XHnnntuOvTQQ4v3GUCAAAECBLLAnDlz0qmnntrF2HvvvdNVV10FhwABAgQIECBAgACBFSwgsI4HFljHm6pIgAABAgQIECBAoKfAk08+mdZaa61hY37605+mF73oReQIECBAgEAtgYULF6ZtttmmO3bq1KnpF7/4Ra17DSJAgAABAgQIECBAYPwCAuvx2411p8A63lRFAgQIECBAgAABAj0Fbr311rT99tt3x2y22WZp8eLF1AgQIECAQF8Cz3ve89Kvf/3r7j0//OEP04YbbthXDYMJECBAgAABAgQIEOhPQGDdn1ed0QLrOkrGECBAgAABAgQIEAgUmD9/fjr44IO7FfOZo/nsURcBAgQIEOhHYObMmen222/v3vKVr3wl7bzzzv2UMJYAAQIECBAgQIAAgT4FBNZ9gtUYLrCugWQIAQIECBAgQIAAgUiBE044IZ144ondkscee2w66aSTIn+EWgQIECAwAAIHHHBAuvTSS7tPevHFF6d3vetdA/DkHpEAAQIECBAgQIDAxAkIrOPtBdbxpioSIECAAAECBAgQ6Clw1FFHpTPPzP+n+P9dp59+esp/5iJAgAABAv0IHHnkkWnevHndW84666w0e/bsfkoYS4AAAQIECBAgQIBAnwIC6z7BagwXWNdAMoQAAQIECBAgQIBApMDI/2KTw+v3ve99kT9CLQIECBAYAAHvkwFoskckQIAAAQIECBBonIDAOr4lAut4UxUJECBAgAABAgQI9BQQMJggBAgQIBAh4H0SoagGAQIECBAgQIAAgf4EBNb9edUZLbCuo2QMAQIECBAgQIAAgUABAUMgplIECBAYYAHvkwFuvkcnQIAAAQIECBCYMAGBdTy9wDreVEUCBAgQIECAAAECPQUEDCYIAQIECEQIeJ9EKKpBgAABAgQIECBAoD8BgXV/XnVGC6zrKBlDgAABAgQIECBAIFBAwBCIqRQBAgQGWMD7ZICb79EJECBAgAABAgQmTEBgHU8vsI43VZEAAQIECBAgQIBATwEBgwlCgAABAhEC3icRimoQIECAAAECBAgQ6E9AYN2fV53RAus6SsYQIECAAAECBAgQCBQQMARiKkWAAIEBFvA+GeDme3QCBAgQIECAAIEJExBYx9MLrONNVSRAgAABAgQIECDQU0DAYIIQIECAQISA90mEohoECBAgQIAAAQIE+hMQWPfnVWe0wLqOkjEECBAgQIAAAQIEAgUEDIGYShEgQGCABbxPBrj5Hp0AAQIECBAgQGDCBATW8fQC63hTFQkQIECAAAECBAj0FBAwmCAECBAgECHgfRKhqAYBAgQIECBAgACB/gQE1v151RktsK6jZAwBAgQIECBAgACBQAEBQyCmUgQIEBhgAe+TAW6+RydAgAABAgQIEJgwAYF1PL3AOt5URQIECBAgQIAAAQI9BQQMJggBAgQIRAh4n0QoqkGAAAECBAgQIECgPwGBdX9edUYLrOsoGUOAAAECBAgQIEAgUEDAEIipFAECBAZYwPtkgJvv0QkQIECAAAECBCZMQGAdTy+wjjdVkQABAgQIECBAgEBPAQGDCUKAAAECEQLeJxGKahAgQIAAAQIECBDoT0Bg3Z9XndEC6zpKxhAgQIAAAQIECBAIFBAwBGIqRYAAgQEW8D4Z4OZ7dAIECBAgQIAAgQkTEFjH0wus401VJECAAAECBAgQINBTQMBgghAgQIBAhID3SYSiGgQIECBAgAABAgT6ExBY9+dVZ7TAuo6SMQQIECBAgAABAgQCBQQMgZhKESBAYIAFvE8GuPkenQABAgQIECBAYMIEBNbx9ALreFMVCRAgQIAAAQIECPQUEDCYIAQIECAQIeB9EqGoBgECBAgQIECAAIH+BATW/XnVGS2wrqNkDAECBAgQIECAAIFAAQFDIKZSBAgQGGAB75MBbr5HJ0CAAAECBAgQmDABgXU8vcA63lRFAgQIECBAgAABAj0FBAwmCAECBAhECHifRCiqQYAAAQIECBAgQKA/AYF1f151Rgus6ygZQ4AAAQIECBAgQCBQQMAQiKkUAQIEBljA+2SAm+/RCRAgQIAAAQIEJkxAYB1PL7CON1WRAAECBAgQIECAQE+BQQoYfve736W777473Xjjjekb3/hG+va3v51++9vfVj4bb7xx2mKLLdLMmTPTG97whvQ3f/M3aZVVVjF7CBBYCQKXX355esc73rESflJKH/3oR9Nxxx1X+2d1/t247bbbqn8/vvvd76aHHnqouv8v//Iv0+abb5423HDDtOOOO6YZM2akv/3bv03Petazatdv08BBep+0qW+ehQABAgQIECBAYHILCKzj+yewjjdVkQABAgQIECBAgEBPgUEIGHLg9KlPfSrNmzevGzSVpsUee+yRjj/++CqMchEgsGIFmhZY//nPf05Lly5N8+fPT5dddll6/PHHawNst9126fDDD09vetOb0uqrr177vjYMHIT3SRv65BkIECBAgAABAgTaJSCwju+nwDreVEUCBAgQIECAAAECPQXaHjDk0Gn27NnVqup+r7XXXjudc845aZ999hnYFZP9mhlPYDwCpac6awAAIABJREFUTQqsH3vssXTGGWek8847r7sDw3ieacstt0ynnHJKeu1rXzswuzW0/X0ynnngHgIECBAgQIAAAQIrWkBgHS8ssI43VZEAAQIECBAgQIDAwAbW999/f3rnO9+ZFi5cOKrBNttsk9Zcc830pz/9Kf3gBz8YdfV13vL3ggsuSG9729sGJnTyK0NgZQs0JbC+99570xFHHJG++c1vjkmQjw9Yf/31q79/6qmnhh0tMPKm/O/HBz/4wXTUUUcNxGprgfXK/s3x8wgQIECAAAECBAikJLCOnwUC63hTFQkQIECAAAECBAgMZGCdV0m+973vTddcc82w58+rHj/ykY9UZ1WvscYa3b/LofWDDz6Yzj///Gob4M7Z1nlADqdyoJbPp3URIDCxAt///vfTW9/61rR48eLuB8ln0i/v7+cdd9yRDjrooJTrD71y6JyPCHjPe96TXvWqVy0TPOd/Ox599NH0+c9/vjp6YMmSJcsA5V0eTj755GH/5kys4or56QLrFeOqKgECBAgQIECAAIFeAgLr+PkhsI43VZEAAQIECBAgQIBAT4E2Bgz5/NmLLrqoCp+GXjlwylv05q2+x7py+HTFFVekQw45ZFhovd9++1Xbg+cV2S4CBCZOYEUE1mPtxpB3VvjYxz6WNthgg1o7LOQV11deeWX6wAc+sMy51/nfnrzS+tnPfvbE4a3gn9zG98kKJlOeAAECBAgQIECAwHILCKyXm3CZAgLreFMVCRAgQIAAAQIECPQUaGPA8Mgjj6QcMH/ta1/rPvtuu+1WrZxeZ511ijPimWeeqc6wnTNnTndsXmX51a9+dblXcRZ/uAEECPQUiA6sf/7zn1e7MXzxi18c9vueV0TnL71MmTKl747cc8896dBDDx12HMEgHC/QxvdJ3813AwECBAgQIECAAIGVLCCwjgcXWMebqkiAAAECBAgQIECgp0AbA4Zrr7025YC6c73whS9MX/jCF9JWW21VezY88MAD1bnVQ8+/PvPMM9P73ve+2jUMJEAgXiAysP7jH/+Y8u91Pme6c+Vg+ROf+ETaf//9l2s19Girtrfeeut02WWXpY022igepgEV2/g+aQCrj0CAAAECBAgQIECgr/9/nZTS/5NS+kTT2VZp8AcUWDe4OT4aAQIECBAgQIBAOwXaFjA8/fTT1croHDh1rgMOOCCde+65fZ0fm7f2zeF0XpXduT784Q+nk046Ka266qrtnAyeisAkEIgMrL/73e+mt7zlLSmHy53rsMMOS6eddtoyZ1WPhyav2p41a9aw4wWOO+649JGPfKSV/4607X0ynp67hwABAgQIECBAgMDKFrDCOl5cYB1vqiIBAgQIECBAgACBngJtCxh++ctfVgHR9ddf333uCy64oNryt59rtMA6n2udtwpfbbXViqXytuL/9V//lW6++eb0H//xHymHbPfdd1/3vvXXXz9tuummaZtttkmvf/3r0xZbbFFrNeevfvWrtO+++6Ybbrih+BnqDPjoRz+acoA28hr5c17xilekq666Km288cZ1yqYbb7wx7bXXXsOCun/7t3+rPnudK58lns3yc956661p8eLF6aGHHqpuzWavfOUrq1X02223XTFY/OY3v5n+8R//sftj81zIX2hYffXVix8l9zGHix//+Me7Y/u1KP2Q5bVenvvzee95S+zbbrstff3rX09LlixJ3/72t7t9y6uNN9988/Tyl788veENb6i8J/oc96jAOj97ngf5XOnOFd3b0f4dyaus8znX+Vzstl1te5+0rT+ehwABAgQIECBAoJ0CAuv4vgqs401VJECAAAECBAgQINBToG0Bw9KlS9Pee+9dBW/5ytuBf+lLX0qvetWr+poJv/3tb6szaPP2vZ1rrHB3aOE//OEP6brrrkunnnpquvvuu2v/zC233LIKRbfffvv0rGc9a8z7JkNg/cQTT1RfELj66quHPUedwDqHiDnY/9jHPpauueaaol8OUk844YS0++67j+m2PIH1t771rSp474Tl+QNFh5rLEzjnzzOe+7Pzd77znWqe5vC07rX22munY489tjrbeY011qh7W+i4qMB6tLPuV8Tq5zvuuCPts88+Kf+8znXRRRelAw88MNSlCcXa9j5pgqnPQIAAAQIECBAgQKAkILAuCfX/9wLr/s3cQYAAAQIECBAgQGC5BNoWMOQg7vHHH0/33HNPtbI5h3Jz586tvTK4gznaVsF5e99dd911TO/HHnusWq05NOTupzl5NWsOzPJW5M9+9rNHvbXpgXX2z2FcDjRHXqXAOof98+bNq8Lq/IWBfq4cWudziEdbNT3ewPo3v/lNOvzww9OCBQuGfZTJHljnVeN514Gjjz66b+cORN5G+5xzzknrrLNOP20KGRsVWOfdD/bYY49hq8nzlyRe97rXhXzOTpEnn3wyvfvd706f/exnu3XHc0xB6IdaQcXa9j5ZQUzKEiBAgAABAgQIEAgVEFiHclbFBNbxpioSIECAAAECBAgQ6CkgYFiW53e/+10Vfp533nndvyxt4zvaPfnmzpbKeRvr5z//+VW9HDrn7ZfvuuuuZX54XhH+7//+7+nVr371qH0bGVjn8XkL9Lzytc71n//5nykHx50rekvwBx98ML3jHe9IOSQeefUKrHOImrdbz+ePj7zyNuQ5RPy7v/u7lM8oz19EyPVHhtr53OE8n0eeMT7ewHq084fzZ5vMgXX+QkFeUX3wwQcv45e3pc/PNm3atKoF2XrRokWVd/4SyMgr7wiQf09W9pnuUYF13g48z5fOte2226Yrrrgi5e36o6+V+bOiP3s/9bxP+tEylgABAgQIECBAgECMgMA6xnFoFYF1vKmKBAgQIECAAAECBHoKCBiG8+QQNAdxp5xyyrC/OOuss9IRRxyRVllllVE9L7/88iqoHXq9//3vrwKxHCqPdv34xz9OJ598cvrUpz417K/zz8nh65QpU5a5bTzbPw8tMvJzRgbWo533PPRn9wqsc0ifV2UPDaHzNunZ57Wvfe2wFec5dL3//vvThz70oWr79c6Vg8a8inX69OnD3MYTWP/sZz+rvgiQz88eeU3mwHq0sHennXaqnPO54KNtR5+/jJF3DTjmmGOGBdelL3GsqH96IwLr3//+99VuCEO/lJL7/clPfrL6kkn0ddNNN6XsPPT6xje+kWbMmBH9oya0nvfJhPL74QQIECBAgAABAgMqILCOb7zAOt5URQIECBAgQIAAAQI9BQY9YMjhZ976Oa8gzWfN5sBq5NnThxxySBUgj3Vmbz6zOZ9HO/TM5bzd8oknnjjm1t6dpuRtsPO4vG1555o5c2bKwfJ66623TO+aHFiPdt7z0AcYK7Ae7Szh3XbbrerFi170ojHn789//vPqrOy8ErpzjRb29xtY5zlx9tlnpyOPPHLUnz1ZA+v8XHmlbw5qO1f+MkAOo3s557H53uuvvz699a1vHfalghtvvDHtuOOOK/Vf2YjAOv/O5oD6y1/+cvezf/jDH04nnXTSClkxvnTp0rT33nunJUuWdH9eaYv8lYoa9MMG/X0SxKgMAQIECBAgQIAAgb4EBNZ9cdUaLLCuxWQQAQIECBAgQIAAgTiBQQwYnnrqqeqc6Pnz5xchc/Cc/zNWWJ0L5POyd9lll5SD13z1u/I0n7O91157pR/84AfV/S9/+cvTZz7zme7WzEM/ZFMD65HnPectvFdbbbVhgeBYAd3nP//59OY3v7n7mDkQzttWb7LJJsX+5C8Z7LPPPl37fM/VV1+dNt100+69/QbWuR+5Zl7Fna+8cn7x4sXdsHGyBtajnaX8uc99Lu25555F5zwgr34/9NBDh53Rfumll6b99tuv1v1RgyIC64cffjjtu+++6bbbbut+rLF2G4j43A899FB6+9vfXm2v3rnOPPPM6t+hNl2D+D5pU/88CwECBAgQIECAwOQUEFjH901gHW+qIgECBAgQIECAAIGeAoMYMNQNrPOq6tmzZ6e/+Iu/6Gn4wx/+MH3pS19KOej87//+77TddtulHH7VPdt3ZAidf9hY2wU3NbAeet5z3lI5B5k33HDDsC8FjBZYj9aLfs5GzttVH3bYYemSSy7p9ihvL55XAneufgLrvOI9b32dz9POV16BnP/3vCo5h9b5mqyBdQ6c85cDvvvd76b77ruvWv1/8cUXj7qSf6wJn1cgH3/88d2/XpEh71ifISKwHq3GilzxPNrv+ETYrejX4SC+T1a0qfoECBAgQIAAAQIESgIC65JQ/38vsO7fzB0ECBAgQIAAAQIElktgEAOGuoF1hs3nKOcAdfvttx/1fN/lwv//bp7sgfWjjz6a3v3ud3dXU+dwN4e8eYvloavYRwsER648zed9f+ELX0hbbbVVbdoLL7ywWvWbV6bnldWvfvWr08te9rLu/f0E1rfccku1ojqvls/Be647bdq0KgCf7IF1bdAeAwXW41MUWI/PzV0ECBAgQIAAAQIECJQFBNZlo35HCKz7FTOeAAECBAgQIECAwHIKDGJg/fvf/z6dfPLJadGiRZXen/70p2o77hyejnbl4PLYY4+tVltPmTJlOcWXvX0yB9Yjz3vOW3LnFc4bbbTRMtuujxZY33XXXWmnnXbqnou8ww47pCuuuCJNnTo1zLluYJ3PNc5nYuctxfOVt7o+55xzqvBaYP1/7RBYj29aCqzH5+YuAgQIECBAgAABAgTKAgLrslG/IwTW/YoZT4AAAQIECBAgQGA5BQYxsB6LLAeWX//619N5551XbWc98spbhGevult992rNM888k376059WPy9v03zzzTd3Q9t832TZEjyf8/y2t72tu/r4rLPOSkcccUTKXwoYeU74aIH15ZdfXq1o7lx5pfa8efPSc5/73OWc2f//7XUC6xy8588ya9as6sb1118/ffazn03Tp09PI7ePnqxbgo8HNLs8/vjj1Tnt1113Xbr22muHfbFjIra1jtgSPG/jn88pz8/VuVbkedyjnZmdd27IuxC06fI+aVM3PQsBAgQIECBAgMBkERBYx3dKYB1vqiIBAgQIECBAgACBngIChmV58jnGeZXv+9///iqs61xDQ8w60yqHfb/5zW9SDqvyf3LQls8Pvvfee1NeWdzrmgyB9cjznt/4xjemiy66KK277rpptG3XRwusFyxYkPbff/8uxSGHHFKdH73aaqvVIa41pk5g/eCDD1bBeR6br7ySeM6cOdU5zys7sK71UD0GjSdQz/3Kq4AfeOCB9JOf/CR973vfS9/61rfS3XffPex3YOSPnayB9cpe8bx06dK09957pyVLlnQJV+SZ2cs7h8Z7v/fJeOXcR4AAAQIECBAgQGD8AgLr8duNdafAOt5URQIECBAgQIAAAQI9BQQMo/PksPnKK69MBx988LCVz3n1cF5pPdbW4Hnl9MKFC9O//uu/pq997WtjbjNempaTIbAe7bzn3XbbrXq0uoH1ythiuhRY556dcsop6bjjjqs++4wZM1IOE1/84hdX/3sbA+s8v/MW+Pk58wr/++67rzQlR/37yRpYjzY/V8SXJTpod9xxR3rNa14zzPD222+vzltv0+V90qZuehYCBAgQIECAAIHJIiCwju+UwDreVEUCBAgQIECAAAECPQUEDGPz5NXRhx9+eMqrgDvXtttuW62+zquth145AMyh30c+8pFq6+S6Vz4fe6uttkp5i+KhZ2g3PbAeed7ze97znvSJT3wirbHGGtWjT6bAOq8k3muvvbr+l112Wdp3333TKqusUj1L2wLrxx57rFrFnre+/+1vf1t3qqatt966Ou89r7ruXJM1sM6fP8/X/O9f55o5c2a1Lfx6661X26TuwJE/61WvelV11vvf//3f1y0xKcZ5n0yKNvmQBAgQIECAAAECLRMQWMc3VGAdb6oiAQIECBAgQIAAgZ4CAobeE2T+/PnVKuvOlQPmG2+8MW2zzTbdP8th9TXXXFOFX0ND55GV11577ZS3a87nIm+++eZpiy22SBtuuGEVGuaAdOi52U0OrHud99x55rqB9UjfFbHKtdcK69/97nfVWdsXXnhh9dHf8pa3pPyZnve853Xbt7ID6xe+8IXVWdp5vtS5svVnPvOZlM8Tz1evLcF/8IMfpMMOO6yaw72uPL+nTZuWttxyy/TKV74ybbLJJumv/uqvqq3Sjz/++O6tkzmwzvNi55137ob2+Xc7/x6/7nWvq8Nee0z+/T700ENT/iJE58r9/eQnP5nyz2zT5X3Spm56FgIECBAgQIAAgckiILCO75TAOt5URQIECBAgQIAAAQI9BdoWMOQVoI8++mjKW/Bef/31VeCWw6LxXjfddFPaaaedht0+MkzOQeHb3va2tHjx4u64HES96U1vqgLQHE7nc51XX331UT/GaOfpNjmw7nXec+cB6wbWeUVrPju6c7373e9O8+bNS8997nPH27Jl7usVWH/xi1+swuEcKuagOG+Rvf322w+rsbID637PoB45f8a6f2Q433nI7bbbrpq///AP/5A22GCDtOaaa3ZXl4/EbFNg/cgjj6T99tuv2rq/cx199NHpxBNPrM4uj7oWLVqUdt9995R/XufKZ70feOCBUT+iMXXa9j5pDKwPQoAAAQIECBAgQKCHgMA6fnoIrONNVSRAgAABAgQIECDQU6BNAUMOq/Pqz5NPPrn7zHvssUe6+OKLh62Y7WdKXHvttalzLnPnvqFh8h//+Mcq4MpBXufaeOON0wUXXFCdWdvZVrrXz5xMgXVeEd7rvOfOc9YNrEee7bvDDjtUW65PnTq1dptyoJxXweftyPOXA/LK4PxFgc4542MF1k8++WTKAfmXv/zl6mcdddRR1dwZeT55WwLrm2++OeXfh8424PlLFccee2yaPXv2mGeyj2xCmwLrvFNA3qo7971z5ZXkeavuzTbbrPb86zXwD3/4QzrmmGOqLdg7V79fSAj5ICupSJveJyuJzI8hQIAAAQIECBAgsNwCAuvlJlymgMA63lRFAgQIECBAgAABAj0F2hYwjBbK5a14R4bOdafFyLNnN9poo/TZz362G2g9/PDD1Xbet912W7fkpz71qSoIrRNW55uWLl2a9t5777RkyZJujaausM5hZ6/znjsPUDewzmd377PPPumee+6pbs2rnL/0pS+lfMZv3WvkKviR2y2PFljnADGvcj3yyCOrH5NDxCuvvLLa+nrk1YbAOn+x4rjjjktz587tPl5eXXzOOedUK6rrXP/zP/9ThdvZrXNN5i3B8zM88MAD1eryhQsXdp9p5HnsdWzGGpO3Xs+/L0PPCs99yGfdr7rqqstTupH3tu190khkH4oAAQIECBAgQIDACAGBdfyUEFjHm6pIgAABAgQIECBAoKdA2wKGJ554otpqN59F27lmzJhRbfX84he/uK/Z8Itf/CLl8Cqvsu5cr3/966uzaF/wghdUf/Sd73ynCqTy2cD5Gk/g+vnPfz69+c1vHvbZmhhYX3LJJdXK8XzGc75GO++58xB1A+u8TXU+UznX7lw5TM7nStcJ/Edb4X7mmWdW93eu0QLrvCL7gAMO6G7jftZZZ6Ujjjhi1J/ZhsB6tHOURzqVfjlGC3cne2CdV1mfffbZ3S8udAzyLgJ55fXybA2ejwp45zvfOSwMb/Pq6mzXtvdJ6XfC3xMgQIAAAQIECBBogoDAOr4LAut4UxUJECBAgAABAgQI9BRoY8Aw8lzkDHDIIYek0047rdo2us71zDPPVNv4zpkzZ9jwkWFqXhm8yy67dM+nzdss51WV22yzTZ0fk372s59VZyjfeuutw8Y3MbDOofq//Mu/9DzvufMQdQPrPD5v2Z5XpHeuXqudR6KODJPzFwa+8IUvpK222qo7dGRgnc/MzueJX3jhhdWYN77xjdWq4XzO+GhXGwLrzvbneXeAzvXxj388ffjDH641T/PvQ14VnO8Zek32wDo/y2OPPZbe+973DvuSS/7zE044IX3wgx8c8+z5XnD534VDDz10WFid/23IX/jIK7rrfBmjVmMaNqiN75OGEfs4BAgQIECAAAECBJYREFjHTwqBdbypigQIECBAgAABAgR6CrQxYPjNb36TDj/88LRgwYJhz55XS+eVk2uvvXZPk3zubN7WO589O3Qr36233rpaXZ23Be9cI7e0zn+ez/nNQXdpdWYOq/NK4KuvvnqZz3P77benV7/61cv8+cjzrvtdsTkyzB8rcBztXO2hH2as8547Y/oJrB955JGUt6f+2te+1v0ReQv3vJJ7nXXWGbNXuTcf+tCH0vnnn98dk4PHvI17DqQ718jAemjBHCKWtoxvQ2D9+9//vloxfN5553UfvxTUdwbm34d58+alj33sY8N+H/Lf5xA7/2dlBrAj+5E/x1hf8Kj7z/9oq6HzvTlcziF93d0ZslX+fc5ngz/00EPDfny/X5qp+9mbNK6N75Mm+fosBAgQIECAAAECBEYTEFjHzwuBdbypigQIECBAgAABAgR6CrQ1YBgrgNpyyy2rgG3mzJnLrLbO21PfcccdVTh3ww03DHMba3XkaFta57HHH398+ud//udRV3TnQP1zn/tcOvXUU1MO30a78hbm+WzskVcTAus6K6D7CazzM37xi1+sVpoP/YLATjvtlE4++eT0yle+Mj3rWc/qUuRtnPMXBXJYPXTr9/XXX786X3z69OnD2HoF1nXOK25DYJ1BRq5kz3/WK5DNq6rvvPPOameC6667btR5OtoXBFb0P7krIrDOnzk/a/6dXbx48TK/+/vvv381P1/+8pcvs+L6T3/6U3r00UfTzTffXJ0Jfvfddy9DkOvm3/f8b0Obr7a+T9rcM89GgAABAgQIECAw+QUE1vE9FFjHm6pIgAABAgQIECBAoKdAmwOGvEo5B00jVzp2QLbYYos0derU6n/NY8YKj3PIlFft5lqjrZrOW4Dnc6yHhq25Zg5Q86rsHPCuuuqq1d/fddddadGiRcPGbrzxxmmDDTZI119/fbdXl156abXqeOTVhMC613nPnc/bb2A91hbsuV7u0w477JCe//znV255NW3u7dCr13bLYwXWYwXcI83bEliPtf18tstbqOdt7PP/nM8Fz6HtwoULh/3u5L977WtfWwWyeVV8vvJW7vkLHs997nNX2r+0Kyqwzg+wdOnSNHv27Gpb/7Gu/Pua506+/vd//7eyevzxx0cdns3ytuJ5dfvQVf8rDWsl/6A2v09WMqUfR4AAAQIECBAgQKC2gMC6NlXtgQLr2lQGEiBAgAABAgQIEIgRaHvAcO+996Yjjjgi5dByPFcOp3JA+0//9E9jbnucw9YcaOetwEeG1qWf+aY3vak6FzqHXvvss093+FhbLU90YL3rrrtWZz//9V//dc9H6zewzsWyYz7j9+ijj+7LsfSFgrEC67zVcw4T85cJel1tCazzM+YdBA466KAxv5wxlkP+Pchbgm+22Wbp7W9/e8pnNOcrf5Hgiiuu6H7xozTfI/5+RQbW+fPlXRPykQD5eccKous8R97NIc+x7bffftgOAXXunaxj2v4+max98bkJECBAgAABAgTaLSCwju+vwDreVEUCBAgQIECAAAECPQUGIWDoBFB5JehYq61HIuVzrvP50nnL484q7F6QOWzNZ9eeeOKJtcLAHGblLa1zYD1lypQqANxll126K1df//rXV2crv+AFLxj2YycysK5z3nPnw44nsM735u2+77vvvmrb9rG2oR4Kkv2yeV6FPdY5yqMF1jNmzEh52/U6ZxO3KbDOdt/+9rfTcccdV8t35O/Bk08+Wa2qzluv5yvPia9+9aspe66sa0UH1p3n+PGPf1yd+Z2/oNFPcL3ddttVv9s5zM+/24N0DcL7ZJD66VkJECBAgAABAgQmh4DAOr5PAut4UxUJECBAgAABAgQI9BQYpIAhh6h5m+O83W/emnvoVr55i99NN9005SA5n2+d/9811lij79mTz6fO519/5Stfqern8DVfOfjLNXOwl8PoHLAO3V78iSeeSAceeGD3TOYcBOZQMJ/jPPSayMC6n/OKxxtYd541nwv8ve99r/LIgXPehroTGuatq/PW1G984xurLddH26Z9qNlogfVYZ4SP1vC2Bdb5GfMXLPLvwpe//OVqi/UcYnd2B8i++dzwN7zhDSmHr2uuuWaXJX+hIO8mkLe47lx5RXz+0kCpD33/Mo1xw8oKrDs/Ps/lvFPDLbfcUpnl89M7xwfk39PNN9+8Ots6W+V/O9ZZZ50xvzwRZdDUOoP0PmlqD3wuAgQIECBAgACBwRMQWMf3XGAdb6oiAQIECBAgQIAAgZ4CAgYThAABAgQiBLxPIhTVIECAAAECBAgQINCfgMC6P686owXWdZSMIUCAAAECBAgQIBAoIGAIxFSKAAECAyzgfTLAzffoBAgQIECAAAECEyYgsI6nF1jHm6pIgAABAgQIECBAoKeAgMEEIUCAAIEIAe+TCEU1CBAgQIAAAQIECPQnILDuz6vOaIF1HSVjCBAgQIAAAQIECAQKCBgCMZUiQIDAAAt4nwxw8z06AQIECBAgQIDAhAkIrOPpBdbxpioSIECAAAECBAgQ6CkgYDBBCBAgQCBCwPskQlENAgQIECBAgAABAv0JCKz786ozWmBdR8kYAgQIECBAgAABAoECAoZATKUIECAwwALeJwPcfI9OgAABAgQIECAwYQIC63h6gXW8qYoECBAgQIAAAQIEegoIGEwQAgQIEIgQ8D6JUFSDAAECBAgQIECAQH8CAuv+vOqMFljXUTKGAAECBAgQIECAQKCAgCEQUykCBAgMsID3yQA336MTIECAAAECBAhMmIDAOp5eYB1vqiIBAgQIECBAgACBngICBhOEAAECBCIEvE8iFNUgQIAAAQIECBAg0J+AwLo/rzqjBdZ1lIwhQIAAAQIECBAgECggYAgbbjgNAAAgAElEQVTEVIoAAQIDLOB9MsDN9+gECBAgQIAAAQITJiCwjqcXWMebqkiAAAECBAgQIECgp4CAwQQhQIAAgQgB75MIRTUIECBAgAABAgQI9CcgsO7Pq85ogXUdJWMIECBAgAABAgQIBAoIGAIxlSJAgMAAC3ifDHDzPToBAgQIECBAgMCECQis4+kF1vGmKhIgQIAAAQIECBDoKSBgMEEIECBAIELA+yRCUQ0CBAgQIECAAAEC/QkIrPvzqjNaYF1HyRgCBAgQIECAAAECgQIChkBMpQgQIDDAAt4nA9x8j06AAAECBAgQIDBhAgLreHqBdbypigQIECBAgAABAgR6CggYTBACBAgQiBDwPolQVIMAAQIECBAgQIBAfwIC6/686owWWNdRMoYAAQIECBAgQIBAoICAIRBTKQIECAywgPfJADffoxMgQIAAAQIECEyYgMA6nl5gHW+qIgECBAgQIECAAIGeAgIGE4QAAQIEIgS8TyIU1SBAgAABAgQIECDQn4DAuj+vOqMF1nWUjCFAgAABAgQIECAQKCBgCMRUigABAgMs4H0ywM336AQIECBAgAABAhMmILCOpxdYx5uqSIAAAQIECBAgQKCngIDBBCFAgACBCAHvkwhFNQgQIECAAAECBAj0JyCw7s+rzmiBdR0lYwgQIECAAAECBAgECggYAjGVIkCAwAALeJ8McPM9OgECBAgQIECAwIQJCKzj6QXW8aYqEiBAgAABAgQIEOgpIGAwQQgQIEAgQsD7JEJRDQIECBAgQIAAAQL9CQis+/OqM1pgXUfJGAIECBAgQIAAAQKBAgKGQEylCBAgMMAC3icD3HyPToAAAQIECBAgMGECAut4eoF1vKmKBAgQIECAAAECBHoKCBhMEAIECBCIEPA+iVBUgwABAgQIECBAgEB/AgLr/rzqjBZY11EyhgABAgQIECBAgECggIAhEFMpAgQIDLCA98kAN9+jEyBAgAABAgQITJiAwDqeXmAdb6oiAQIECBAgQIAAgZ4CAgYThAABAgQiBLxPIhTVIECAAAECBAgQINCfgMC6P686owXWdZSMIUCAAAECBAgQIBAoIGAIxFSKAAECAyzgfTLAzffoBAgQIECAAAECEyYgsI6nF1jHm6pIgAABAgQIECBAoKeAgMEEIUCAAIEIAe+TCEU1CBAgQIAAAQIECPQnILDuz6vOaIF1HSVjCBAgQIAAAQIECAQKCBgCMZUiQIDAAAt4nwxw8z06AQIECBAgQIDAhAkIrOPpBdbxpioSIECAAAECBAgQ6Clw1FFHpTPPzP+n+P9dp59+esp/5iJAgAABAv0IHHnkkWnevHndW84666w0e/bsfkoYS4AAAQIECBAgQIBAnwIC6z7BagwXWNdAMoQAAQIECBAgQIBApMAJJ5yQTjzxxG7JY489Np100kmRP0ItAgQIEBgAgQMOOCBdeuml3Se9+OKL07ve9a4BeHKPSIAAAQIECBAgQGDiBATW8fYC63hTFQkQIECAAAECBAj0FJg/f346+OCDu2NmzZqVFixYQI0AAQIECPQlMHPmzHT77bd37/nKV76Sdt55575qGEyAAAECBAgQIECAQH8CAuv+vOqMFljXUTKGAAECBAgQIECAQKDArbfemrbffvtuxc022ywtXrw48CcoRYAAAQKDIPC85z0v/frXv+4+6g9/+MO04YYbDsKje0YCBAgQIECAAAECEyYgsI6nF1jHm6pIgAABAgQIECBAoKfAk08+mdZaa61hY37605+mF73oReQIECBAgEAtgYULF6ZtttmmO3bq1KnpF7/4Ra17DSJAgAABAgQIECBAYPwCAuvx2411p8A63lRFAgQIECBAgAABAkWBbbfdNt15553dceeee2469NBDi/cZQIAAAQIEssCcOXPSqaee2sXYe++901VXXQWHAAECBAgQIECAAIEVLCCwjgcWWMebqkiAAAECBAgQIECgKDB37tx09NFHd8dtueWWadGiRcX7DCBAgAABAllgvfXWS4888kgXY8GCBWnWrFlwCBAgQIAAAQIECBBYwQIC63hggXW8qYoECBAgQIAAAQIEigIPPPBAeslLXjJs3NVXX5322muv4r0GECBAgMBgC8ybNy8deeSRXYQ111wz/fKXv0zPec5zBhvG0xMgQIAAAQIECBBYCQIC63hkgXW8qYoECBAgQIAAAQIEagnsu+++6YorruiOfdnLXpaWLFlS616DCBAgQGAwBR577LE0bdq09Pjjj3cBPvCBD6TTTjttMEE8NQECBAgQIECAAIGVLCCwjgcXWMebqkiAAAECBAgQIECglsA999yTpk+fPmxs/i89Z5xxRq37DSJAgACBwRMY+WWnKVOmpAcffDCtu+66g4fhiQkQIECAAAECBAhMgIDAOh5dYB1vqiIBAgQIECBAgACB2gKzZ89OZ5999rDx8+fPTwcddFDtGgYSIECAwGAInHTSSen4448f9rBz585Nc+bMGQwAT0mAAAECBAgQIECgAQIC6/gmCKzjTVUkQIAAAQIECBAgUFvg6aefTq94xSvS0qVLh91zySWXpP333792HQMJECBAoN0Cp59+espbfw+9Zs6cmW699dZ2P7inI0CAAAECBAgQINAwAYF1fEME1vGmKhIgQIAAAQIECBDoS+COO+5Ir3nNa5a5x6q5vhgNJkCAQGsFclCdA+uh19prr53uvPPO9NKXvrS1z+3BCBAgQIAAAQIECDRRQGAd3xWBdbypigQIECBAgAABAgT6FrjsssvSfvvtt8x9u+66azrllFPSJpts0ndNNxAgQIDA5BbIgXTe7jt/sWnkdcMNN6Sddtppcj+gT0+AAAECBAgQIEBgEgoIrOObJrCON1WRAAECBAgQIECAwLgEPv3pT6cDDzxw1HsPO+ywdPDBB6dNN910XLXdRIAAAQKTR2DhwoXp/PPPT5deeukyH3rVVVdN11xzTdpll10mzwP5pAQIECBAgAABAgRaJCCwjm+mwDreVEUCBAgQIECAAAEC4xa49tpr0wEHHJCeeOKJUWvMmDGjWlG39dZbp2nTpqV11103TZkyZdw/z40ECBAgMLECTz31VHr44YfT/fffX23xff3116d777131A+14YYbViF2fhe4CBAgQIAAAQIECBCYGAGBdby7wDreVEUCBAgQIECAAAECyyXwox/9KM2ePTtdd911y1XHzQQIECDQHoFZs2als88+O6211lrteShPQoAAAQIECBAgQGASCgis45smsI43VZEAAQIECBAgQIBAiEBeRTd37tz0/e9/P6SeIgQIECAw+QSmT5+ejjnmmLT77rtPvg/vExMgQIAAAQIECBBooYDAOr6pAut4UxUJECBAgAABAgQIhAosWLCg2gL2lltuCa2rGAECBAg0VyCfUZ2PiNhzzz2b+yF9MgIECBAgQIAAAQIDKCCwjm+6wDreVEUCBAgQIECAAAECK0TgJz/5SbrpppvSXXfdlZYsWZIeeuih9Ktf/So9/fTTK+TnKUqAAAECK15gypQpaerUqWmDDTZIm222Wdp2223TjjvuWP2ZiwABAgQIECBAgACB5gkIrON7I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CON1WRAAECBAgQIECAAAECBAgQIECAAAECBAgQIECAAIEWCgis45sqsI43VZEAAQIECBAgQIAAAQIECBAgQIAAAQIECBAgQIAAgRYKCKzjmyqwjjdVkQABAgQIECBAgAABAgQIECBAgAABAgQIECBAgACBFgoIrOObKrD+f9mzYxoAAACEYf5dY2IXqQGOcq4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FOEIMsAACAASURBV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lKXWngAAIABJREFU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E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lTBuje1SIAAAQIECBAgQIAAAQIECBAgQIAAAQIECBAgQIDAoYBg3Z8qWPemFgkQIECAAAECBAgQIECAAAECBAgQIECAAAECBAgQOBQQrPtTBeve1CIBAgQIECBAgAABAgQIECBAgAABAgQIECBAgAABAocCgnV/qmDdm1okQIAAAQIECBAgQIAAAQIECBAgQIAAAQIECBAgQOBQQLDuTxWse1OLBAgQIECAAAECBAgQIECAAAECBAgQIECAAAGaAJSFAAAgAElEQVQCBAgcCgjW/amCdW9qkQABAgQIECBAgAABAgQIECBAgAABAgQIECBAgACBQwHBuj9VsO5NLRIgQIAAAQIECBAgQIAAAQIECBAgQIAAAQIECBAgcCggWPenCta9qUUCBAgQIECAAAECBAgQIECAAAECBAgQIECAAAECBA4FBOv+VMG6N7VIgAABAgQIECBAgAABAgQIECBAgAABAgQIECBAgMChgGDdnypY96YWCRAgQIAAAQIECBAgQIAAAQIECBAgQIAAAQIECBA4FBCs+1MF697UIgECBAgQIECAAAECBAgQIECAAAECBAgQIECAAAEChwKCdX+qYN2bWiRAgAABAgQIECBAgAABAgQIECBAgAABAgQIECBA4FBAsO5PFax7U4sECBAgQIAAAQIECBAgQIAAAQIECBAgQIAAAQIECBwKCNb9qYJ1b2qRAAECBAgQIECAAAECBAgQIECAAAECBAgQIECAAIFDAcG6P1Ww7k0tEiBAgAABAgQIECBAgAABAgQIECBAgAABAgQIECBwKCBY96cK1r2pRQIECBAgQIAAAQIECBAgQIAAAQIECBAgQIAAAQIEDgUE6/5Uwbo3tUiAAAECBAgQIECAAAECBAgQIECAAAECBAgQIECAwKGAYN2fKlj3phYJECBAgAABAgQIECBAgAABAgQIECBAgAABAgQIEDgUEKz7UwXr3tQiAQIECBAgQIAAAQIECBAgQIAAAQIECBAgQIAAAQKHAoJ1f6pg3ZtaJECAAAECBAgQIECAAAECBAgQIECAAAECBAgQIEDgUECw7k8VrHtTiwQIECBAgAABAgQIECBAgAABAgQIECBAgAABAgQIHAoI1v2pgnVvapEAAQIECBAgQIAAAQIECBAgQIAAAQIECBAgQIAAgUMBwbo/VbDuTS0SIECAAAECBAgQIECAAAECBAgQIECAAAECBAgQIHAoIFj3pwrWvalFAgQIECBAgAABAgQIECBAgAABAgQIECBAgAABAgQOBQTr/tS1d4fYCUVBEAXJlrORbDk6KoIr/jTlYc6jWl6B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DPkoOwAABPNSURBV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iCdW/qIgECBAgQIECAAAECBAgQIECAAAECBAgQIECAAAECgwKCdT+qYN2bukiAAAECBAgQIECAAAECBAgQIECAAAECBAgQIECAwKCAYN2PKlj3pi4SIECAAAECBAgQIECAAAECBAgQIECAAAECBAgQIDAoIFj3owrWvamLBAgQIECAAAECBAgQIECAAAECBAgQIECAAAECBAgMCgjW/ah/gnV/3kUCBAgQIECAAAECBAgQIECAAAECBAgQIECAAAECBAjMCny/Xq+fp/+6rwc/ULB+8DieRoAAAQIECBAgQIAAAQIECBAgQIAAAQIECBAgQIDAowUE6zfnEazfBPR1AgQIECBAgAABAgQIECBAgAABAgQIECBAgAABAgQ+VkCwfnN6wfpNQF8nQIAAAQIECBAgQIAAAQIECBAgQIAAAQIECBAgQOBjBQTrj53eDydAgAABAgQIECBAgAABAgQIECBAgAABAgQIECBAgACBfwWe/B/W/z7eBwgQIECAAAECBAgQIECAAAECBAgQIECAAAECBAgQIEDgroBgfXc7LydAgAABAgQIECBAgAABAgQIECBAgAABAgQIECBAgMBpAcH69HweT4AAAQIECBAgQIAAAQIECBAgQIAAAQIECBAgQIAAgbsCgvXd7bycAAECBAgQIECAAAECBAgQIECAAAECBAgQIECAAAECpwUE69PzeTwBAgQIECBAgAABAgQIECBAgAABAgQIECBAgAABAgTuCgjWd7fzcgIECBAgQIAAAQIECBAgQIAAAQIECBAgQIAAAQIECJwWEKxPz+fxBAgQIECAAAECBAgQIECAAAECBAgQIECAAAECBAgQuCsgWN/dzssJECBAgAABAgQIECBAgAABAgQIECBAgAABAgQIECBwWkCwPj2fxxMgQIAAAQIECBAgQIAAAQIECBAgQIAAAQIECBAgQOCugGB9dzsvJ0CAAAECBAgQIECAAAECBAgQIECAAAECBAgQIECAwGkBwfr0fB5PgAABAgQIECBAgAABAgQIECBAgAABAgQIECBAgACBuwKC9d3tvJwAAQIECBAgQIAAAQIECBAgQIAAAQIECBAgQIAAAQKnBQTr0/N5PAECBAgQIECAAAECBAgQIECAAAECBAgQIECAAAECBO4KCNZ3t/NyAgQIECBAgAABAgQIECBAgAABAgQIECBAgAABAgQInBYQrE/P5/EECBAgQIAAAQIECBAgQIAAAQIECBAgQIAAAQIECBC4KyBY393OywkQIECAAAECBAgQIECAAAECBAgQIECAAAECBAgQIHBaQLA+PZ/HEyBAgAABAgQIECBAgAABAgQIECBAgAABAgQIECBA4K6AYH13Oy8nQIAAAQIECBAgQIAAAQIECBAgQIAAAQIECBAgQIDAaQHB+vR8Hk+AAAECBAgQIECAAAECBAgQIECAAAECBAgQIECAAIG7AoL13e28nAABAgQIECBAgAABAgQIECBAgAABAgQIECBAgAABAqcFBOvT83k8AQIECBAgQIAAAQIECBAgQIAAAQIECBAgQIAAAQIE7goI1ne383ICBAgQIECAAAECBAgQIECAAAECBAgQIECAAAECBAicFhCsT8/n8QQIECBAgAABAgQIECBAgAABAgQIECBAgAABAgQIELgrIFjf3c7LCRAgQIAAAQIECBAgQIAAAQIECBAgQIAAAQIECBAgcFpAsD49n8cTIECAAAECBAgQIECAAAECBAgQIECAAAECBAgQIEDgroBgfXc7LydAgAABAgQIECBAgAABAgQIECBAgAABAgQIECBAgMBpAcH69HweT4AAAQIECBAgQIAAAQIECBAgQIAAAQIECBAgQIAAgbsCgvXd7bycAAECBAgQIECAAAECBAgQIECAAAECBAgQIECAAAECpwUE69PzeTwBAgQIECBAgAABAgQIECBAgAABAgQIECBAgAABAgTuCgjWd7fzcgIECBAgQIAAAQIECBAgQIAAAQIECBAgQIAAAQIECJwWEKxPz+fxBAgQIECAAAECBAgQIECAAAECBAgQIECAAAECBAgQuCsgWN/dzssJECBAgAABAgQIECBAgAABAgQIECBAgAABAgQIECBwWkCwPj2fxxMgQIAAAQIECBAgQIAAAQIECBAgQIAAAQIECBAgQOCugGB9dzsvJ0CAAAECBAgQIECAAAECBAgQIECAAAECBAgQIECAwGkBwfr0fB5PgAABAgQIECBAgAABAgQIECBAgAABAgQIECBAgACBuwKC9d3tvJwAAQIECBAgQIAAAQIECBAgQIAAAQIECBAgQIAAAQKnBQTr0/N5PAECBAgQIECAAAECBAgQIECAAAECBAgQIECAAAECBO4KCNZ3t/NyAgQIECBAgAABAgQIECBAgAABAgQIECBAgAABAgQInBYQrE/P5/EECBAgQIAAAQIECBAgQIAAAQIECBAgQIAAAQIECBC4KyBY393OywkQIECAAAECBAgQIECAAAECBAgQIECAAAECBAgQIHBaQLA+PZ/HEyBAgAABAgQIECBAgAABAgQIECBAgAABAgQIECBA4K6AYH13Oy8nQIAAAQIECBAgQIAAAQIECBAgQIAAAQIECBAgQIDAaQHB+vR8Hk+AAAECBAgQIECAAAECBAgQIECAAAECBAgQIECAAIG7Ar8g33nIkvLdeQ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46767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010" y="1691322"/>
            <a:ext cx="4344553" cy="435475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180FC58-74E1-84C8-A2EF-B4EB11C3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2" y="198438"/>
            <a:ext cx="10364577" cy="1325562"/>
          </a:xfrm>
        </p:spPr>
        <p:txBody>
          <a:bodyPr/>
          <a:lstStyle/>
          <a:p>
            <a:pPr algn="ctr"/>
            <a:r>
              <a:rPr lang="ru-RU" dirty="0"/>
              <a:t>Интерфейс информационной системы автосалона </a:t>
            </a:r>
            <a:r>
              <a:rPr lang="en-US" sz="4400" dirty="0"/>
              <a:t>«l2eauto»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657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539</TotalTime>
  <Words>256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ДИПЛОМНЫЙ ПРОЕКТ</vt:lpstr>
      <vt:lpstr>ЦЕЛЬ  </vt:lpstr>
      <vt:lpstr>Организационная структура  автосалона «l2eauto»</vt:lpstr>
      <vt:lpstr>Диаграмма бизнес-прецедентов </vt:lpstr>
      <vt:lpstr>Плюсы внедрения проектируемой информационной системы</vt:lpstr>
      <vt:lpstr>Архитектура проектируемой информационной системы</vt:lpstr>
      <vt:lpstr>ER-диаграмма базы данных информационной системы автосалона «l2eauto» </vt:lpstr>
      <vt:lpstr>Интерфейс информационной системы автосалона «l2eauto» </vt:lpstr>
      <vt:lpstr>Интерфейс информационной системы автосалона «l2eauto» </vt:lpstr>
      <vt:lpstr>Модуль управления продажами</vt:lpstr>
      <vt:lpstr>Экономическое обоснование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Джамал</dc:creator>
  <cp:lastModifiedBy>Чалкан Джалалудинов</cp:lastModifiedBy>
  <cp:revision>22</cp:revision>
  <dcterms:created xsi:type="dcterms:W3CDTF">2024-05-22T14:04:24Z</dcterms:created>
  <dcterms:modified xsi:type="dcterms:W3CDTF">2024-06-09T16:57:23Z</dcterms:modified>
</cp:coreProperties>
</file>