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4" d="100"/>
          <a:sy n="84" d="100"/>
        </p:scale>
        <p:origin x="211"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6E77-06BB-AC9D-D510-49E20E18B2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BCD997-8169-6BAE-F01C-8FA2704DE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38CD71-0DB3-DEEB-0C71-D8D6ECB72543}"/>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5" name="Footer Placeholder 4">
            <a:extLst>
              <a:ext uri="{FF2B5EF4-FFF2-40B4-BE49-F238E27FC236}">
                <a16:creationId xmlns:a16="http://schemas.microsoft.com/office/drawing/2014/main" id="{B12AA383-D57C-9C67-57C5-52FB9DDB0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1B003-4946-2B5B-4319-27605A9583AF}"/>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331024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E79B-52B9-5B8D-9BEE-F989DDC162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BC5401-4A15-A378-81BA-EFD780AEB2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F0C45-0C17-35DA-4136-723022939B4E}"/>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5" name="Footer Placeholder 4">
            <a:extLst>
              <a:ext uri="{FF2B5EF4-FFF2-40B4-BE49-F238E27FC236}">
                <a16:creationId xmlns:a16="http://schemas.microsoft.com/office/drawing/2014/main" id="{4D96C215-2504-9F28-B264-E8850B125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E72A6-892A-0912-E38A-11376F635500}"/>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289215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C67DA-4387-6687-B406-A825EF5068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167C50-2637-00D8-2DC2-7C0D044A94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5ABEF-0268-FA99-D71E-D8037701A874}"/>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5" name="Footer Placeholder 4">
            <a:extLst>
              <a:ext uri="{FF2B5EF4-FFF2-40B4-BE49-F238E27FC236}">
                <a16:creationId xmlns:a16="http://schemas.microsoft.com/office/drawing/2014/main" id="{1518C7BC-F16B-0385-693B-A4EA987AD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CC5C6-531E-40DB-D7E0-FA8AAEAEBC64}"/>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285533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CFA1-8121-9A35-8D2F-9E542AA6E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6EC8C-B183-7B7E-1A76-A425BBC72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8A162-8188-4113-761B-D0C74027E32D}"/>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5" name="Footer Placeholder 4">
            <a:extLst>
              <a:ext uri="{FF2B5EF4-FFF2-40B4-BE49-F238E27FC236}">
                <a16:creationId xmlns:a16="http://schemas.microsoft.com/office/drawing/2014/main" id="{695804E5-384E-8426-6D64-9FEEAA8A1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31B2B-0233-2CF3-4197-6EE86E81915E}"/>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94052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2562-1F80-3F85-F633-093741B61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13FC39-8E37-FB07-794A-7AEB7C8E4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7F9AD3-8FE7-72C9-84FC-C81F9E3A3A8B}"/>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5" name="Footer Placeholder 4">
            <a:extLst>
              <a:ext uri="{FF2B5EF4-FFF2-40B4-BE49-F238E27FC236}">
                <a16:creationId xmlns:a16="http://schemas.microsoft.com/office/drawing/2014/main" id="{956DAA21-C338-4193-5D68-DB4BA8EFB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EF281-80C8-FD45-1B01-8967812FA3C8}"/>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62166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0E39-A17F-1598-B0F3-6B5CA90DD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698A8-8951-4DF3-9F52-447DEA0092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C24427-F057-0474-0E8B-9F11BCF175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A8B73-2165-78BC-CAAC-780E59A70CF5}"/>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6" name="Footer Placeholder 5">
            <a:extLst>
              <a:ext uri="{FF2B5EF4-FFF2-40B4-BE49-F238E27FC236}">
                <a16:creationId xmlns:a16="http://schemas.microsoft.com/office/drawing/2014/main" id="{99C90BD0-F7F6-A311-8551-7EB02784B5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9D269-EE7D-2875-5730-D73105BDA19D}"/>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39479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4121-825A-A916-F418-E2221944ED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6B1785-8AFE-F5BF-5D5C-5193B7C2EC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ADD53-A479-4A49-DC75-D81BCACF15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936A6-516C-67B3-7493-01D2B31CC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9C4F7-255D-C9E8-C3EB-91F7EB0DB0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FA0C3B-FA65-EE22-2E64-E26C54974C57}"/>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8" name="Footer Placeholder 7">
            <a:extLst>
              <a:ext uri="{FF2B5EF4-FFF2-40B4-BE49-F238E27FC236}">
                <a16:creationId xmlns:a16="http://schemas.microsoft.com/office/drawing/2014/main" id="{D9E094F5-BD1F-5625-C2B8-5765B018C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03B6FD-CD5E-733F-869F-89AEA1CF6C88}"/>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81312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2468-339F-A78B-78E4-1F43FA4C0E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B86829-D9D5-E3D1-EBB3-38C5A9E80E54}"/>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4" name="Footer Placeholder 3">
            <a:extLst>
              <a:ext uri="{FF2B5EF4-FFF2-40B4-BE49-F238E27FC236}">
                <a16:creationId xmlns:a16="http://schemas.microsoft.com/office/drawing/2014/main" id="{FA26D57A-A8DA-6DFC-E72C-64880169A0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768650-0D8E-AFB1-A161-8FA68AEF20CF}"/>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167565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DD0B94-14BB-A113-E470-DE976872EAE9}"/>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3" name="Footer Placeholder 2">
            <a:extLst>
              <a:ext uri="{FF2B5EF4-FFF2-40B4-BE49-F238E27FC236}">
                <a16:creationId xmlns:a16="http://schemas.microsoft.com/office/drawing/2014/main" id="{10D3B17D-72EE-A934-25B0-DA0988397E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C31803-AD79-EFB6-4C29-1493BD984F0A}"/>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399969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5B69-13D4-D3AB-587B-02B43E449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B9DF8B-9ACE-F7A4-4B03-556F82B9C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4AF43-6903-1B7B-3C74-A0BA9E8B8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0FA4E-24A6-3591-A5A4-39D10F451128}"/>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6" name="Footer Placeholder 5">
            <a:extLst>
              <a:ext uri="{FF2B5EF4-FFF2-40B4-BE49-F238E27FC236}">
                <a16:creationId xmlns:a16="http://schemas.microsoft.com/office/drawing/2014/main" id="{4534006A-B149-FE86-26A1-B5E03A1C3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A311F-7553-4581-99AE-58F8255C37ED}"/>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2342159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0ADD-DE2C-044B-AE38-78E52E29D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88FBCD-C787-7A38-C5BA-0A97F4E03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5991F7-3C74-E700-B2AA-FBDD8D0BE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83065-02C8-B4E4-B56F-B0B7EA5A764F}"/>
              </a:ext>
            </a:extLst>
          </p:cNvPr>
          <p:cNvSpPr>
            <a:spLocks noGrp="1"/>
          </p:cNvSpPr>
          <p:nvPr>
            <p:ph type="dt" sz="half" idx="10"/>
          </p:nvPr>
        </p:nvSpPr>
        <p:spPr/>
        <p:txBody>
          <a:bodyPr/>
          <a:lstStyle/>
          <a:p>
            <a:fld id="{EF90B84D-C9CE-424A-8E02-169290F764B4}" type="datetimeFigureOut">
              <a:rPr lang="en-US" smtClean="0"/>
              <a:t>9/8/2023</a:t>
            </a:fld>
            <a:endParaRPr lang="en-US"/>
          </a:p>
        </p:txBody>
      </p:sp>
      <p:sp>
        <p:nvSpPr>
          <p:cNvPr id="6" name="Footer Placeholder 5">
            <a:extLst>
              <a:ext uri="{FF2B5EF4-FFF2-40B4-BE49-F238E27FC236}">
                <a16:creationId xmlns:a16="http://schemas.microsoft.com/office/drawing/2014/main" id="{7CADCF04-09BC-B831-1660-1C63CCDE5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65792-EF2F-E077-D87D-56D0655C5FA4}"/>
              </a:ext>
            </a:extLst>
          </p:cNvPr>
          <p:cNvSpPr>
            <a:spLocks noGrp="1"/>
          </p:cNvSpPr>
          <p:nvPr>
            <p:ph type="sldNum" sz="quarter" idx="12"/>
          </p:nvPr>
        </p:nvSpPr>
        <p:spPr/>
        <p:txBody>
          <a:bodyPr/>
          <a:lstStyle/>
          <a:p>
            <a:fld id="{F81A442A-7943-43BE-8736-FC24F0058023}" type="slidenum">
              <a:rPr lang="en-US" smtClean="0"/>
              <a:t>‹#›</a:t>
            </a:fld>
            <a:endParaRPr lang="en-US"/>
          </a:p>
        </p:txBody>
      </p:sp>
    </p:spTree>
    <p:extLst>
      <p:ext uri="{BB962C8B-B14F-4D97-AF65-F5344CB8AC3E}">
        <p14:creationId xmlns:p14="http://schemas.microsoft.com/office/powerpoint/2010/main" val="267037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F67CE-E804-E9F2-EBAE-A9E8B2BDC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62821D-A4B7-4B6D-7B50-557D6A6AC1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B4AFD-50A2-2DD8-C677-05D32EF2D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0B84D-C9CE-424A-8E02-169290F764B4}" type="datetimeFigureOut">
              <a:rPr lang="en-US" smtClean="0"/>
              <a:t>9/8/2023</a:t>
            </a:fld>
            <a:endParaRPr lang="en-US"/>
          </a:p>
        </p:txBody>
      </p:sp>
      <p:sp>
        <p:nvSpPr>
          <p:cNvPr id="5" name="Footer Placeholder 4">
            <a:extLst>
              <a:ext uri="{FF2B5EF4-FFF2-40B4-BE49-F238E27FC236}">
                <a16:creationId xmlns:a16="http://schemas.microsoft.com/office/drawing/2014/main" id="{E73AC3AE-8BC7-78BA-0D52-2640C2E97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F842FC-EA20-7379-C142-A6A966F27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A442A-7943-43BE-8736-FC24F0058023}" type="slidenum">
              <a:rPr lang="en-US" smtClean="0"/>
              <a:t>‹#›</a:t>
            </a:fld>
            <a:endParaRPr lang="en-US"/>
          </a:p>
        </p:txBody>
      </p:sp>
    </p:spTree>
    <p:extLst>
      <p:ext uri="{BB962C8B-B14F-4D97-AF65-F5344CB8AC3E}">
        <p14:creationId xmlns:p14="http://schemas.microsoft.com/office/powerpoint/2010/main" val="2649479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62EC-3F6B-AD04-5EB4-B8CEC84D888E}"/>
              </a:ext>
            </a:extLst>
          </p:cNvPr>
          <p:cNvSpPr>
            <a:spLocks noGrp="1"/>
          </p:cNvSpPr>
          <p:nvPr>
            <p:ph type="ctrTitle"/>
          </p:nvPr>
        </p:nvSpPr>
        <p:spPr>
          <a:xfrm>
            <a:off x="1305636" y="1704668"/>
            <a:ext cx="9144000" cy="2387600"/>
          </a:xfrm>
        </p:spPr>
        <p:txBody>
          <a:bodyPr/>
          <a:lstStyle/>
          <a:p>
            <a:r>
              <a:rPr lang="en-US" sz="9600" dirty="0"/>
              <a:t>GIT</a:t>
            </a:r>
            <a:r>
              <a:rPr lang="en-US" dirty="0"/>
              <a:t> </a:t>
            </a:r>
          </a:p>
        </p:txBody>
      </p:sp>
    </p:spTree>
    <p:extLst>
      <p:ext uri="{BB962C8B-B14F-4D97-AF65-F5344CB8AC3E}">
        <p14:creationId xmlns:p14="http://schemas.microsoft.com/office/powerpoint/2010/main" val="189600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1850A3-DCD3-8BB8-B455-4E8D49875FD8}"/>
              </a:ext>
            </a:extLst>
          </p:cNvPr>
          <p:cNvSpPr txBox="1"/>
          <p:nvPr/>
        </p:nvSpPr>
        <p:spPr>
          <a:xfrm>
            <a:off x="409432" y="357706"/>
            <a:ext cx="10772633" cy="3139321"/>
          </a:xfrm>
          <a:prstGeom prst="rect">
            <a:avLst/>
          </a:prstGeom>
          <a:noFill/>
        </p:spPr>
        <p:txBody>
          <a:bodyPr wrap="square">
            <a:spAutoFit/>
          </a:bodyPr>
          <a:lstStyle/>
          <a:p>
            <a:r>
              <a:rPr lang="en-US" dirty="0">
                <a:solidFill>
                  <a:schemeClr val="accent6"/>
                </a:solidFill>
              </a:rPr>
              <a:t>Committing changes from the Index </a:t>
            </a:r>
          </a:p>
          <a:p>
            <a:endParaRPr lang="en-US" dirty="0"/>
          </a:p>
          <a:p>
            <a:r>
              <a:rPr lang="en-US" dirty="0"/>
              <a:t>Committing process is done in the staging area on the files which are added to the Index after git add command is executed. This committing process is done by the use of git commit command. This command commits the staged changes to the local repository. </a:t>
            </a:r>
          </a:p>
          <a:p>
            <a:endParaRPr lang="en-US" dirty="0"/>
          </a:p>
          <a:p>
            <a:r>
              <a:rPr lang="en-US" dirty="0"/>
              <a:t>Syntax:</a:t>
            </a:r>
          </a:p>
          <a:p>
            <a:r>
              <a:rPr lang="en-US" dirty="0"/>
              <a:t>$ git commit -m "Add existing file“</a:t>
            </a:r>
          </a:p>
          <a:p>
            <a:endParaRPr lang="en-US" dirty="0"/>
          </a:p>
          <a:p>
            <a:r>
              <a:rPr lang="en-US" dirty="0"/>
              <a:t>This commit command is used to add any of the tracked files to staging area and commit them by providing a message to remember.</a:t>
            </a:r>
          </a:p>
        </p:txBody>
      </p:sp>
    </p:spTree>
    <p:extLst>
      <p:ext uri="{BB962C8B-B14F-4D97-AF65-F5344CB8AC3E}">
        <p14:creationId xmlns:p14="http://schemas.microsoft.com/office/powerpoint/2010/main" val="120941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FE6A10-AE19-55DC-387F-A857E3639655}"/>
              </a:ext>
            </a:extLst>
          </p:cNvPr>
          <p:cNvPicPr>
            <a:picLocks noChangeAspect="1"/>
          </p:cNvPicPr>
          <p:nvPr/>
        </p:nvPicPr>
        <p:blipFill>
          <a:blip r:embed="rId2"/>
          <a:stretch>
            <a:fillRect/>
          </a:stretch>
        </p:blipFill>
        <p:spPr>
          <a:xfrm>
            <a:off x="2088107" y="837514"/>
            <a:ext cx="7724633" cy="4263123"/>
          </a:xfrm>
          <a:prstGeom prst="rect">
            <a:avLst/>
          </a:prstGeom>
        </p:spPr>
      </p:pic>
    </p:spTree>
    <p:extLst>
      <p:ext uri="{BB962C8B-B14F-4D97-AF65-F5344CB8AC3E}">
        <p14:creationId xmlns:p14="http://schemas.microsoft.com/office/powerpoint/2010/main" val="260573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381116-78C6-F8D9-F33C-A36A51A49AF2}"/>
              </a:ext>
            </a:extLst>
          </p:cNvPr>
          <p:cNvSpPr txBox="1"/>
          <p:nvPr/>
        </p:nvSpPr>
        <p:spPr>
          <a:xfrm>
            <a:off x="104633" y="1583478"/>
            <a:ext cx="11773468" cy="2862322"/>
          </a:xfrm>
          <a:prstGeom prst="rect">
            <a:avLst/>
          </a:prstGeom>
          <a:noFill/>
        </p:spPr>
        <p:txBody>
          <a:bodyPr wrap="square">
            <a:spAutoFit/>
          </a:bodyPr>
          <a:lstStyle/>
          <a:p>
            <a:r>
              <a:rPr lang="en-US" dirty="0">
                <a:solidFill>
                  <a:schemeClr val="accent6"/>
                </a:solidFill>
              </a:rPr>
              <a:t>Synchronizing with Remote Repositories</a:t>
            </a:r>
          </a:p>
          <a:p>
            <a:endParaRPr lang="en-US" dirty="0"/>
          </a:p>
          <a:p>
            <a:r>
              <a:rPr lang="en-US" dirty="0"/>
              <a:t>Git allows the users to perform operations on the Repositories by cloning them on the local machine. This will result in the creation of various different copies of the project. These copies are stored on the local machine and hence, the users will not be able to sync their changes with other developers. To overcome this problem, Git allows performing syncing of these local repositories with the remote repositories. This synchronization can be done by the use of two commands in the Git. These commands are:</a:t>
            </a:r>
          </a:p>
          <a:p>
            <a:endParaRPr lang="en-US" dirty="0"/>
          </a:p>
          <a:p>
            <a:r>
              <a:rPr lang="en-US" dirty="0">
                <a:solidFill>
                  <a:schemeClr val="accent4"/>
                </a:solidFill>
              </a:rPr>
              <a:t>push</a:t>
            </a:r>
          </a:p>
          <a:p>
            <a:r>
              <a:rPr lang="en-US" dirty="0">
                <a:solidFill>
                  <a:schemeClr val="accent4"/>
                </a:solidFill>
              </a:rPr>
              <a:t>pull</a:t>
            </a:r>
          </a:p>
        </p:txBody>
      </p:sp>
    </p:spTree>
    <p:extLst>
      <p:ext uri="{BB962C8B-B14F-4D97-AF65-F5344CB8AC3E}">
        <p14:creationId xmlns:p14="http://schemas.microsoft.com/office/powerpoint/2010/main" val="210352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67F9F-A805-F440-093D-D5DAE13760A8}"/>
              </a:ext>
            </a:extLst>
          </p:cNvPr>
          <p:cNvSpPr txBox="1"/>
          <p:nvPr/>
        </p:nvSpPr>
        <p:spPr>
          <a:xfrm>
            <a:off x="436729" y="447175"/>
            <a:ext cx="11041039" cy="2031325"/>
          </a:xfrm>
          <a:prstGeom prst="rect">
            <a:avLst/>
          </a:prstGeom>
          <a:noFill/>
        </p:spPr>
        <p:txBody>
          <a:bodyPr wrap="square">
            <a:spAutoFit/>
          </a:bodyPr>
          <a:lstStyle/>
          <a:p>
            <a:r>
              <a:rPr lang="en-US" dirty="0">
                <a:solidFill>
                  <a:schemeClr val="accent4"/>
                </a:solidFill>
              </a:rPr>
              <a:t>Push</a:t>
            </a:r>
            <a:r>
              <a:rPr lang="en-US" dirty="0"/>
              <a:t>: This command is used to push all the commits of the current repository to the tracked remote repository. This command can be used to push your repository to multiple repositories at once. </a:t>
            </a:r>
          </a:p>
          <a:p>
            <a:endParaRPr lang="en-US" dirty="0"/>
          </a:p>
          <a:p>
            <a:r>
              <a:rPr lang="en-US" dirty="0"/>
              <a:t>Syntax:</a:t>
            </a:r>
          </a:p>
          <a:p>
            <a:r>
              <a:rPr lang="en-US" dirty="0"/>
              <a:t>$ git push -u origin master</a:t>
            </a:r>
          </a:p>
          <a:p>
            <a:r>
              <a:rPr lang="en-US" dirty="0"/>
              <a:t>To push all the contents of our local repository that belong to the master branch to the server(Global repository). </a:t>
            </a:r>
          </a:p>
          <a:p>
            <a:endParaRPr lang="en-US" dirty="0"/>
          </a:p>
        </p:txBody>
      </p:sp>
      <p:sp>
        <p:nvSpPr>
          <p:cNvPr id="6" name="TextBox 5">
            <a:extLst>
              <a:ext uri="{FF2B5EF4-FFF2-40B4-BE49-F238E27FC236}">
                <a16:creationId xmlns:a16="http://schemas.microsoft.com/office/drawing/2014/main" id="{8BF9152F-8BBA-9B6B-346F-D81C585578E3}"/>
              </a:ext>
            </a:extLst>
          </p:cNvPr>
          <p:cNvSpPr txBox="1"/>
          <p:nvPr/>
        </p:nvSpPr>
        <p:spPr>
          <a:xfrm>
            <a:off x="436729" y="2809840"/>
            <a:ext cx="10799928" cy="2308324"/>
          </a:xfrm>
          <a:prstGeom prst="rect">
            <a:avLst/>
          </a:prstGeom>
          <a:noFill/>
        </p:spPr>
        <p:txBody>
          <a:bodyPr wrap="square">
            <a:spAutoFit/>
          </a:bodyPr>
          <a:lstStyle/>
          <a:p>
            <a:r>
              <a:rPr lang="en-US" dirty="0">
                <a:solidFill>
                  <a:schemeClr val="accent4"/>
                </a:solidFill>
              </a:rPr>
              <a:t>Pull</a:t>
            </a:r>
            <a:r>
              <a:rPr lang="en-US" dirty="0"/>
              <a:t>: Pull command is used to fetch the commits from a remote repository and stores them in the remote branches. There might be a case when other users perform changes on their copy of repositories and upload them with other remote repositories. But in that case, your copy of the repository will become out of date. Hence, to re-synchronize your copy of the repository with the remote repository, the user has to just use the git pull command to fetch the content of the remote repository. </a:t>
            </a:r>
          </a:p>
          <a:p>
            <a:endParaRPr lang="en-US" dirty="0"/>
          </a:p>
          <a:p>
            <a:r>
              <a:rPr lang="en-US" dirty="0"/>
              <a:t>Syntax:</a:t>
            </a:r>
          </a:p>
          <a:p>
            <a:r>
              <a:rPr lang="en-US" dirty="0"/>
              <a:t>$ git pull</a:t>
            </a:r>
          </a:p>
        </p:txBody>
      </p:sp>
    </p:spTree>
    <p:extLst>
      <p:ext uri="{BB962C8B-B14F-4D97-AF65-F5344CB8AC3E}">
        <p14:creationId xmlns:p14="http://schemas.microsoft.com/office/powerpoint/2010/main" val="356959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6BD02E-898E-5B19-0221-7FA8BCA01F4C}"/>
              </a:ext>
            </a:extLst>
          </p:cNvPr>
          <p:cNvSpPr txBox="1"/>
          <p:nvPr/>
        </p:nvSpPr>
        <p:spPr>
          <a:xfrm>
            <a:off x="213815" y="752481"/>
            <a:ext cx="11282149" cy="5078313"/>
          </a:xfrm>
          <a:prstGeom prst="rect">
            <a:avLst/>
          </a:prstGeom>
          <a:noFill/>
        </p:spPr>
        <p:txBody>
          <a:bodyPr wrap="square">
            <a:spAutoFit/>
          </a:bodyPr>
          <a:lstStyle/>
          <a:p>
            <a:r>
              <a:rPr lang="en-US" dirty="0"/>
              <a:t>Some more commands:</a:t>
            </a:r>
          </a:p>
          <a:p>
            <a:r>
              <a:rPr lang="en-US" dirty="0"/>
              <a:t>Git Status: It is used for checking the status of git repository, i.e., if the files are committed or not, files in staging area or untracked file.</a:t>
            </a:r>
          </a:p>
          <a:p>
            <a:endParaRPr lang="en-US" dirty="0"/>
          </a:p>
          <a:p>
            <a:r>
              <a:rPr lang="en-US" dirty="0"/>
              <a:t>$ git status</a:t>
            </a:r>
          </a:p>
          <a:p>
            <a:r>
              <a:rPr lang="en-US" dirty="0"/>
              <a:t>Git Log: It is used to track all the changes made, and by whom. Its command is </a:t>
            </a:r>
          </a:p>
          <a:p>
            <a:endParaRPr lang="en-US" dirty="0"/>
          </a:p>
          <a:p>
            <a:endParaRPr lang="en-US" dirty="0"/>
          </a:p>
          <a:p>
            <a:r>
              <a:rPr lang="en-US" dirty="0"/>
              <a:t>$ git log</a:t>
            </a:r>
          </a:p>
          <a:p>
            <a:r>
              <a:rPr lang="en-US" dirty="0"/>
              <a:t>.</a:t>
            </a:r>
            <a:r>
              <a:rPr lang="en-US" dirty="0" err="1"/>
              <a:t>gitignore</a:t>
            </a:r>
            <a:r>
              <a:rPr lang="en-US" dirty="0"/>
              <a:t>: You may use .</a:t>
            </a:r>
            <a:r>
              <a:rPr lang="en-US" dirty="0" err="1"/>
              <a:t>gitignore</a:t>
            </a:r>
            <a:r>
              <a:rPr lang="en-US" dirty="0"/>
              <a:t> if you want to hide any file when uploading online. Just simply create a .</a:t>
            </a:r>
            <a:r>
              <a:rPr lang="en-US" dirty="0" err="1"/>
              <a:t>gitignore</a:t>
            </a:r>
            <a:r>
              <a:rPr lang="en-US" dirty="0"/>
              <a:t> file, and write all the files names you want to ignore.</a:t>
            </a:r>
          </a:p>
          <a:p>
            <a:endParaRPr lang="en-US" dirty="0"/>
          </a:p>
          <a:p>
            <a:endParaRPr lang="en-US"/>
          </a:p>
          <a:p>
            <a:endParaRPr lang="en-US" dirty="0"/>
          </a:p>
          <a:p>
            <a:r>
              <a:rPr lang="en-US" dirty="0"/>
              <a:t>Git Merge: It is used to merge two repository, without losing the data. It merge the specified repository to the current repository.</a:t>
            </a:r>
          </a:p>
          <a:p>
            <a:endParaRPr lang="en-US" dirty="0"/>
          </a:p>
          <a:p>
            <a:r>
              <a:rPr lang="en-US" dirty="0"/>
              <a:t>$ git merge &lt;repo-name&gt;</a:t>
            </a:r>
          </a:p>
        </p:txBody>
      </p:sp>
    </p:spTree>
    <p:extLst>
      <p:ext uri="{BB962C8B-B14F-4D97-AF65-F5344CB8AC3E}">
        <p14:creationId xmlns:p14="http://schemas.microsoft.com/office/powerpoint/2010/main" val="277614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163E04-48D7-3D84-748F-E7D418B284B1}"/>
              </a:ext>
            </a:extLst>
          </p:cNvPr>
          <p:cNvSpPr txBox="1"/>
          <p:nvPr/>
        </p:nvSpPr>
        <p:spPr>
          <a:xfrm>
            <a:off x="827964" y="1444978"/>
            <a:ext cx="10449636" cy="2308324"/>
          </a:xfrm>
          <a:prstGeom prst="rect">
            <a:avLst/>
          </a:prstGeom>
          <a:noFill/>
        </p:spPr>
        <p:txBody>
          <a:bodyPr wrap="square">
            <a:spAutoFit/>
          </a:bodyPr>
          <a:lstStyle/>
          <a:p>
            <a:pPr algn="just"/>
            <a:r>
              <a:rPr lang="en-US" dirty="0"/>
              <a:t>Repositories in </a:t>
            </a:r>
            <a:r>
              <a:rPr lang="en-US" dirty="0">
                <a:solidFill>
                  <a:srgbClr val="FF0000"/>
                </a:solidFill>
              </a:rPr>
              <a:t>GIT</a:t>
            </a:r>
            <a:r>
              <a:rPr lang="en-US" dirty="0"/>
              <a:t> contain a collection of files of various different </a:t>
            </a:r>
            <a:r>
              <a:rPr lang="en-US" dirty="0">
                <a:solidFill>
                  <a:srgbClr val="FF0000"/>
                </a:solidFill>
              </a:rPr>
              <a:t>versions</a:t>
            </a:r>
            <a:r>
              <a:rPr lang="en-US" dirty="0"/>
              <a:t> of a Project. These files are imported from the repository into the local server of the user for further updates and modifications in the content of the file. A </a:t>
            </a:r>
            <a:r>
              <a:rPr lang="en-US" dirty="0">
                <a:solidFill>
                  <a:srgbClr val="FF0000"/>
                </a:solidFill>
              </a:rPr>
              <a:t>VCS</a:t>
            </a:r>
            <a:r>
              <a:rPr lang="en-US" dirty="0"/>
              <a:t> or </a:t>
            </a:r>
            <a:r>
              <a:rPr lang="en-US" dirty="0">
                <a:solidFill>
                  <a:srgbClr val="FF0000"/>
                </a:solidFill>
              </a:rPr>
              <a:t>the Version Control System </a:t>
            </a:r>
            <a:r>
              <a:rPr lang="en-US" dirty="0"/>
              <a:t>is used to create these versions and store them in a specific place termed a repository. The process of copying the content from an existing Git Repository with the help of various Git Tools is termed </a:t>
            </a:r>
            <a:r>
              <a:rPr lang="en-US" dirty="0">
                <a:solidFill>
                  <a:srgbClr val="FF0000"/>
                </a:solidFill>
              </a:rPr>
              <a:t>cloning</a:t>
            </a:r>
            <a:r>
              <a:rPr lang="en-US" dirty="0"/>
              <a:t>. Once the cloning process is done, the user gets the complete repository on his local machine. Git by default assumes the work to be done on the repository is as a user, once the cloning is done. Users can also create a new repository or delete an existing repository. To delete a repository, the simpler way is to just delete the folder containing the repository.</a:t>
            </a:r>
          </a:p>
        </p:txBody>
      </p:sp>
    </p:spTree>
    <p:extLst>
      <p:ext uri="{BB962C8B-B14F-4D97-AF65-F5344CB8AC3E}">
        <p14:creationId xmlns:p14="http://schemas.microsoft.com/office/powerpoint/2010/main" val="317893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163E04-48D7-3D84-748F-E7D418B284B1}"/>
              </a:ext>
            </a:extLst>
          </p:cNvPr>
          <p:cNvSpPr txBox="1"/>
          <p:nvPr/>
        </p:nvSpPr>
        <p:spPr>
          <a:xfrm>
            <a:off x="946244" y="1899903"/>
            <a:ext cx="10449636" cy="2308324"/>
          </a:xfrm>
          <a:prstGeom prst="rect">
            <a:avLst/>
          </a:prstGeom>
          <a:noFill/>
        </p:spPr>
        <p:txBody>
          <a:bodyPr wrap="square">
            <a:spAutoFit/>
          </a:bodyPr>
          <a:lstStyle/>
          <a:p>
            <a:pPr algn="just"/>
            <a:r>
              <a:rPr lang="en-US" dirty="0"/>
              <a:t>Repositories can be divided into two types based on the usage on a server. These are:</a:t>
            </a:r>
          </a:p>
          <a:p>
            <a:pPr algn="just"/>
            <a:endParaRPr lang="en-US" dirty="0"/>
          </a:p>
          <a:p>
            <a:pPr algn="just"/>
            <a:r>
              <a:rPr lang="en-US" dirty="0">
                <a:solidFill>
                  <a:srgbClr val="FF0000"/>
                </a:solidFill>
              </a:rPr>
              <a:t>Bare Repositories</a:t>
            </a:r>
            <a:r>
              <a:rPr lang="en-US" dirty="0"/>
              <a:t>: These repositories are used to share the changes that are done by different developers. A user is not allowed to modify this repository or create a new version for this repository based on the modifications done.</a:t>
            </a:r>
          </a:p>
          <a:p>
            <a:pPr algn="just"/>
            <a:r>
              <a:rPr lang="en-US" dirty="0">
                <a:solidFill>
                  <a:srgbClr val="FF0000"/>
                </a:solidFill>
              </a:rPr>
              <a:t>Non-bare Repositories</a:t>
            </a:r>
            <a:r>
              <a:rPr lang="en-US" dirty="0"/>
              <a:t>: Non-bare repositories are user-friendly and hence allow the user to create new modifications of files and also create new versions for the repositories. The cloning process by default creates a non-bare repository if any parameter is not specified during the clone operation.</a:t>
            </a:r>
          </a:p>
        </p:txBody>
      </p:sp>
    </p:spTree>
    <p:extLst>
      <p:ext uri="{BB962C8B-B14F-4D97-AF65-F5344CB8AC3E}">
        <p14:creationId xmlns:p14="http://schemas.microsoft.com/office/powerpoint/2010/main" val="204641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13D776-22B0-AD0C-F895-004DD202ED13}"/>
              </a:ext>
            </a:extLst>
          </p:cNvPr>
          <p:cNvPicPr>
            <a:picLocks noChangeAspect="1"/>
          </p:cNvPicPr>
          <p:nvPr/>
        </p:nvPicPr>
        <p:blipFill>
          <a:blip r:embed="rId2"/>
          <a:stretch>
            <a:fillRect/>
          </a:stretch>
        </p:blipFill>
        <p:spPr>
          <a:xfrm>
            <a:off x="2705100" y="1276350"/>
            <a:ext cx="6781800" cy="4305300"/>
          </a:xfrm>
          <a:prstGeom prst="rect">
            <a:avLst/>
          </a:prstGeom>
        </p:spPr>
      </p:pic>
    </p:spTree>
    <p:extLst>
      <p:ext uri="{BB962C8B-B14F-4D97-AF65-F5344CB8AC3E}">
        <p14:creationId xmlns:p14="http://schemas.microsoft.com/office/powerpoint/2010/main" val="381193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89C68C-E63F-7FDE-9CAB-ABE9DD512CC8}"/>
              </a:ext>
            </a:extLst>
          </p:cNvPr>
          <p:cNvSpPr txBox="1"/>
          <p:nvPr/>
        </p:nvSpPr>
        <p:spPr>
          <a:xfrm>
            <a:off x="900753" y="1860477"/>
            <a:ext cx="10554268" cy="2031325"/>
          </a:xfrm>
          <a:prstGeom prst="rect">
            <a:avLst/>
          </a:prstGeom>
          <a:noFill/>
        </p:spPr>
        <p:txBody>
          <a:bodyPr wrap="square">
            <a:spAutoFit/>
          </a:bodyPr>
          <a:lstStyle/>
          <a:p>
            <a:r>
              <a:rPr lang="en-US" dirty="0">
                <a:solidFill>
                  <a:srgbClr val="FF0000"/>
                </a:solidFill>
              </a:rPr>
              <a:t>Working Area or Staging of a Git Repository</a:t>
            </a:r>
          </a:p>
          <a:p>
            <a:r>
              <a:rPr lang="en-US" dirty="0"/>
              <a:t>A </a:t>
            </a:r>
            <a:r>
              <a:rPr lang="en-US" dirty="0">
                <a:solidFill>
                  <a:srgbClr val="FF0000"/>
                </a:solidFill>
              </a:rPr>
              <a:t>working tree </a:t>
            </a:r>
            <a:r>
              <a:rPr lang="en-US" dirty="0"/>
              <a:t>in a Git Repository is the collection of files which are originated from a certain version of the repository. It helps in tracking the changes done by a specific user on one version of the repository. Whenever an operation is committed by the user, Git will look only for the files which are present in the working area, and not all the modified files. Only the files which are present in the working area are considered for commit operation. The user of the working tree gets to change the files by modifying existing files and removing or creating files.</a:t>
            </a:r>
          </a:p>
        </p:txBody>
      </p:sp>
    </p:spTree>
    <p:extLst>
      <p:ext uri="{BB962C8B-B14F-4D97-AF65-F5344CB8AC3E}">
        <p14:creationId xmlns:p14="http://schemas.microsoft.com/office/powerpoint/2010/main" val="337552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89C68C-E63F-7FDE-9CAB-ABE9DD512CC8}"/>
              </a:ext>
            </a:extLst>
          </p:cNvPr>
          <p:cNvSpPr txBox="1"/>
          <p:nvPr/>
        </p:nvSpPr>
        <p:spPr>
          <a:xfrm>
            <a:off x="900753" y="1860477"/>
            <a:ext cx="10554268" cy="3693319"/>
          </a:xfrm>
          <a:prstGeom prst="rect">
            <a:avLst/>
          </a:prstGeom>
          <a:noFill/>
        </p:spPr>
        <p:txBody>
          <a:bodyPr wrap="square">
            <a:spAutoFit/>
          </a:bodyPr>
          <a:lstStyle/>
          <a:p>
            <a:r>
              <a:rPr lang="en-US" dirty="0">
                <a:solidFill>
                  <a:srgbClr val="FF0000"/>
                </a:solidFill>
              </a:rPr>
              <a:t>There are a few stages of a file in the working tree of a repository:</a:t>
            </a:r>
          </a:p>
          <a:p>
            <a:endParaRPr lang="en-US" dirty="0"/>
          </a:p>
          <a:p>
            <a:r>
              <a:rPr lang="en-US" dirty="0">
                <a:solidFill>
                  <a:schemeClr val="accent6"/>
                </a:solidFill>
              </a:rPr>
              <a:t>Untracked</a:t>
            </a:r>
            <a:r>
              <a:rPr lang="en-US" dirty="0"/>
              <a:t>: In this stage, the Git repository is unable to track the file, which means that the file is never staged nor it is committed.</a:t>
            </a:r>
          </a:p>
          <a:p>
            <a:r>
              <a:rPr lang="en-US" dirty="0">
                <a:solidFill>
                  <a:schemeClr val="accent6"/>
                </a:solidFill>
              </a:rPr>
              <a:t>Tracked</a:t>
            </a:r>
            <a:r>
              <a:rPr lang="en-US" dirty="0"/>
              <a:t>: When the Git repository tracks a file, which means the file is committed but is not staged in the working directory.</a:t>
            </a:r>
          </a:p>
          <a:p>
            <a:r>
              <a:rPr lang="en-US" dirty="0">
                <a:solidFill>
                  <a:schemeClr val="accent6"/>
                </a:solidFill>
              </a:rPr>
              <a:t>Staged</a:t>
            </a:r>
            <a:r>
              <a:rPr lang="en-US" dirty="0"/>
              <a:t>: In this stage, the file is ready to be committed and is placed in the staging area waiting for the next commit.</a:t>
            </a:r>
          </a:p>
          <a:p>
            <a:r>
              <a:rPr lang="en-US" dirty="0">
                <a:solidFill>
                  <a:schemeClr val="accent6"/>
                </a:solidFill>
              </a:rPr>
              <a:t>Modified/Dirty</a:t>
            </a:r>
            <a:r>
              <a:rPr lang="en-US" dirty="0"/>
              <a:t>: When the changes are made to the file i.e. the file is modified but the change is not yet staged.</a:t>
            </a:r>
          </a:p>
          <a:p>
            <a:endParaRPr lang="en-US" dirty="0"/>
          </a:p>
          <a:p>
            <a:endParaRPr lang="en-US" dirty="0"/>
          </a:p>
          <a:p>
            <a:r>
              <a:rPr lang="en-US" dirty="0"/>
              <a:t>After the changes are done in the working area, the user can either update these changes in the GIT repository or revert the changes.</a:t>
            </a:r>
          </a:p>
        </p:txBody>
      </p:sp>
    </p:spTree>
    <p:extLst>
      <p:ext uri="{BB962C8B-B14F-4D97-AF65-F5344CB8AC3E}">
        <p14:creationId xmlns:p14="http://schemas.microsoft.com/office/powerpoint/2010/main" val="376945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1850A3-DCD3-8BB8-B455-4E8D49875FD8}"/>
              </a:ext>
            </a:extLst>
          </p:cNvPr>
          <p:cNvSpPr txBox="1"/>
          <p:nvPr/>
        </p:nvSpPr>
        <p:spPr>
          <a:xfrm>
            <a:off x="436727" y="1444978"/>
            <a:ext cx="10772633" cy="3139321"/>
          </a:xfrm>
          <a:prstGeom prst="rect">
            <a:avLst/>
          </a:prstGeom>
          <a:noFill/>
        </p:spPr>
        <p:txBody>
          <a:bodyPr wrap="square">
            <a:spAutoFit/>
          </a:bodyPr>
          <a:lstStyle/>
          <a:p>
            <a:r>
              <a:rPr lang="en-US" dirty="0">
                <a:solidFill>
                  <a:schemeClr val="accent6"/>
                </a:solidFill>
              </a:rPr>
              <a:t>Working with a Repository</a:t>
            </a:r>
          </a:p>
          <a:p>
            <a:r>
              <a:rPr lang="en-US" dirty="0"/>
              <a:t>A GIT repository allows performing various operations on it to create different versions of a project. These operations include the addition of files, creating new repositories, committing an action, deleting a repository, etc. These modifications will result in the creation of different versions of a project.</a:t>
            </a:r>
          </a:p>
          <a:p>
            <a:endParaRPr lang="en-US" dirty="0"/>
          </a:p>
          <a:p>
            <a:r>
              <a:rPr lang="en-US" dirty="0">
                <a:solidFill>
                  <a:schemeClr val="accent6"/>
                </a:solidFill>
              </a:rPr>
              <a:t>Adding to a Repository</a:t>
            </a:r>
          </a:p>
          <a:p>
            <a:r>
              <a:rPr lang="en-US" dirty="0"/>
              <a:t>After performing various modifications on a file in the Working Area, GIT needs to follow two more steps to save these changes in the local repository. These steps are:</a:t>
            </a:r>
          </a:p>
          <a:p>
            <a:endParaRPr lang="en-US" dirty="0"/>
          </a:p>
          <a:p>
            <a:r>
              <a:rPr lang="en-US" dirty="0"/>
              <a:t>1. Adding the changes to the Index(Staging Area)</a:t>
            </a:r>
          </a:p>
          <a:p>
            <a:r>
              <a:rPr lang="en-US" dirty="0"/>
              <a:t>2. Committing the indexed changes into the repository</a:t>
            </a:r>
          </a:p>
        </p:txBody>
      </p:sp>
    </p:spTree>
    <p:extLst>
      <p:ext uri="{BB962C8B-B14F-4D97-AF65-F5344CB8AC3E}">
        <p14:creationId xmlns:p14="http://schemas.microsoft.com/office/powerpoint/2010/main" val="301079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1850A3-DCD3-8BB8-B455-4E8D49875FD8}"/>
              </a:ext>
            </a:extLst>
          </p:cNvPr>
          <p:cNvSpPr txBox="1"/>
          <p:nvPr/>
        </p:nvSpPr>
        <p:spPr>
          <a:xfrm>
            <a:off x="409432" y="357706"/>
            <a:ext cx="10772633" cy="7294305"/>
          </a:xfrm>
          <a:prstGeom prst="rect">
            <a:avLst/>
          </a:prstGeom>
          <a:noFill/>
        </p:spPr>
        <p:txBody>
          <a:bodyPr wrap="square">
            <a:spAutoFit/>
          </a:bodyPr>
          <a:lstStyle/>
          <a:p>
            <a:r>
              <a:rPr lang="en-US" dirty="0">
                <a:solidFill>
                  <a:schemeClr val="accent6"/>
                </a:solidFill>
              </a:rPr>
              <a:t>1. Adding changes to the Index</a:t>
            </a:r>
          </a:p>
          <a:p>
            <a:endParaRPr lang="en-US" dirty="0"/>
          </a:p>
          <a:p>
            <a:r>
              <a:rPr lang="en-US" dirty="0"/>
              <a:t> This process is done by the use of git add command. When the changes have been made in the Working Tree/Area. These changes need to be added to the Staging Area for further modification of the file. git add command adds the file in the local repository. This stages them for the commit process.</a:t>
            </a:r>
          </a:p>
          <a:p>
            <a:endParaRPr lang="en-US" dirty="0"/>
          </a:p>
          <a:p>
            <a:endParaRPr lang="en-US" dirty="0"/>
          </a:p>
          <a:p>
            <a:endParaRPr lang="en-US" dirty="0"/>
          </a:p>
          <a:p>
            <a:r>
              <a:rPr lang="en-US" dirty="0"/>
              <a:t>Syntax:</a:t>
            </a:r>
          </a:p>
          <a:p>
            <a:r>
              <a:rPr lang="en-US" dirty="0"/>
              <a:t>$ git add File-name</a:t>
            </a:r>
          </a:p>
          <a:p>
            <a:endParaRPr lang="en-US" dirty="0"/>
          </a:p>
          <a:p>
            <a:r>
              <a:rPr lang="en-US" dirty="0">
                <a:solidFill>
                  <a:schemeClr val="accent6"/>
                </a:solidFill>
              </a:rPr>
              <a:t>Different ways to use add command: </a:t>
            </a:r>
          </a:p>
          <a:p>
            <a:endParaRPr lang="en-US" dirty="0"/>
          </a:p>
          <a:p>
            <a:r>
              <a:rPr lang="en-US" dirty="0"/>
              <a:t>$ git add .</a:t>
            </a:r>
          </a:p>
          <a:p>
            <a:r>
              <a:rPr lang="en-US" dirty="0"/>
              <a:t>To add a specific list of files to the staging area.</a:t>
            </a:r>
          </a:p>
          <a:p>
            <a:endParaRPr lang="en-US" dirty="0"/>
          </a:p>
          <a:p>
            <a:r>
              <a:rPr lang="en-US" dirty="0"/>
              <a:t>$ git add --all</a:t>
            </a:r>
          </a:p>
          <a:p>
            <a:r>
              <a:rPr lang="en-US" dirty="0"/>
              <a:t>To add all files of the current directory to a staging area.</a:t>
            </a:r>
          </a:p>
          <a:p>
            <a:endParaRPr lang="en-US" dirty="0"/>
          </a:p>
          <a:p>
            <a:r>
              <a:rPr lang="en-US" dirty="0"/>
              <a:t>$ git add *.txt</a:t>
            </a:r>
          </a:p>
          <a:p>
            <a:r>
              <a:rPr lang="en-US" dirty="0"/>
              <a:t>To add all text files of the current directory to staging area.</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1427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1850A3-DCD3-8BB8-B455-4E8D49875FD8}"/>
              </a:ext>
            </a:extLst>
          </p:cNvPr>
          <p:cNvSpPr txBox="1"/>
          <p:nvPr/>
        </p:nvSpPr>
        <p:spPr>
          <a:xfrm>
            <a:off x="409432" y="357706"/>
            <a:ext cx="10772633" cy="2308324"/>
          </a:xfrm>
          <a:prstGeom prst="rect">
            <a:avLst/>
          </a:prstGeom>
          <a:noFill/>
        </p:spPr>
        <p:txBody>
          <a:bodyPr wrap="square">
            <a:spAutoFit/>
          </a:bodyPr>
          <a:lstStyle/>
          <a:p>
            <a:r>
              <a:rPr lang="en-US" dirty="0"/>
              <a:t>$ git add docs/*.txt</a:t>
            </a:r>
          </a:p>
          <a:p>
            <a:r>
              <a:rPr lang="en-US" dirty="0"/>
              <a:t>To add all text files of a particular directory(docs) to staging area.</a:t>
            </a:r>
          </a:p>
          <a:p>
            <a:endParaRPr lang="en-US" dirty="0"/>
          </a:p>
          <a:p>
            <a:r>
              <a:rPr lang="en-US" dirty="0"/>
              <a:t>$ git add docs/</a:t>
            </a:r>
          </a:p>
          <a:p>
            <a:r>
              <a:rPr lang="en-US" dirty="0"/>
              <a:t>To add all files in a particular directory(docs) to staging area.</a:t>
            </a:r>
          </a:p>
          <a:p>
            <a:endParaRPr lang="en-US" dirty="0"/>
          </a:p>
          <a:p>
            <a:r>
              <a:rPr lang="en-US" dirty="0"/>
              <a:t>$ git add “*.txt”</a:t>
            </a:r>
          </a:p>
          <a:p>
            <a:r>
              <a:rPr lang="en-US" dirty="0"/>
              <a:t>To add text files of entire project to staging area</a:t>
            </a:r>
          </a:p>
        </p:txBody>
      </p:sp>
    </p:spTree>
    <p:extLst>
      <p:ext uri="{BB962C8B-B14F-4D97-AF65-F5344CB8AC3E}">
        <p14:creationId xmlns:p14="http://schemas.microsoft.com/office/powerpoint/2010/main" val="1667595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1330</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c:title>
  <dc:creator>MICAEL ZOCK</dc:creator>
  <cp:lastModifiedBy>MICAEL ZOCK</cp:lastModifiedBy>
  <cp:revision>8</cp:revision>
  <dcterms:created xsi:type="dcterms:W3CDTF">2023-09-08T22:33:37Z</dcterms:created>
  <dcterms:modified xsi:type="dcterms:W3CDTF">2023-09-08T23:15:52Z</dcterms:modified>
</cp:coreProperties>
</file>