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4T19:37:58.080"/>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February 4, 2023</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49562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February 4, 2023</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363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February 4, 2023</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0452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February 4, 2023</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9392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February 4, 2023</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6607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February 4, 2023</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47337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February 4, 2023</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85140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February 4, 2023</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062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February 4, 2023</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14607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February 4, 2023</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3827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February 4, 2023</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67270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February 4, 2023</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34936121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5" r:id="rId9"/>
    <p:sldLayoutId id="2147483683" r:id="rId10"/>
    <p:sldLayoutId id="2147483684"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simplilearn.com/linux-programming-for-beginners-article" TargetMode="External"/><Relationship Id="rId3" Type="http://schemas.openxmlformats.org/officeDocument/2006/relationships/customXml" Target="../ink/ink3.xml"/><Relationship Id="rId7" Type="http://schemas.openxmlformats.org/officeDocument/2006/relationships/hyperlink" Target="https://www.simplilearn.com/tutorials/devops-tutorial/devops-tool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simplilearn.com/tutorials/git-tutorial/git-tutorial-for-beginner" TargetMode="Externa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0" y="1"/>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sp>
        <p:nvSpPr>
          <p:cNvPr id="6" name="TextBox 5">
            <a:extLst>
              <a:ext uri="{FF2B5EF4-FFF2-40B4-BE49-F238E27FC236}">
                <a16:creationId xmlns:a16="http://schemas.microsoft.com/office/drawing/2014/main" id="{0281FE2E-91B4-46C3-37BC-AB7A9B074FC9}"/>
              </a:ext>
            </a:extLst>
          </p:cNvPr>
          <p:cNvSpPr txBox="1"/>
          <p:nvPr/>
        </p:nvSpPr>
        <p:spPr>
          <a:xfrm>
            <a:off x="2173706" y="2510589"/>
            <a:ext cx="8237748" cy="830997"/>
          </a:xfrm>
          <a:prstGeom prst="rect">
            <a:avLst/>
          </a:prstGeom>
          <a:noFill/>
        </p:spPr>
        <p:txBody>
          <a:bodyPr wrap="square">
            <a:spAutoFit/>
          </a:bodyPr>
          <a:lstStyle/>
          <a:p>
            <a:r>
              <a:rPr lang="en-US" sz="4800" dirty="0">
                <a:solidFill>
                  <a:schemeClr val="bg2"/>
                </a:solidFill>
                <a:latin typeface="Alliance No.1 Black Italic" pitchFamily="50" charset="0"/>
                <a:ea typeface="Alliance No.1 Black Italic" pitchFamily="50" charset="0"/>
              </a:rPr>
              <a:t>Git for Version Control</a:t>
            </a:r>
          </a:p>
        </p:txBody>
      </p:sp>
    </p:spTree>
    <p:extLst>
      <p:ext uri="{BB962C8B-B14F-4D97-AF65-F5344CB8AC3E}">
        <p14:creationId xmlns:p14="http://schemas.microsoft.com/office/powerpoint/2010/main" val="106083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272715" y="-1628273"/>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pic>
        <p:nvPicPr>
          <p:cNvPr id="3" name="Picture 2">
            <a:extLst>
              <a:ext uri="{FF2B5EF4-FFF2-40B4-BE49-F238E27FC236}">
                <a16:creationId xmlns:a16="http://schemas.microsoft.com/office/drawing/2014/main" id="{4B020470-1D92-07A1-0EE4-57D7E15A9E69}"/>
              </a:ext>
            </a:extLst>
          </p:cNvPr>
          <p:cNvPicPr>
            <a:picLocks noChangeAspect="1"/>
          </p:cNvPicPr>
          <p:nvPr/>
        </p:nvPicPr>
        <p:blipFill>
          <a:blip r:embed="rId6"/>
          <a:stretch>
            <a:fillRect/>
          </a:stretch>
        </p:blipFill>
        <p:spPr>
          <a:xfrm>
            <a:off x="1788695" y="882971"/>
            <a:ext cx="7251032" cy="3948071"/>
          </a:xfrm>
          <a:prstGeom prst="rect">
            <a:avLst/>
          </a:prstGeom>
        </p:spPr>
      </p:pic>
      <p:sp>
        <p:nvSpPr>
          <p:cNvPr id="6" name="TextBox 5">
            <a:extLst>
              <a:ext uri="{FF2B5EF4-FFF2-40B4-BE49-F238E27FC236}">
                <a16:creationId xmlns:a16="http://schemas.microsoft.com/office/drawing/2014/main" id="{87E2E1B2-EB77-B861-E6BB-B7D330AFDC0B}"/>
              </a:ext>
            </a:extLst>
          </p:cNvPr>
          <p:cNvSpPr txBox="1"/>
          <p:nvPr/>
        </p:nvSpPr>
        <p:spPr>
          <a:xfrm>
            <a:off x="1630290" y="58990"/>
            <a:ext cx="6268452" cy="523220"/>
          </a:xfrm>
          <a:prstGeom prst="rect">
            <a:avLst/>
          </a:prstGeom>
          <a:noFill/>
        </p:spPr>
        <p:txBody>
          <a:bodyPr wrap="square">
            <a:spAutoFit/>
          </a:bodyPr>
          <a:lstStyle/>
          <a:p>
            <a:pPr algn="l"/>
            <a:r>
              <a:rPr lang="en-US" sz="2800" b="0" i="0" dirty="0">
                <a:solidFill>
                  <a:schemeClr val="bg1"/>
                </a:solidFill>
                <a:effectLst/>
                <a:latin typeface="Perpetua Titling MT" panose="02020502060505020804" pitchFamily="18" charset="0"/>
              </a:rPr>
              <a:t>Git Workflow</a:t>
            </a:r>
          </a:p>
        </p:txBody>
      </p:sp>
    </p:spTree>
    <p:extLst>
      <p:ext uri="{BB962C8B-B14F-4D97-AF65-F5344CB8AC3E}">
        <p14:creationId xmlns:p14="http://schemas.microsoft.com/office/powerpoint/2010/main" val="1820317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272715" y="-1628273"/>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sp>
        <p:nvSpPr>
          <p:cNvPr id="5" name="TextBox 4">
            <a:extLst>
              <a:ext uri="{FF2B5EF4-FFF2-40B4-BE49-F238E27FC236}">
                <a16:creationId xmlns:a16="http://schemas.microsoft.com/office/drawing/2014/main" id="{AB2663B2-035A-FEEF-D94C-10DB394E69D2}"/>
              </a:ext>
            </a:extLst>
          </p:cNvPr>
          <p:cNvSpPr txBox="1"/>
          <p:nvPr/>
        </p:nvSpPr>
        <p:spPr>
          <a:xfrm>
            <a:off x="741936" y="689811"/>
            <a:ext cx="10491537" cy="2462213"/>
          </a:xfrm>
          <a:prstGeom prst="rect">
            <a:avLst/>
          </a:prstGeom>
          <a:noFill/>
        </p:spPr>
        <p:txBody>
          <a:bodyPr wrap="square">
            <a:spAutoFit/>
          </a:bodyPr>
          <a:lstStyle/>
          <a:p>
            <a:r>
              <a:rPr lang="en-US" sz="3200" dirty="0">
                <a:solidFill>
                  <a:srgbClr val="C00000"/>
                </a:solidFill>
              </a:rPr>
              <a:t>The Git workflow is divided into three states:</a:t>
            </a:r>
          </a:p>
          <a:p>
            <a:endParaRPr lang="en-US" dirty="0"/>
          </a:p>
          <a:p>
            <a:pPr marL="342900" indent="-342900">
              <a:buFont typeface="Arial" panose="020B0604020202020204" pitchFamily="34" charset="0"/>
              <a:buChar char="•"/>
            </a:pPr>
            <a:r>
              <a:rPr lang="en-US" sz="2000" dirty="0">
                <a:solidFill>
                  <a:schemeClr val="bg1"/>
                </a:solidFill>
              </a:rPr>
              <a:t>Working directory - Modify files in your working directory</a:t>
            </a:r>
          </a:p>
          <a:p>
            <a:pPr marL="342900" indent="-342900">
              <a:buFont typeface="Arial" panose="020B0604020202020204" pitchFamily="34" charset="0"/>
              <a:buChar char="•"/>
            </a:pPr>
            <a:r>
              <a:rPr lang="en-US" sz="2000" dirty="0">
                <a:solidFill>
                  <a:schemeClr val="bg1"/>
                </a:solidFill>
              </a:rPr>
              <a:t> Staging area (Index) - Stage the files and add snapshots of them to your staging area</a:t>
            </a:r>
          </a:p>
          <a:p>
            <a:pPr marL="342900" indent="-342900">
              <a:buFont typeface="Arial" panose="020B0604020202020204" pitchFamily="34" charset="0"/>
              <a:buChar char="•"/>
            </a:pPr>
            <a:r>
              <a:rPr lang="en-US" sz="2000" dirty="0">
                <a:solidFill>
                  <a:schemeClr val="bg1"/>
                </a:solidFill>
              </a:rPr>
              <a:t> Git directory (Repository) - Perform a commit that stores the snapshots permanently to your Git directory. Checkout any existing version, make changes, stage them and commit.</a:t>
            </a:r>
          </a:p>
          <a:p>
            <a:endParaRPr lang="en-US" sz="2000" dirty="0">
              <a:solidFill>
                <a:schemeClr val="bg1"/>
              </a:solidFill>
            </a:endParaRPr>
          </a:p>
        </p:txBody>
      </p:sp>
    </p:spTree>
    <p:extLst>
      <p:ext uri="{BB962C8B-B14F-4D97-AF65-F5344CB8AC3E}">
        <p14:creationId xmlns:p14="http://schemas.microsoft.com/office/powerpoint/2010/main" val="214131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272715" y="-1628273"/>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pic>
        <p:nvPicPr>
          <p:cNvPr id="2" name="Picture 1">
            <a:extLst>
              <a:ext uri="{FF2B5EF4-FFF2-40B4-BE49-F238E27FC236}">
                <a16:creationId xmlns:a16="http://schemas.microsoft.com/office/drawing/2014/main" id="{CCA0B2FE-207F-203B-CB94-85476528F706}"/>
              </a:ext>
            </a:extLst>
          </p:cNvPr>
          <p:cNvPicPr>
            <a:picLocks noChangeAspect="1"/>
          </p:cNvPicPr>
          <p:nvPr/>
        </p:nvPicPr>
        <p:blipFill>
          <a:blip r:embed="rId6"/>
          <a:stretch>
            <a:fillRect/>
          </a:stretch>
        </p:blipFill>
        <p:spPr>
          <a:xfrm>
            <a:off x="1876927" y="244057"/>
            <a:ext cx="7764656" cy="3724609"/>
          </a:xfrm>
          <a:prstGeom prst="rect">
            <a:avLst/>
          </a:prstGeom>
        </p:spPr>
      </p:pic>
    </p:spTree>
    <p:extLst>
      <p:ext uri="{BB962C8B-B14F-4D97-AF65-F5344CB8AC3E}">
        <p14:creationId xmlns:p14="http://schemas.microsoft.com/office/powerpoint/2010/main" val="242932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381009" y="184484"/>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sp>
        <p:nvSpPr>
          <p:cNvPr id="5" name="TextBox 4">
            <a:extLst>
              <a:ext uri="{FF2B5EF4-FFF2-40B4-BE49-F238E27FC236}">
                <a16:creationId xmlns:a16="http://schemas.microsoft.com/office/drawing/2014/main" id="{15E4BB1C-E7BD-AF30-77DC-E7242E4E8C14}"/>
              </a:ext>
            </a:extLst>
          </p:cNvPr>
          <p:cNvSpPr txBox="1"/>
          <p:nvPr/>
        </p:nvSpPr>
        <p:spPr>
          <a:xfrm>
            <a:off x="745958" y="401053"/>
            <a:ext cx="9529010" cy="2554545"/>
          </a:xfrm>
          <a:prstGeom prst="rect">
            <a:avLst/>
          </a:prstGeom>
          <a:noFill/>
        </p:spPr>
        <p:txBody>
          <a:bodyPr wrap="square">
            <a:spAutoFit/>
          </a:bodyPr>
          <a:lstStyle/>
          <a:p>
            <a:pPr algn="l"/>
            <a:r>
              <a:rPr lang="en-US" sz="3200" b="0" i="0" dirty="0">
                <a:solidFill>
                  <a:srgbClr val="FF0000"/>
                </a:solidFill>
                <a:effectLst/>
                <a:latin typeface="Roboto" panose="02000000000000000000" pitchFamily="2" charset="0"/>
              </a:rPr>
              <a:t>Branch in Git</a:t>
            </a:r>
          </a:p>
          <a:p>
            <a:pPr algn="l"/>
            <a:endParaRPr lang="en-US" sz="3200" b="0" i="0" dirty="0">
              <a:solidFill>
                <a:schemeClr val="bg1"/>
              </a:solidFill>
              <a:effectLst/>
              <a:latin typeface="Roboto" panose="02000000000000000000" pitchFamily="2" charset="0"/>
            </a:endParaRPr>
          </a:p>
          <a:p>
            <a:pPr algn="l"/>
            <a:r>
              <a:rPr lang="en-US" sz="2400" b="0" i="0" dirty="0">
                <a:solidFill>
                  <a:schemeClr val="bg1"/>
                </a:solidFill>
                <a:effectLst/>
                <a:latin typeface="Roboto" panose="02000000000000000000" pitchFamily="2" charset="0"/>
              </a:rPr>
              <a:t>Branch in Git is used to keep your changes until they are ready. You can do your work on a branch while the main branch (master) remains stable. After you are done with your work, you can merge it with the main </a:t>
            </a:r>
            <a:r>
              <a:rPr lang="en-US" sz="2400" dirty="0">
                <a:solidFill>
                  <a:schemeClr val="bg1"/>
                </a:solidFill>
                <a:latin typeface="Roboto" panose="02000000000000000000" pitchFamily="2" charset="0"/>
              </a:rPr>
              <a:t>branch(master)</a:t>
            </a:r>
            <a:r>
              <a:rPr lang="en-US" sz="2400" b="0" i="0" dirty="0">
                <a:solidFill>
                  <a:schemeClr val="bg1"/>
                </a:solidFill>
                <a:effectLst/>
                <a:latin typeface="Roboto" panose="02000000000000000000" pitchFamily="2" charset="0"/>
              </a:rPr>
              <a:t>.</a:t>
            </a:r>
          </a:p>
        </p:txBody>
      </p:sp>
      <p:pic>
        <p:nvPicPr>
          <p:cNvPr id="6" name="Picture 5">
            <a:extLst>
              <a:ext uri="{FF2B5EF4-FFF2-40B4-BE49-F238E27FC236}">
                <a16:creationId xmlns:a16="http://schemas.microsoft.com/office/drawing/2014/main" id="{659518A0-F9CC-A1A8-373C-FC1BD9BB9335}"/>
              </a:ext>
            </a:extLst>
          </p:cNvPr>
          <p:cNvPicPr>
            <a:picLocks noChangeAspect="1"/>
          </p:cNvPicPr>
          <p:nvPr/>
        </p:nvPicPr>
        <p:blipFill>
          <a:blip r:embed="rId6"/>
          <a:stretch>
            <a:fillRect/>
          </a:stretch>
        </p:blipFill>
        <p:spPr>
          <a:xfrm>
            <a:off x="2575260" y="2955598"/>
            <a:ext cx="5758614" cy="3166135"/>
          </a:xfrm>
          <a:prstGeom prst="rect">
            <a:avLst/>
          </a:prstGeom>
        </p:spPr>
      </p:pic>
    </p:spTree>
    <p:extLst>
      <p:ext uri="{BB962C8B-B14F-4D97-AF65-F5344CB8AC3E}">
        <p14:creationId xmlns:p14="http://schemas.microsoft.com/office/powerpoint/2010/main" val="254932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381009" y="184484"/>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sp>
        <p:nvSpPr>
          <p:cNvPr id="3" name="TextBox 2">
            <a:extLst>
              <a:ext uri="{FF2B5EF4-FFF2-40B4-BE49-F238E27FC236}">
                <a16:creationId xmlns:a16="http://schemas.microsoft.com/office/drawing/2014/main" id="{EE7F5283-75C1-5BF2-AF4F-C74C5EB1D4CC}"/>
              </a:ext>
            </a:extLst>
          </p:cNvPr>
          <p:cNvSpPr txBox="1"/>
          <p:nvPr/>
        </p:nvSpPr>
        <p:spPr>
          <a:xfrm>
            <a:off x="1243263" y="1403684"/>
            <a:ext cx="8319836" cy="1569660"/>
          </a:xfrm>
          <a:prstGeom prst="rect">
            <a:avLst/>
          </a:prstGeom>
          <a:noFill/>
        </p:spPr>
        <p:txBody>
          <a:bodyPr wrap="square">
            <a:spAutoFit/>
          </a:bodyPr>
          <a:lstStyle/>
          <a:p>
            <a:r>
              <a:rPr lang="en-US" sz="2400" dirty="0">
                <a:solidFill>
                  <a:schemeClr val="bg1"/>
                </a:solidFill>
              </a:rPr>
              <a:t>The above diagram shows there is a master branch. There are two separate branches called “small feature” and “large feature.” Once you are finished working with the two separate branches, you can merge them and create a master branch. </a:t>
            </a:r>
          </a:p>
        </p:txBody>
      </p:sp>
    </p:spTree>
    <p:extLst>
      <p:ext uri="{BB962C8B-B14F-4D97-AF65-F5344CB8AC3E}">
        <p14:creationId xmlns:p14="http://schemas.microsoft.com/office/powerpoint/2010/main" val="363225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381009" y="184484"/>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sp>
        <p:nvSpPr>
          <p:cNvPr id="5" name="TextBox 4">
            <a:extLst>
              <a:ext uri="{FF2B5EF4-FFF2-40B4-BE49-F238E27FC236}">
                <a16:creationId xmlns:a16="http://schemas.microsoft.com/office/drawing/2014/main" id="{E0AA96AD-713B-9817-2ED3-676F7558E3C1}"/>
              </a:ext>
            </a:extLst>
          </p:cNvPr>
          <p:cNvSpPr txBox="1"/>
          <p:nvPr/>
        </p:nvSpPr>
        <p:spPr>
          <a:xfrm>
            <a:off x="3134226" y="1297321"/>
            <a:ext cx="6268452" cy="4339650"/>
          </a:xfrm>
          <a:prstGeom prst="rect">
            <a:avLst/>
          </a:prstGeom>
          <a:noFill/>
        </p:spPr>
        <p:txBody>
          <a:bodyPr wrap="square">
            <a:spAutoFit/>
          </a:bodyPr>
          <a:lstStyle/>
          <a:p>
            <a:r>
              <a:rPr lang="en-US" sz="2400" dirty="0">
                <a:solidFill>
                  <a:srgbClr val="FF0000"/>
                </a:solidFill>
              </a:rPr>
              <a:t>Commands in Git</a:t>
            </a:r>
          </a:p>
          <a:p>
            <a:r>
              <a:rPr lang="en-US" dirty="0"/>
              <a:t>- </a:t>
            </a:r>
            <a:r>
              <a:rPr lang="en-US" dirty="0">
                <a:solidFill>
                  <a:schemeClr val="accent2"/>
                </a:solidFill>
              </a:rPr>
              <a:t>Create Repositories</a:t>
            </a:r>
          </a:p>
          <a:p>
            <a:r>
              <a:rPr lang="en-US" dirty="0">
                <a:solidFill>
                  <a:schemeClr val="bg1"/>
                </a:solidFill>
              </a:rPr>
              <a:t>git </a:t>
            </a:r>
            <a:r>
              <a:rPr lang="en-US" dirty="0" err="1">
                <a:solidFill>
                  <a:schemeClr val="bg1"/>
                </a:solidFill>
              </a:rPr>
              <a:t>init</a:t>
            </a:r>
            <a:endParaRPr lang="en-US" dirty="0">
              <a:solidFill>
                <a:schemeClr val="bg1"/>
              </a:solidFill>
            </a:endParaRPr>
          </a:p>
          <a:p>
            <a:r>
              <a:rPr lang="en-US" dirty="0"/>
              <a:t>- </a:t>
            </a:r>
            <a:r>
              <a:rPr lang="en-US" dirty="0">
                <a:solidFill>
                  <a:schemeClr val="accent2"/>
                </a:solidFill>
              </a:rPr>
              <a:t>Make Changes</a:t>
            </a:r>
          </a:p>
          <a:p>
            <a:r>
              <a:rPr lang="en-US" dirty="0">
                <a:solidFill>
                  <a:schemeClr val="bg1"/>
                </a:solidFill>
              </a:rPr>
              <a:t>add</a:t>
            </a:r>
          </a:p>
          <a:p>
            <a:r>
              <a:rPr lang="en-US" dirty="0">
                <a:solidFill>
                  <a:schemeClr val="bg1"/>
                </a:solidFill>
              </a:rPr>
              <a:t>commit</a:t>
            </a:r>
          </a:p>
          <a:p>
            <a:r>
              <a:rPr lang="en-US" dirty="0">
                <a:solidFill>
                  <a:schemeClr val="bg1"/>
                </a:solidFill>
              </a:rPr>
              <a:t>status</a:t>
            </a:r>
          </a:p>
          <a:p>
            <a:r>
              <a:rPr lang="en-US" dirty="0"/>
              <a:t>- </a:t>
            </a:r>
            <a:r>
              <a:rPr lang="en-US" dirty="0">
                <a:solidFill>
                  <a:schemeClr val="accent2"/>
                </a:solidFill>
              </a:rPr>
              <a:t>Parallel Development</a:t>
            </a:r>
          </a:p>
          <a:p>
            <a:r>
              <a:rPr lang="en-US" dirty="0">
                <a:solidFill>
                  <a:schemeClr val="bg1"/>
                </a:solidFill>
              </a:rPr>
              <a:t>branch</a:t>
            </a:r>
          </a:p>
          <a:p>
            <a:r>
              <a:rPr lang="en-US" dirty="0">
                <a:solidFill>
                  <a:schemeClr val="bg1"/>
                </a:solidFill>
              </a:rPr>
              <a:t>merge</a:t>
            </a:r>
          </a:p>
          <a:p>
            <a:r>
              <a:rPr lang="en-US" dirty="0">
                <a:solidFill>
                  <a:schemeClr val="bg1"/>
                </a:solidFill>
              </a:rPr>
              <a:t>rebase</a:t>
            </a:r>
          </a:p>
          <a:p>
            <a:r>
              <a:rPr lang="en-US" dirty="0"/>
              <a:t>- </a:t>
            </a:r>
            <a:r>
              <a:rPr lang="en-US" dirty="0">
                <a:solidFill>
                  <a:schemeClr val="accent2"/>
                </a:solidFill>
              </a:rPr>
              <a:t>Sync Repositories</a:t>
            </a:r>
          </a:p>
          <a:p>
            <a:r>
              <a:rPr lang="en-US" dirty="0">
                <a:solidFill>
                  <a:schemeClr val="bg1"/>
                </a:solidFill>
              </a:rPr>
              <a:t>push</a:t>
            </a:r>
          </a:p>
          <a:p>
            <a:r>
              <a:rPr lang="en-US" dirty="0">
                <a:solidFill>
                  <a:schemeClr val="bg1"/>
                </a:solidFill>
              </a:rPr>
              <a:t>pull</a:t>
            </a:r>
          </a:p>
          <a:p>
            <a:r>
              <a:rPr lang="en-US" dirty="0">
                <a:solidFill>
                  <a:schemeClr val="bg1"/>
                </a:solidFill>
              </a:rPr>
              <a:t>add origin</a:t>
            </a:r>
          </a:p>
        </p:txBody>
      </p:sp>
    </p:spTree>
    <p:extLst>
      <p:ext uri="{BB962C8B-B14F-4D97-AF65-F5344CB8AC3E}">
        <p14:creationId xmlns:p14="http://schemas.microsoft.com/office/powerpoint/2010/main" val="367045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272715" y="-1628273"/>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sp>
        <p:nvSpPr>
          <p:cNvPr id="3" name="TextBox 2">
            <a:extLst>
              <a:ext uri="{FF2B5EF4-FFF2-40B4-BE49-F238E27FC236}">
                <a16:creationId xmlns:a16="http://schemas.microsoft.com/office/drawing/2014/main" id="{5F1DA098-3E19-4AF8-0041-ADC1631930D4}"/>
              </a:ext>
            </a:extLst>
          </p:cNvPr>
          <p:cNvSpPr txBox="1"/>
          <p:nvPr/>
        </p:nvSpPr>
        <p:spPr>
          <a:xfrm>
            <a:off x="585537" y="1074822"/>
            <a:ext cx="10021497" cy="2308324"/>
          </a:xfrm>
          <a:prstGeom prst="rect">
            <a:avLst/>
          </a:prstGeom>
          <a:noFill/>
        </p:spPr>
        <p:txBody>
          <a:bodyPr wrap="square">
            <a:spAutoFit/>
          </a:bodyPr>
          <a:lstStyle/>
          <a:p>
            <a:r>
              <a:rPr lang="en-US" sz="2400" b="0" i="0" u="none" strike="noStrike" dirty="0">
                <a:solidFill>
                  <a:srgbClr val="1179EF"/>
                </a:solidFill>
                <a:effectLst/>
                <a:latin typeface="Roboto" panose="02000000000000000000" pitchFamily="2" charset="0"/>
                <a:hlinkClick r:id="rId6" tooltip="Git"/>
              </a:rPr>
              <a:t>Git</a:t>
            </a:r>
            <a:r>
              <a:rPr lang="en-US" sz="2400" b="0" i="0" dirty="0">
                <a:solidFill>
                  <a:srgbClr val="51565E"/>
                </a:solidFill>
                <a:effectLst/>
                <a:latin typeface="Roboto" panose="02000000000000000000" pitchFamily="2" charset="0"/>
              </a:rPr>
              <a:t> </a:t>
            </a:r>
            <a:r>
              <a:rPr lang="en-US" sz="2400" b="0" i="0" dirty="0">
                <a:solidFill>
                  <a:schemeClr val="bg2"/>
                </a:solidFill>
                <a:effectLst/>
                <a:latin typeface="Roboto" panose="02000000000000000000" pitchFamily="2" charset="0"/>
              </a:rPr>
              <a:t>is a </a:t>
            </a:r>
            <a:r>
              <a:rPr lang="en-US" sz="2400" b="0" i="0" u="none" strike="noStrike" dirty="0">
                <a:solidFill>
                  <a:srgbClr val="1179EF"/>
                </a:solidFill>
                <a:effectLst/>
                <a:latin typeface="Roboto" panose="02000000000000000000" pitchFamily="2" charset="0"/>
                <a:hlinkClick r:id="rId7" tooltip="DevOps tool"/>
              </a:rPr>
              <a:t>DevOps tool</a:t>
            </a:r>
            <a:r>
              <a:rPr lang="en-US" sz="2400" b="0" i="0" dirty="0">
                <a:solidFill>
                  <a:srgbClr val="51565E"/>
                </a:solidFill>
                <a:effectLst/>
                <a:latin typeface="Roboto" panose="02000000000000000000" pitchFamily="2" charset="0"/>
              </a:rPr>
              <a:t> </a:t>
            </a:r>
            <a:r>
              <a:rPr lang="en-US" sz="2400" b="0" i="0" dirty="0">
                <a:solidFill>
                  <a:schemeClr val="bg2"/>
                </a:solidFill>
                <a:effectLst/>
                <a:latin typeface="Roboto" panose="02000000000000000000" pitchFamily="2" charset="0"/>
              </a:rPr>
              <a:t>used for source code management. It is a free and open-source version control system used to handle small to very large projects efficiently. Git is used to tracking changes in the source code, enabling multiple developers to work together on non-linear development. Linus Torvalds created Git in 2005 for the development of the </a:t>
            </a:r>
            <a:r>
              <a:rPr lang="en-US" sz="2400" b="0" i="0" u="none" strike="noStrike" dirty="0">
                <a:solidFill>
                  <a:schemeClr val="bg2"/>
                </a:solidFill>
                <a:effectLst/>
                <a:latin typeface="Roboto" panose="02000000000000000000" pitchFamily="2" charset="0"/>
                <a:hlinkClick r:id="rId8" tooltip="Linux">
                  <a:extLst>
                    <a:ext uri="{A12FA001-AC4F-418D-AE19-62706E023703}">
                      <ahyp:hlinkClr xmlns:ahyp="http://schemas.microsoft.com/office/drawing/2018/hyperlinkcolor" val="tx"/>
                    </a:ext>
                  </a:extLst>
                </a:hlinkClick>
              </a:rPr>
              <a:t>Linux</a:t>
            </a:r>
            <a:r>
              <a:rPr lang="en-US" sz="2400" b="0" i="0" dirty="0">
                <a:solidFill>
                  <a:schemeClr val="bg2"/>
                </a:solidFill>
                <a:effectLst/>
                <a:latin typeface="Roboto" panose="02000000000000000000" pitchFamily="2" charset="0"/>
              </a:rPr>
              <a:t> kernel.</a:t>
            </a:r>
            <a:endParaRPr lang="en-US" sz="2400" dirty="0">
              <a:solidFill>
                <a:schemeClr val="bg2"/>
              </a:solidFill>
            </a:endParaRPr>
          </a:p>
        </p:txBody>
      </p:sp>
    </p:spTree>
    <p:extLst>
      <p:ext uri="{BB962C8B-B14F-4D97-AF65-F5344CB8AC3E}">
        <p14:creationId xmlns:p14="http://schemas.microsoft.com/office/powerpoint/2010/main" val="2627878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272715" y="-1628273"/>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sp>
        <p:nvSpPr>
          <p:cNvPr id="5" name="TextBox 4">
            <a:extLst>
              <a:ext uri="{FF2B5EF4-FFF2-40B4-BE49-F238E27FC236}">
                <a16:creationId xmlns:a16="http://schemas.microsoft.com/office/drawing/2014/main" id="{EAD6690C-FD61-7658-8298-0199DE6F57CB}"/>
              </a:ext>
            </a:extLst>
          </p:cNvPr>
          <p:cNvSpPr txBox="1"/>
          <p:nvPr/>
        </p:nvSpPr>
        <p:spPr>
          <a:xfrm>
            <a:off x="401053" y="1082843"/>
            <a:ext cx="11646548" cy="2277547"/>
          </a:xfrm>
          <a:prstGeom prst="rect">
            <a:avLst/>
          </a:prstGeom>
          <a:noFill/>
        </p:spPr>
        <p:txBody>
          <a:bodyPr wrap="square">
            <a:spAutoFit/>
          </a:bodyPr>
          <a:lstStyle/>
          <a:p>
            <a:pPr algn="l"/>
            <a:r>
              <a:rPr lang="en-US" sz="2800" b="0" i="0" dirty="0">
                <a:solidFill>
                  <a:srgbClr val="FF0000"/>
                </a:solidFill>
                <a:effectLst/>
                <a:latin typeface="Roboto" panose="02000000000000000000" pitchFamily="2" charset="0"/>
              </a:rPr>
              <a:t>Before diving deep, let’s explain a scenario before Git:</a:t>
            </a:r>
          </a:p>
          <a:p>
            <a:pPr algn="l"/>
            <a:endParaRPr lang="en-US" b="0" i="0" dirty="0">
              <a:solidFill>
                <a:schemeClr val="bg2"/>
              </a:solidFill>
              <a:effectLst/>
              <a:latin typeface="Roboto" panose="02000000000000000000" pitchFamily="2" charset="0"/>
            </a:endParaRPr>
          </a:p>
          <a:p>
            <a:pPr algn="l"/>
            <a:r>
              <a:rPr lang="en-US" sz="2000" b="0" i="0" dirty="0">
                <a:solidFill>
                  <a:schemeClr val="bg2"/>
                </a:solidFill>
                <a:effectLst/>
                <a:latin typeface="Roboto" panose="02000000000000000000" pitchFamily="2" charset="0"/>
              </a:rPr>
              <a:t>- Developers used to submit their codes to the central server without having copies of their own</a:t>
            </a:r>
          </a:p>
          <a:p>
            <a:pPr algn="l"/>
            <a:r>
              <a:rPr lang="en-US" sz="2000" b="0" i="0" dirty="0">
                <a:solidFill>
                  <a:schemeClr val="bg2"/>
                </a:solidFill>
                <a:effectLst/>
                <a:latin typeface="Roboto" panose="02000000000000000000" pitchFamily="2" charset="0"/>
              </a:rPr>
              <a:t>- Any changes made to the source code were unknown to the other developers</a:t>
            </a:r>
          </a:p>
          <a:p>
            <a:pPr algn="l"/>
            <a:r>
              <a:rPr lang="en-US" sz="2000" b="0" i="0" dirty="0">
                <a:solidFill>
                  <a:schemeClr val="bg2"/>
                </a:solidFill>
                <a:effectLst/>
                <a:latin typeface="Roboto" panose="02000000000000000000" pitchFamily="2" charset="0"/>
              </a:rPr>
              <a:t>- There was no communication between any of the developers</a:t>
            </a:r>
          </a:p>
          <a:p>
            <a:br>
              <a:rPr lang="en-US" dirty="0"/>
            </a:br>
            <a:endParaRPr lang="en-US" dirty="0"/>
          </a:p>
        </p:txBody>
      </p:sp>
    </p:spTree>
    <p:extLst>
      <p:ext uri="{BB962C8B-B14F-4D97-AF65-F5344CB8AC3E}">
        <p14:creationId xmlns:p14="http://schemas.microsoft.com/office/powerpoint/2010/main" val="3690503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272715" y="-1628273"/>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pic>
        <p:nvPicPr>
          <p:cNvPr id="2" name="Picture 1">
            <a:extLst>
              <a:ext uri="{FF2B5EF4-FFF2-40B4-BE49-F238E27FC236}">
                <a16:creationId xmlns:a16="http://schemas.microsoft.com/office/drawing/2014/main" id="{27972AA2-EB8D-BCA9-EE36-26596A590D36}"/>
              </a:ext>
            </a:extLst>
          </p:cNvPr>
          <p:cNvPicPr>
            <a:picLocks noChangeAspect="1"/>
          </p:cNvPicPr>
          <p:nvPr/>
        </p:nvPicPr>
        <p:blipFill>
          <a:blip r:embed="rId6"/>
          <a:stretch>
            <a:fillRect/>
          </a:stretch>
        </p:blipFill>
        <p:spPr>
          <a:xfrm>
            <a:off x="2109537" y="90127"/>
            <a:ext cx="7106652" cy="4624964"/>
          </a:xfrm>
          <a:prstGeom prst="rect">
            <a:avLst/>
          </a:prstGeom>
        </p:spPr>
      </p:pic>
    </p:spTree>
    <p:extLst>
      <p:ext uri="{BB962C8B-B14F-4D97-AF65-F5344CB8AC3E}">
        <p14:creationId xmlns:p14="http://schemas.microsoft.com/office/powerpoint/2010/main" val="342545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272715" y="-1628273"/>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sp>
        <p:nvSpPr>
          <p:cNvPr id="5" name="TextBox 4">
            <a:extLst>
              <a:ext uri="{FF2B5EF4-FFF2-40B4-BE49-F238E27FC236}">
                <a16:creationId xmlns:a16="http://schemas.microsoft.com/office/drawing/2014/main" id="{EAD6690C-FD61-7658-8298-0199DE6F57CB}"/>
              </a:ext>
            </a:extLst>
          </p:cNvPr>
          <p:cNvSpPr txBox="1"/>
          <p:nvPr/>
        </p:nvSpPr>
        <p:spPr>
          <a:xfrm>
            <a:off x="401053" y="1082843"/>
            <a:ext cx="11646548" cy="2431435"/>
          </a:xfrm>
          <a:prstGeom prst="rect">
            <a:avLst/>
          </a:prstGeom>
          <a:noFill/>
        </p:spPr>
        <p:txBody>
          <a:bodyPr wrap="square">
            <a:spAutoFit/>
          </a:bodyPr>
          <a:lstStyle/>
          <a:p>
            <a:pPr algn="l"/>
            <a:r>
              <a:rPr lang="en-US" sz="3200" b="0" i="0" dirty="0">
                <a:solidFill>
                  <a:srgbClr val="C00000"/>
                </a:solidFill>
                <a:effectLst/>
                <a:latin typeface="Roboto" panose="02000000000000000000" pitchFamily="2" charset="0"/>
              </a:rPr>
              <a:t>Now let’s look at the scenario after Git:</a:t>
            </a:r>
          </a:p>
          <a:p>
            <a:pPr algn="l"/>
            <a:r>
              <a:rPr lang="en-US" sz="2800" b="0" i="0" dirty="0">
                <a:solidFill>
                  <a:schemeClr val="bg1"/>
                </a:solidFill>
                <a:effectLst/>
                <a:latin typeface="Roboto" panose="02000000000000000000" pitchFamily="2" charset="0"/>
              </a:rPr>
              <a:t>- Every developer has an entire copy of the code on their local systems</a:t>
            </a:r>
          </a:p>
          <a:p>
            <a:pPr algn="l"/>
            <a:r>
              <a:rPr lang="en-US" sz="2800" b="0" i="0" dirty="0">
                <a:solidFill>
                  <a:schemeClr val="bg1"/>
                </a:solidFill>
                <a:effectLst/>
                <a:latin typeface="Roboto" panose="02000000000000000000" pitchFamily="2" charset="0"/>
              </a:rPr>
              <a:t>- Any changes made to the source code can be tracked by others</a:t>
            </a:r>
          </a:p>
          <a:p>
            <a:pPr algn="l"/>
            <a:r>
              <a:rPr lang="en-US" sz="2800" b="0" i="0" dirty="0">
                <a:solidFill>
                  <a:schemeClr val="bg1"/>
                </a:solidFill>
                <a:effectLst/>
                <a:latin typeface="Roboto" panose="02000000000000000000" pitchFamily="2" charset="0"/>
              </a:rPr>
              <a:t>- There is regular communication between the developers</a:t>
            </a:r>
          </a:p>
          <a:p>
            <a:br>
              <a:rPr lang="en-US" dirty="0"/>
            </a:br>
            <a:endParaRPr lang="en-US" dirty="0"/>
          </a:p>
        </p:txBody>
      </p:sp>
    </p:spTree>
    <p:extLst>
      <p:ext uri="{BB962C8B-B14F-4D97-AF65-F5344CB8AC3E}">
        <p14:creationId xmlns:p14="http://schemas.microsoft.com/office/powerpoint/2010/main" val="233406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272715" y="-1628273"/>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pic>
        <p:nvPicPr>
          <p:cNvPr id="3" name="Picture 2">
            <a:extLst>
              <a:ext uri="{FF2B5EF4-FFF2-40B4-BE49-F238E27FC236}">
                <a16:creationId xmlns:a16="http://schemas.microsoft.com/office/drawing/2014/main" id="{20801926-9602-5D91-CEC3-D0FAEA4C4FE6}"/>
              </a:ext>
            </a:extLst>
          </p:cNvPr>
          <p:cNvPicPr>
            <a:picLocks noChangeAspect="1"/>
          </p:cNvPicPr>
          <p:nvPr/>
        </p:nvPicPr>
        <p:blipFill>
          <a:blip r:embed="rId6"/>
          <a:stretch>
            <a:fillRect/>
          </a:stretch>
        </p:blipFill>
        <p:spPr>
          <a:xfrm>
            <a:off x="1507958" y="86379"/>
            <a:ext cx="7884695" cy="4722812"/>
          </a:xfrm>
          <a:prstGeom prst="rect">
            <a:avLst/>
          </a:prstGeom>
        </p:spPr>
      </p:pic>
    </p:spTree>
    <p:extLst>
      <p:ext uri="{BB962C8B-B14F-4D97-AF65-F5344CB8AC3E}">
        <p14:creationId xmlns:p14="http://schemas.microsoft.com/office/powerpoint/2010/main" val="2060495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272715" y="-1628273"/>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sp>
        <p:nvSpPr>
          <p:cNvPr id="3" name="TextBox 2">
            <a:extLst>
              <a:ext uri="{FF2B5EF4-FFF2-40B4-BE49-F238E27FC236}">
                <a16:creationId xmlns:a16="http://schemas.microsoft.com/office/drawing/2014/main" id="{91D50680-B5F8-DD8D-CD08-DFCC06932846}"/>
              </a:ext>
            </a:extLst>
          </p:cNvPr>
          <p:cNvSpPr txBox="1"/>
          <p:nvPr/>
        </p:nvSpPr>
        <p:spPr>
          <a:xfrm>
            <a:off x="649705" y="200525"/>
            <a:ext cx="10595811" cy="3354765"/>
          </a:xfrm>
          <a:prstGeom prst="rect">
            <a:avLst/>
          </a:prstGeom>
          <a:noFill/>
        </p:spPr>
        <p:txBody>
          <a:bodyPr wrap="square">
            <a:spAutoFit/>
          </a:bodyPr>
          <a:lstStyle/>
          <a:p>
            <a:pPr algn="l"/>
            <a:r>
              <a:rPr lang="en-US" sz="2400" b="0" i="0" dirty="0">
                <a:solidFill>
                  <a:srgbClr val="C00000"/>
                </a:solidFill>
                <a:effectLst/>
                <a:latin typeface="Roboto" panose="02000000000000000000" pitchFamily="2" charset="0"/>
              </a:rPr>
              <a:t>What is Git in simple words?</a:t>
            </a:r>
          </a:p>
          <a:p>
            <a:pPr algn="l"/>
            <a:endParaRPr lang="en-US" sz="2400" dirty="0">
              <a:solidFill>
                <a:srgbClr val="FFC000"/>
              </a:solidFill>
              <a:latin typeface="Roboto" panose="02000000000000000000" pitchFamily="2" charset="0"/>
            </a:endParaRPr>
          </a:p>
          <a:p>
            <a:pPr algn="l"/>
            <a:r>
              <a:rPr lang="en-US" sz="2400" b="0" i="0" dirty="0">
                <a:solidFill>
                  <a:srgbClr val="FFC000"/>
                </a:solidFill>
                <a:effectLst/>
                <a:latin typeface="Roboto" panose="02000000000000000000" pitchFamily="2" charset="0"/>
              </a:rPr>
              <a:t>Git is a version control system used for tracking changes in computer files. It is generally used for source code management in software development.</a:t>
            </a:r>
          </a:p>
          <a:p>
            <a:pPr algn="l"/>
            <a:endParaRPr lang="en-US" dirty="0">
              <a:solidFill>
                <a:schemeClr val="bg1"/>
              </a:solidFill>
              <a:latin typeface="Roboto" panose="02000000000000000000" pitchFamily="2" charset="0"/>
            </a:endParaRPr>
          </a:p>
          <a:p>
            <a:pPr algn="l"/>
            <a:endParaRPr lang="en-US" b="0" i="0" dirty="0">
              <a:solidFill>
                <a:schemeClr val="bg1"/>
              </a:solidFill>
              <a:effectLst/>
              <a:latin typeface="Roboto" panose="02000000000000000000" pitchFamily="2" charset="0"/>
            </a:endParaRPr>
          </a:p>
          <a:p>
            <a:pPr algn="l"/>
            <a:r>
              <a:rPr lang="en-US" sz="2000" dirty="0">
                <a:solidFill>
                  <a:schemeClr val="bg1"/>
                </a:solidFill>
                <a:latin typeface="Roboto" panose="02000000000000000000" pitchFamily="2" charset="0"/>
              </a:rPr>
              <a:t>- </a:t>
            </a:r>
            <a:r>
              <a:rPr lang="en-US" sz="2000" b="0" i="0" dirty="0">
                <a:solidFill>
                  <a:schemeClr val="bg1"/>
                </a:solidFill>
                <a:effectLst/>
                <a:latin typeface="Roboto" panose="02000000000000000000" pitchFamily="2" charset="0"/>
              </a:rPr>
              <a:t>Git is used to tracking changes in the source code</a:t>
            </a:r>
          </a:p>
          <a:p>
            <a:pPr algn="l"/>
            <a:r>
              <a:rPr lang="en-US" sz="2000" b="0" i="0" dirty="0">
                <a:solidFill>
                  <a:schemeClr val="bg1"/>
                </a:solidFill>
                <a:effectLst/>
                <a:latin typeface="Roboto" panose="02000000000000000000" pitchFamily="2" charset="0"/>
              </a:rPr>
              <a:t>- The distributed version control tool is used for source code management</a:t>
            </a:r>
          </a:p>
          <a:p>
            <a:pPr algn="l"/>
            <a:r>
              <a:rPr lang="en-US" sz="2000" b="0" i="0" dirty="0">
                <a:solidFill>
                  <a:schemeClr val="bg1"/>
                </a:solidFill>
                <a:effectLst/>
                <a:latin typeface="Roboto" panose="02000000000000000000" pitchFamily="2" charset="0"/>
              </a:rPr>
              <a:t>- It allows multiple developers to work together</a:t>
            </a:r>
          </a:p>
          <a:p>
            <a:pPr algn="l"/>
            <a:r>
              <a:rPr lang="en-US" sz="2000" dirty="0">
                <a:solidFill>
                  <a:schemeClr val="bg1"/>
                </a:solidFill>
                <a:latin typeface="Roboto" panose="02000000000000000000" pitchFamily="2" charset="0"/>
              </a:rPr>
              <a:t>- </a:t>
            </a:r>
            <a:r>
              <a:rPr lang="en-US" sz="2000" b="0" i="0" dirty="0">
                <a:solidFill>
                  <a:schemeClr val="bg1"/>
                </a:solidFill>
                <a:effectLst/>
                <a:latin typeface="Roboto" panose="02000000000000000000" pitchFamily="2" charset="0"/>
              </a:rPr>
              <a:t>It supports non-linear development through its thousands of parallel branches</a:t>
            </a:r>
          </a:p>
        </p:txBody>
      </p:sp>
    </p:spTree>
    <p:extLst>
      <p:ext uri="{BB962C8B-B14F-4D97-AF65-F5344CB8AC3E}">
        <p14:creationId xmlns:p14="http://schemas.microsoft.com/office/powerpoint/2010/main" val="1714543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272715" y="-1628273"/>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sp>
        <p:nvSpPr>
          <p:cNvPr id="5" name="TextBox 4">
            <a:extLst>
              <a:ext uri="{FF2B5EF4-FFF2-40B4-BE49-F238E27FC236}">
                <a16:creationId xmlns:a16="http://schemas.microsoft.com/office/drawing/2014/main" id="{68946294-44DA-3795-9853-04E1ABE1B637}"/>
              </a:ext>
            </a:extLst>
          </p:cNvPr>
          <p:cNvSpPr txBox="1"/>
          <p:nvPr/>
        </p:nvSpPr>
        <p:spPr>
          <a:xfrm>
            <a:off x="2251910" y="415822"/>
            <a:ext cx="7565858" cy="3539430"/>
          </a:xfrm>
          <a:prstGeom prst="rect">
            <a:avLst/>
          </a:prstGeom>
          <a:noFill/>
        </p:spPr>
        <p:txBody>
          <a:bodyPr wrap="square">
            <a:spAutoFit/>
          </a:bodyPr>
          <a:lstStyle/>
          <a:p>
            <a:pPr algn="l"/>
            <a:r>
              <a:rPr lang="en-US" sz="3200" b="0" i="0" dirty="0">
                <a:solidFill>
                  <a:srgbClr val="C00000"/>
                </a:solidFill>
                <a:effectLst/>
                <a:latin typeface="Roboto" panose="02000000000000000000" pitchFamily="2" charset="0"/>
              </a:rPr>
              <a:t>Features of Git</a:t>
            </a:r>
          </a:p>
          <a:p>
            <a:pPr algn="l"/>
            <a:r>
              <a:rPr lang="en-US" sz="2400" dirty="0">
                <a:solidFill>
                  <a:srgbClr val="51565E"/>
                </a:solidFill>
                <a:latin typeface="Roboto" panose="02000000000000000000" pitchFamily="2" charset="0"/>
              </a:rPr>
              <a:t>       </a:t>
            </a:r>
            <a:r>
              <a:rPr lang="en-US" sz="2400" b="0" i="0" dirty="0">
                <a:solidFill>
                  <a:schemeClr val="bg1"/>
                </a:solidFill>
                <a:effectLst/>
                <a:latin typeface="Roboto" panose="02000000000000000000" pitchFamily="2" charset="0"/>
              </a:rPr>
              <a:t>Tracks history</a:t>
            </a:r>
          </a:p>
          <a:p>
            <a:pPr algn="l"/>
            <a:r>
              <a:rPr lang="en-US" sz="2400" b="0" i="0" dirty="0">
                <a:solidFill>
                  <a:schemeClr val="bg1"/>
                </a:solidFill>
                <a:effectLst/>
                <a:latin typeface="Roboto" panose="02000000000000000000" pitchFamily="2" charset="0"/>
              </a:rPr>
              <a:t>        Free and open source</a:t>
            </a:r>
          </a:p>
          <a:p>
            <a:pPr algn="l"/>
            <a:r>
              <a:rPr lang="en-US" sz="2400" b="0" i="0" dirty="0">
                <a:solidFill>
                  <a:schemeClr val="bg1"/>
                </a:solidFill>
                <a:effectLst/>
                <a:latin typeface="Roboto" panose="02000000000000000000" pitchFamily="2" charset="0"/>
              </a:rPr>
              <a:t>        Supports non-linear development</a:t>
            </a:r>
          </a:p>
          <a:p>
            <a:pPr algn="l"/>
            <a:r>
              <a:rPr lang="en-US" sz="2400" b="0" i="0" dirty="0">
                <a:solidFill>
                  <a:schemeClr val="bg1"/>
                </a:solidFill>
                <a:effectLst/>
                <a:latin typeface="Roboto" panose="02000000000000000000" pitchFamily="2" charset="0"/>
              </a:rPr>
              <a:t>        Creates backups</a:t>
            </a:r>
          </a:p>
          <a:p>
            <a:pPr algn="l"/>
            <a:r>
              <a:rPr lang="en-US" sz="2400" b="0" i="0" dirty="0">
                <a:solidFill>
                  <a:schemeClr val="bg1"/>
                </a:solidFill>
                <a:effectLst/>
                <a:latin typeface="Roboto" panose="02000000000000000000" pitchFamily="2" charset="0"/>
              </a:rPr>
              <a:t>        Scalable</a:t>
            </a:r>
          </a:p>
          <a:p>
            <a:pPr algn="l"/>
            <a:r>
              <a:rPr lang="en-US" sz="2400" b="0" i="0" dirty="0">
                <a:solidFill>
                  <a:schemeClr val="bg1"/>
                </a:solidFill>
                <a:effectLst/>
                <a:latin typeface="Roboto" panose="02000000000000000000" pitchFamily="2" charset="0"/>
              </a:rPr>
              <a:t>        Supports collaboration</a:t>
            </a:r>
          </a:p>
          <a:p>
            <a:pPr algn="l"/>
            <a:r>
              <a:rPr lang="en-US" sz="2400" b="0" i="0" dirty="0">
                <a:solidFill>
                  <a:schemeClr val="bg1"/>
                </a:solidFill>
                <a:effectLst/>
                <a:latin typeface="Roboto" panose="02000000000000000000" pitchFamily="2" charset="0"/>
              </a:rPr>
              <a:t>        Branching is easier</a:t>
            </a:r>
          </a:p>
          <a:p>
            <a:pPr algn="l"/>
            <a:r>
              <a:rPr lang="en-US" sz="2400" b="0" i="0" dirty="0">
                <a:solidFill>
                  <a:schemeClr val="bg1"/>
                </a:solidFill>
                <a:effectLst/>
                <a:latin typeface="Roboto" panose="02000000000000000000" pitchFamily="2" charset="0"/>
              </a:rPr>
              <a:t>        Distributed development</a:t>
            </a:r>
          </a:p>
        </p:txBody>
      </p:sp>
    </p:spTree>
    <p:extLst>
      <p:ext uri="{BB962C8B-B14F-4D97-AF65-F5344CB8AC3E}">
        <p14:creationId xmlns:p14="http://schemas.microsoft.com/office/powerpoint/2010/main" val="24722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ABA4B6D2-67B7-4DDF-9D67-252A664A4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descr="Colored pencils inside a pencil holder which is on top of a wood table">
            <a:extLst>
              <a:ext uri="{FF2B5EF4-FFF2-40B4-BE49-F238E27FC236}">
                <a16:creationId xmlns:a16="http://schemas.microsoft.com/office/drawing/2014/main" id="{2093F462-FA95-4C44-D2BD-57A2DB7F8061}"/>
              </a:ext>
            </a:extLst>
          </p:cNvPr>
          <p:cNvPicPr>
            <a:picLocks noChangeAspect="1"/>
          </p:cNvPicPr>
          <p:nvPr/>
        </p:nvPicPr>
        <p:blipFill rotWithShape="1">
          <a:blip r:embed="rId5"/>
          <a:srcRect t="10112"/>
          <a:stretch/>
        </p:blipFill>
        <p:spPr>
          <a:xfrm>
            <a:off x="272715" y="-1628273"/>
            <a:ext cx="11429981" cy="6857998"/>
          </a:xfrm>
          <a:custGeom>
            <a:avLst/>
            <a:gdLst/>
            <a:ahLst/>
            <a:cxnLst/>
            <a:rect l="l" t="t" r="r" b="b"/>
            <a:pathLst>
              <a:path w="11430001" h="6857998">
                <a:moveTo>
                  <a:pt x="0" y="0"/>
                </a:moveTo>
                <a:lnTo>
                  <a:pt x="10969979" y="0"/>
                </a:lnTo>
                <a:lnTo>
                  <a:pt x="11008019" y="55636"/>
                </a:lnTo>
                <a:cubicBezTo>
                  <a:pt x="11009008" y="91089"/>
                  <a:pt x="10984109" y="120093"/>
                  <a:pt x="10996465" y="145901"/>
                </a:cubicBezTo>
                <a:cubicBezTo>
                  <a:pt x="10998781" y="180810"/>
                  <a:pt x="11021454" y="189338"/>
                  <a:pt x="11004262" y="214209"/>
                </a:cubicBezTo>
                <a:cubicBezTo>
                  <a:pt x="11016992" y="245215"/>
                  <a:pt x="10977981" y="256054"/>
                  <a:pt x="10988247" y="277519"/>
                </a:cubicBezTo>
                <a:cubicBezTo>
                  <a:pt x="10987905" y="292835"/>
                  <a:pt x="10987563" y="308150"/>
                  <a:pt x="10987221" y="323466"/>
                </a:cubicBezTo>
                <a:cubicBezTo>
                  <a:pt x="10992607" y="335931"/>
                  <a:pt x="10981656" y="348056"/>
                  <a:pt x="10982892" y="355376"/>
                </a:cubicBezTo>
                <a:cubicBezTo>
                  <a:pt x="10982946" y="369026"/>
                  <a:pt x="10982999" y="382675"/>
                  <a:pt x="10983052" y="396326"/>
                </a:cubicBezTo>
                <a:cubicBezTo>
                  <a:pt x="10983545" y="411173"/>
                  <a:pt x="10979066" y="427883"/>
                  <a:pt x="10983760" y="449399"/>
                </a:cubicBezTo>
                <a:cubicBezTo>
                  <a:pt x="10987405" y="467379"/>
                  <a:pt x="10961390" y="514914"/>
                  <a:pt x="10959189" y="528494"/>
                </a:cubicBezTo>
                <a:cubicBezTo>
                  <a:pt x="10959288" y="535785"/>
                  <a:pt x="10955413" y="535076"/>
                  <a:pt x="10955513" y="542367"/>
                </a:cubicBezTo>
                <a:cubicBezTo>
                  <a:pt x="10955946" y="556795"/>
                  <a:pt x="10948427" y="575223"/>
                  <a:pt x="10948859" y="589651"/>
                </a:cubicBezTo>
                <a:cubicBezTo>
                  <a:pt x="10951248" y="595864"/>
                  <a:pt x="10970316" y="614893"/>
                  <a:pt x="10964023" y="623244"/>
                </a:cubicBezTo>
                <a:cubicBezTo>
                  <a:pt x="10973844" y="634812"/>
                  <a:pt x="10914344" y="682960"/>
                  <a:pt x="10941957" y="685984"/>
                </a:cubicBezTo>
                <a:lnTo>
                  <a:pt x="10955434" y="725806"/>
                </a:lnTo>
                <a:cubicBezTo>
                  <a:pt x="10955572" y="735911"/>
                  <a:pt x="10955711" y="746016"/>
                  <a:pt x="10955850" y="756121"/>
                </a:cubicBezTo>
                <a:cubicBezTo>
                  <a:pt x="10960581" y="769464"/>
                  <a:pt x="10967553" y="802302"/>
                  <a:pt x="10975648" y="826730"/>
                </a:cubicBezTo>
                <a:cubicBezTo>
                  <a:pt x="10990030" y="848107"/>
                  <a:pt x="10999939" y="874272"/>
                  <a:pt x="11004422" y="902691"/>
                </a:cubicBezTo>
                <a:cubicBezTo>
                  <a:pt x="10996907" y="907026"/>
                  <a:pt x="11016939" y="922215"/>
                  <a:pt x="11019519" y="927215"/>
                </a:cubicBezTo>
                <a:cubicBezTo>
                  <a:pt x="11014458" y="927992"/>
                  <a:pt x="11004750" y="956532"/>
                  <a:pt x="11009252" y="960109"/>
                </a:cubicBezTo>
                <a:cubicBezTo>
                  <a:pt x="11008795" y="988226"/>
                  <a:pt x="11008338" y="994434"/>
                  <a:pt x="11007882" y="1022551"/>
                </a:cubicBezTo>
                <a:lnTo>
                  <a:pt x="11018477" y="1095392"/>
                </a:lnTo>
                <a:cubicBezTo>
                  <a:pt x="11023591" y="1112771"/>
                  <a:pt x="11026986" y="1131060"/>
                  <a:pt x="11028535" y="1149829"/>
                </a:cubicBezTo>
                <a:cubicBezTo>
                  <a:pt x="11018192" y="1154041"/>
                  <a:pt x="11032886" y="1168772"/>
                  <a:pt x="11035794" y="1175703"/>
                </a:cubicBezTo>
                <a:cubicBezTo>
                  <a:pt x="11029041" y="1175776"/>
                  <a:pt x="11025804" y="1191131"/>
                  <a:pt x="11031388" y="1196579"/>
                </a:cubicBezTo>
                <a:cubicBezTo>
                  <a:pt x="11055531" y="1311098"/>
                  <a:pt x="10992439" y="1246660"/>
                  <a:pt x="11030270" y="1315382"/>
                </a:cubicBezTo>
                <a:lnTo>
                  <a:pt x="11022457" y="1382488"/>
                </a:lnTo>
                <a:cubicBezTo>
                  <a:pt x="11026830" y="1404443"/>
                  <a:pt x="11030865" y="1460155"/>
                  <a:pt x="11035545" y="1487376"/>
                </a:cubicBezTo>
                <a:cubicBezTo>
                  <a:pt x="11027812" y="1508322"/>
                  <a:pt x="11051830" y="1507338"/>
                  <a:pt x="11042371" y="1529118"/>
                </a:cubicBezTo>
                <a:cubicBezTo>
                  <a:pt x="11024277" y="1523828"/>
                  <a:pt x="11045880" y="1572102"/>
                  <a:pt x="11030069" y="1573603"/>
                </a:cubicBezTo>
                <a:cubicBezTo>
                  <a:pt x="11052675" y="1592103"/>
                  <a:pt x="11041166" y="1601398"/>
                  <a:pt x="11048132" y="1626033"/>
                </a:cubicBezTo>
                <a:cubicBezTo>
                  <a:pt x="11056685" y="1637634"/>
                  <a:pt x="11058151" y="1662694"/>
                  <a:pt x="11048954" y="1674099"/>
                </a:cubicBezTo>
                <a:cubicBezTo>
                  <a:pt x="11057912" y="1719191"/>
                  <a:pt x="11058987" y="1693910"/>
                  <a:pt x="11074997" y="1743919"/>
                </a:cubicBezTo>
                <a:cubicBezTo>
                  <a:pt x="11091836" y="1787007"/>
                  <a:pt x="11078254" y="1831675"/>
                  <a:pt x="11118452" y="1873347"/>
                </a:cubicBezTo>
                <a:cubicBezTo>
                  <a:pt x="11126646" y="1903132"/>
                  <a:pt x="11133876" y="1901389"/>
                  <a:pt x="11140502" y="1918453"/>
                </a:cubicBezTo>
                <a:cubicBezTo>
                  <a:pt x="11168929" y="1943215"/>
                  <a:pt x="11138974" y="1964697"/>
                  <a:pt x="11158205" y="1975731"/>
                </a:cubicBezTo>
                <a:cubicBezTo>
                  <a:pt x="11166824" y="2017658"/>
                  <a:pt x="11149039" y="2053160"/>
                  <a:pt x="11165912" y="2063547"/>
                </a:cubicBezTo>
                <a:cubicBezTo>
                  <a:pt x="11165365" y="2085350"/>
                  <a:pt x="11146667" y="2116466"/>
                  <a:pt x="11164978" y="2131453"/>
                </a:cubicBezTo>
                <a:cubicBezTo>
                  <a:pt x="11150347" y="2134775"/>
                  <a:pt x="11176747" y="2155525"/>
                  <a:pt x="11167369" y="2168815"/>
                </a:cubicBezTo>
                <a:cubicBezTo>
                  <a:pt x="11159139" y="2178336"/>
                  <a:pt x="11181565" y="2199372"/>
                  <a:pt x="11182213" y="2209314"/>
                </a:cubicBezTo>
                <a:cubicBezTo>
                  <a:pt x="11175743" y="2222415"/>
                  <a:pt x="11183345" y="2265140"/>
                  <a:pt x="11191725" y="2276278"/>
                </a:cubicBezTo>
                <a:cubicBezTo>
                  <a:pt x="11199744" y="2309572"/>
                  <a:pt x="11208646" y="2370832"/>
                  <a:pt x="11213989" y="2396560"/>
                </a:cubicBezTo>
                <a:lnTo>
                  <a:pt x="11211532" y="2418127"/>
                </a:lnTo>
                <a:lnTo>
                  <a:pt x="11205890" y="2441218"/>
                </a:lnTo>
                <a:cubicBezTo>
                  <a:pt x="11204049" y="2448432"/>
                  <a:pt x="11218787" y="2455553"/>
                  <a:pt x="11218154" y="2462602"/>
                </a:cubicBezTo>
                <a:cubicBezTo>
                  <a:pt x="11249433" y="2453332"/>
                  <a:pt x="11201583" y="2521028"/>
                  <a:pt x="11226879" y="2501513"/>
                </a:cubicBezTo>
                <a:cubicBezTo>
                  <a:pt x="11228838" y="2538629"/>
                  <a:pt x="11268063" y="2526320"/>
                  <a:pt x="11245602" y="2570935"/>
                </a:cubicBezTo>
                <a:cubicBezTo>
                  <a:pt x="11271180" y="2628560"/>
                  <a:pt x="11254841" y="2735396"/>
                  <a:pt x="11293648" y="2780529"/>
                </a:cubicBezTo>
                <a:cubicBezTo>
                  <a:pt x="11313261" y="2850867"/>
                  <a:pt x="11332878" y="2914052"/>
                  <a:pt x="11347622" y="2976964"/>
                </a:cubicBezTo>
                <a:cubicBezTo>
                  <a:pt x="11354998" y="3031026"/>
                  <a:pt x="11385440" y="3069310"/>
                  <a:pt x="11373271" y="3125991"/>
                </a:cubicBezTo>
                <a:cubicBezTo>
                  <a:pt x="11378198" y="3127750"/>
                  <a:pt x="11382324" y="3130634"/>
                  <a:pt x="11385866" y="3134290"/>
                </a:cubicBezTo>
                <a:lnTo>
                  <a:pt x="11394456" y="3146531"/>
                </a:lnTo>
                <a:lnTo>
                  <a:pt x="11393830" y="3148898"/>
                </a:lnTo>
                <a:lnTo>
                  <a:pt x="11407764" y="3178637"/>
                </a:lnTo>
                <a:lnTo>
                  <a:pt x="11419427" y="3198821"/>
                </a:lnTo>
                <a:lnTo>
                  <a:pt x="11418956" y="3203966"/>
                </a:lnTo>
                <a:lnTo>
                  <a:pt x="11430001" y="3234004"/>
                </a:lnTo>
                <a:lnTo>
                  <a:pt x="11430001" y="3247018"/>
                </a:lnTo>
                <a:lnTo>
                  <a:pt x="11429624" y="3249663"/>
                </a:lnTo>
                <a:cubicBezTo>
                  <a:pt x="11409065" y="3251448"/>
                  <a:pt x="11423390" y="3256435"/>
                  <a:pt x="11429224" y="3271157"/>
                </a:cubicBezTo>
                <a:cubicBezTo>
                  <a:pt x="11398595" y="3277213"/>
                  <a:pt x="11426325" y="3313282"/>
                  <a:pt x="11412705" y="3328767"/>
                </a:cubicBezTo>
                <a:cubicBezTo>
                  <a:pt x="11409690" y="3359818"/>
                  <a:pt x="11412577" y="3419034"/>
                  <a:pt x="11411133" y="3457462"/>
                </a:cubicBezTo>
                <a:cubicBezTo>
                  <a:pt x="11410659" y="3497182"/>
                  <a:pt x="11388957" y="3522761"/>
                  <a:pt x="11404044" y="3559336"/>
                </a:cubicBezTo>
                <a:cubicBezTo>
                  <a:pt x="11403506" y="3596525"/>
                  <a:pt x="11394347" y="3628725"/>
                  <a:pt x="11400805" y="3660198"/>
                </a:cubicBezTo>
                <a:cubicBezTo>
                  <a:pt x="11393680" y="3672983"/>
                  <a:pt x="11390803" y="3685034"/>
                  <a:pt x="11401467" y="3696717"/>
                </a:cubicBezTo>
                <a:cubicBezTo>
                  <a:pt x="11397909" y="3731422"/>
                  <a:pt x="11382678" y="3739822"/>
                  <a:pt x="11394558" y="3761813"/>
                </a:cubicBezTo>
                <a:cubicBezTo>
                  <a:pt x="11369922" y="3781311"/>
                  <a:pt x="11379324" y="3782464"/>
                  <a:pt x="11386379" y="3791628"/>
                </a:cubicBezTo>
                <a:lnTo>
                  <a:pt x="11386881" y="3792934"/>
                </a:lnTo>
                <a:lnTo>
                  <a:pt x="11383361" y="3795600"/>
                </a:lnTo>
                <a:lnTo>
                  <a:pt x="11381731" y="3801113"/>
                </a:lnTo>
                <a:lnTo>
                  <a:pt x="11382780" y="3816171"/>
                </a:lnTo>
                <a:lnTo>
                  <a:pt x="11384083" y="3821833"/>
                </a:lnTo>
                <a:cubicBezTo>
                  <a:pt x="11384643" y="3825734"/>
                  <a:pt x="11384581" y="3828325"/>
                  <a:pt x="11384058" y="3830118"/>
                </a:cubicBezTo>
                <a:lnTo>
                  <a:pt x="11383769" y="3830324"/>
                </a:lnTo>
                <a:cubicBezTo>
                  <a:pt x="11383949" y="3832911"/>
                  <a:pt x="11384129" y="3835497"/>
                  <a:pt x="11384310" y="3838085"/>
                </a:cubicBezTo>
                <a:cubicBezTo>
                  <a:pt x="11380858" y="3854069"/>
                  <a:pt x="11367397" y="3908079"/>
                  <a:pt x="11363059" y="3926229"/>
                </a:cubicBezTo>
                <a:cubicBezTo>
                  <a:pt x="11365619" y="3942595"/>
                  <a:pt x="11378276" y="3952489"/>
                  <a:pt x="11358283" y="3946981"/>
                </a:cubicBezTo>
                <a:cubicBezTo>
                  <a:pt x="11358552" y="3952366"/>
                  <a:pt x="11356851" y="3955685"/>
                  <a:pt x="11354187" y="3958062"/>
                </a:cubicBezTo>
                <a:lnTo>
                  <a:pt x="11352936" y="3958752"/>
                </a:lnTo>
                <a:lnTo>
                  <a:pt x="11359123" y="3995153"/>
                </a:lnTo>
                <a:lnTo>
                  <a:pt x="11357620" y="3999986"/>
                </a:lnTo>
                <a:lnTo>
                  <a:pt x="11370510" y="4039435"/>
                </a:lnTo>
                <a:cubicBezTo>
                  <a:pt x="11372846" y="4043175"/>
                  <a:pt x="11373855" y="4048536"/>
                  <a:pt x="11371849" y="4057529"/>
                </a:cubicBezTo>
                <a:lnTo>
                  <a:pt x="11370769" y="4059608"/>
                </a:lnTo>
                <a:lnTo>
                  <a:pt x="11384636" y="4116263"/>
                </a:lnTo>
                <a:cubicBezTo>
                  <a:pt x="11386308" y="4146481"/>
                  <a:pt x="11372216" y="4197310"/>
                  <a:pt x="11380805" y="4240918"/>
                </a:cubicBezTo>
                <a:cubicBezTo>
                  <a:pt x="11386604" y="4297751"/>
                  <a:pt x="11396792" y="4362310"/>
                  <a:pt x="11399002" y="4403004"/>
                </a:cubicBezTo>
                <a:cubicBezTo>
                  <a:pt x="11402584" y="4421945"/>
                  <a:pt x="11415233" y="4483228"/>
                  <a:pt x="11402233" y="4472561"/>
                </a:cubicBezTo>
                <a:cubicBezTo>
                  <a:pt x="11397376" y="4530100"/>
                  <a:pt x="11394221" y="4548254"/>
                  <a:pt x="11406858" y="4613276"/>
                </a:cubicBezTo>
                <a:cubicBezTo>
                  <a:pt x="11396708" y="4652899"/>
                  <a:pt x="11416828" y="4683760"/>
                  <a:pt x="11411109" y="4720528"/>
                </a:cubicBezTo>
                <a:lnTo>
                  <a:pt x="11413172" y="4781028"/>
                </a:lnTo>
                <a:lnTo>
                  <a:pt x="11411956" y="4811317"/>
                </a:lnTo>
                <a:lnTo>
                  <a:pt x="11407504" y="4851777"/>
                </a:lnTo>
                <a:lnTo>
                  <a:pt x="11401952" y="4889673"/>
                </a:lnTo>
                <a:cubicBezTo>
                  <a:pt x="11400453" y="4911671"/>
                  <a:pt x="11387187" y="4942985"/>
                  <a:pt x="11387464" y="4964007"/>
                </a:cubicBezTo>
                <a:lnTo>
                  <a:pt x="11391362" y="4978249"/>
                </a:lnTo>
                <a:lnTo>
                  <a:pt x="11384864" y="5024728"/>
                </a:lnTo>
                <a:cubicBezTo>
                  <a:pt x="11383602" y="5037962"/>
                  <a:pt x="11382940" y="5051693"/>
                  <a:pt x="11383402" y="5066152"/>
                </a:cubicBezTo>
                <a:lnTo>
                  <a:pt x="11386502" y="5092990"/>
                </a:lnTo>
                <a:lnTo>
                  <a:pt x="11383934" y="5100023"/>
                </a:lnTo>
                <a:lnTo>
                  <a:pt x="11377316" y="5154401"/>
                </a:lnTo>
                <a:cubicBezTo>
                  <a:pt x="11375279" y="5155889"/>
                  <a:pt x="11373114" y="5157008"/>
                  <a:pt x="11370892" y="5157722"/>
                </a:cubicBezTo>
                <a:lnTo>
                  <a:pt x="11373776" y="5176954"/>
                </a:lnTo>
                <a:lnTo>
                  <a:pt x="11367496" y="5192719"/>
                </a:lnTo>
                <a:lnTo>
                  <a:pt x="11371603" y="5206466"/>
                </a:lnTo>
                <a:lnTo>
                  <a:pt x="11370677" y="5212169"/>
                </a:lnTo>
                <a:lnTo>
                  <a:pt x="11367571" y="5226347"/>
                </a:lnTo>
                <a:cubicBezTo>
                  <a:pt x="11365394" y="5233616"/>
                  <a:pt x="11362768" y="5241753"/>
                  <a:pt x="11360666" y="5250809"/>
                </a:cubicBezTo>
                <a:lnTo>
                  <a:pt x="11359707" y="5258441"/>
                </a:lnTo>
                <a:lnTo>
                  <a:pt x="11349148" y="5275057"/>
                </a:lnTo>
                <a:cubicBezTo>
                  <a:pt x="11341167" y="5287144"/>
                  <a:pt x="11335789" y="5296659"/>
                  <a:pt x="11340120" y="5307220"/>
                </a:cubicBezTo>
                <a:cubicBezTo>
                  <a:pt x="11329809" y="5325220"/>
                  <a:pt x="11316373" y="5343297"/>
                  <a:pt x="11308618" y="5363847"/>
                </a:cubicBezTo>
                <a:cubicBezTo>
                  <a:pt x="11300862" y="5384397"/>
                  <a:pt x="11307034" y="5426166"/>
                  <a:pt x="11293586" y="5430519"/>
                </a:cubicBezTo>
                <a:cubicBezTo>
                  <a:pt x="11286192" y="5455070"/>
                  <a:pt x="11291865" y="5433920"/>
                  <a:pt x="11280825" y="5471643"/>
                </a:cubicBezTo>
                <a:cubicBezTo>
                  <a:pt x="11272399" y="5514013"/>
                  <a:pt x="11250365" y="5572817"/>
                  <a:pt x="11255547" y="5598755"/>
                </a:cubicBezTo>
                <a:cubicBezTo>
                  <a:pt x="11259036" y="5631312"/>
                  <a:pt x="11259805" y="5658392"/>
                  <a:pt x="11246966" y="5696427"/>
                </a:cubicBezTo>
                <a:cubicBezTo>
                  <a:pt x="11243302" y="5711318"/>
                  <a:pt x="11226393" y="5724632"/>
                  <a:pt x="11218939" y="5749126"/>
                </a:cubicBezTo>
                <a:cubicBezTo>
                  <a:pt x="11205473" y="5794330"/>
                  <a:pt x="11207644" y="5860503"/>
                  <a:pt x="11172370" y="5964362"/>
                </a:cubicBezTo>
                <a:cubicBezTo>
                  <a:pt x="11155352" y="6013957"/>
                  <a:pt x="11195218" y="6026591"/>
                  <a:pt x="11186263" y="6066389"/>
                </a:cubicBezTo>
                <a:cubicBezTo>
                  <a:pt x="11193912" y="6098144"/>
                  <a:pt x="11201373" y="6088029"/>
                  <a:pt x="11198127" y="6116720"/>
                </a:cubicBezTo>
                <a:cubicBezTo>
                  <a:pt x="11179478" y="6167747"/>
                  <a:pt x="11218941" y="6153172"/>
                  <a:pt x="11183628" y="6192100"/>
                </a:cubicBezTo>
                <a:cubicBezTo>
                  <a:pt x="11186734" y="6197190"/>
                  <a:pt x="11183611" y="6236155"/>
                  <a:pt x="11184758" y="6241836"/>
                </a:cubicBezTo>
                <a:lnTo>
                  <a:pt x="11205458" y="6292531"/>
                </a:lnTo>
                <a:lnTo>
                  <a:pt x="11199087" y="6312812"/>
                </a:lnTo>
                <a:cubicBezTo>
                  <a:pt x="11194790" y="6320574"/>
                  <a:pt x="11195106" y="6315373"/>
                  <a:pt x="11196266" y="6319916"/>
                </a:cubicBezTo>
                <a:cubicBezTo>
                  <a:pt x="11196671" y="6325734"/>
                  <a:pt x="11189124" y="6347557"/>
                  <a:pt x="11189528" y="6353376"/>
                </a:cubicBezTo>
                <a:cubicBezTo>
                  <a:pt x="11189982" y="6364566"/>
                  <a:pt x="11210316" y="6363753"/>
                  <a:pt x="11210770" y="6374944"/>
                </a:cubicBezTo>
                <a:cubicBezTo>
                  <a:pt x="11230608" y="6383390"/>
                  <a:pt x="11226591" y="6387837"/>
                  <a:pt x="11226550" y="6420289"/>
                </a:cubicBezTo>
                <a:lnTo>
                  <a:pt x="11185443" y="6472442"/>
                </a:lnTo>
                <a:cubicBezTo>
                  <a:pt x="11182325" y="6473610"/>
                  <a:pt x="11171895" y="6528089"/>
                  <a:pt x="11170689" y="6533346"/>
                </a:cubicBezTo>
                <a:cubicBezTo>
                  <a:pt x="11153600" y="6519802"/>
                  <a:pt x="11122929" y="6582507"/>
                  <a:pt x="11120880" y="6599207"/>
                </a:cubicBezTo>
                <a:cubicBezTo>
                  <a:pt x="11111939" y="6614752"/>
                  <a:pt x="11115206" y="6622198"/>
                  <a:pt x="11107674" y="6636041"/>
                </a:cubicBezTo>
                <a:lnTo>
                  <a:pt x="11091267" y="6678342"/>
                </a:lnTo>
                <a:cubicBezTo>
                  <a:pt x="11090296" y="6679839"/>
                  <a:pt x="11091216" y="6698293"/>
                  <a:pt x="11090680" y="6702252"/>
                </a:cubicBezTo>
                <a:cubicBezTo>
                  <a:pt x="11090574" y="6704235"/>
                  <a:pt x="11098288" y="6732088"/>
                  <a:pt x="11098182" y="6734072"/>
                </a:cubicBezTo>
                <a:cubicBezTo>
                  <a:pt x="11095374" y="6755619"/>
                  <a:pt x="11080595" y="6750771"/>
                  <a:pt x="11074914" y="6780481"/>
                </a:cubicBezTo>
                <a:cubicBezTo>
                  <a:pt x="11081662" y="6796061"/>
                  <a:pt x="11074179" y="6810609"/>
                  <a:pt x="11064097" y="6819871"/>
                </a:cubicBezTo>
                <a:lnTo>
                  <a:pt x="11055147" y="6857998"/>
                </a:lnTo>
                <a:lnTo>
                  <a:pt x="0" y="6857998"/>
                </a:lnTo>
                <a:close/>
              </a:path>
            </a:pathLst>
          </a:custGeom>
        </p:spPr>
      </p:pic>
      <p:pic>
        <p:nvPicPr>
          <p:cNvPr id="2" name="Picture 1">
            <a:extLst>
              <a:ext uri="{FF2B5EF4-FFF2-40B4-BE49-F238E27FC236}">
                <a16:creationId xmlns:a16="http://schemas.microsoft.com/office/drawing/2014/main" id="{2AE09272-3BE2-8B05-8AED-BD8E0172D2EE}"/>
              </a:ext>
            </a:extLst>
          </p:cNvPr>
          <p:cNvPicPr>
            <a:picLocks noChangeAspect="1"/>
          </p:cNvPicPr>
          <p:nvPr/>
        </p:nvPicPr>
        <p:blipFill>
          <a:blip r:embed="rId6"/>
          <a:stretch>
            <a:fillRect/>
          </a:stretch>
        </p:blipFill>
        <p:spPr>
          <a:xfrm>
            <a:off x="1856812" y="521369"/>
            <a:ext cx="7166871" cy="4148312"/>
          </a:xfrm>
          <a:prstGeom prst="rect">
            <a:avLst/>
          </a:prstGeom>
        </p:spPr>
      </p:pic>
    </p:spTree>
    <p:extLst>
      <p:ext uri="{BB962C8B-B14F-4D97-AF65-F5344CB8AC3E}">
        <p14:creationId xmlns:p14="http://schemas.microsoft.com/office/powerpoint/2010/main" val="3602441347"/>
      </p:ext>
    </p:extLst>
  </p:cSld>
  <p:clrMapOvr>
    <a:masterClrMapping/>
  </p:clrMapOvr>
</p:sld>
</file>

<file path=ppt/theme/theme1.xml><?xml version="1.0" encoding="utf-8"?>
<a:theme xmlns:a="http://schemas.openxmlformats.org/drawingml/2006/main" name="Archiv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184</TotalTime>
  <Words>471</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Alliance No.1 Black Italic</vt:lpstr>
      <vt:lpstr>Arial</vt:lpstr>
      <vt:lpstr>Bembo</vt:lpstr>
      <vt:lpstr>Perpetua Titling MT</vt:lpstr>
      <vt:lpstr>Roboto</vt:lpstr>
      <vt:lpstr>ArchiveVTI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Merative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Micael Zock A Betsem</dc:creator>
  <cp:lastModifiedBy>Micael Zock A Betsem</cp:lastModifiedBy>
  <cp:revision>9</cp:revision>
  <dcterms:created xsi:type="dcterms:W3CDTF">2023-02-04T19:37:49Z</dcterms:created>
  <dcterms:modified xsi:type="dcterms:W3CDTF">2023-02-04T22:42:15Z</dcterms:modified>
</cp:coreProperties>
</file>