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omments/comment7.xml" ContentType="application/vnd.openxmlformats-officedocument.presentationml.comment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tif" ContentType="image/tif"/>
  <Override PartName="/ppt/media/image18.tif" ContentType="image/tif"/>
  <Override PartName="/ppt/media/image16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1.tif" ContentType="image/tif"/>
  <Override PartName="/ppt/media/image8.jpeg" ContentType="image/jpeg"/>
  <Override PartName="/ppt/media/image9.tif" ContentType="image/tif"/>
  <Override PartName="/ppt/media/image6.png" ContentType="image/png"/>
  <Override PartName="/ppt/media/image10.tif" ContentType="image/tif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17.tif" ContentType="image/tif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24384000" cy="13716000"/>
  <p:notesSz cx="7559675" cy="10691812"/>
</p:presentation>
</file>

<file path=ppt/commentAuthors.xml><?xml version="1.0" encoding="utf-8"?>
<p:cmAuthorLst xmlns:p="http://schemas.openxmlformats.org/presentationml/2006/main">
  <p:cmAuthor id="0" name="Paula Grangeiro" initials="PG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commentAuthors" Target="commentAuthors.xml"/>
</Relationships>
</file>

<file path=ppt/comments/comment7.xml><?xml version="1.0" encoding="utf-8"?>
<p:cmLst xmlns:p="http://schemas.openxmlformats.org/presentationml/2006/main">
  <p:cm authorId="0" dt="2015-04-18T01:37:51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778040" y="229860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778040" y="229860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1197080" y="7073640"/>
            <a:ext cx="1989360" cy="1587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78040" y="2298600"/>
            <a:ext cx="20827800" cy="2154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7804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15872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50600" y="790344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50600" y="7074000"/>
            <a:ext cx="1016388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778040" y="7903440"/>
            <a:ext cx="20827800" cy="75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pt-BR" sz="11200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title text formatTitle Text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Sixth Outline Level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Seventh Outline LevelBody Level One</a:t>
            </a:r>
            <a:endParaRPr/>
          </a:p>
          <a:p>
            <a:pPr algn="ctr"/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Body Level Two</a:t>
            </a:r>
            <a:endParaRPr/>
          </a:p>
          <a:p>
            <a:pPr algn="ctr"/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Body Level Three</a:t>
            </a:r>
            <a:endParaRPr/>
          </a:p>
          <a:p>
            <a:pPr algn="ctr"/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Body Level Four</a:t>
            </a:r>
            <a:endParaRPr/>
          </a:p>
          <a:p>
            <a:pPr algn="ctr"/>
            <a:r>
              <a:rPr lang="pt-BR" sz="4400" strike="noStrike">
                <a:solidFill>
                  <a:srgbClr val="ffffff"/>
                </a:solidFill>
                <a:latin typeface="Open Sans"/>
                <a:ea typeface="Open Sans"/>
              </a:rPr>
              <a:t>Body Level Five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a5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89120" y="952560"/>
            <a:ext cx="21005280" cy="2285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1200" strike="noStrike">
                <a:solidFill>
                  <a:srgbClr val="ffffff"/>
                </a:solidFill>
                <a:latin typeface="Open Sans"/>
                <a:ea typeface="Open Sans"/>
              </a:rPr>
              <a:t>Click to edit the title text formatTitle Text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pt-BR" sz="5200">
                <a:latin typeface="Helvetica Light"/>
              </a:rPr>
              <a:t>Click to edit the outline text format</a:t>
            </a:r>
            <a:endParaRPr/>
          </a:p>
          <a:p>
            <a:pPr lvl="1" algn="ctr">
              <a:buSzPct val="75000"/>
              <a:buFont typeface="StarSymbol"/>
              <a:buChar char=""/>
            </a:pPr>
            <a:r>
              <a:rPr lang="pt-BR" sz="5200">
                <a:latin typeface="Helvetica Light"/>
              </a:rPr>
              <a:t>Second Outline Level</a:t>
            </a:r>
            <a:endParaRPr/>
          </a:p>
          <a:p>
            <a:pPr lvl="2" algn="ctr">
              <a:buSzPct val="45000"/>
              <a:buFont typeface="StarSymbol"/>
              <a:buChar char=""/>
            </a:pPr>
            <a:r>
              <a:rPr lang="pt-BR" sz="5200">
                <a:latin typeface="Helvetica Light"/>
              </a:rPr>
              <a:t>Third Outline Level</a:t>
            </a:r>
            <a:endParaRPr/>
          </a:p>
          <a:p>
            <a:pPr lvl="3" algn="ctr">
              <a:buSzPct val="75000"/>
              <a:buFont typeface="StarSymbol"/>
              <a:buChar char=""/>
            </a:pPr>
            <a:r>
              <a:rPr lang="pt-BR" sz="5200">
                <a:latin typeface="Helvetica Light"/>
              </a:rPr>
              <a:t>Fourth Outline Level</a:t>
            </a:r>
            <a:endParaRPr/>
          </a:p>
          <a:p>
            <a:pPr lvl="4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Fifth Outline Level</a:t>
            </a:r>
            <a:endParaRPr/>
          </a:p>
          <a:p>
            <a:pPr lvl="5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Sixth Outline Level</a:t>
            </a:r>
            <a:endParaRPr/>
          </a:p>
          <a:p>
            <a:pPr lvl="6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5000">
                <a:latin typeface="Helvetica Light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pt-BR" sz="5200">
                <a:latin typeface="Helvetica Light"/>
              </a:rPr>
              <a:t>Click to edit the outline text format</a:t>
            </a:r>
            <a:endParaRPr/>
          </a:p>
          <a:p>
            <a:pPr lvl="1" algn="ctr">
              <a:buSzPct val="75000"/>
              <a:buFont typeface="StarSymbol"/>
              <a:buChar char=""/>
            </a:pPr>
            <a:r>
              <a:rPr lang="pt-BR" sz="5200">
                <a:latin typeface="Helvetica Light"/>
              </a:rPr>
              <a:t>Second Outline Level</a:t>
            </a:r>
            <a:endParaRPr/>
          </a:p>
          <a:p>
            <a:pPr lvl="2" algn="ctr">
              <a:buSzPct val="45000"/>
              <a:buFont typeface="StarSymbol"/>
              <a:buChar char=""/>
            </a:pPr>
            <a:r>
              <a:rPr lang="pt-BR" sz="5200">
                <a:latin typeface="Helvetica Light"/>
              </a:rPr>
              <a:t>Third Outline Level</a:t>
            </a:r>
            <a:endParaRPr/>
          </a:p>
          <a:p>
            <a:pPr lvl="3" algn="ctr">
              <a:buSzPct val="75000"/>
              <a:buFont typeface="StarSymbol"/>
              <a:buChar char=""/>
            </a:pPr>
            <a:r>
              <a:rPr lang="pt-BR" sz="5200">
                <a:latin typeface="Helvetica Light"/>
              </a:rPr>
              <a:t>Fourth Outline Level</a:t>
            </a:r>
            <a:endParaRPr/>
          </a:p>
          <a:p>
            <a:pPr lvl="4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Fifth Outline Level</a:t>
            </a:r>
            <a:endParaRPr/>
          </a:p>
          <a:p>
            <a:pPr lvl="5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Sixth Outline Level</a:t>
            </a:r>
            <a:endParaRPr/>
          </a:p>
          <a:p>
            <a:pPr lvl="6" algn="ctr">
              <a:buSzPct val="45000"/>
              <a:buFont typeface="StarSymbol"/>
              <a:buChar char=""/>
            </a:pPr>
            <a:r>
              <a:rPr lang="pt-BR" sz="2000">
                <a:latin typeface="Helvetica Ligh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image" Target="../media/image18.tif"/><Relationship Id="rId3" Type="http://schemas.openxmlformats.org/officeDocument/2006/relationships/image" Target="../media/image19.tif"/><Relationship Id="rId4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3" Type="http://schemas.openxmlformats.org/officeDocument/2006/relationships/comments" Target="../comments/commen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-transparent.png" descr=""/>
          <p:cNvPicPr/>
          <p:nvPr/>
        </p:nvPicPr>
        <p:blipFill>
          <a:blip r:embed="rId1"/>
          <a:stretch/>
        </p:blipFill>
        <p:spPr>
          <a:xfrm>
            <a:off x="3276360" y="2674800"/>
            <a:ext cx="17831160" cy="6038280"/>
          </a:xfrm>
          <a:prstGeom prst="rect">
            <a:avLst/>
          </a:prstGeom>
          <a:ln w="12600"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371760" y="8831160"/>
            <a:ext cx="18089280" cy="208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6500" strike="noStrike">
                <a:solidFill>
                  <a:srgbClr val="ffffff"/>
                </a:solidFill>
                <a:latin typeface="Open Sans Semibold"/>
                <a:ea typeface="Open Sans Semibold"/>
              </a:rPr>
              <a:t>Workshops gratuitos de Python e Django para mulheres em Niterói – RJ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hoto1.jpg" descr=""/>
          <p:cNvPicPr/>
          <p:nvPr/>
        </p:nvPicPr>
        <p:blipFill>
          <a:blip r:embed="rId1"/>
          <a:stretch/>
        </p:blipFill>
        <p:spPr>
          <a:xfrm>
            <a:off x="-146520" y="-1158120"/>
            <a:ext cx="24676560" cy="16450920"/>
          </a:xfrm>
          <a:prstGeom prst="rect">
            <a:avLst/>
          </a:prstGeom>
          <a:ln w="1260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789120" y="-969840"/>
            <a:ext cx="26549640" cy="1481040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2" name="TextShape 2"/>
          <p:cNvSpPr txBox="1"/>
          <p:nvPr/>
        </p:nvSpPr>
        <p:spPr>
          <a:xfrm>
            <a:off x="811800" y="4568040"/>
            <a:ext cx="2100528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Sobre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19000" y="7105680"/>
            <a:ext cx="10577880" cy="525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é uma iniciativa que visa introduzir mulheres que nunca programaram antes no mundo da tecnologia, buscando assim aumentar a diversidade. Iremos organizar um workshop de um dia e convidar mulheres de todo o Brasil a juntarem-se a nós para aprender como construir a internet usando HTML, CSS, Python e Django.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865240" y="635760"/>
            <a:ext cx="21005280" cy="2285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20 de Junho de 2015</a:t>
            </a:r>
            <a:endParaRPr/>
          </a:p>
          <a:p>
            <a:pPr algn="r">
              <a:lnSpc>
                <a:spcPct val="100000"/>
              </a:lnSpc>
            </a:pPr>
            <a:r>
              <a:rPr b="1" lang="pt-BR" sz="6240" strike="noStrike">
                <a:solidFill>
                  <a:srgbClr val="ffffff"/>
                </a:solidFill>
                <a:latin typeface="Open Sans"/>
                <a:ea typeface="Open Sans"/>
              </a:rPr>
              <a:t>Niterói, Rio de Janeiro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253040" y="7519320"/>
            <a:ext cx="166320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Alvo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9961200" y="7519320"/>
            <a:ext cx="446148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Data &amp; local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17226360" y="7519320"/>
            <a:ext cx="414576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Apoiadores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3023640" y="2674440"/>
            <a:ext cx="4122360" cy="412236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5"/>
          <p:cNvSpPr/>
          <p:nvPr/>
        </p:nvSpPr>
        <p:spPr>
          <a:xfrm>
            <a:off x="10130760" y="2674440"/>
            <a:ext cx="4122360" cy="412236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6"/>
          <p:cNvSpPr/>
          <p:nvPr/>
        </p:nvSpPr>
        <p:spPr>
          <a:xfrm>
            <a:off x="17237520" y="2674440"/>
            <a:ext cx="4122360" cy="412236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pasted-image.tif" descr=""/>
          <p:cNvPicPr/>
          <p:nvPr/>
        </p:nvPicPr>
        <p:blipFill>
          <a:blip r:embed="rId1"/>
          <a:stretch/>
        </p:blipFill>
        <p:spPr>
          <a:xfrm>
            <a:off x="4086720" y="3666960"/>
            <a:ext cx="1995840" cy="2136600"/>
          </a:xfrm>
          <a:prstGeom prst="rect">
            <a:avLst/>
          </a:prstGeom>
          <a:ln w="12600">
            <a:noFill/>
          </a:ln>
        </p:spPr>
      </p:pic>
      <p:pic>
        <p:nvPicPr>
          <p:cNvPr id="122" name="pasted-image.tif" descr=""/>
          <p:cNvPicPr/>
          <p:nvPr/>
        </p:nvPicPr>
        <p:blipFill>
          <a:blip r:embed="rId2"/>
          <a:stretch/>
        </p:blipFill>
        <p:spPr>
          <a:xfrm>
            <a:off x="11318400" y="3676320"/>
            <a:ext cx="1746360" cy="2118240"/>
          </a:xfrm>
          <a:prstGeom prst="rect">
            <a:avLst/>
          </a:prstGeom>
          <a:ln w="12600">
            <a:noFill/>
          </a:ln>
        </p:spPr>
      </p:pic>
      <p:pic>
        <p:nvPicPr>
          <p:cNvPr id="123" name="pasted-image.tif" descr=""/>
          <p:cNvPicPr/>
          <p:nvPr/>
        </p:nvPicPr>
        <p:blipFill>
          <a:blip r:embed="rId3"/>
          <a:stretch/>
        </p:blipFill>
        <p:spPr>
          <a:xfrm>
            <a:off x="18300960" y="3826440"/>
            <a:ext cx="2008800" cy="1818000"/>
          </a:xfrm>
          <a:prstGeom prst="rect">
            <a:avLst/>
          </a:prstGeom>
          <a:ln w="12600">
            <a:noFill/>
          </a:ln>
        </p:spPr>
      </p:pic>
      <p:sp>
        <p:nvSpPr>
          <p:cNvPr id="124" name="CustomShape 7"/>
          <p:cNvSpPr/>
          <p:nvPr/>
        </p:nvSpPr>
        <p:spPr>
          <a:xfrm>
            <a:off x="2032920" y="8773200"/>
            <a:ext cx="6103440" cy="2743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latin typeface="Open Sans"/>
                <a:ea typeface="Open Sans"/>
              </a:rPr>
              <a:t>Mulheres desprevilegiadas que nunca programaram antes mas estão motivadas para entrar na área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9140040" y="8784000"/>
            <a:ext cx="6103440" cy="181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20000"/>
              </a:lnSpc>
            </a:pPr>
            <a:r>
              <a:rPr lang="pt-BR" sz="3500" strike="noStrike">
                <a:latin typeface="Open Sans"/>
                <a:ea typeface="Open Sans"/>
              </a:rPr>
              <a:t>Durante todo o dia 20 de junho de 2015, na Unilasalle, em Niterói</a:t>
            </a:r>
            <a:endParaRPr/>
          </a:p>
        </p:txBody>
      </p:sp>
      <p:sp>
        <p:nvSpPr>
          <p:cNvPr id="126" name="CustomShape 9"/>
          <p:cNvSpPr/>
          <p:nvPr/>
        </p:nvSpPr>
        <p:spPr>
          <a:xfrm>
            <a:off x="16247160" y="8776080"/>
            <a:ext cx="6471000" cy="329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pt-BR" sz="3600" strike="noStrike">
                <a:latin typeface="Open Sans"/>
                <a:ea typeface="Open Sans"/>
              </a:rPr>
              <a:t>Nós já contamos com 3 maravilhosas treinadoras e estamos a procura de mais pessoas. Django Software Foundation e PyLadies também nos apoiam.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hoto5.jpg" descr=""/>
          <p:cNvPicPr/>
          <p:nvPr/>
        </p:nvPicPr>
        <p:blipFill>
          <a:blip r:embed="rId1"/>
          <a:stretch/>
        </p:blipFill>
        <p:spPr>
          <a:xfrm>
            <a:off x="-812520" y="-1211400"/>
            <a:ext cx="25066080" cy="16719120"/>
          </a:xfrm>
          <a:prstGeom prst="rect">
            <a:avLst/>
          </a:prstGeom>
          <a:ln w="1260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-1270440" y="-46080"/>
            <a:ext cx="26549640" cy="1481040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758880" y="480528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Time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24480" y="6672240"/>
            <a:ext cx="10577880" cy="393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Django Girls Niterói é organizado por Vivian Macedo, Darlene Medeiros e Paula Grangeiro. Todas elas são desenvolvedoras, compartilham a paixão pela área de tecnologia e participam ativamente das comunidades locais de desenvolvimento.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14832000" y="2160000"/>
            <a:ext cx="1891800" cy="695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@vihvs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13134960" y="6323400"/>
            <a:ext cx="3533040" cy="69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@darlenedms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6794000" y="4410000"/>
            <a:ext cx="4734000" cy="47340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16794000" y="8662320"/>
            <a:ext cx="4734000" cy="4734000"/>
          </a:xfrm>
          <a:prstGeom prst="rect">
            <a:avLst/>
          </a:prstGeom>
          <a:ln>
            <a:noFill/>
          </a:ln>
        </p:spPr>
      </p:pic>
      <p:sp>
        <p:nvSpPr>
          <p:cNvPr id="135" name="CustomShape 6"/>
          <p:cNvSpPr/>
          <p:nvPr/>
        </p:nvSpPr>
        <p:spPr>
          <a:xfrm>
            <a:off x="13405680" y="10692000"/>
            <a:ext cx="3298320" cy="69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lang="pt-BR" sz="3900" strike="noStrike">
                <a:solidFill>
                  <a:srgbClr val="ffffff"/>
                </a:solidFill>
                <a:latin typeface="Open Sans"/>
                <a:ea typeface="Open Sans"/>
              </a:rPr>
              <a:t>@pgrangeiro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4"/>
          <a:stretch/>
        </p:blipFill>
        <p:spPr>
          <a:xfrm>
            <a:off x="16794000" y="180000"/>
            <a:ext cx="4734000" cy="473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hoto0.jpg" descr=""/>
          <p:cNvPicPr/>
          <p:nvPr/>
        </p:nvPicPr>
        <p:blipFill>
          <a:blip r:embed="rId1"/>
          <a:stretch/>
        </p:blipFill>
        <p:spPr>
          <a:xfrm>
            <a:off x="-54720" y="-125640"/>
            <a:ext cx="26083800" cy="1739772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-287640" y="-547560"/>
            <a:ext cx="26549640" cy="14810400"/>
          </a:xfrm>
          <a:prstGeom prst="rect">
            <a:avLst/>
          </a:prstGeom>
          <a:solidFill>
            <a:srgbClr val="000000">
              <a:alpha val="40000"/>
            </a:srgbClr>
          </a:solidFill>
          <a:ln w="12600">
            <a:noFill/>
          </a:ln>
          <a:effectLst>
            <a:outerShdw algn="b" blurRad="38100" dir="5400000" dist="254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890640" y="68256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898200" y="2615760"/>
            <a:ext cx="10577880" cy="920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Nós estamos procurando por almas caridosas e organizações que apoiam o objetivo de trazer mais mulheres à tecnologia para nos ajudar.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pt-BR" sz="3600" strike="noStrike">
                <a:solidFill>
                  <a:srgbClr val="ffffff"/>
                </a:solidFill>
                <a:latin typeface="Open Sans"/>
                <a:ea typeface="Open Sans"/>
              </a:rPr>
              <a:t>Com cada patrocinador a mais, podemos trazer mais e mais mulheres aos eventos para aparender sobre programação. Seu dinheiro irá ajudar com auxílios financeiros de viagem, recursos como a aquisição de livros para ajudá-las a aprender ou outras pequenas coisas que façamdo seu primeiro contato com código uma experiência grandiosa.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90640" y="682560"/>
            <a:ext cx="21005280" cy="22856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a500"/>
                </a:solidFill>
                <a:latin typeface="Open Sans"/>
                <a:ea typeface="Open Sans"/>
              </a:rPr>
              <a:t>APOIE-NOS!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871920" y="3048840"/>
            <a:ext cx="10577880" cy="65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lang="pt-BR" sz="3600" strike="noStrike">
                <a:latin typeface="Open Sans"/>
                <a:ea typeface="Open Sans"/>
              </a:rPr>
              <a:t>Você pode nos ajudar de três maneiras: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418840" y="4420440"/>
            <a:ext cx="3650400" cy="365040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asted-image.tif" descr=""/>
          <p:cNvPicPr/>
          <p:nvPr/>
        </p:nvPicPr>
        <p:blipFill>
          <a:blip r:embed="rId1"/>
          <a:stretch/>
        </p:blipFill>
        <p:spPr>
          <a:xfrm>
            <a:off x="2994120" y="5204520"/>
            <a:ext cx="2525760" cy="228564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10386000" y="4420440"/>
            <a:ext cx="3650400" cy="365040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18353160" y="4420440"/>
            <a:ext cx="3650400" cy="3650400"/>
          </a:xfrm>
          <a:custGeom>
            <a:avLst/>
            <a:gdLst/>
            <a:ahLst/>
            <a:rect l="0" t="0" r="r" b="b"/>
            <a:pathLst>
              <a:path w="21601" h="21601">
                <a:moveTo>
                  <a:pt x="17757" y="3843"/>
                </a:moveTo>
                <a:cubicBezTo>
                  <a:pt x="21600" y="7685"/>
                  <a:pt x="21600" y="13915"/>
                  <a:pt x="17757" y="17757"/>
                </a:cubicBezTo>
                <a:cubicBezTo>
                  <a:pt x="13915" y="21600"/>
                  <a:pt x="7685" y="21600"/>
                  <a:pt x="3843" y="17757"/>
                </a:cubicBezTo>
                <a:cubicBezTo>
                  <a:pt x="0" y="13915"/>
                  <a:pt x="0" y="7685"/>
                  <a:pt x="3843" y="3843"/>
                </a:cubicBezTo>
                <a:cubicBezTo>
                  <a:pt x="7685" y="0"/>
                  <a:pt x="13915" y="0"/>
                  <a:pt x="17757" y="3843"/>
                </a:cubicBezTo>
              </a:path>
            </a:pathLst>
          </a:custGeom>
          <a:noFill/>
          <a:ln w="63360">
            <a:solidFill>
              <a:srgbClr val="ffa5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asted-image.tif" descr=""/>
          <p:cNvPicPr/>
          <p:nvPr/>
        </p:nvPicPr>
        <p:blipFill>
          <a:blip r:embed="rId2"/>
          <a:stretch/>
        </p:blipFill>
        <p:spPr>
          <a:xfrm>
            <a:off x="11231640" y="5478120"/>
            <a:ext cx="1920600" cy="1738080"/>
          </a:xfrm>
          <a:prstGeom prst="rect">
            <a:avLst/>
          </a:prstGeom>
          <a:ln w="12600">
            <a:noFill/>
          </a:ln>
        </p:spPr>
      </p:pic>
      <p:pic>
        <p:nvPicPr>
          <p:cNvPr id="148" name="pasted-image.tif" descr=""/>
          <p:cNvPicPr/>
          <p:nvPr/>
        </p:nvPicPr>
        <p:blipFill>
          <a:blip r:embed="rId3"/>
          <a:stretch/>
        </p:blipFill>
        <p:spPr>
          <a:xfrm>
            <a:off x="19474920" y="5710680"/>
            <a:ext cx="1406880" cy="1273320"/>
          </a:xfrm>
          <a:prstGeom prst="rect">
            <a:avLst/>
          </a:prstGeom>
          <a:ln w="12600">
            <a:noFill/>
          </a:ln>
        </p:spPr>
      </p:pic>
      <p:sp>
        <p:nvSpPr>
          <p:cNvPr id="149" name="CustomShape 6"/>
          <p:cNvSpPr/>
          <p:nvPr/>
        </p:nvSpPr>
        <p:spPr>
          <a:xfrm>
            <a:off x="2051280" y="8416440"/>
            <a:ext cx="438660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R$ 1.000,00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10359000" y="8416440"/>
            <a:ext cx="370548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R$ 500,00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18325800" y="8416440"/>
            <a:ext cx="3705480" cy="86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1" lang="pt-BR" sz="5000" strike="noStrike">
                <a:solidFill>
                  <a:srgbClr val="ffa500"/>
                </a:solidFill>
                <a:latin typeface="Open Sans Semibold"/>
                <a:ea typeface="Open Sans Semibold"/>
              </a:rPr>
              <a:t>R$ 200,00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1181880" y="9726120"/>
            <a:ext cx="6149520" cy="341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Enviar email às participantes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b="1" lang="pt-BR" sz="3200" strike="noStrike">
                <a:latin typeface="Open Sans"/>
                <a:ea typeface="Open Sans"/>
              </a:rPr>
              <a:t>5 minutos de Lightning Talk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9136440" y="9726120"/>
            <a:ext cx="6149520" cy="224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Logo no website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Poster no workshop</a:t>
            </a:r>
            <a:endParaRPr/>
          </a:p>
          <a:p>
            <a:pPr>
              <a:lnSpc>
                <a:spcPct val="12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Enviar e-mail às participantes</a:t>
            </a:r>
            <a:endParaRPr/>
          </a:p>
        </p:txBody>
      </p:sp>
      <p:sp>
        <p:nvSpPr>
          <p:cNvPr id="154" name="CustomShape 11"/>
          <p:cNvSpPr/>
          <p:nvPr/>
        </p:nvSpPr>
        <p:spPr>
          <a:xfrm>
            <a:off x="17103600" y="9726120"/>
            <a:ext cx="614952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75000"/>
              <a:buFont typeface="StarSymbol"/>
              <a:buChar char="-"/>
            </a:pPr>
            <a:r>
              <a:rPr lang="pt-BR" sz="3200" strike="noStrike">
                <a:latin typeface="Open Sans"/>
                <a:ea typeface="Open Sans"/>
              </a:rPr>
              <a:t>Logo no website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917280" y="1983600"/>
            <a:ext cx="8442720" cy="228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11300" strike="noStrike">
                <a:solidFill>
                  <a:srgbClr val="ffffff"/>
                </a:solidFill>
                <a:latin typeface="Open Sans"/>
                <a:ea typeface="Open Sans"/>
              </a:rPr>
              <a:t>Obrigada! ♥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912240" y="4854960"/>
            <a:ext cx="11543760" cy="8970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https://fb.me/djangogirls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>
                <a:solidFill>
                  <a:srgbClr val="ffffff"/>
                </a:solidFill>
                <a:latin typeface="Open Sans"/>
                <a:ea typeface="Open Sans"/>
              </a:rPr>
              <a:t>Entre em contato:</a:t>
            </a:r>
            <a:endParaRPr/>
          </a:p>
          <a:p>
            <a:pPr>
              <a:lnSpc>
                <a:spcPct val="100000"/>
              </a:lnSpc>
            </a:pPr>
            <a:r>
              <a:rPr b="1" lang="pt-BR" sz="6100" strike="noStrike" u="sng">
                <a:solidFill>
                  <a:srgbClr val="0000ff"/>
                </a:solidFill>
                <a:latin typeface="Open Sans"/>
                <a:ea typeface="Open Sans"/>
              </a:rPr>
              <a:t>niteroi@djangogirls.org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559880" y="8711280"/>
            <a:ext cx="13824000" cy="500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