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omments/comment7.xml" ContentType="application/vnd.openxmlformats-officedocument.presentationml.comment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0.png" ContentType="image/png"/>
  <Override PartName="/ppt/media/image19.tif" ContentType="image/tif"/>
  <Override PartName="/ppt/media/image18.tif" ContentType="image/tif"/>
  <Override PartName="/ppt/media/image16.jpeg" ContentType="image/jpeg"/>
  <Override PartName="/ppt/media/image15.png" ContentType="image/png"/>
  <Override PartName="/ppt/media/image14.png" ContentType="image/png"/>
  <Override PartName="/ppt/media/image13.png" ContentType="image/png"/>
  <Override PartName="/ppt/media/image11.tif" ContentType="image/tif"/>
  <Override PartName="/ppt/media/image8.jpeg" ContentType="image/jpeg"/>
  <Override PartName="/ppt/media/image9.tif" ContentType="image/tif"/>
  <Override PartName="/ppt/media/image6.png" ContentType="image/png"/>
  <Override PartName="/ppt/media/image10.tif" ContentType="image/tif"/>
  <Override PartName="/ppt/media/image5.png" ContentType="image/png"/>
  <Override PartName="/ppt/media/image12.jpeg" ContentType="image/jpeg"/>
  <Override PartName="/ppt/media/image4.png" ContentType="image/png"/>
  <Override PartName="/ppt/media/image7.png" ContentType="image/png"/>
  <Override PartName="/ppt/media/image17.tif" ContentType="image/tif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24384000" cy="13716000"/>
  <p:notesSz cx="7559675" cy="10691812"/>
</p:presentation>
</file>

<file path=ppt/commentAuthors.xml><?xml version="1.0" encoding="utf-8"?>
<p:cmAuthorLst xmlns:p="http://schemas.openxmlformats.org/presentationml/2006/main">
  <p:cmAuthor id="0" name="Paula Grangeiro" initials="PG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commentAuthors" Target="commentAuthors.xml"/>
</Relationships>
</file>

<file path=ppt/comments/comment7.xml><?xml version="1.0" encoding="utf-8"?>
<p:cmLst xmlns:p="http://schemas.openxmlformats.org/presentationml/2006/main">
  <p:cm authorId="0" dt="2015-04-18T01:37:51.000000000" idx="1">
    <p:pos x="0" y="0"/>
    <p:text/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a5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a5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tif"/><Relationship Id="rId2" Type="http://schemas.openxmlformats.org/officeDocument/2006/relationships/image" Target="../media/image10.tif"/><Relationship Id="rId3" Type="http://schemas.openxmlformats.org/officeDocument/2006/relationships/image" Target="../media/image11.tif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tif"/><Relationship Id="rId2" Type="http://schemas.openxmlformats.org/officeDocument/2006/relationships/image" Target="../media/image18.tif"/><Relationship Id="rId3" Type="http://schemas.openxmlformats.org/officeDocument/2006/relationships/image" Target="../media/image19.tif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comments" Target="../comments/commen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logo-transparent.png" descr=""/>
          <p:cNvPicPr/>
          <p:nvPr/>
        </p:nvPicPr>
        <p:blipFill>
          <a:blip r:embed="rId1"/>
          <a:stretch/>
        </p:blipFill>
        <p:spPr>
          <a:xfrm>
            <a:off x="3276360" y="2674800"/>
            <a:ext cx="17830440" cy="6037560"/>
          </a:xfrm>
          <a:prstGeom prst="rect">
            <a:avLst/>
          </a:prstGeom>
          <a:ln w="12600"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3371760" y="8831160"/>
            <a:ext cx="18088560" cy="2082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pt-BR" sz="6500" strike="noStrike">
                <a:solidFill>
                  <a:srgbClr val="ffffff"/>
                </a:solidFill>
                <a:latin typeface="Open Sans Semibold"/>
                <a:ea typeface="Open Sans Semibold"/>
              </a:rPr>
              <a:t>Workshops gratuitos de Python e Django para mulheres em Niterói – RJ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hoto1.jpg" descr=""/>
          <p:cNvPicPr/>
          <p:nvPr/>
        </p:nvPicPr>
        <p:blipFill>
          <a:blip r:embed="rId1"/>
          <a:stretch/>
        </p:blipFill>
        <p:spPr>
          <a:xfrm>
            <a:off x="-146520" y="-1158120"/>
            <a:ext cx="24675840" cy="16450200"/>
          </a:xfrm>
          <a:prstGeom prst="rect">
            <a:avLst/>
          </a:prstGeom>
          <a:ln w="12600"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-789120" y="-969840"/>
            <a:ext cx="26548920" cy="14809680"/>
          </a:xfrm>
          <a:prstGeom prst="rect">
            <a:avLst/>
          </a:prstGeom>
          <a:solidFill>
            <a:srgbClr val="000000">
              <a:alpha val="4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"/>
          <p:cNvSpPr/>
          <p:nvPr/>
        </p:nvSpPr>
        <p:spPr>
          <a:xfrm>
            <a:off x="811800" y="4568040"/>
            <a:ext cx="2100456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1300" strike="noStrike">
                <a:solidFill>
                  <a:srgbClr val="ffffff"/>
                </a:solidFill>
                <a:latin typeface="Open Sans"/>
                <a:ea typeface="Open Sans"/>
              </a:rPr>
              <a:t>Sobre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819000" y="7105680"/>
            <a:ext cx="10577160" cy="5256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20000"/>
              </a:lnSpc>
            </a:pPr>
            <a:r>
              <a:rPr lang="pt-BR" sz="3600" strike="noStrike">
                <a:solidFill>
                  <a:srgbClr val="ffffff"/>
                </a:solidFill>
                <a:latin typeface="Open Sans"/>
                <a:ea typeface="Open Sans"/>
              </a:rPr>
              <a:t>Django Girls é uma iniciativa que visa introduzir mulheres que nunca programaram antes no mundo da tecnologia, buscando assim aumentar a diversidade. Iremos organizar um workshop de um dia e convidar mulheres de todo o Brasil a juntarem-se a nós para aprender como construir a internet usando HTML, CSS, Python e Django.</a:t>
            </a:r>
            <a:endParaRPr/>
          </a:p>
        </p:txBody>
      </p:sp>
      <p:sp>
        <p:nvSpPr>
          <p:cNvPr id="114" name="CustomShape 4"/>
          <p:cNvSpPr/>
          <p:nvPr/>
        </p:nvSpPr>
        <p:spPr>
          <a:xfrm>
            <a:off x="2865240" y="635760"/>
            <a:ext cx="21004560" cy="2284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1" lang="pt-BR" sz="6240" strike="noStrike">
                <a:solidFill>
                  <a:srgbClr val="ffffff"/>
                </a:solidFill>
                <a:latin typeface="Open Sans"/>
                <a:ea typeface="Open Sans"/>
              </a:rPr>
              <a:t>20 de Junho de 2015</a:t>
            </a:r>
            <a:endParaRPr/>
          </a:p>
          <a:p>
            <a:pPr algn="r">
              <a:lnSpc>
                <a:spcPct val="100000"/>
              </a:lnSpc>
            </a:pPr>
            <a:r>
              <a:rPr b="1" lang="pt-BR" sz="6240" strike="noStrike">
                <a:solidFill>
                  <a:srgbClr val="ffffff"/>
                </a:solidFill>
                <a:latin typeface="Open Sans"/>
                <a:ea typeface="Open Sans"/>
              </a:rPr>
              <a:t>Niterói, Rio de Janeiro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253040" y="7519320"/>
            <a:ext cx="1662480" cy="863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pt-BR" sz="5000" strike="noStrike">
                <a:solidFill>
                  <a:srgbClr val="ffa500"/>
                </a:solidFill>
                <a:latin typeface="Open Sans Semibold"/>
                <a:ea typeface="Open Sans Semibold"/>
              </a:rPr>
              <a:t>Alvo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9961200" y="7519320"/>
            <a:ext cx="4460760" cy="863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pt-BR" sz="5000" strike="noStrike">
                <a:solidFill>
                  <a:srgbClr val="ffa500"/>
                </a:solidFill>
                <a:latin typeface="Open Sans Semibold"/>
                <a:ea typeface="Open Sans Semibold"/>
              </a:rPr>
              <a:t>Data &amp; local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17226360" y="7519320"/>
            <a:ext cx="4145040" cy="863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pt-BR" sz="5000" strike="noStrike">
                <a:solidFill>
                  <a:srgbClr val="ffa500"/>
                </a:solidFill>
                <a:latin typeface="Open Sans Semibold"/>
                <a:ea typeface="Open Sans Semibold"/>
              </a:rPr>
              <a:t>Apoiadores</a:t>
            </a:r>
            <a:endParaRPr/>
          </a:p>
        </p:txBody>
      </p:sp>
      <p:sp>
        <p:nvSpPr>
          <p:cNvPr id="118" name="CustomShape 4"/>
          <p:cNvSpPr/>
          <p:nvPr/>
        </p:nvSpPr>
        <p:spPr>
          <a:xfrm>
            <a:off x="3023640" y="2674440"/>
            <a:ext cx="4121640" cy="4121640"/>
          </a:xfrm>
          <a:custGeom>
            <a:avLst/>
            <a:gdLst/>
            <a:ahLst/>
            <a:rect l="0" t="0" r="r" b="b"/>
            <a:pathLst>
              <a:path w="21601" h="21601">
                <a:moveTo>
                  <a:pt x="17757" y="3843"/>
                </a:moveTo>
                <a:cubicBezTo>
                  <a:pt x="21600" y="7685"/>
                  <a:pt x="21600" y="13915"/>
                  <a:pt x="17757" y="17757"/>
                </a:cubicBezTo>
                <a:cubicBezTo>
                  <a:pt x="13915" y="21600"/>
                  <a:pt x="7685" y="21600"/>
                  <a:pt x="3843" y="17757"/>
                </a:cubicBezTo>
                <a:cubicBezTo>
                  <a:pt x="0" y="13915"/>
                  <a:pt x="0" y="7685"/>
                  <a:pt x="3843" y="3843"/>
                </a:cubicBezTo>
                <a:cubicBezTo>
                  <a:pt x="7685" y="0"/>
                  <a:pt x="13915" y="0"/>
                  <a:pt x="17757" y="3843"/>
                </a:cubicBezTo>
              </a:path>
            </a:pathLst>
          </a:custGeom>
          <a:noFill/>
          <a:ln w="63360">
            <a:solidFill>
              <a:srgbClr val="ffa5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5"/>
          <p:cNvSpPr/>
          <p:nvPr/>
        </p:nvSpPr>
        <p:spPr>
          <a:xfrm>
            <a:off x="10130760" y="2674440"/>
            <a:ext cx="4121640" cy="4121640"/>
          </a:xfrm>
          <a:custGeom>
            <a:avLst/>
            <a:gdLst/>
            <a:ahLst/>
            <a:rect l="0" t="0" r="r" b="b"/>
            <a:pathLst>
              <a:path w="21601" h="21601">
                <a:moveTo>
                  <a:pt x="17757" y="3843"/>
                </a:moveTo>
                <a:cubicBezTo>
                  <a:pt x="21600" y="7685"/>
                  <a:pt x="21600" y="13915"/>
                  <a:pt x="17757" y="17757"/>
                </a:cubicBezTo>
                <a:cubicBezTo>
                  <a:pt x="13915" y="21600"/>
                  <a:pt x="7685" y="21600"/>
                  <a:pt x="3843" y="17757"/>
                </a:cubicBezTo>
                <a:cubicBezTo>
                  <a:pt x="0" y="13915"/>
                  <a:pt x="0" y="7685"/>
                  <a:pt x="3843" y="3843"/>
                </a:cubicBezTo>
                <a:cubicBezTo>
                  <a:pt x="7685" y="0"/>
                  <a:pt x="13915" y="0"/>
                  <a:pt x="17757" y="3843"/>
                </a:cubicBezTo>
              </a:path>
            </a:pathLst>
          </a:custGeom>
          <a:noFill/>
          <a:ln w="63360">
            <a:solidFill>
              <a:srgbClr val="ffa5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6"/>
          <p:cNvSpPr/>
          <p:nvPr/>
        </p:nvSpPr>
        <p:spPr>
          <a:xfrm>
            <a:off x="17237520" y="2674440"/>
            <a:ext cx="4121640" cy="4121640"/>
          </a:xfrm>
          <a:custGeom>
            <a:avLst/>
            <a:gdLst/>
            <a:ahLst/>
            <a:rect l="0" t="0" r="r" b="b"/>
            <a:pathLst>
              <a:path w="21601" h="21601">
                <a:moveTo>
                  <a:pt x="17757" y="3843"/>
                </a:moveTo>
                <a:cubicBezTo>
                  <a:pt x="21600" y="7685"/>
                  <a:pt x="21600" y="13915"/>
                  <a:pt x="17757" y="17757"/>
                </a:cubicBezTo>
                <a:cubicBezTo>
                  <a:pt x="13915" y="21600"/>
                  <a:pt x="7685" y="21600"/>
                  <a:pt x="3843" y="17757"/>
                </a:cubicBezTo>
                <a:cubicBezTo>
                  <a:pt x="0" y="13915"/>
                  <a:pt x="0" y="7685"/>
                  <a:pt x="3843" y="3843"/>
                </a:cubicBezTo>
                <a:cubicBezTo>
                  <a:pt x="7685" y="0"/>
                  <a:pt x="13915" y="0"/>
                  <a:pt x="17757" y="3843"/>
                </a:cubicBezTo>
              </a:path>
            </a:pathLst>
          </a:custGeom>
          <a:noFill/>
          <a:ln w="63360">
            <a:solidFill>
              <a:srgbClr val="ffa5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pasted-image.tif" descr=""/>
          <p:cNvPicPr/>
          <p:nvPr/>
        </p:nvPicPr>
        <p:blipFill>
          <a:blip r:embed="rId1"/>
          <a:stretch/>
        </p:blipFill>
        <p:spPr>
          <a:xfrm>
            <a:off x="4086720" y="3666960"/>
            <a:ext cx="1995120" cy="2135880"/>
          </a:xfrm>
          <a:prstGeom prst="rect">
            <a:avLst/>
          </a:prstGeom>
          <a:ln w="12600">
            <a:noFill/>
          </a:ln>
        </p:spPr>
      </p:pic>
      <p:pic>
        <p:nvPicPr>
          <p:cNvPr id="122" name="pasted-image.tif" descr=""/>
          <p:cNvPicPr/>
          <p:nvPr/>
        </p:nvPicPr>
        <p:blipFill>
          <a:blip r:embed="rId2"/>
          <a:stretch/>
        </p:blipFill>
        <p:spPr>
          <a:xfrm>
            <a:off x="11318400" y="3676320"/>
            <a:ext cx="1745640" cy="2117520"/>
          </a:xfrm>
          <a:prstGeom prst="rect">
            <a:avLst/>
          </a:prstGeom>
          <a:ln w="12600">
            <a:noFill/>
          </a:ln>
        </p:spPr>
      </p:pic>
      <p:pic>
        <p:nvPicPr>
          <p:cNvPr id="123" name="pasted-image.tif" descr=""/>
          <p:cNvPicPr/>
          <p:nvPr/>
        </p:nvPicPr>
        <p:blipFill>
          <a:blip r:embed="rId3"/>
          <a:stretch/>
        </p:blipFill>
        <p:spPr>
          <a:xfrm>
            <a:off x="18300960" y="3826440"/>
            <a:ext cx="2008080" cy="1817280"/>
          </a:xfrm>
          <a:prstGeom prst="rect">
            <a:avLst/>
          </a:prstGeom>
          <a:ln w="12600">
            <a:noFill/>
          </a:ln>
        </p:spPr>
      </p:pic>
      <p:sp>
        <p:nvSpPr>
          <p:cNvPr id="124" name="CustomShape 7"/>
          <p:cNvSpPr/>
          <p:nvPr/>
        </p:nvSpPr>
        <p:spPr>
          <a:xfrm>
            <a:off x="2032920" y="8773200"/>
            <a:ext cx="6102720" cy="2742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pt-BR" sz="3600" strike="noStrike">
                <a:solidFill>
                  <a:srgbClr val="000000"/>
                </a:solidFill>
                <a:latin typeface="Open Sans"/>
                <a:ea typeface="Open Sans"/>
              </a:rPr>
              <a:t>Mulheres desprivilegiadas que nunca programaram antes mas estão motivadas para entrar na área</a:t>
            </a:r>
            <a:endParaRPr/>
          </a:p>
        </p:txBody>
      </p:sp>
      <p:sp>
        <p:nvSpPr>
          <p:cNvPr id="125" name="CustomShape 8"/>
          <p:cNvSpPr/>
          <p:nvPr/>
        </p:nvSpPr>
        <p:spPr>
          <a:xfrm>
            <a:off x="9140040" y="8784000"/>
            <a:ext cx="6102720" cy="1813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20000"/>
              </a:lnSpc>
            </a:pPr>
            <a:r>
              <a:rPr lang="pt-BR" sz="3500" strike="noStrike">
                <a:solidFill>
                  <a:srgbClr val="000000"/>
                </a:solidFill>
                <a:latin typeface="Open Sans"/>
                <a:ea typeface="Open Sans"/>
              </a:rPr>
              <a:t>Durante todo o dia 20 de junho de 2015, na Unilasalle, em Niterói</a:t>
            </a:r>
            <a:endParaRPr/>
          </a:p>
        </p:txBody>
      </p:sp>
      <p:sp>
        <p:nvSpPr>
          <p:cNvPr id="126" name="CustomShape 9"/>
          <p:cNvSpPr/>
          <p:nvPr/>
        </p:nvSpPr>
        <p:spPr>
          <a:xfrm>
            <a:off x="16247160" y="8776080"/>
            <a:ext cx="6470280" cy="329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pt-BR" sz="3600" strike="noStrike">
                <a:solidFill>
                  <a:srgbClr val="000000"/>
                </a:solidFill>
                <a:latin typeface="Open Sans"/>
                <a:ea typeface="Open Sans"/>
              </a:rPr>
              <a:t>Nós já contamos com 3 maravilhosas treinadoras e estamos a procura de mais pessoas. Django Software Foundation e PyLadies também nos apoiam.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hoto5.jpg" descr=""/>
          <p:cNvPicPr/>
          <p:nvPr/>
        </p:nvPicPr>
        <p:blipFill>
          <a:blip r:embed="rId1"/>
          <a:stretch/>
        </p:blipFill>
        <p:spPr>
          <a:xfrm>
            <a:off x="-812520" y="-1211400"/>
            <a:ext cx="25065360" cy="16718400"/>
          </a:xfrm>
          <a:prstGeom prst="rect">
            <a:avLst/>
          </a:prstGeom>
          <a:ln w="12600"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-1270440" y="-46080"/>
            <a:ext cx="26548920" cy="14809680"/>
          </a:xfrm>
          <a:prstGeom prst="rect">
            <a:avLst/>
          </a:prstGeom>
          <a:solidFill>
            <a:srgbClr val="000000">
              <a:alpha val="4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758880" y="4805280"/>
            <a:ext cx="21004560" cy="2284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1300" strike="noStrike">
                <a:solidFill>
                  <a:srgbClr val="ffffff"/>
                </a:solidFill>
                <a:latin typeface="Open Sans"/>
                <a:ea typeface="Open Sans"/>
              </a:rPr>
              <a:t>Time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924480" y="6672240"/>
            <a:ext cx="10577160" cy="3939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20000"/>
              </a:lnSpc>
            </a:pPr>
            <a:r>
              <a:rPr lang="pt-BR" sz="3600" strike="noStrike">
                <a:solidFill>
                  <a:srgbClr val="ffffff"/>
                </a:solidFill>
                <a:latin typeface="Open Sans"/>
                <a:ea typeface="Open Sans"/>
              </a:rPr>
              <a:t>Django Girls Niterói é organizado por Vivian Macedo, Darlene Medeiros e Paula Grangeiro. Todas elas são desenvolvedoras, compartilham a paixão pela área de tecnologia e participam ativamente das comunidades locais de desenvolvimento.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14832000" y="2160000"/>
            <a:ext cx="1891080" cy="694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lang="pt-BR" sz="3900" strike="noStrike">
                <a:solidFill>
                  <a:srgbClr val="ffffff"/>
                </a:solidFill>
                <a:latin typeface="Open Sans"/>
                <a:ea typeface="Open Sans"/>
              </a:rPr>
              <a:t>@vihvs</a:t>
            </a:r>
            <a:endParaRPr/>
          </a:p>
        </p:txBody>
      </p:sp>
      <p:sp>
        <p:nvSpPr>
          <p:cNvPr id="132" name="CustomShape 5"/>
          <p:cNvSpPr/>
          <p:nvPr/>
        </p:nvSpPr>
        <p:spPr>
          <a:xfrm>
            <a:off x="13134960" y="6323400"/>
            <a:ext cx="3532320" cy="695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lang="pt-BR" sz="3900" strike="noStrike">
                <a:solidFill>
                  <a:srgbClr val="ffffff"/>
                </a:solidFill>
                <a:latin typeface="Open Sans"/>
                <a:ea typeface="Open Sans"/>
              </a:rPr>
              <a:t>@darlenedms</a:t>
            </a:r>
            <a:endParaRPr/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16794000" y="4410000"/>
            <a:ext cx="4733280" cy="473328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3"/>
          <a:stretch/>
        </p:blipFill>
        <p:spPr>
          <a:xfrm>
            <a:off x="16794000" y="8662320"/>
            <a:ext cx="4733280" cy="4733280"/>
          </a:xfrm>
          <a:prstGeom prst="rect">
            <a:avLst/>
          </a:prstGeom>
          <a:ln>
            <a:noFill/>
          </a:ln>
        </p:spPr>
      </p:pic>
      <p:sp>
        <p:nvSpPr>
          <p:cNvPr id="135" name="CustomShape 6"/>
          <p:cNvSpPr/>
          <p:nvPr/>
        </p:nvSpPr>
        <p:spPr>
          <a:xfrm>
            <a:off x="13405680" y="10692000"/>
            <a:ext cx="3297600" cy="695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lang="pt-BR" sz="3900" strike="noStrike">
                <a:solidFill>
                  <a:srgbClr val="ffffff"/>
                </a:solidFill>
                <a:latin typeface="Open Sans"/>
                <a:ea typeface="Open Sans"/>
              </a:rPr>
              <a:t>@pgrangeiro</a:t>
            </a:r>
            <a:endParaRPr/>
          </a:p>
        </p:txBody>
      </p:sp>
      <p:pic>
        <p:nvPicPr>
          <p:cNvPr id="136" name="" descr=""/>
          <p:cNvPicPr/>
          <p:nvPr/>
        </p:nvPicPr>
        <p:blipFill>
          <a:blip r:embed="rId4"/>
          <a:stretch/>
        </p:blipFill>
        <p:spPr>
          <a:xfrm>
            <a:off x="16794000" y="180000"/>
            <a:ext cx="4733280" cy="473328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hoto0.jpg" descr=""/>
          <p:cNvPicPr/>
          <p:nvPr/>
        </p:nvPicPr>
        <p:blipFill>
          <a:blip r:embed="rId1"/>
          <a:stretch/>
        </p:blipFill>
        <p:spPr>
          <a:xfrm>
            <a:off x="-54720" y="-125640"/>
            <a:ext cx="26083080" cy="17397000"/>
          </a:xfrm>
          <a:prstGeom prst="rect">
            <a:avLst/>
          </a:prstGeom>
          <a:ln w="12600">
            <a:noFill/>
          </a:ln>
        </p:spPr>
      </p:pic>
      <p:sp>
        <p:nvSpPr>
          <p:cNvPr id="138" name="CustomShape 1"/>
          <p:cNvSpPr/>
          <p:nvPr/>
        </p:nvSpPr>
        <p:spPr>
          <a:xfrm>
            <a:off x="-287640" y="-547560"/>
            <a:ext cx="26548920" cy="14809680"/>
          </a:xfrm>
          <a:prstGeom prst="rect">
            <a:avLst/>
          </a:prstGeom>
          <a:solidFill>
            <a:srgbClr val="000000">
              <a:alpha val="4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890640" y="682560"/>
            <a:ext cx="21004560" cy="2284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1300" strike="noStrike">
                <a:solidFill>
                  <a:srgbClr val="ffffff"/>
                </a:solidFill>
                <a:latin typeface="Open Sans"/>
                <a:ea typeface="Open Sans"/>
              </a:rPr>
              <a:t>APOIE-NOS!</a:t>
            </a: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898200" y="2615760"/>
            <a:ext cx="10577160" cy="9203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20000"/>
              </a:lnSpc>
            </a:pPr>
            <a:r>
              <a:rPr lang="pt-BR" sz="3600" strike="noStrike">
                <a:solidFill>
                  <a:srgbClr val="ffffff"/>
                </a:solidFill>
                <a:latin typeface="Open Sans"/>
                <a:ea typeface="Open Sans"/>
              </a:rPr>
              <a:t>Nós estamos procurando por almas caridosas e organizações que apoiam o objetivo de trazer mais mulheres à tecnologia para nos ajudar.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pt-BR" sz="3600" strike="noStrike">
                <a:solidFill>
                  <a:srgbClr val="ffffff"/>
                </a:solidFill>
                <a:latin typeface="Open Sans"/>
                <a:ea typeface="Open Sans"/>
              </a:rPr>
              <a:t>Com cada patrocinador a mais, podemos trazer mais e mais mulheres aos eventos para aparender sobre programação. Seu dinheiro irá ajudar com auxílios financeiros de viagem, recursos como a aquisição de livros para ajudá-las a aprender ou outras pequenas coisas que façamdo seu primeiro contato com código uma experiência grandiosa.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90640" y="682560"/>
            <a:ext cx="21004560" cy="2284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1300" strike="noStrike">
                <a:solidFill>
                  <a:srgbClr val="ffa500"/>
                </a:solidFill>
                <a:latin typeface="Open Sans"/>
                <a:ea typeface="Open Sans"/>
              </a:rPr>
              <a:t>APOIE-NOS!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871920" y="3048840"/>
            <a:ext cx="10577160" cy="650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pt-BR" sz="3600" strike="noStrike">
                <a:solidFill>
                  <a:srgbClr val="000000"/>
                </a:solidFill>
                <a:latin typeface="Open Sans"/>
                <a:ea typeface="Open Sans"/>
              </a:rPr>
              <a:t>Você pode nos ajudar de três maneiras:</a:t>
            </a:r>
            <a:endParaRPr/>
          </a:p>
        </p:txBody>
      </p:sp>
      <p:pic>
        <p:nvPicPr>
          <p:cNvPr id="143" name="pasted-image.tif" descr=""/>
          <p:cNvPicPr/>
          <p:nvPr/>
        </p:nvPicPr>
        <p:blipFill>
          <a:blip r:embed="rId1"/>
          <a:stretch/>
        </p:blipFill>
        <p:spPr>
          <a:xfrm>
            <a:off x="2994120" y="5204520"/>
            <a:ext cx="2525040" cy="2284920"/>
          </a:xfrm>
          <a:prstGeom prst="rect">
            <a:avLst/>
          </a:prstGeom>
          <a:ln w="12600"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2418840" y="4420440"/>
            <a:ext cx="3649680" cy="3649680"/>
          </a:xfrm>
          <a:custGeom>
            <a:avLst/>
            <a:gdLst/>
            <a:ahLst/>
            <a:rect l="0" t="0" r="r" b="b"/>
            <a:pathLst>
              <a:path w="21601" h="21601">
                <a:moveTo>
                  <a:pt x="17757" y="3843"/>
                </a:moveTo>
                <a:cubicBezTo>
                  <a:pt x="21600" y="7685"/>
                  <a:pt x="21600" y="13915"/>
                  <a:pt x="17757" y="17757"/>
                </a:cubicBezTo>
                <a:cubicBezTo>
                  <a:pt x="13915" y="21600"/>
                  <a:pt x="7685" y="21600"/>
                  <a:pt x="3843" y="17757"/>
                </a:cubicBezTo>
                <a:cubicBezTo>
                  <a:pt x="0" y="13915"/>
                  <a:pt x="0" y="7685"/>
                  <a:pt x="3843" y="3843"/>
                </a:cubicBezTo>
                <a:cubicBezTo>
                  <a:pt x="7685" y="0"/>
                  <a:pt x="13915" y="0"/>
                  <a:pt x="17757" y="3843"/>
                </a:cubicBezTo>
              </a:path>
            </a:pathLst>
          </a:custGeom>
          <a:noFill/>
          <a:ln w="63360">
            <a:solidFill>
              <a:srgbClr val="ffa5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4"/>
          <p:cNvSpPr/>
          <p:nvPr/>
        </p:nvSpPr>
        <p:spPr>
          <a:xfrm>
            <a:off x="10386000" y="4420440"/>
            <a:ext cx="3649680" cy="3649680"/>
          </a:xfrm>
          <a:custGeom>
            <a:avLst/>
            <a:gdLst/>
            <a:ahLst/>
            <a:rect l="0" t="0" r="r" b="b"/>
            <a:pathLst>
              <a:path w="21601" h="21601">
                <a:moveTo>
                  <a:pt x="17757" y="3843"/>
                </a:moveTo>
                <a:cubicBezTo>
                  <a:pt x="21600" y="7685"/>
                  <a:pt x="21600" y="13915"/>
                  <a:pt x="17757" y="17757"/>
                </a:cubicBezTo>
                <a:cubicBezTo>
                  <a:pt x="13915" y="21600"/>
                  <a:pt x="7685" y="21600"/>
                  <a:pt x="3843" y="17757"/>
                </a:cubicBezTo>
                <a:cubicBezTo>
                  <a:pt x="0" y="13915"/>
                  <a:pt x="0" y="7685"/>
                  <a:pt x="3843" y="3843"/>
                </a:cubicBezTo>
                <a:cubicBezTo>
                  <a:pt x="7685" y="0"/>
                  <a:pt x="13915" y="0"/>
                  <a:pt x="17757" y="3843"/>
                </a:cubicBezTo>
              </a:path>
            </a:pathLst>
          </a:custGeom>
          <a:noFill/>
          <a:ln w="63360">
            <a:solidFill>
              <a:srgbClr val="ffa5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5"/>
          <p:cNvSpPr/>
          <p:nvPr/>
        </p:nvSpPr>
        <p:spPr>
          <a:xfrm>
            <a:off x="18353160" y="4420440"/>
            <a:ext cx="3649680" cy="3649680"/>
          </a:xfrm>
          <a:custGeom>
            <a:avLst/>
            <a:gdLst/>
            <a:ahLst/>
            <a:rect l="0" t="0" r="r" b="b"/>
            <a:pathLst>
              <a:path w="21601" h="21601">
                <a:moveTo>
                  <a:pt x="17757" y="3843"/>
                </a:moveTo>
                <a:cubicBezTo>
                  <a:pt x="21600" y="7685"/>
                  <a:pt x="21600" y="13915"/>
                  <a:pt x="17757" y="17757"/>
                </a:cubicBezTo>
                <a:cubicBezTo>
                  <a:pt x="13915" y="21600"/>
                  <a:pt x="7685" y="21600"/>
                  <a:pt x="3843" y="17757"/>
                </a:cubicBezTo>
                <a:cubicBezTo>
                  <a:pt x="0" y="13915"/>
                  <a:pt x="0" y="7685"/>
                  <a:pt x="3843" y="3843"/>
                </a:cubicBezTo>
                <a:cubicBezTo>
                  <a:pt x="7685" y="0"/>
                  <a:pt x="13915" y="0"/>
                  <a:pt x="17757" y="3843"/>
                </a:cubicBezTo>
              </a:path>
            </a:pathLst>
          </a:custGeom>
          <a:noFill/>
          <a:ln w="63360">
            <a:solidFill>
              <a:srgbClr val="ffa5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pasted-image.tif" descr=""/>
          <p:cNvPicPr/>
          <p:nvPr/>
        </p:nvPicPr>
        <p:blipFill>
          <a:blip r:embed="rId2"/>
          <a:stretch/>
        </p:blipFill>
        <p:spPr>
          <a:xfrm>
            <a:off x="11231640" y="5478120"/>
            <a:ext cx="1919880" cy="1737360"/>
          </a:xfrm>
          <a:prstGeom prst="rect">
            <a:avLst/>
          </a:prstGeom>
          <a:ln w="12600">
            <a:noFill/>
          </a:ln>
        </p:spPr>
      </p:pic>
      <p:pic>
        <p:nvPicPr>
          <p:cNvPr id="148" name="pasted-image.tif" descr=""/>
          <p:cNvPicPr/>
          <p:nvPr/>
        </p:nvPicPr>
        <p:blipFill>
          <a:blip r:embed="rId3"/>
          <a:stretch/>
        </p:blipFill>
        <p:spPr>
          <a:xfrm>
            <a:off x="19474920" y="5710680"/>
            <a:ext cx="1406160" cy="1272600"/>
          </a:xfrm>
          <a:prstGeom prst="rect">
            <a:avLst/>
          </a:prstGeom>
          <a:ln w="12600">
            <a:noFill/>
          </a:ln>
        </p:spPr>
      </p:pic>
      <p:sp>
        <p:nvSpPr>
          <p:cNvPr id="149" name="CustomShape 6"/>
          <p:cNvSpPr/>
          <p:nvPr/>
        </p:nvSpPr>
        <p:spPr>
          <a:xfrm>
            <a:off x="2051280" y="8416440"/>
            <a:ext cx="4385880" cy="863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pt-BR" sz="5000" strike="noStrike">
                <a:solidFill>
                  <a:srgbClr val="ffa500"/>
                </a:solidFill>
                <a:latin typeface="Open Sans Semibold"/>
                <a:ea typeface="Open Sans Semibold"/>
              </a:rPr>
              <a:t>R$ 1.000,00</a:t>
            </a:r>
            <a:endParaRPr/>
          </a:p>
        </p:txBody>
      </p:sp>
      <p:sp>
        <p:nvSpPr>
          <p:cNvPr id="150" name="CustomShape 7"/>
          <p:cNvSpPr/>
          <p:nvPr/>
        </p:nvSpPr>
        <p:spPr>
          <a:xfrm>
            <a:off x="10359000" y="8416440"/>
            <a:ext cx="3704760" cy="863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pt-BR" sz="5000" strike="noStrike">
                <a:solidFill>
                  <a:srgbClr val="ffa500"/>
                </a:solidFill>
                <a:latin typeface="Open Sans Semibold"/>
                <a:ea typeface="Open Sans Semibold"/>
              </a:rPr>
              <a:t>R$ 500,00</a:t>
            </a:r>
            <a:endParaRPr/>
          </a:p>
        </p:txBody>
      </p:sp>
      <p:sp>
        <p:nvSpPr>
          <p:cNvPr id="151" name="CustomShape 8"/>
          <p:cNvSpPr/>
          <p:nvPr/>
        </p:nvSpPr>
        <p:spPr>
          <a:xfrm>
            <a:off x="18325800" y="8416440"/>
            <a:ext cx="3704760" cy="863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pt-BR" sz="5000" strike="noStrike">
                <a:solidFill>
                  <a:srgbClr val="ffa500"/>
                </a:solidFill>
                <a:latin typeface="Open Sans Semibold"/>
                <a:ea typeface="Open Sans Semibold"/>
              </a:rPr>
              <a:t>R$ 200,00</a:t>
            </a:r>
            <a:endParaRPr/>
          </a:p>
        </p:txBody>
      </p:sp>
      <p:sp>
        <p:nvSpPr>
          <p:cNvPr id="152" name="CustomShape 9"/>
          <p:cNvSpPr/>
          <p:nvPr/>
        </p:nvSpPr>
        <p:spPr>
          <a:xfrm>
            <a:off x="1181880" y="9726120"/>
            <a:ext cx="6148800" cy="3410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  <a:buSzPct val="75000"/>
              <a:buFont typeface="StarSymbol"/>
              <a:buChar char="-"/>
            </a:pPr>
            <a:r>
              <a:rPr lang="pt-BR" sz="3200" strike="noStrike">
                <a:solidFill>
                  <a:srgbClr val="000000"/>
                </a:solidFill>
                <a:latin typeface="Open Sans"/>
                <a:ea typeface="Open Sans"/>
              </a:rPr>
              <a:t>Logo no website</a:t>
            </a:r>
            <a:endParaRPr/>
          </a:p>
          <a:p>
            <a:pPr>
              <a:lnSpc>
                <a:spcPct val="120000"/>
              </a:lnSpc>
              <a:buSzPct val="75000"/>
              <a:buFont typeface="StarSymbol"/>
              <a:buChar char="-"/>
            </a:pPr>
            <a:r>
              <a:rPr lang="pt-BR" sz="3200" strike="noStrike">
                <a:solidFill>
                  <a:srgbClr val="000000"/>
                </a:solidFill>
                <a:latin typeface="Open Sans"/>
                <a:ea typeface="Open Sans"/>
              </a:rPr>
              <a:t>Poster no workshop</a:t>
            </a:r>
            <a:endParaRPr/>
          </a:p>
          <a:p>
            <a:pPr>
              <a:lnSpc>
                <a:spcPct val="120000"/>
              </a:lnSpc>
              <a:buSzPct val="75000"/>
              <a:buFont typeface="StarSymbol"/>
              <a:buChar char="-"/>
            </a:pPr>
            <a:r>
              <a:rPr lang="pt-BR" sz="3200" strike="noStrike">
                <a:solidFill>
                  <a:srgbClr val="000000"/>
                </a:solidFill>
                <a:latin typeface="Open Sans"/>
                <a:ea typeface="Open Sans"/>
              </a:rPr>
              <a:t>Enviar email às participantes</a:t>
            </a:r>
            <a:endParaRPr/>
          </a:p>
          <a:p>
            <a:pPr>
              <a:lnSpc>
                <a:spcPct val="120000"/>
              </a:lnSpc>
              <a:buSzPct val="75000"/>
              <a:buFont typeface="StarSymbol"/>
              <a:buChar char="-"/>
            </a:pPr>
            <a:r>
              <a:rPr b="1" lang="pt-BR" sz="3200" strike="noStrike">
                <a:solidFill>
                  <a:srgbClr val="000000"/>
                </a:solidFill>
                <a:latin typeface="Open Sans"/>
                <a:ea typeface="Open Sans"/>
              </a:rPr>
              <a:t>5 minutos de Lightning Talk</a:t>
            </a:r>
            <a:endParaRPr/>
          </a:p>
        </p:txBody>
      </p:sp>
      <p:sp>
        <p:nvSpPr>
          <p:cNvPr id="153" name="CustomShape 10"/>
          <p:cNvSpPr/>
          <p:nvPr/>
        </p:nvSpPr>
        <p:spPr>
          <a:xfrm>
            <a:off x="9136440" y="9726120"/>
            <a:ext cx="6148800" cy="2240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  <a:buSzPct val="75000"/>
              <a:buFont typeface="StarSymbol"/>
              <a:buChar char="-"/>
            </a:pPr>
            <a:r>
              <a:rPr lang="pt-BR" sz="3200" strike="noStrike">
                <a:solidFill>
                  <a:srgbClr val="000000"/>
                </a:solidFill>
                <a:latin typeface="Open Sans"/>
                <a:ea typeface="Open Sans"/>
              </a:rPr>
              <a:t>Logo no website</a:t>
            </a:r>
            <a:endParaRPr/>
          </a:p>
          <a:p>
            <a:pPr>
              <a:lnSpc>
                <a:spcPct val="120000"/>
              </a:lnSpc>
              <a:buSzPct val="75000"/>
              <a:buFont typeface="StarSymbol"/>
              <a:buChar char="-"/>
            </a:pPr>
            <a:r>
              <a:rPr lang="pt-BR" sz="3200" strike="noStrike">
                <a:solidFill>
                  <a:srgbClr val="000000"/>
                </a:solidFill>
                <a:latin typeface="Open Sans"/>
                <a:ea typeface="Open Sans"/>
              </a:rPr>
              <a:t>Poster no workshop</a:t>
            </a:r>
            <a:endParaRPr/>
          </a:p>
          <a:p>
            <a:pPr>
              <a:lnSpc>
                <a:spcPct val="120000"/>
              </a:lnSpc>
              <a:buSzPct val="75000"/>
              <a:buFont typeface="StarSymbol"/>
              <a:buChar char="-"/>
            </a:pPr>
            <a:r>
              <a:rPr lang="pt-BR" sz="3200" strike="noStrike">
                <a:solidFill>
                  <a:srgbClr val="000000"/>
                </a:solidFill>
                <a:latin typeface="Open Sans"/>
                <a:ea typeface="Open Sans"/>
              </a:rPr>
              <a:t>Enviar e-mail às participantes</a:t>
            </a:r>
            <a:endParaRPr/>
          </a:p>
        </p:txBody>
      </p:sp>
      <p:sp>
        <p:nvSpPr>
          <p:cNvPr id="154" name="CustomShape 11"/>
          <p:cNvSpPr/>
          <p:nvPr/>
        </p:nvSpPr>
        <p:spPr>
          <a:xfrm>
            <a:off x="17103600" y="9726120"/>
            <a:ext cx="6148800" cy="487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75000"/>
              <a:buFont typeface="StarSymbol"/>
              <a:buChar char="-"/>
            </a:pPr>
            <a:r>
              <a:rPr lang="pt-BR" sz="3200" strike="noStrike">
                <a:solidFill>
                  <a:srgbClr val="000000"/>
                </a:solidFill>
                <a:latin typeface="Open Sans"/>
                <a:ea typeface="Open Sans"/>
              </a:rPr>
              <a:t>Logo no website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917280" y="1983600"/>
            <a:ext cx="844200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1300" strike="noStrike">
                <a:solidFill>
                  <a:srgbClr val="ffffff"/>
                </a:solidFill>
                <a:latin typeface="Open Sans"/>
                <a:ea typeface="Open Sans"/>
              </a:rPr>
              <a:t>Obrigada! ♥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912240" y="4854960"/>
            <a:ext cx="11543040" cy="8970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pt-BR" sz="6100" strike="noStrike" u="sng">
                <a:solidFill>
                  <a:srgbClr val="0000ff"/>
                </a:solidFill>
                <a:latin typeface="Open Sans"/>
                <a:ea typeface="Open Sans"/>
              </a:rPr>
              <a:t>https://fb.me/djangogirls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BR" sz="6100" strike="noStrike">
                <a:solidFill>
                  <a:srgbClr val="ffffff"/>
                </a:solidFill>
                <a:latin typeface="Open Sans"/>
                <a:ea typeface="Open Sans"/>
              </a:rPr>
              <a:t>Entre em contato: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6100" strike="noStrike" u="sng">
                <a:solidFill>
                  <a:srgbClr val="0000ff"/>
                </a:solidFill>
                <a:latin typeface="Open Sans"/>
                <a:ea typeface="Open Sans"/>
              </a:rPr>
              <a:t>niteroi@djangogirls.org</a:t>
            </a:r>
            <a:endParaRPr/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10559880" y="8711280"/>
            <a:ext cx="13823280" cy="50040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