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07f0994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07f099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oundck.tistory.com/534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dium.com/mighty-data-science-bootcamp/%EB%B9%84%EC%A7%80%EB%8F%84%ED%95%99%EC%8A%B5%EC%9D%98-%EB%AA%A8%EB%93%A0-%EA%B2%83-29ec2aceb56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toria.us/2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dnoctum.tistory.com/121" TargetMode="External"/><Relationship Id="rId4" Type="http://schemas.openxmlformats.org/officeDocument/2006/relationships/hyperlink" Target="https://tykimos.github.io/2017/05/22/Evaluation_Talk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incodom.kr/%EA%B8%B0%EA%B3%84%ED%95%99%EC%8A%B5/%EC%A0%95%EA%B7%9C%ED%99%9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ayden-ku.tistory.com/8" TargetMode="External"/><Relationship Id="rId4" Type="http://schemas.openxmlformats.org/officeDocument/2006/relationships/hyperlink" Target="https://jayden-ku.tistory.com/9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incodom.kr/%EA%B8%B0%EA%B3%84%ED%95%99%EC%8A%B5/%EC%A0%95%EA%B7%9C%ED%99%94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oundck.tistory.com/534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oundck.tistory.com/5345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4장 머신 러닝의</a:t>
            </a:r>
            <a:br>
              <a:rPr lang="ko-KR"/>
            </a:br>
            <a:r>
              <a:rPr lang="ko-KR"/>
              <a:t>기본 요소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특이한 변종 : 이미지 분할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분할(segmentation)이란 이미지 픽셀 수준에서 분류하는 문제이다.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픽셀 단위로 채색된 지도(supervised)데이터를 사용해 학습한다.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그리고 추론할 때 입력 이미지의 모든 픽셀을 분류한다.</a:t>
            </a:r>
            <a:br>
              <a:rPr lang="ko-KR"/>
            </a:br>
            <a:br>
              <a:rPr lang="ko-KR"/>
            </a:br>
            <a:r>
              <a:rPr lang="ko-KR"/>
              <a:t>출처: 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https://aroundck.tistory.com/5345</a:t>
            </a:r>
            <a:r>
              <a:rPr lang="ko-KR"/>
              <a:t> [돼지왕 왕돼지 놀이터]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4.1.2 비지도학습- 차원축소, 분류 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비지도학습의 모든 것 -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https://medium.com/mighty-data-science-bootcamp/%EB%B9%84%EC%A7%80%EB%8F%84%ED%95%99%EC%8A%B5%EC%9D%98-%EB%AA%A8%EB%93%A0-%EA%B2%83-29ec2aceb56e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차원축소와 분류를 사용하는 이유는 데이터를 새롭게 표현하여 사람이나 다른 머신러닝 알고리즘이 원래 데이터를 보다 쉽게 해석할 수 있도록 하기위해서 입니다.(지도 학습 문제를 풀기 전에 데이터셋을 잘 이해하기 위해 필수적으로 거치는 단계)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4.1.3 자기지도학습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지도 학습의 특별한 경우이지만 별도의 범주로 할 만큼 충분히 다름.</a:t>
            </a:r>
            <a:br>
              <a:rPr lang="ko-KR"/>
            </a:br>
            <a:r>
              <a:rPr lang="ko-KR"/>
              <a:t>지도 학습이지만 사람이 만든 레이블을 사용하지 않음.</a:t>
            </a:r>
            <a:br>
              <a:rPr lang="ko-KR"/>
            </a:br>
            <a:r>
              <a:rPr lang="ko-KR"/>
              <a:t>즉 학습 과정에 사람이 개입하지 않는 지도 학습이라고 생각할 수 있음.</a:t>
            </a:r>
            <a:br>
              <a:rPr lang="ko-KR"/>
            </a:br>
            <a:r>
              <a:rPr lang="ko-KR"/>
              <a:t>레이블은 필요하지만 보통 경험적인 알고리즘(heuristic algorithm)을 사용해서 입력 데이터로부터 생성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오토인코더(autoencoder)- </a:t>
            </a:r>
            <a:r>
              <a:rPr b="1" lang="ko-KR" u="sng">
                <a:solidFill>
                  <a:schemeClr val="hlink"/>
                </a:solidFill>
                <a:hlinkClick r:id="rId3"/>
              </a:rPr>
              <a:t>https://artoria.us/22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지난 프레임이 주어졌을 때 비디오의 다음 프레임을 예측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이전 단어가 주어졌을 때 다음 단어를 예측하는 것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4.1.4 강화 학습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강화 학습에서 에이전트(agent)는 환경에 대한 정보를 받아 보상을 최대화하는 행동을 선택하도록 학습된다.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아타리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알파고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자율 주행 자동차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자원 관리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교육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 보편적인 머신 러닝 작업 흐름(7단계)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문제 정의와 데이터셋 수집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성공 지표 선택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평가 방법 선택-4.2 머신 러닝 모델 평가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데이터 준비 – 4.3 데이터 전처리, 특성공학, 특성 학습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기본보다 나은 모델 훈련하기-4.2 머린 러닝 모델 평가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몸집 키우기 : 과대적합 모델 구축 – 4.4 과대적합 과소적합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모델 규제와 하이퍼파라미터 튜닝 – 4.4 과대적합 과소적합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4.5.1 문제 정의와 데이터셋 수집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입력 데이터는 무엇인가?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어떤 것을 예측 하려고 하는가?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당면한 문제가 어떤 종류인가?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가설 – 주어진 입력으로 출력을 예측할 수 있다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충분한 정보가 있다라는 가정에서 시작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통계의 소양 필요?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33729" l="0" r="0" t="26215"/>
          <a:stretch/>
        </p:blipFill>
        <p:spPr>
          <a:xfrm>
            <a:off x="1839750" y="128275"/>
            <a:ext cx="8906101" cy="634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4.5.2 성공 지표 선택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ROC(Receiver Operating Characteristic) – 민감도와 특이도가 어떤 관계를 갖고 있는지를 이차원 평면 상에 표현 -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https://adnoctum.tistory.com/121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AUC(Area Under Curve) - ROC curve 아래 면적을 구한 값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분류하기-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https://tykimos.github.io/2017/05/22/Evaluation_Talk/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4.5.3 평가 방법 선택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홀드아웃 검증 세트 분리 : 데이터가 풍부할 때, 1만개 이상 필요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K-겹 교차 검증 : 홀드아웃 검증을 사용하기에 샘플의 수가 적을 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 반복  k-겹 교차 검증 : 데이터가 적고 매우 정확한 모델 평가가 필요할 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 대부분 첫 번째로 충분?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평가란? 4.2 머신 러닝 모델 평가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평가의 핵심은 가용한 데이터를 항상 -&gt; 훈련, 검증, 테스트 3개의 세트로 나누는 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하이퍼파라미터 – 층의 수나 유닛의 수를 선택(네트워크 가중치와 구분)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정보 누설 – 검증 단계의 데이터는 의도적으로 잘 수행되는 모델이 만들어짐 – 테스트 세트 사용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이전 학습 내용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3개의 실용적인 예 – 영화 리뷰(이진 분류), 뉴스 기사(다중 분류), 주택 가격 예측(회귀)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원 핫 인코딩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과대 적합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MSE(평균 제곱 오차-mean squared error) – 손실 함수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MAE(평균 절대 오차-mean absolute error) – 회귀 지표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K-겹 검증 – 모델 평가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data:image/png;base64,iVBORw0KGgoAAAANSUhEUgAAAYUAAAEWCAYAAACJ0YulAAAABHNCSVQICAgIfAhkiAAAAAlwSFlzAAALEgAACxIB0t1+/AAAADl0RVh0U29mdHdhcmUAbWF0cGxvdGxpYiB2ZXJzaW9uIDMuMC4wLCBodHRwOi8vbWF0cGxvdGxpYi5vcmcvqOYd8AAAIABJREFUeJzt3Xl8VOXZ//HPBUQQWQWsCErArQIGiCmiqOD6c9+rIq7VorZWrU/7k8e9Kq27FuVni1VqS9wefVxqXYqVFlc0ICCIFFTQCEJA2QSVwPX74z4zGcIkmZCczCT5vl+v85qZc+5z5pqTybnm3Pd97mPujoiICECLbAcgIiK5Q0lBRESSlBRERCRJSUFERJKUFEREJElJQUREkpQUpF6ZWUszW2tmu9Rn2Wwys93MrN77bpvZYWa2MOX1PDM7MJOyW/FefzKzq7d2/Wq2e4uZ/bm+tyvZ0yrbAUh2mdnalJdtge+AjdHri9y9uDbbc/eNQLv6LtscuPue9bEdM7sQOMvdh6ds+8L62LY0fUoKzZy7Jw/K0S/RC9391arKm1krdy9viNhEpOGp+kiqFVUPPGFmj5nZGuAsM9vPzN4xs5VmtsTMxppZXlS+lZm5meVHrydGy18yszVm9raZ9a5t2Wj5UWb2HzNbZWb3mdmbZnZeFXFnEuNFZrbAzL42s7Ep67Y0s3vMbIWZfQwcWc3+udbMHq80b5yZ3R09v9DM5kaf5+PoV3xV2yo1s+HR87Zm9tcotjnAPmne95Nou3PM7Pho/t7A/cCBUdXc8pR9e2PK+hdHn32FmT1rZt0z2Tc1MbMTo3hWmtlrZrZnyrKrzWyxma02s49SPusQM5sezV9qZndk+n4SA3fXpAl3B1gIHFZp3i3A98BxhB8R2wI/AvYlnGn2Af4DXBqVbwU4kB+9nggsB4qAPOAJYOJWlN0BWAOcEC27EtgAnFfFZ8kkxueAjkA+8FXiswOXAnOAnkAXYEr4V0n7Pn2AtcB2KdteBhRFr4+LyhhwCLAeKIiWHQYsTNlWKTA8en4n8C+gM9AL+LBS2dOA7tHf5Mwohh9Eyy4E/lUpzonAjdHzI6IYBwJtgP8HvJbJvknz+W8B/hw93yuK45Dob3R1tN/zgH7AImDHqGxvoE/0/D1gRPS8PbBvtv8XmvOkMwXJxBvu/jd33+Tu6939PXef6u7l7v4JMB4YVs36T7l7ibtvAIoJB6Palj0WmOHuz0XL7iEkkLQyjPF37r7K3RcSDsCJ9zoNuMfdS919BXBrNe/zCTCbkKwADgdWuntJtPxv7v6JB68B/wTSNiZXchpwi7t/7e6LCL/+U9/3SXdfEv1NHiUk9KIMtgswEviTu89w92+B0cAwM+uZUqaqfVOdM4Dn3f216G90K9CBkJzLCQmoX1QF+Wm07yAk993NrIu7r3H3qRl+DomBkoJk4vPUF2b2QzP7u5l9aWargZuArtWs/2XK83VU37hcVdmdUuNwdyf8sk4rwxgzei/CL9zqPAqMiJ6fSUhmiTiONbOpZvaVma0k/Eqvbl8ldK8uBjM7z8xmRtU0K4EfZrhdCJ8vuT13Xw18DfRIKVObv1lV291E+Bv1cPd5wH8R/g7LourIHaOi5wN9gXlm9q6ZHZ3h55AYKClIJip3x/wj4dfxbu7eAbieUD0SpyWE6hwAzMzY/CBWWV1iXALsnPK6pi6zTwCHRb+0TyAkCcxsW+Ap4HeEqp1OwD8yjOPLqmIwsz7AA8AlQJdoux+lbLem7rOLCVVSie21J1RTfZFBXLXZbgvC3+wLAHef6O5DCVVHLQn7BXef5+5nEKoI7wKeNrM2dYxFtpKSgmyN9sAq4Bsz2wu4qAHe8wWg0MyOM7NWwOVAt5hifBK4wsx6mFkX4KrqCrv7UuANYAIwz93nR4taA9sAZcBGMzsWOLQWMVxtZp0sXMdxacqydoQDfxkhP15IOFNIWAr0TDSsp/EYcIGZFZhZa8LB+XV3r/LMqxYxH29mw6P3/jWhHWiqme1lZgdH77c+mjYSPsDZZtY1OrNYFX22TXWMRbaSkoJsjf8CziX8w/+R8Es5VtGB93TgbmAFsCvwPuG6ivqO8QFC3f8HhEbQpzJY51FCw/GjKTGvBH4JPENorD2VkNwycQPhjGUh8BLwl5TtzgLGAu9GZX4IpNbDTwLmA0vNLLUaKLH+y4RqnGei9XchtDPUibvPIezzBwgJ60jg+Kh9oTVwO6Ed6EvCmcm10apHA3Mt9G67Ezjd3b+vazyydSxUzYo0LmbWklBdcaq7v57teESaCp0pSKNhZkeaWceoCuI6Qo+Wd7MclkiToqQgjckBwCeEKogjgRPdvarqIxHZCqo+EhGRJJ0piIhIUqMbEK9r166en5+f7TBERBqVadOmLXf36rpxA40wKeTn51NSUpLtMEREGhUzq+nKfEDVRyIikkJJQUREkpQUREQkqdG1KYhIw9qwYQOlpaV8++232Q5FMtCmTRt69uxJXl5VQ19VT0lBRKpVWlpK+/btyc/PJwxOK7nK3VmxYgWlpaX07t275hXSaBbVR8XFkJ8PLVqEx+Ja3YpepHn79ttv6dKlixJCI2BmdOnSpU5ndU3+TKG4GEaNgnXrwutFi8JrgJF1HhdSpHlQQmg86vq3avJnCtdcU5EQEtatC/NFRGRzsSUFM9vZzCab2Vwzm2Nml6cpM9zMVpnZjGi6vr7j+Oyz2s0XkdyyYsUKBg4cyMCBA9lxxx3p0aNH8vX332d224Xzzz+fefPmVVtm3LhxFNdT3fIBBxzAjBkz6mVbDS3O6qNy4L/cfXp0u79pZjbJ3T+sVO51dz82riB22SVUGaWbLyL1r7g4nIl/9ln4Pxszpm5VtV26dEkeYG+88UbatWvHr371q83KuDvuTosW6X/nTpgwocb3+fnPf771QTYhsZ0puPsSd58ePV8DzKX6e+rGYswYaNt283lt24b5IlK/Em14ixaBe0UbXhydOxYsWED//v25+OKLKSwsZMmSJYwaNYqioiL69evHTTfdlCyb+OVeXl5Op06dGD16NAMGDGC//fZj2bJlAFx77bXce++9yfKjR49m8ODB7Lnnnrz11lsAfPPNN5xyyikMGDCAESNGUFRUVOMZwcSJE9l7773p378/V199NQDl5eWcffbZyfljx44F4J577qFv374MGDCAs846q973WSYapE3BzPKBQWx+y8CE/cxsppm9ZGb9qlh/lJmVmFlJWVlZrd575EgYPx569QKz8Dh+vBqZReLQ0G14H374IRdccAHvv/8+PXr04NZbb6WkpISZM2cyadIkPvywcsUErFq1imHDhjFz5kz2228/Hn744bTbdnfeffdd7rjjjmSCue+++9hxxx2ZOXMmo0eP5v333682vtLSUq699lomT57M+++/z5tvvskLL7zAtGnTWL58OR988AGzZ8/mnHPOAeD2229nxowZzJw5k/vvv7+Oe2frxJ4UzKwd8DRwhbuvrrR4OtDL3QcA9wHPptuGu4939yJ3L+rWrcZB/rYwciQsXAibNoVHJQSReDR0G96uu+7Kj370o+Trxx57jMLCQgoLC5k7d27apLDtttty1FFHAbDPPvuwcOHCtNs++eSTtyjzxhtvcMYZZwAwYMAA+vVL+zs2aerUqRxyyCF07dqVvLw8zjzzTKZMmcJuu+3GvHnzuPzyy3nllVfo2LEjAP369eOss86iuLh4qy8+q6tYk4KZ5RESQrG7/2/l5e6+2t3XRs9fBPLMrGucMYlIfKpqq4urDW+77bZLPp8/fz6///3vee2115g1axZHHnlk2v7622yzTfJ5y5YtKS8vT7vt1q1bb1Gmtjclq6p8ly5dmDVrFgcccABjx47loosuAuCVV17h4osv5t1336WoqIiNGzfW6v3qQ5y9jwx4CJjr7ndXUWbHqBxmNjiKZ0VcMYlIvLLZhrd69Wrat29Phw4dWLJkCa+88kq9v8cBBxzAk08+CcAHH3yQ9kwk1ZAhQ5g8eTIrVqygvLycxx9/nGHDhlFWVoa78+Mf/5jf/OY3TJ8+nY0bN1JaWsohhxzCHXfcQVlZGesq18U1gDh7Hw0FzgY+MLNES8zVwC4A7v4H4FTgEjMrB9YDZ7juDyrSaCWqZuuz91GmCgsL6du3L/3796dPnz4MHTq03t/jF7/4Beeccw4FBQUUFhbSv3//ZNVPOj179uSmm25i+PDhuDvHHXccxxxzDNOnT+eCCy7A3TEzbrvtNsrLyznzzDNZs2YNmzZt4qqrrqJ9+/b1/hlq0uju0VxUVOS6yY5Iw5k7dy577bVXtsPICeXl5ZSXl9OmTRvmz5/PEUccwfz582nVKrcGh0j3NzOzae5eVNO6ufVJRERy2Nq1azn00EMpLy/H3fnjH/+YcwmhrprWpxERiVGnTp2YNm1atsOIVZMf+0hERDKnpCAiIklKCiIikqSkICIiSUoKIpLThg8fvsWFaPfeey8/+9nPql2vXbt2ACxevJhTTz21ym3X1MX93nvv3ewisqOPPpqVK1dmEnq1brzxRu688846b6e+KSmISE4bMWIEjz/++GbzHn/8cUaMGJHR+jvttBNPPfXUVr9/5aTw4osv0qlTp63eXq5TUhCRnHbqqafywgsv8N133wGwcOFCFi9ezAEHHJC8bqCwsJC9996b5557bov1Fy5cSP/+/QFYv349Z5xxBgUFBZx++umsX78+We6SSy5JDrt9ww03ADB27FgWL17MwQcfzMEHHwxAfn4+y5cvB+Duu++mf//+9O/fPzns9sKFC9lrr7346U9/Sr9+/TjiiCM2e590ZsyYwZAhQygoKOCkk07i66+/Tr5/3759KSgoSA7E9+9//zt5k6FBgwaxZs2ard636eg6BRHJ2BVXQH3fUGzgQIiOp2l16dKFwYMH8/LLL3PCCSfw+OOPc/rpp2NmtGnThmeeeYYOHTqwfPlyhgwZwvHHH1/lfYofeOAB2rZty6xZs5g1axaFhYXJZWPGjGH77bdn48aNHHroocyaNYvLLruMu+++m8mTJ9O16+ZjdU6bNo0JEyYwdepU3J19992XYcOG0blzZ+bPn89jjz3Ggw8+yGmnncbTTz9d7f0RzjnnHO677z6GDRvG9ddfz29+8xvuvfdebr31Vj799FNat26drLK68847GTduHEOHDmXt2rW0adOmFnu7ZjpTEJGcl1qFlFp15O5cffXVFBQUcNhhh/HFF1+wdOnSKrczZcqU5MG5oKCAgoKC5LInn3ySwsJCBg0axJw5c2oc7O6NN97gpJNOYrvttqNdu3acfPLJvP766wD07t2bgQMHAtUPzw3h/g4rV65k2LBhAJx77rlMmTIlGePIkSOZOHFi8srpoUOHcuWVVzJ27FhWrlxZ71dU60xBRDJW3S/6OJ144olceeWVTJ8+nfXr1yd/4RcXF1NWVsa0adPIy8sjPz8/7XDZqdKdRXz66afceeedvPfee3Tu3Jnzzjuvxu1UN25cYthtCENv11R9VJW///3vTJkyheeff56bb76ZOXPmMHr0aI455hhefPFFhgwZwquvvsoPf/jDrdp+OjpTEJGc165dO4YPH85PfvKTzRqYV61axQ477EBeXh6TJ09mUbobsqc46KCDKI7uDTp79mxmzZoFhGG3t9tuOzp27MjSpUt56aWXkuu0b98+bb39QQcdxLPPPsu6dev45ptveOaZZzjwwANr/dk6duxI586dk2cZf/3rXxk2bBibNm3i888/5+CDD+b2229n5cqVrF27lo8//pi9996bq666iqKiIj766KNav2d1dKYgIo3CiBEjOPnkkzfriTRy5EiOO+44ioqKGDhwYI2/mC+55BLOP/98CgoKGDhwIIMHDwbCXdQGDRpEv379thh2e9SoURx11FF0796dyZMnJ+cXFhZy3nnnJbdx4YUXMmjQoGqriqryyCOPcPHFF7Nu3Tr69OnDhAkT2LhxI2eddRarVq3C3fnlL39Jp06duO6665g8eTItW7akb9++ybvI1RcNnS0i1dLQ2Y1PXYbOVvWRiIgkKSmIiEiSkoKI1KixVTM3Z3X9WykpiEi12rRpw4oVK5QYGgF3Z8WKFXW6oE29j0SkWj179qS0tJSysrJshyIZaNOmDT179tzq9ZUURKRaeXl59O7dO9thSANR9ZGIiCQpKYiISJKSgoiIJCkpiIhIkpKCiIgkKSmIiEiSkoKIiCQpKYiISJKSgoiIJCkpiIhIkpKCiIgkxZYUzGxnM5tsZnPNbI6ZXZ6mjJnZWDNbYGazzKwwrnhERKRmcQ6IVw78l7tPN7P2wDQzm+TuH6aUOQrYPZr2BR6IHkVEJAtiO1Nw9yXuPj16vgaYC/SoVOwE4C8evAN0MrPuccUkIiLVa5A2BTPLBwYBUyst6gF8nvK6lC0TB2Y2ysxKzKxEY7qLiMQn9qRgZu2Ap4Er3H115cVpVtni9k7uPt7di9y9qFu3bnGEKSIixJwUzCyPkBCK3f1/0xQpBXZOed0TWBxnTCIiUrU4ex8Z8BAw193vrqLY88A5US+kIcAqd18SV0wiIlK9OHsfDQXOBj4wsxnRvKuBXQDc/Q/Ai8DRwAJgHXB+jPGIiEgNYksK7v4G6dsMUss48PO4YhARkdrRFc0iIpKkpCAiIklKCiIikqSkICIiSUoKIiKSpKQgIiJJSgoiIpKkpCAiIklKCiIikqSkICIiSUoKIiKSpKQgIiJJSgoiIpKkpCAiIklKCiIiktRsksKGDfDMM+Bb3AFaREQSmk1SeOQROPlkePXVbEciIpK7mk1SOPts2GUXuPpqnS2IiFSl2SSF1q3hxhuhpASefTbb0YiI5KZmkxQgnC3suSdcey1s3JjtaEREck+zSgqtWsHNN8OHH8Kjj2Y7GhGR3NOskgLAKafAoEGhKun777MdjYhIbml2SaFFCxgzBj75BB5+ONvRiIjklmaXFACOPBIOOABuugnWr892NCIiuaNZJgUz+O1vYckSGDcu29GIiOSOZpkUAA48MJwx/O53sHp1tqMREckNzTYpANxyC3z1Fdx9d7YjERHJDc06KeyzD5x6Ktx1Fyxfnu1oRESyr1knBQiNzevWwa23ZjsSEZHsa/ZJYa+94Jxz4P77obQ029GIiGRXs08KADfcAJs2hTYGEZHmLLakYGYPm9kyM5tdxfLhZrbKzGZE0/VxxVKT/Hy46CJ46CFYsCBbUYiIZF+cZwp/Bo6soczr7j4wmm6KMZYaXXMN5OWF4S9ERJqr2JKCu08Bvopr+/Vtxx3h8svDQHkffJDtaEREsiPbbQr7mdlMM3vJzPplORZ+/Wvo0AGuuy7bkYiIZEc2k8J0oJe7DwDuA6q89Y2ZjTKzEjMrKSsriy2g7bcPieG552Dq1NjeRkQkZ2UtKbj7andfGz1/Ecgzs65VlB3v7kXuXtStW7dY47r8cujWLbQxJBQXh8boFi3CY3FxrCGIiGRNq2y9sZntCCx1dzezwYQEtSJb8SS0axcSwhVXwD//CV9+CaNGhQvcABYtCq8BRo7MXpwiInEwj+ku9mb2GDAc6AosBW4A8gDc/Q9mdilwCVAOrAeudPe3atpuUVGRl5SUxBJzwrffwh57wE47hZFUP/tsyzK9esHChbGGISJSb8xsmrsX1VgurqQQl4ZIChCuWbjwwqqXm4UL3kREGoNMk0K2ex/lrHPPhd13D9cupLPLLg0bj4hIQ8goKZjZrmbWOno+3MwuM7NO8YaWXa1awc03w4YNsM02my9r2zbc0lNEpKnJ9EzhaWCjme0GPAT0Bh6NLaoc8eMfw4AB0KlTODMwC20J48erkVlEmqZMk8Imdy8HTgLudfdfAt3jCys3tGgRBslbtiz0SNq0KTQuKyGISFOVaVLYYGYjgHOBF6J5VdS2Ny3HHAP77Rfuu7B+fbajERGJV6ZJ4XxgP2CMu39qZr2BifGFlTvM4Le/hS++gAceyHY0IiLxqnWXVDPrDOzs7rPiCal6DdUltbIjjoDp02H27DB4nohIY1KvXVLN7F9m1sHMtgdmAhPMrFnd7v7220P10f77w3/+k+1oRETikWn1UUd3Xw2cDExw932Aw+ILK/cMHAiTJ8OaNTB0qAbME5GmKdOk0MrMugOnUdHQ3OwMHgxvvx2G1z74YHih2e4JEWmqMk0KNwGvAB+7+3tm1geYH19YuWu33eCtt6BfPzjxRPjTn7IdkYhI/ckoKbj7/7h7gbtfEr3+xN1PiTe03PWDH4SqpMMOg5/+NHRXbWRDSImIpJVpQ3NPM3vGzJaZ2VIze9rMesYdXC5r1w7+9rcwRtINN8BFF0F5ebajEhGpm0yrjyYAzwM7AT2Av0XzmrW8PJgwAa6+Gh58EE4+ueK+CyIijVGmSaGbu09w9/Jo+jMQ7y3QGgmzMDjeuHGh4fmQQ2D58mxHJSKydTJNCsvN7CwzaxlNZ5EDd0nLJT/7GTz9NMycGbqsfvpptiMSEam9TJPCTwjdUb8ElgCnEoa+kBQnnQSvvgplZeEit/ffz3ZEIiK1k2nvo8/c/Xh37+buO7j7iYQL2aSSoUPhzTfDPRgOOggmTcp2RCIimavLndeurLcompi99grXMvTpA0cfDRObxdCBItIU1CUpWL1F0QT16AFTpsCBB8LZZ4exk3Qtg4jkurokBR3iatCxI7z0EpxxBlx1FVx2me7JICK5rdqkYGZrzGx1mmkN4ZoFqUHr1lBcDFdeCfffD/n5oQvr119nOzIRkS1VmxTcvb27d0gztXf3Vg0VZGPXogXcdRf861+wzz5w7bXhns+/+lW4eY+ISK6oS/WR1NKwYfDiizBjBhx/PNxzD/TuDRdcAB99lO3oRESUFLJiwIBQpbRgAYwaBY8+Cn37hmEydJ8GEckmJYUGUFwc2hJatAiPxcVhfu/eoZ1h0SK45ppQvTRkCAwfDi+/rN5KItLwlBRiVlwczgYWLQoH+UWLwutEYgDYYQe4+eaw7K67whnEUUfBoEHw2GMafVWksXOHefPgs89g06ZsR1M980b2c7SoqMhLSkqyHUbG8vPDwb6yXr1g4cL063z/fahSuu220NbQu3dolD7/fNh22zijFZH6snhxGPZm0qTw+OWXYX6bNrDrrrD77uGmXbvvXjHttFOoUYiDmU1z96IayykpxKtFi/TVQGY1/2LYtCncs+HWW+Gdd6BbN/jlL+HnPw+3BBWR3LFmDfz73xWJ4MMPw/xu3eDQQ8O0aRPMn18xffwxfPddxTa23bYiYVROGjvtFI4bW0tJIUdszZlCZe7w+uvw29/CK69Ap07hQrjLL4ftt6/PaEUkU+Xl8N57IQFMmhR+uJWXhzOBgw6Cww8Pd2csKKj61/+mTVBaunmiWLCgImF8/31F2bZtYfRouO66rYtXSSFHJNoUUm++07YtjB8PI0fWfnslJeHit2efDXd/+9nPwoVxP/hB/cUsIltyh//8p6I6aPJkWL06/HrfZ5+QAA4/PIyQ3KZN3d9v40b4/PPNE8WwYXDCCVu3PSWFHFJcHHoXffZZuGhtzJitSwipZs8OZw5PPBFGZP3pT+HXv4add66fmEWaiw0bwnD3S5fCsmXhsfK0bFloIygrC+v07l1xJnDIIdClS3Y/QyaynhTM7GHgWGCZu/dPs9yA3wNHA+uA89x9ek3bbYxJIU7z54c2h7/8JfxiOe+8cIrZp0+2IxOpP5s2hU4XK1eGg3h5+ZaP6ealLvv+e1ixYssD/4oqbhfWpk04A0+diopCMmiM/1+5kBQOAtYCf6kiKRwN/IKQFPYFfu/u+9a0XSWF9BYtCiOxPvRQ+Ac480z47/8Ow3iLNEZLloSqmn/8I1TXLF1a9222b7/5QX6HHbY88Cemdu3q1rCba7KeFKIg8oEXqkgKfwT+5e6PRa/nAcPdfUl121RSqN6SJeFahwceCCOynnJKqLoaODDbkYlUb9260KEikQg++CDM79atoqpmp50gLw9atdryMd28dGWaq0yTQjZ3UQ/g85TXpdG8LZKCmY0CRgHssssuDRJcY9W9O9x5Z6hCuvdeuO8+eOopOPbYcOYwZEh8/aBFamPTJpg1qyIJvP566J65zTbhPiS33QZHHFF97x2pf9lMCulOzNKetrj7eGA8hDOFOINqKrp2hVtuCRe9jRsXBt8bOhQ6dw6JYcgQ2G8/GDw43PdBpCGkVglNmhTq9wH69w/X3xx+eOjO2bZtduNszrKZFEqB1L4yPYHFWYqlyerUKVQfXX55OGN4883QnzoxtpJZGIwvkSSGDAntEPpl1ry5h942M2aEaebM0OMtcZOo1Lr2xPPKj5Xnff99xbU5O+wQEsARR1RUC0luyGabwjHApVQ0NI9198E1bVNtCvVj1apw4c3bb4ck8c478NVXYVmHDrDvvhVJYt99dZFcU7ZhQ+jZM3NmRRKYMWPzXjm77hqqcdq3D68Th42qHtPNMwvjeR1+uKqEsiHrDc1m9hgwHOgKLAVuAPIA3P0PUZfU+4EjCV1Sz3f3Go/2SgrxcA/dWxNJ4u23Q0NfYiiOPfcMyaGgAPr1C1PPng3XO+Orr8INiXbdVVULdbFqVcXBP/E4e3bFlbNt2oSqnIEDK6a999awKk1B1pNCXJQUGs7ateFsIpEk3n13826B7duHqqdEkkg839pksWJFxZWblR8Tty9t1Sr82tx//9BGsv/+0KNH/XzepiIxdMK8eeEK3MTjRx9tPuRKt26bH/wHDoQ99mjePXSaMiUFicXy5WGgrzlzwpR4nmgwhPCrsm/fzRNGv37h4P3VV1se8BPPU+9bbRau/k4dFKx793D28tZbIUEl6rd32WXzJFFQEP+BzT10oVy9OgyEtnp1zdM334R906VL6AhQ+THxPC8vsxhWrtzywD9vXtifiX0Dob/9HnuEs729965IADvu2LT64Uv1lBSkQS1fvnmSSEyJYQEgdDVMHeAr3YE/8dinD7RuXfX7bdgQqj/efDMkiTffrLjfddu2oaorkSiGDAm9rqqybl2Iv6qprCw8rlgRql8SB/lMxsXPywu9uzp0gO22Cwlk+fJwFlaV1MSRmjQ6dqxPqAXtAAAMlElEQVQ4A5g3b/N927JlGHphzz3DlEgCe+wRkqkO/qKk0ITEMXZSQykrq0gUn3wSepkkDvy9e9fPwGEJn39ekSTeeivUl2/cGJb17RuGKCgv3/Jgn/qrOpVZxQG5W7fwPHGAz2Rq377qxPbddyHJJGLJ5PnateFK29QDfuKxT5+QdEWqoqTQRNT3KKvNyTffhDaRRKJ4//2w7xK/wBNTt25bzuvaNXTnbdky25+iQnm56vtl6ykpNBH1cT8GEZFMk4J6Cue4zz6r3XwRkbpQUshxVQ31pCGgRCQOSgo5bsyYLS/Wats2zBcRqW9KCjlu5MjQqNyrV+gN06uXGplFJD7qy9AIjBypJCAiDUNnCiIikqSkICIiSUoKIiKSpKQgIiJJSgoiIpKkpCAiIklKCs1AcXEYQ6lFi/BYXJztiEQkV+k6hSau8iirixaF16BrH0RkSzpTaOKuuWbzYbchvL7mmuzEIyK5TUmhidMoqyJSG0oKTZxGWRWR2lBSaOI0yqqI1IaSQhOnUVZFpDbU+6gZ0CirIpIpnSmIiEiSkoKIiCQpKYiISJKSgmREQ2WINA9qaJYaaagMkeZDZwpSIw2VIdJ8KClIjTRUhkjzoaQgNdJQGSLNR6xJwcyONLN5ZrbAzEanWX6emZWZ2YxoujDOeGTraKgMkeYjtqRgZi2BccBRQF9ghJn1TVP0CXcfGE1/iise2XoaKkOk+Yiz99FgYIG7fwJgZo8DJwAfxvieEhMNlSHSPMRZfdQD+DzldWk0r7JTzGyWmT1lZjun25CZjTKzEjMrKSsriyNWEREh3qRgaeZ5pdd/A/LdvQB4FXgk3Ybcfby7F7l7Ubdu3eo5TGkIuvhNpHGIMymUAqm//HsCi1MLuPsKd/8uevkgsE+M8UiWJC5+W7QI3CsuflNiEMk9cSaF94Ddzay3mW0DnAE8n1rAzLqnvDwemBtjPJIluvhNpPGIraHZ3cvN7FLgFaAl8LC7zzGzm4ASd38euMzMjgfKga+A8+KKR7JHF7+JNB7mXrmaP7cVFRV5SUlJtsOQWsjPD1VGlfXqBQsXNnQ0Is2TmU1z96KayumKZomdLn4TaTyUFCR2uvhNpPFQUpAGMXJkqCratCk81jYhqEurSMPQ/RQk5+l+DiINR2cKkvPUpVWk4SgpSM5Tl1aRhqOkIDlP93MQaThKCpLz6qNLqxqqRTKjpCA5r65dWjX2kkjmdEWzNHm6olpEVzSLJKmhWiRzSgrS5NVHQ7XaJKS5UFKQJq+uDdVqk5DmRElBmry6NlTr4jlpTpQUpFmoy9hL9dEmoeonaSyUFERqUNc2CVU/SWOipCBSg7q2Saj6SRoTJQWRGtS1TULVT9KYKCmIZKAubRK5UP2kpCKZUlIQiVm2q5+UVKQ2lBREYpbt6qdcSCrSeCgpiDSAbFY/ZTupQN3PNHSm0nCUFERyXF2rn7KdVOp6ppEL1V/NKim5e6Oa9tlnHxdpbiZOdO/Vy90sPE6cWLt127Z1D4fUMLVtm/k2evXafN3E1KtX41i/rp+/rusntrG1f7/6WN/dHSjxDI6xWT/I13ZSUhCpvWwmFbP0B3WzhllfSSnINCnofgoiUqPi4tCG8NlnodppzJjM20Xqej+Luq7fokU4lFZmFtp44l4/258/QfdTEJF6U5eG8rq2iWS7TSXbbTINfT8QJQURiVVdu+TWdf3mnpRqLZM6plya1KYgIrWVzYZetSnETG0KItLY1KVNpj7Wh8zbFJQURESaATU0i4hIrcWaFMzsSDObZ2YLzGx0muWtzeyJaPlUM8uPMx4REalebEnBzFoC44CjgL7ACDPrW6nYBcDX7r4bcA9wW1zxiIhIzeI8UxgMLHD3T9z9e+Bx4IRKZU4AHomePwUcamYWY0wiIlKNOJNCD+DzlNel0by0Zdy9HFgFdKm8ITMbZWYlZlZSVlYWU7giItIqxm2n+8VfuatTJmVw9/HAeAAzKzOzNBd954SuwPJsB1GNXI8Pcj9GxVc3iq9u6hJfr0wKxZkUSoGdU173BBZXUabUzFoBHYGvqtuou3erzyDrk5mVZNLlK1tyPT7I/RgVX90ovrppiPjirD56D9jdzHqb2TbAGcDzlco8D5wbPT8VeM0b24UTIiJNSGxnCu5ebmaXAq8ALYGH3X2Omd1EuNz6eeAh4K9mtoBwhnBGXPGIiEjN4qw+wt1fBF6sNO/6lOffAj+OM4YGNj7bAdQg1+OD3I9R8dWN4qub2ONrdMNciIhIfDTMhYiIJCkpiIhIkpJCLZnZzmY22czmmtkcM7s8TZnhZrbKzGZE0/XpthVjjAvN7IPovbcYUtaCsdGYU7PMrLABY9szZb/MMLPVZnZFpTINvv/M7GEzW2Zms1PmbW9mk8xsfvTYuYp1z43KzDezc9OViSm+O8zso+hv+IyZdapi3Wq/DzHGd6OZfZHydzy6inWrHSMtxvieSIltoZnNqGLdWPdfVceUrH3/MrnpgqaKCegOFEbP2wP/AfpWKjMceCGLMS4Eulaz/GjgJcLFg0OAqVmKsyXwJdAr2/sPOAgoBGanzLsdGB09Hw3clma97YFPosfO0fPODRTfEUCr6Plt6eLL5PsQY3w3Ar/K4DvwMdAH2AaYWfn/Ka74Ki2/C7g+G/uvqmNKtr5/OlOoJXdf4u7To+drgLlsOXxHrjsB+IsH7wCdzKx7FuI4FPjY3bN+hbq7T2HLCydTx+Z6BDgxzar/B5jk7l+5+9fAJODIhojP3f/hYXgYgHcIF4hmRRX7LxOZjJFWZ9XFF423dhrwWH2/byaqOaZk5funpFAH0VDfg4CpaRbvZ2YzzewlM+vXoIGFoUL+YWbTzGxUmuWZjEvVEM6g6n/EbO6/hB+4+xII/7jADmnK5Mq+/Anh7C+dmr4Pcbo0qt56uIrqj1zYfwcCS919fhXLG2z/VTqmZOX7p6SwlcysHfA0cIW7r660eDqhSmQAcB/wbAOHN9TdCwnDlv/czA6qtDyjMafiFF3lfjzwP2kWZ3v/1UYu7MtrgHKguIoiNX0f4vIAsCswEFhCqKKpLOv7DxhB9WcJDbL/ajimVLlamnl12n9KClvBzPIIf7xid//fysvdfbW7r42evwjkmVnXhorP3RdHj8uAZwin6KkyGZcqbkcB0919aeUF2d5/KZYmqtWix2VpymR1X0YNi8cCIz2qZK4sg+9DLNx9qbtvdPdNwINVvG+2918r4GTgiarKNMT+q+KYkpXvn5JCLUX1jw8Bc9397irK7BiVw8wGE/bzigaKbzsza594TmiMnF2p2PPAOVEvpCHAqsRpagOq8tdZNvdfJaljc50LPJemzCvAEWbWOaoeOSKaFzszOxK4Cjje3ddVUSaT70Nc8aW2U51UxftmMkZanA4DPnL30nQLG2L/VXNMyc73L64W9aY6AQcQTs9mATOi6WjgYuDiqMylwBxCT4p3gP0bML4+0fvOjGK4JpqfGp8R7or3MfABUNTA+7At4SDfMWVeVvcfIUEtATYQfn1dQLi3xz+B+dHj9lHZIuBPKev+BFgQTec3YHwLCPXJie/hH6KyOwEvVvd9aKD4/hp9v2YRDnDdK8cXvT6a0OPm44aML5r/58T3LqVsg+6/ao4pWfn+aZgLERFJUvWRiIgkKSmIiEiSkoKIiCQpKYiISJKSgoiIJCkpiETMbKNtPoJrvY3YaWb5qSN0iuSqWG/HKdLIrHf3gdkOQiSbdKYgUoNoPP3bzOzdaNotmt/LzP4ZDfj2TzPbJZr/Awv3N5gZTftHm2ppZg9GY+b/w8y2jcpfZmYfRtt5PEsfUwRQUhBJtW2l6qPTU5atdvfBwP3AvdG8+wlDkBcQBqMbG80fC/zbw4B+hYQrYQF2B8a5ez9gJXBKNH80MCjazsVxfTiRTOiKZpGIma1193Zp5i8EDnH3T6KBy7509y5mtpwwdMOGaP4Sd+9qZmVAT3f/LmUb+YRx73ePXl8F5Ln7LWb2MrCWMBrssx4NBiiSDTpTEMmMV/G8qjLpfJfyfCMVbXrHEMai2geYFo3cKZIVSgoimTk95fHt6PlbhFE9AUYCb0TP/wlcAmBmLc2sQ1UbNbMWwM7uPhn4v0AnYIuzFZGGol8kIhW2tc1v3v6yuye6pbY2s6mEH1IjonmXAQ+b2a+BMuD8aP7lwHgzu4BwRnAJYYTOdFoCE82sI2H02nvcfWW9fSKRWlKbgkgNojaFIndfnu1YROKm6iMREUnSmYKIiCTpTEFERJKUFEREJElJQUREkpQUREQkSUlBRESS/j/SX1An4H9ifQAAAABJRU5ErkJggg==%0A" id="92" name="Google Shape;92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단순 홀드아웃 검증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대표성 있는 데이터 – 훈련 0~7, 테스트 8~9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시간의 방향 – 시간이 섞이지 않도록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중복 – 훈련 세트와 검증 세트의 중복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14" y="4437228"/>
            <a:ext cx="4565822" cy="232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8064" y="4394145"/>
            <a:ext cx="4565822" cy="232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5774" t="0"/>
          <a:stretch/>
        </p:blipFill>
        <p:spPr>
          <a:xfrm>
            <a:off x="5929184" y="4394146"/>
            <a:ext cx="4302211" cy="2328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0354962" y="5558429"/>
            <a:ext cx="875270" cy="523220"/>
          </a:xfrm>
          <a:prstGeom prst="rect">
            <a:avLst/>
          </a:prstGeom>
          <a:solidFill>
            <a:srgbClr val="F9C9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세트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4.5.4 데이터 준비 – 정확도 상승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Float 값의 텐서 4.3.1 데이터 전처리 - 벡터화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특성마다 범위가 다르면 정규화 – 4.3.1 데이터 전처리 – 값 정규화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누락된 값 다루기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 공학(데이터가 적을 때) 4.3.2 특성 공학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값 정규화 - 4.3.1 데이터 전처리 – 값 정규화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과최적화(overfitting)를 해결하는 방법의 하나가 바로 정규화이다. 계속해서 회귀식을 예로 들면 각 특성에 대한 θ값은 일반적으로 가중치(weight)라 표현할 수 있다.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http://www.incodom.kr/%EA%B8%B0%EA%B3%84%ED%95%99%EC%8A%B5/%EC%A0%95%EA%B7%9C%ED%99%94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4.4.2 가중치 규제 추가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누락된 값 다루기 – 4.3.1 데이터 전처리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누락된 값을 처리하는 방법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/>
              <a:t>누락된 값을 처리하려면 누락된 값이 문제 해결에 더 나은 이유를 먼저 확인하는 것이 좋습니다. 일반적인 누락 값 처리 방법은 다음과 같습니다.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삭제</a:t>
            </a:r>
            <a:r>
              <a:rPr lang="ko-KR" sz="2170"/>
              <a:t>: 값이 누락된 레코드를 제거합니다.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더미 대체</a:t>
            </a:r>
            <a:r>
              <a:rPr lang="ko-KR" sz="2170"/>
              <a:t>: 누락된 값을 더미로 대체합니다. 예를 들어 범주 값은 </a:t>
            </a:r>
            <a:r>
              <a:rPr i="1" lang="ko-KR" sz="2170"/>
              <a:t>알 수 없음</a:t>
            </a:r>
            <a:r>
              <a:rPr lang="ko-KR" sz="2170"/>
              <a:t>, 숫자 값은 0으로 대체합니다.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평균 대체</a:t>
            </a:r>
            <a:r>
              <a:rPr lang="ko-KR" sz="2170"/>
              <a:t>: 누락된 값이 숫자이면 평균으로 대체합니다.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빈도 대체</a:t>
            </a:r>
            <a:r>
              <a:rPr lang="ko-KR" sz="2170"/>
              <a:t>: 누락된 값이 범주이면 가장 빈도가 높은 항목으로 대체합니다.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1" lang="ko-KR" sz="2170"/>
              <a:t>회귀 대체</a:t>
            </a:r>
            <a:r>
              <a:rPr lang="ko-KR" sz="2170"/>
              <a:t>: 회귀 메서드를 사용하여 누락된 값을 회귀된 값으로 대체합니다.</a:t>
            </a:r>
            <a:endParaRPr sz="217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특성 공학 – 4.3.2 특성 공학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적합한 데이터 표현을 찾는 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범주형 변수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https://jayden-ku.tistory.com/8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구간분할, 이산화 그리고 선형 모델, 트리 모델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https://jayden-ku.tistory.com/9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데이터와 머신 러닝 알고리즘에 관한 지식을 사용하는 단계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좋은 특성은 더 적은 데이터로 문제를 풀 수 있다.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/>
              <a:t>샘플의 개수가 적다면 </a:t>
            </a:r>
            <a:r>
              <a:rPr lang="ko-KR"/>
              <a:t>특성 정보가 중요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4.5.5 기본보다 나은 모델 훈련하기 1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통계적 검정력 달성 – 얼마나 믿을 수 있는가?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그래프를 읽고 판단 할 수 있는 능력이 필요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242" y="2977669"/>
            <a:ext cx="5422557" cy="3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36" y="3006811"/>
            <a:ext cx="5262376" cy="351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4.5.5 기본보다 나은 모델 훈련하기 2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첫 번째 모델을 만들기 위한 세가지 중요한 선택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마지막 층의 활성화 함수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손실 함수 : 주어진 문제의 성공 지표를 직접 최적화하는 것은 항상 가능하지 않다. 지표를 손실 함수로 바꿀 수 없을 경우 존재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최적화 설정 : rmsprop, 기본 학습률 사용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표 4-1 참고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59909" l="10907" r="38806" t="35148"/>
          <a:stretch/>
        </p:blipFill>
        <p:spPr>
          <a:xfrm>
            <a:off x="838200" y="365125"/>
            <a:ext cx="10336000" cy="1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3">
            <a:alphaModFix/>
          </a:blip>
          <a:srcRect b="42160" l="10850" r="51680" t="52897"/>
          <a:stretch/>
        </p:blipFill>
        <p:spPr>
          <a:xfrm>
            <a:off x="1016375" y="3112600"/>
            <a:ext cx="8314350" cy="194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4.5.6 몸집 키우기 : 과대적합 모델 구축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성능은 충분한가?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과소용량과 과대용량의 경계에 적절히 위치한 모델이 이상적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 경계가 어디에 위치하는지 찾기 위해 지나쳐 보아야 한다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성능이 감소하기 시작했을 때 과대적합에 도달?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243" y="3852936"/>
            <a:ext cx="4003590" cy="260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719" y="3877713"/>
            <a:ext cx="3885325" cy="259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4.5.7 모델 규제와 하이퍼파라미터 튜닝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이 단계가 대부분의 시간을 차지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반복적으로 모델 수정 : 훈련, 검증, 평가(테스트)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드롭 아웃 추가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층을 추가하거나 제거해서 다른 구조 시도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 L1, L2 하나씩 또는 모두 추가 – 4.4.2 가중치 규제 추가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하이퍼파라미터 수정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특성공학 시도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-코드 3-18 모델 훈련하기(과대 적합)</a:t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242" y="2977669"/>
            <a:ext cx="5422557" cy="3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34314" l="26646" r="50934" t="50291"/>
          <a:stretch/>
        </p:blipFill>
        <p:spPr>
          <a:xfrm>
            <a:off x="435006" y="1285104"/>
            <a:ext cx="4626154" cy="17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936" y="3006811"/>
            <a:ext cx="5262376" cy="351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41678" l="26622" r="55945" t="49345"/>
          <a:stretch/>
        </p:blipFill>
        <p:spPr>
          <a:xfrm>
            <a:off x="5420497" y="1755624"/>
            <a:ext cx="3962399" cy="11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모델 규제 : 과대적합을 피하는 처리 과정 4.4.1 네트워크 크기 축소</a:t>
            </a:r>
            <a:endParaRPr/>
          </a:p>
        </p:txBody>
      </p:sp>
      <p:pic>
        <p:nvPicPr>
          <p:cNvPr id="273" name="Google Shape;27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276" y="1690688"/>
            <a:ext cx="6689124" cy="4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/>
        </p:nvSpPr>
        <p:spPr>
          <a:xfrm>
            <a:off x="838200" y="1825625"/>
            <a:ext cx="39150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4-4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원본 네트워크와 축소된 네트워크의 검증 손실 비교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 작은 네트워크(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덧셈 기호 원래 네트워크(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280" name="Google Shape;28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968" y="1690688"/>
            <a:ext cx="7255999" cy="4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838200" y="1825625"/>
            <a:ext cx="383265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그림4-5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큰 네트워크와 기본 네트워크 비교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287" name="Google Shape;287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210" y="1943013"/>
            <a:ext cx="6263249" cy="418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838200" y="1825625"/>
            <a:ext cx="42857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4-6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손실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용량이 많은 네트워크-&gt;빠르게 훈련 데이터 모델링 -&gt; 훈련 손실 낮아짐, 과대적합에 민감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과대적합에 민감도를 보고 과대적합을 막아야 한다.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가중치 규제 추가 – 4.4.2 가중치 규제 추가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http://www.incodom.kr/%EA%B8%B0%EA%B3%84%ED%95%99%EC%8A%B5/%EC%A0%95%EA%B7%9C%ED%99%94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드롭아웃 – 4.4.3 드롭아웃 추가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드롭아웃은 개념적으로는 이해하기 쉬운 것이다. 신경망 모델이 복잡해질 때 가중치 감소만으로는 어려운데 드롭아웃 기법은 뉴런의 연결을 임의로 삭제하는 것이다. 훈련할 때 임의의 뉴런을 골라 삭제하여 신호를 전달하지 않게 한다. 테스트할 때는 모든 뉴런을 사용한다.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이번 장에서는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직관 -&gt; 확고한 개념으로 정립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평가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전처리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 공학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과대적합…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머신 러닝 문제를 해결하기 위한 7단계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4.1 머신 러닝의 네 가지 분류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4.1.1 지도학습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4.1.2 비지도 학습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4.1.3 자기 지도 학습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4.1.4 강화 학습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4.1.1 지도학습- 딥러닝 일반적 범주 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4개의 예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광학 문자 판독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음성 인식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이미지 분류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언어 번역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특이한 변종(다음 페이지 설명)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특이한 변종 : 시퀀스 생성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5867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ko-KR" sz="2000"/>
              <a:t>사진 캡션 생성</a:t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딥러닝으로 사진 캡션을 생성하는 방법으로는 NIC(Neural Image Caption) 모델이 대표적이다.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이는 심층 CNN과 자연어를 다루는 순환 신경망(Recurrent Nueral Network, RNN)으로 구성된다.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RNN 은 순환적 관계를 갖는 신경망으로 자연어나 시계열 데이터 등의 연속된 데이터를 다룰 때 많이 활용한다.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NIC 는 CNN 으로 사진에서 특징을 추출하고, 그 특징을 RNN 에 넘긴다.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RNN 은 CNN 이 추출한 특징을 초기값으로 해서 텍스트를 “순환적” 으로 생성한다.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기본적으로 NIC 는 신경망(CNN 과 RNN)을 조합한 간단한 구성이다.</a:t>
            </a:r>
            <a:br>
              <a:rPr lang="ko-KR" sz="2000"/>
            </a:br>
            <a:br>
              <a:rPr lang="ko-KR" sz="2000"/>
            </a:br>
            <a:r>
              <a:rPr lang="ko-KR" sz="2000"/>
              <a:t>출처: </a:t>
            </a:r>
            <a:r>
              <a:rPr lang="ko-KR" sz="2000" u="sng">
                <a:solidFill>
                  <a:schemeClr val="hlink"/>
                </a:solidFill>
                <a:hlinkClick r:id="rId3"/>
              </a:rPr>
              <a:t>https://aroundck.tistory.com/5345</a:t>
            </a:r>
            <a:r>
              <a:rPr lang="ko-KR" sz="2000"/>
              <a:t> [돼지왕 왕돼지 놀이터]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특이한 변종 : 구문 트리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문장이 주어지면 분해된 구문 트리를 예측.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cap="none"/>
              <a:t>의미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의미분석은 문장의 ‘의미’를 파악하는 과정입니다. 상세히 말하자면, 의미분석은 구문분석 과정을 통해 구문 트리 (Parsing Tree)가 생성된 이후 각 어휘의 의미 중의성을 해소하여 각 어휘에 대한 의미를 파악 하는 일련의 과정을 의미합니다.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의미 중의성이란 한 형태에 두 가지 이상의 의미를 가진 것으로 풀이됩니다. 의미 중의성은 단어의 중의성으로 인한 것, 문장의 구조 차이로 인한 통사적 중의성, 부정표현으로 인한 중의성, 상황에 따른 중의성 들이 있습니다.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특이한 변종 : 물체 감지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88083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b="1" lang="ko-KR" sz="2380"/>
              <a:t>사물 인식</a:t>
            </a:r>
            <a:r>
              <a:rPr lang="ko-KR" sz="2380"/>
              <a:t>은</a:t>
            </a:r>
            <a:r>
              <a:rPr b="1" lang="ko-KR" sz="2380"/>
              <a:t> </a:t>
            </a:r>
            <a:r>
              <a:rPr lang="ko-KR" sz="2380"/>
              <a:t>이미지 정체를 대상으로 했지만, 사물 검출에서는 이미지 어딘가에 있을 사물의 위치까지 알아내야 한다.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ko-KR" sz="2380"/>
              <a:t>한 이미지에 여러 사물이 존재할 수도 있다.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b="1" lang="ko-KR" sz="2380"/>
              <a:t>사물 검출</a:t>
            </a:r>
            <a:endParaRPr sz="238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ko-KR" sz="2380"/>
              <a:t>사물 검출은 이미지 속에 담긴 사물의 위치와 종류(클래스)를 알아내는 기술이다.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ko-KR" sz="2380"/>
              <a:t>사물 검출은 사물 인식보다 어려운 문제이다.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br>
              <a:rPr lang="ko-KR" sz="2380"/>
            </a:br>
            <a:r>
              <a:rPr lang="ko-KR" sz="2380"/>
              <a:t>출처: </a:t>
            </a:r>
            <a:r>
              <a:rPr lang="ko-KR" sz="2380" u="sng">
                <a:solidFill>
                  <a:schemeClr val="hlink"/>
                </a:solidFill>
                <a:hlinkClick r:id="rId3"/>
              </a:rPr>
              <a:t>https://aroundck.tistory.com/5345</a:t>
            </a:r>
            <a:r>
              <a:rPr lang="ko-KR" sz="2380"/>
              <a:t> [돼지왕 왕돼지 놀이터]</a:t>
            </a:r>
            <a:endParaRPr sz="2380"/>
          </a:p>
        </p:txBody>
      </p:sp>
      <p:pic>
        <p:nvPicPr>
          <p:cNvPr descr="https://i2.wp.com/mstst33.com/wp-content/uploads/2018/12/Object-Detection.jpg?resize=169%2C203"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1838" y="0"/>
            <a:ext cx="2430162" cy="29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