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AD69FE-7573-41EA-A356-D8BA0C036E1B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859AD3-C69D-4230-A92F-AA8671F6C0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장 컴퓨터 비전을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위한 </a:t>
            </a:r>
            <a:r>
              <a:rPr lang="ko-KR" altLang="en-US" b="1" dirty="0" err="1" smtClean="0"/>
              <a:t>딥러닝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1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342900" lvl="1" indent="-342900">
              <a:buClrTx/>
              <a:buSzPct val="70000"/>
              <a:buFont typeface="Wingdings"/>
              <a:buChar char=""/>
            </a:pPr>
            <a:r>
              <a:rPr lang="ko-KR" altLang="en-US" b="1" dirty="0"/>
              <a:t>강아지 </a:t>
            </a:r>
            <a:r>
              <a:rPr lang="en-US" altLang="ko-KR" b="1" dirty="0"/>
              <a:t>vs. </a:t>
            </a:r>
            <a:r>
              <a:rPr lang="ko-KR" altLang="en-US" b="1" dirty="0"/>
              <a:t>고양이 </a:t>
            </a:r>
            <a:r>
              <a:rPr lang="en-US" altLang="ko-KR" b="1" dirty="0"/>
              <a:t>2 ( </a:t>
            </a:r>
            <a:r>
              <a:rPr lang="ko-KR" altLang="en-US" b="1" dirty="0"/>
              <a:t>데이터 증식 사용하기</a:t>
            </a:r>
            <a:r>
              <a:rPr lang="en-US" altLang="ko-KR" b="1" dirty="0" smtClean="0"/>
              <a:t>)</a:t>
            </a:r>
          </a:p>
          <a:p>
            <a:pPr marL="742950" lvl="2" indent="-342900">
              <a:buClrTx/>
              <a:buSzPct val="70000"/>
              <a:buFont typeface="Wingdings"/>
              <a:buChar char=""/>
            </a:pPr>
            <a:r>
              <a:rPr lang="ko-KR" altLang="en-US" b="1" dirty="0" smtClean="0"/>
              <a:t>과대적합 </a:t>
            </a:r>
            <a:r>
              <a:rPr lang="en-US" altLang="ko-KR" b="1" dirty="0" smtClean="0"/>
              <a:t>X (</a:t>
            </a:r>
            <a:r>
              <a:rPr lang="ko-KR" altLang="en-US" b="1" dirty="0" smtClean="0"/>
              <a:t>데이터 증식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드롭아웃</a:t>
            </a:r>
            <a:r>
              <a:rPr lang="en-US" altLang="ko-KR" b="1" dirty="0" smtClean="0"/>
              <a:t>)</a:t>
            </a:r>
          </a:p>
          <a:p>
            <a:pPr marL="742950" lvl="2" indent="-342900">
              <a:buClrTx/>
              <a:buSzPct val="70000"/>
              <a:buFont typeface="Wingdings"/>
              <a:buChar char=""/>
            </a:pPr>
            <a:r>
              <a:rPr lang="ko-KR" altLang="en-US" b="1" dirty="0" smtClean="0"/>
              <a:t>검증정확도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82% ( 15% </a:t>
            </a:r>
            <a:r>
              <a:rPr lang="ko-KR" altLang="en-US" b="1" dirty="0" smtClean="0"/>
              <a:t>증가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146" name="Picture 2" descr="C:\Users\nice1\keras_study\Images\Images\19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410445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ice1\keras_study\Images\Images\19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96" y="2040710"/>
            <a:ext cx="3869752" cy="32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9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사전 훈련된 </a:t>
            </a:r>
            <a:r>
              <a:rPr lang="ko-KR" altLang="en-US" dirty="0" err="1" smtClean="0"/>
              <a:t>컨브넷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대규모 이미지 분류 문제를 위해  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대량의 </a:t>
            </a:r>
            <a:r>
              <a:rPr lang="ko-KR" altLang="en-US" dirty="0" err="1"/>
              <a:t>데이터셋에서</a:t>
            </a:r>
            <a:r>
              <a:rPr lang="ko-KR" altLang="en-US" dirty="0"/>
              <a:t> 미리 훈련되어 저장된 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 smtClean="0"/>
              <a:t>네트워크를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 err="1"/>
              <a:t>딥러닝의</a:t>
            </a:r>
            <a:r>
              <a:rPr lang="ko-KR" altLang="en-US" dirty="0"/>
              <a:t> 핵심 장점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특성추출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미세조정 두 가지 방법</a:t>
            </a:r>
            <a:endParaRPr lang="en-US" altLang="ko-KR" dirty="0"/>
          </a:p>
          <a:p>
            <a:r>
              <a:rPr lang="ko-KR" altLang="en-US" dirty="0" smtClean="0"/>
              <a:t>특성추출</a:t>
            </a:r>
            <a:r>
              <a:rPr lang="en-US" altLang="ko-KR" dirty="0" smtClean="0"/>
              <a:t>(VGG16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7170" name="Picture 2" descr="C:\Users\nice1\keras_study\Images\Images\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416824" cy="28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0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smtClean="0"/>
              <a:t>훈련된 분류기 재사용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이유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분류기에서</a:t>
            </a:r>
            <a:r>
              <a:rPr lang="ko-KR" altLang="en-US" dirty="0" smtClean="0"/>
              <a:t> 학습된 표현은 모델이 훈련된 클래스 집합에 특화되어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입체감</a:t>
            </a:r>
            <a:r>
              <a:rPr lang="en-US" altLang="ko-KR" dirty="0" smtClean="0"/>
              <a:t>!?)</a:t>
            </a:r>
            <a:r>
              <a:rPr lang="ko-KR" altLang="en-US" dirty="0" smtClean="0"/>
              <a:t>가 중요한 문제라면 </a:t>
            </a:r>
            <a:r>
              <a:rPr lang="ko-KR" altLang="en-US" dirty="0" err="1" smtClean="0"/>
              <a:t>완전연결층에서</a:t>
            </a:r>
            <a:r>
              <a:rPr lang="ko-KR" altLang="en-US" dirty="0" smtClean="0"/>
              <a:t> 만든 특성은 의미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특성맵</a:t>
            </a:r>
            <a:r>
              <a:rPr lang="ko-KR" altLang="en-US" dirty="0" smtClean="0"/>
              <a:t> 특성 위에 완전 </a:t>
            </a:r>
            <a:r>
              <a:rPr lang="ko-KR" altLang="en-US" dirty="0" err="1" smtClean="0"/>
              <a:t>연결층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출력을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배열로 디스크에 저장 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회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증식에는 사용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</a:t>
            </a:r>
            <a:r>
              <a:rPr lang="ko-KR" altLang="en-US" dirty="0"/>
              <a:t>용</a:t>
            </a:r>
            <a:r>
              <a:rPr lang="ko-KR" altLang="en-US" dirty="0" smtClean="0"/>
              <a:t>저렴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준비한 모델 위에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층을 쌓아 확장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증식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비싼비용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63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데이터 증식을 사용하지 않는 특성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정확도 향상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90%)</a:t>
            </a:r>
          </a:p>
          <a:p>
            <a:pPr lvl="1"/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과대적합 현상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 descr="C:\Users\nice1\keras_study\Images\Images\20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" y="2132856"/>
            <a:ext cx="39964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nice1\keras_study\Images\Images\20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324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5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데이터 증식을 사용한 특성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동결</a:t>
            </a:r>
            <a:r>
              <a:rPr lang="en-US" altLang="ko-KR" dirty="0" smtClean="0"/>
              <a:t>(Freezing) </a:t>
            </a:r>
          </a:p>
          <a:p>
            <a:pPr lvl="2"/>
            <a:r>
              <a:rPr lang="ko-KR" altLang="en-US" dirty="0" smtClean="0"/>
              <a:t>훈련하는 동안 가중치가 업데이트되지 않도록 막는다는 뜻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맨 위의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초기화되었기 때문에 매우 큰 가중치 업데이트 값이 네트워크에 전파 되어 학습된 표현 훼손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역전파</a:t>
            </a:r>
            <a:r>
              <a:rPr lang="en-US" altLang="ko-KR" dirty="0" smtClean="0"/>
              <a:t>?!)</a:t>
            </a:r>
          </a:p>
          <a:p>
            <a:pPr lvl="1"/>
            <a:r>
              <a:rPr lang="ko-KR" altLang="en-US" dirty="0" smtClean="0"/>
              <a:t>검증 정확도는 비슷하지만 과대적합 감소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218" name="Picture 2" descr="C:\Users\nice1\keras_study\Images\Images\21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403244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nice1\keras_study\Images\Images\211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43" y="4077072"/>
            <a:ext cx="401793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9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미세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미세 조정은 특성 추출에 사용했던 동결 모델의 상위 층 몇 개를 동결 해제 하여 주어진 문제에 조금 더 밀접하게 조정한 후에 모델에 새로 추가 한 층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완전 연결 분류기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함께 훈련하는 방법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사전에 훈련된 기반 네트워크 위에 새로운 네트워크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기반 네트워크를 동결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 추가한 네트워크를 훈련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기반 네트워크에서 </a:t>
            </a:r>
            <a:r>
              <a:rPr lang="ko-KR" altLang="en-US" dirty="0" err="1" smtClean="0"/>
              <a:t>일부층의</a:t>
            </a:r>
            <a:r>
              <a:rPr lang="ko-KR" altLang="en-US" dirty="0" smtClean="0"/>
              <a:t> 동결 해제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동결해제한</a:t>
            </a:r>
            <a:r>
              <a:rPr lang="ko-KR" altLang="en-US" dirty="0" smtClean="0"/>
              <a:t> 층과 새로 추가한 층 함께 훈련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7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smtClean="0"/>
              <a:t>미세 조정 </a:t>
            </a:r>
            <a:r>
              <a:rPr lang="en-US" altLang="ko-KR" dirty="0" smtClean="0"/>
              <a:t>2 ( p. 218 ???)</a:t>
            </a:r>
            <a:endParaRPr lang="ko-KR" altLang="en-US" dirty="0"/>
          </a:p>
        </p:txBody>
      </p:sp>
      <p:pic>
        <p:nvPicPr>
          <p:cNvPr id="11266" name="Picture 2" descr="C:\Users\nice1\keras_study\Images\Images\2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908720"/>
            <a:ext cx="3267075" cy="5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nice1\keras_study\Images\Images\2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52" y="908720"/>
            <a:ext cx="404038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nice1\keras_study\Images\Images\2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52" y="2520482"/>
            <a:ext cx="4040380" cy="1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nice1\keras_study\Images\Images\217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62" y="3957178"/>
            <a:ext cx="4042870" cy="13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nice1\keras_study\Images\Images\217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78" y="5301208"/>
            <a:ext cx="403455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7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lvl="1"/>
            <a:r>
              <a:rPr lang="ko-KR" altLang="en-US" dirty="0" err="1" smtClean="0"/>
              <a:t>합성곱</a:t>
            </a:r>
            <a:r>
              <a:rPr lang="ko-KR" altLang="en-US" dirty="0" smtClean="0"/>
              <a:t> 기반 층에 있는 하위 층들은 일반적이고 재사용 가능한 특성들을 </a:t>
            </a:r>
            <a:r>
              <a:rPr lang="ko-KR" altLang="en-US" dirty="0" err="1" smtClean="0"/>
              <a:t>인코딩하고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상위층은</a:t>
            </a:r>
            <a:r>
              <a:rPr lang="ko-KR" altLang="en-US" dirty="0" smtClean="0"/>
              <a:t> 좀 더 구체적인 특성으로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상위층</a:t>
            </a:r>
            <a:r>
              <a:rPr lang="ko-KR" altLang="en-US" dirty="0" smtClean="0"/>
              <a:t> 미세 조정이 유리함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훈련해야 할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많을수록 과대적합의 위험이 커진다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합성곱</a:t>
            </a:r>
            <a:r>
              <a:rPr lang="ko-KR" altLang="en-US" dirty="0" smtClean="0"/>
              <a:t> 최상위 층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개만 미세 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미세조정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학습률</a:t>
            </a:r>
            <a:r>
              <a:rPr lang="ko-KR" altLang="en-US" dirty="0"/>
              <a:t>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것도 더 있나</a:t>
            </a:r>
            <a:r>
              <a:rPr lang="en-US" altLang="ko-KR" dirty="0" smtClean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91923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err="1" smtClean="0"/>
              <a:t>컨브넷의</a:t>
            </a:r>
            <a:r>
              <a:rPr lang="ko-KR" altLang="en-US" dirty="0" smtClean="0"/>
              <a:t> 학습 시각화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컨브넷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충간층의</a:t>
            </a:r>
            <a:r>
              <a:rPr lang="ko-KR" altLang="en-US" dirty="0" smtClean="0"/>
              <a:t> 출력을 시각화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2290" name="Picture 2" descr="C:\Users\nice1\keras_study\Images\Images\22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4" y="1412776"/>
            <a:ext cx="758095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nice1\keras_study\Images\Images\225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3" y="3068960"/>
            <a:ext cx="758095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nice1\keras_study\Images\Images\227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1" y="5456858"/>
            <a:ext cx="754489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:\Users\nice1\keras_study\Images\Images\226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2" y="4509120"/>
            <a:ext cx="7580957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7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err="1" smtClean="0"/>
              <a:t>상위층으로</a:t>
            </a:r>
            <a:r>
              <a:rPr lang="ko-KR" altLang="en-US" dirty="0" smtClean="0"/>
              <a:t> 갈수록 활성화는 점점 추상적으로 되고 시각적으로 이해하기 어려워진다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시각적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정보는 줄어들고 이미지의 클래스에 관한 정보가 점점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자전거 그리기</a:t>
            </a:r>
            <a:endParaRPr lang="ko-KR" altLang="en-US" dirty="0"/>
          </a:p>
        </p:txBody>
      </p:sp>
      <p:pic>
        <p:nvPicPr>
          <p:cNvPr id="13314" name="Picture 2" descr="C:\Users\nice1\keras_study\Images\Images\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7"/>
            <a:ext cx="5976664" cy="29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합성곱</a:t>
            </a:r>
            <a:r>
              <a:rPr lang="ko-KR" altLang="en-US" sz="2400" b="1" dirty="0" smtClean="0"/>
              <a:t> 신경망 </a:t>
            </a:r>
            <a:r>
              <a:rPr lang="en-US" altLang="ko-KR" sz="2400" b="1" dirty="0" smtClean="0"/>
              <a:t>(Convolutional Neural Network)</a:t>
            </a:r>
          </a:p>
          <a:p>
            <a:pPr lvl="1"/>
            <a:r>
              <a:rPr lang="ko-KR" altLang="en-US" sz="2000" dirty="0" smtClean="0"/>
              <a:t>거의 대부분의 컴퓨터 비전 애플리케이션에 사용</a:t>
            </a:r>
            <a:endParaRPr lang="en-US" altLang="ko-KR" sz="2000" dirty="0" smtClean="0"/>
          </a:p>
          <a:p>
            <a:pPr lvl="1"/>
            <a:r>
              <a:rPr lang="ko-KR" altLang="en-US" sz="2000" dirty="0" err="1"/>
              <a:t>합성곱을</a:t>
            </a:r>
            <a:r>
              <a:rPr lang="ko-KR" altLang="en-US" sz="2000" dirty="0"/>
              <a:t> 사용하면 </a:t>
            </a:r>
            <a:r>
              <a:rPr lang="en-US" altLang="ko-KR" sz="2000" dirty="0"/>
              <a:t>3</a:t>
            </a:r>
            <a:r>
              <a:rPr lang="ko-KR" altLang="en-US" sz="2000" dirty="0"/>
              <a:t>차원 데이터의 공간적 정보를 유지한 채 다음 </a:t>
            </a:r>
            <a:r>
              <a:rPr lang="ko-KR" altLang="en-US" sz="2000" dirty="0" err="1"/>
              <a:t>레이어로</a:t>
            </a:r>
            <a:r>
              <a:rPr lang="ko-KR" altLang="en-US" sz="2000" dirty="0"/>
              <a:t> 보낼 수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완전연결층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vs. </a:t>
            </a:r>
            <a:r>
              <a:rPr lang="ko-KR" altLang="en-US" sz="2000" dirty="0" err="1" smtClean="0"/>
              <a:t>합성곱층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Dense : </a:t>
            </a:r>
            <a:r>
              <a:rPr lang="ko-KR" altLang="en-US" sz="2000" dirty="0" smtClean="0"/>
              <a:t>입력 특성 공간에 있는 전역 패턴 학습</a:t>
            </a:r>
            <a:endParaRPr lang="en-US" altLang="ko-KR" sz="2000" dirty="0" smtClean="0"/>
          </a:p>
          <a:p>
            <a:pPr lvl="3"/>
            <a:r>
              <a:rPr lang="ko-KR" altLang="en-US" sz="1800" dirty="0"/>
              <a:t>데이터 형상의 </a:t>
            </a:r>
            <a:r>
              <a:rPr lang="ko-KR" altLang="en-US" sz="1800" dirty="0" smtClean="0"/>
              <a:t>무시</a:t>
            </a:r>
            <a:r>
              <a:rPr lang="en-US" altLang="ko-KR" sz="1800" dirty="0"/>
              <a:t>(1</a:t>
            </a:r>
            <a:r>
              <a:rPr lang="ko-KR" altLang="en-US" sz="1800" dirty="0"/>
              <a:t>차원 데이터로 </a:t>
            </a:r>
            <a:r>
              <a:rPr lang="ko-KR" altLang="en-US" sz="1800" dirty="0" smtClean="0"/>
              <a:t>변형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공간적 정보 </a:t>
            </a:r>
            <a:r>
              <a:rPr lang="ko-KR" altLang="en-US" sz="1800" dirty="0" err="1" smtClean="0"/>
              <a:t>잃게됨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2000" dirty="0" err="1" smtClean="0"/>
              <a:t>ConvNet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지역 패턴을 학습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필터 이용</a:t>
            </a:r>
            <a:r>
              <a:rPr lang="en-US" altLang="ko-KR" sz="2000" dirty="0" smtClean="0"/>
              <a:t>)</a:t>
            </a:r>
          </a:p>
          <a:p>
            <a:pPr lvl="3"/>
            <a:r>
              <a:rPr lang="ko-KR" altLang="en-US" sz="2000" dirty="0" smtClean="0"/>
              <a:t>평행이동 불변성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패턴 공간적 계층 구조 학습</a:t>
            </a:r>
            <a:endParaRPr lang="en-US" altLang="ko-KR" sz="2000" dirty="0" smtClean="0"/>
          </a:p>
        </p:txBody>
      </p:sp>
      <p:pic>
        <p:nvPicPr>
          <p:cNvPr id="1026" name="Picture 2" descr="C:\Users\nice1\keras_study\Images\Images\17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48820"/>
            <a:ext cx="2304256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e1\keras_study\Images\Images\1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8820"/>
            <a:ext cx="4896544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err="1" smtClean="0"/>
              <a:t>컨브넷</a:t>
            </a:r>
            <a:r>
              <a:rPr lang="ko-KR" altLang="en-US" dirty="0" smtClean="0"/>
              <a:t> 필터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필터가 반응하는 시각적 패턴을 그려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경사 </a:t>
            </a:r>
            <a:r>
              <a:rPr lang="ko-KR" altLang="en-US" dirty="0" err="1" smtClean="0"/>
              <a:t>상승법</a:t>
            </a:r>
            <a:r>
              <a:rPr lang="en-US" altLang="ko-KR" dirty="0" smtClean="0"/>
              <a:t>?  </a:t>
            </a:r>
            <a:r>
              <a:rPr lang="ko-KR" altLang="en-US" dirty="0" smtClean="0"/>
              <a:t>특정 층의 활성화를 손실로 정의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/>
              <a:t> (</a:t>
            </a:r>
            <a:r>
              <a:rPr lang="ko-KR" altLang="en-US" dirty="0"/>
              <a:t>입력 </a:t>
            </a:r>
            <a:r>
              <a:rPr lang="en-US" altLang="ko-KR" dirty="0"/>
              <a:t>+ </a:t>
            </a:r>
            <a:r>
              <a:rPr lang="ko-KR" altLang="en-US" dirty="0"/>
              <a:t>필터</a:t>
            </a:r>
            <a:r>
              <a:rPr lang="en-US" altLang="ko-KR" dirty="0"/>
              <a:t>) – </a:t>
            </a:r>
            <a:r>
              <a:rPr lang="ko-KR" altLang="en-US" dirty="0"/>
              <a:t>입력</a:t>
            </a:r>
            <a:r>
              <a:rPr lang="en-US" altLang="ko-KR" dirty="0"/>
              <a:t>(loss) = </a:t>
            </a:r>
            <a:r>
              <a:rPr lang="ko-KR" altLang="en-US" dirty="0"/>
              <a:t>필터</a:t>
            </a:r>
            <a:endParaRPr lang="en-US" altLang="ko-KR" dirty="0"/>
          </a:p>
          <a:p>
            <a:pPr lvl="2"/>
            <a:r>
              <a:rPr lang="ko-KR" altLang="en-US" dirty="0" smtClean="0"/>
              <a:t>상위 층으로 갈수록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간단한 대각선 방향의 </a:t>
            </a:r>
            <a:r>
              <a:rPr lang="ko-KR" altLang="en-US" dirty="0" err="1" smtClean="0"/>
              <a:t>에지와</a:t>
            </a:r>
            <a:r>
              <a:rPr lang="ko-KR" altLang="en-US" dirty="0" smtClean="0"/>
              <a:t> 색깔부터 자연적인 이미지에서 찾을 수 있는 질감을 </a:t>
            </a:r>
            <a:r>
              <a:rPr lang="ko-KR" altLang="en-US" dirty="0" err="1" smtClean="0"/>
              <a:t>인코딩함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4338" name="Picture 2" descr="C:\Users\nice1\keras_study\Images\Images\2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2164777" cy="24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nice1\keras_study\Images\Images\234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72" y="4005341"/>
            <a:ext cx="2160240" cy="24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nice1\keras_study\Images\Images\234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95" y="4022806"/>
            <a:ext cx="2088231" cy="24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nice1\keras_study\Images\Images\23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43" y="4015225"/>
            <a:ext cx="1979713" cy="24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1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 smtClean="0"/>
              <a:t>클래스 활성화의 </a:t>
            </a:r>
            <a:r>
              <a:rPr lang="ko-KR" altLang="en-US" dirty="0" err="1" smtClean="0"/>
              <a:t>히트맵</a:t>
            </a:r>
            <a:r>
              <a:rPr lang="ko-KR" altLang="en-US" dirty="0" smtClean="0"/>
              <a:t> 시각화하기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이미지의 어느 부분이 </a:t>
            </a:r>
            <a:r>
              <a:rPr lang="ko-KR" altLang="en-US" dirty="0" err="1" smtClean="0"/>
              <a:t>컨브넷의</a:t>
            </a:r>
            <a:r>
              <a:rPr lang="ko-KR" altLang="en-US" dirty="0" smtClean="0"/>
              <a:t> 최종 분류 결정에 기여하는지 이해할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이미지에 특정 물체가 있는 위치를 </a:t>
            </a:r>
            <a:r>
              <a:rPr lang="ko-KR" altLang="en-US" dirty="0" err="1" smtClean="0"/>
              <a:t>팍악하는</a:t>
            </a:r>
            <a:r>
              <a:rPr lang="ko-KR" altLang="en-US" dirty="0" smtClean="0"/>
              <a:t> 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이미지가 각 채널을 활성화하는 정도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대한 각 채널의 중요도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이미지가 클래스를 활성화 정도</a:t>
            </a:r>
            <a:endParaRPr lang="ko-KR" altLang="en-US" dirty="0"/>
          </a:p>
        </p:txBody>
      </p:sp>
      <p:pic>
        <p:nvPicPr>
          <p:cNvPr id="15362" name="Picture 2" descr="C:\Users\nice1\keras_study\Images\Images\2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266429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nice1\keras_study\Images\Images\2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85573"/>
            <a:ext cx="252028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nice1\keras_study\Images\Images\2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85573"/>
            <a:ext cx="26859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b="1" dirty="0" err="1" smtClean="0"/>
              <a:t>합성곱의</a:t>
            </a:r>
            <a:r>
              <a:rPr lang="ko-KR" altLang="en-US" b="1" dirty="0" smtClean="0"/>
              <a:t> 작동 방식 </a:t>
            </a:r>
            <a:r>
              <a:rPr lang="en-US" altLang="ko-KR" b="1" dirty="0" smtClean="0"/>
              <a:t>1</a:t>
            </a:r>
          </a:p>
          <a:p>
            <a:endParaRPr lang="en-US" altLang="ko-KR" b="1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85983"/>
            <a:ext cx="7543800" cy="437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b="1" dirty="0" err="1"/>
              <a:t>합성곱의</a:t>
            </a:r>
            <a:r>
              <a:rPr lang="ko-KR" altLang="en-US" b="1" dirty="0"/>
              <a:t> 작동 방식 </a:t>
            </a:r>
            <a:r>
              <a:rPr lang="en-US" altLang="ko-KR" b="1" dirty="0"/>
              <a:t>2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4" y="1124744"/>
            <a:ext cx="4397246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nice1\keras_study\Images\Images\1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24744"/>
            <a:ext cx="3518792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b="1" dirty="0" err="1"/>
              <a:t>합성곱의</a:t>
            </a:r>
            <a:r>
              <a:rPr lang="ko-KR" altLang="en-US" b="1" dirty="0"/>
              <a:t> 작동 방식 </a:t>
            </a:r>
            <a:r>
              <a:rPr lang="en-US" altLang="ko-KR" b="1" dirty="0" smtClean="0"/>
              <a:t>3 (</a:t>
            </a:r>
            <a:r>
              <a:rPr lang="ko-KR" altLang="en-US" b="1" dirty="0" err="1" smtClean="0"/>
              <a:t>스트라이드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패딩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스트라이드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lvl="2"/>
            <a:r>
              <a:rPr lang="en-US" altLang="ko-KR" dirty="0" smtClean="0"/>
              <a:t>Conv2D Output Size = (N-F)/Stride +1</a:t>
            </a:r>
          </a:p>
          <a:p>
            <a:pPr lvl="1"/>
            <a:r>
              <a:rPr lang="ko-KR" altLang="en-US" b="1" dirty="0" err="1" smtClean="0"/>
              <a:t>패딩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입력과 동일한 높이와 넓이를 가진 출력 특성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얻기 위함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(1. </a:t>
            </a:r>
            <a:r>
              <a:rPr lang="ko-KR" altLang="en-US" dirty="0" smtClean="0"/>
              <a:t>모서리 정보</a:t>
            </a:r>
            <a:r>
              <a:rPr lang="en-US" altLang="ko-KR" dirty="0"/>
              <a:t> </a:t>
            </a:r>
            <a:r>
              <a:rPr lang="en-US" altLang="ko-KR" dirty="0" smtClean="0"/>
              <a:t> 2.</a:t>
            </a:r>
            <a:r>
              <a:rPr lang="ko-KR" altLang="en-US" dirty="0" smtClean="0"/>
              <a:t>급격한 그림 축소방지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C:\Users\nice1\keras_study\Images\Images\1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67447"/>
            <a:ext cx="385750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ice1\keras_study\Images\Images\17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8" y="3967447"/>
            <a:ext cx="410445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b="1" dirty="0" err="1"/>
              <a:t>합성곱의</a:t>
            </a:r>
            <a:r>
              <a:rPr lang="ko-KR" altLang="en-US" b="1" dirty="0"/>
              <a:t> 작동 방식 </a:t>
            </a:r>
            <a:r>
              <a:rPr lang="en-US" altLang="ko-KR" b="1" dirty="0" smtClean="0"/>
              <a:t>4 (</a:t>
            </a:r>
            <a:r>
              <a:rPr lang="ko-KR" altLang="en-US" b="1" dirty="0" err="1" smtClean="0"/>
              <a:t>최대풀링연산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합성곱과</a:t>
            </a:r>
            <a:r>
              <a:rPr lang="ko-KR" altLang="en-US" dirty="0" smtClean="0"/>
              <a:t> 매우 비슷하게 강제적으로 </a:t>
            </a:r>
            <a:r>
              <a:rPr lang="ko-KR" altLang="en-US" dirty="0" err="1" smtClean="0"/>
              <a:t>특성맵을</a:t>
            </a:r>
            <a:r>
              <a:rPr lang="ko-KR" altLang="en-US" dirty="0" smtClean="0"/>
              <a:t> 다운샘플링 하는 역할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가중치 개수 줄이기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평균 </a:t>
            </a:r>
            <a:r>
              <a:rPr lang="ko-KR" altLang="en-US" dirty="0" err="1" smtClean="0"/>
              <a:t>풀링도</a:t>
            </a:r>
            <a:r>
              <a:rPr lang="ko-KR" altLang="en-US" dirty="0" smtClean="0"/>
              <a:t>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패턴이나 개념의 존재 여부를 </a:t>
            </a:r>
            <a:r>
              <a:rPr lang="ko-KR" altLang="en-US" dirty="0" err="1" smtClean="0"/>
              <a:t>인코딩하는</a:t>
            </a:r>
            <a:r>
              <a:rPr lang="ko-KR" altLang="en-US" dirty="0" smtClean="0"/>
              <a:t> 것은 최대 </a:t>
            </a:r>
            <a:r>
              <a:rPr lang="ko-KR" altLang="en-US" dirty="0" err="1" smtClean="0"/>
              <a:t>풀링이</a:t>
            </a:r>
            <a:r>
              <a:rPr lang="ko-KR" altLang="en-US" dirty="0" smtClean="0"/>
              <a:t> 더 잘 작동함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소규모 </a:t>
            </a:r>
            <a:r>
              <a:rPr lang="ko-KR" altLang="en-US" dirty="0" err="1" smtClean="0"/>
              <a:t>데이터셋에서</a:t>
            </a:r>
            <a:r>
              <a:rPr lang="ko-KR" altLang="en-US" dirty="0" smtClean="0"/>
              <a:t> 밑바닥부터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컨브넷</a:t>
            </a:r>
            <a:r>
              <a:rPr lang="ko-KR" altLang="en-US" dirty="0" smtClean="0"/>
              <a:t> 훈련하기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 err="1" smtClean="0"/>
              <a:t>데이터셀</a:t>
            </a:r>
            <a:r>
              <a:rPr lang="ko-KR" altLang="en-US" dirty="0" smtClean="0"/>
              <a:t> 문제에서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타당성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딥러닝의</a:t>
            </a:r>
            <a:r>
              <a:rPr lang="ko-KR" altLang="en-US" dirty="0" smtClean="0"/>
              <a:t> 근본적인 특징은 수작업 없이 흥미로운 특성을 찾을 수 있는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많은 샘플 요함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샘플의 의미는 상대적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잘된 규제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작업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훈련된 이미지 분류 모델 사용 등</a:t>
            </a:r>
            <a:endParaRPr lang="en-US" altLang="ko-KR" dirty="0"/>
          </a:p>
          <a:p>
            <a:pPr lvl="1"/>
            <a:r>
              <a:rPr lang="ko-KR" altLang="en-US" dirty="0" smtClean="0"/>
              <a:t>강아지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고양이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전처리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케라스는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사진 파일을 읽습니다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JPEG </a:t>
            </a:r>
            <a:r>
              <a:rPr lang="ko-KR" altLang="en-US" dirty="0" err="1" smtClean="0"/>
              <a:t>콘텐츠를</a:t>
            </a:r>
            <a:r>
              <a:rPr lang="en-US" altLang="ko-KR" dirty="0"/>
              <a:t> </a:t>
            </a:r>
            <a:r>
              <a:rPr lang="en-US" altLang="ko-KR" dirty="0" smtClean="0"/>
              <a:t>RGB </a:t>
            </a:r>
            <a:r>
              <a:rPr lang="ko-KR" altLang="en-US" dirty="0" err="1" smtClean="0"/>
              <a:t>픽셀값을로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 smtClean="0"/>
              <a:t>그다음</a:t>
            </a:r>
            <a:r>
              <a:rPr lang="ko-KR" altLang="en-US" dirty="0" smtClean="0"/>
              <a:t> 부동 소수타입의 </a:t>
            </a:r>
            <a:r>
              <a:rPr lang="ko-KR" altLang="en-US" dirty="0" err="1" smtClean="0"/>
              <a:t>텐서로</a:t>
            </a:r>
            <a:r>
              <a:rPr lang="ko-KR" altLang="en-US" dirty="0" smtClean="0"/>
              <a:t> 변환 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픽셀의 스케일을 </a:t>
            </a:r>
            <a:r>
              <a:rPr lang="en-US" altLang="ko-KR" dirty="0" smtClean="0"/>
              <a:t>0, 1 </a:t>
            </a:r>
            <a:r>
              <a:rPr lang="ko-KR" altLang="en-US" dirty="0" smtClean="0"/>
              <a:t>사이로 조정합니다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1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342900" lvl="1" indent="-342900">
              <a:buClrTx/>
              <a:buSzPct val="70000"/>
              <a:buFont typeface="Wingdings"/>
              <a:buChar char=""/>
            </a:pPr>
            <a:r>
              <a:rPr lang="ko-KR" altLang="en-US" dirty="0"/>
              <a:t>강아지 </a:t>
            </a:r>
            <a:r>
              <a:rPr lang="en-US" altLang="ko-KR" dirty="0"/>
              <a:t>vs. </a:t>
            </a:r>
            <a:r>
              <a:rPr lang="ko-KR" altLang="en-US" dirty="0" smtClean="0"/>
              <a:t>고양이 </a:t>
            </a:r>
            <a:r>
              <a:rPr lang="en-US" altLang="ko-KR" dirty="0" smtClean="0"/>
              <a:t>1</a:t>
            </a:r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 smtClean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 smtClean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 smtClean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r>
              <a:rPr lang="ko-KR" altLang="en-US" dirty="0" smtClean="0"/>
              <a:t>훈련정확도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100%, </a:t>
            </a:r>
            <a:r>
              <a:rPr lang="ko-KR" altLang="en-US" dirty="0" smtClean="0"/>
              <a:t>검증 정확도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72%</a:t>
            </a:r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r>
              <a:rPr lang="ko-KR" altLang="en-US" dirty="0" smtClean="0"/>
              <a:t>검증손실 </a:t>
            </a:r>
            <a:r>
              <a:rPr lang="en-US" altLang="ko-KR" dirty="0" smtClean="0"/>
              <a:t>: 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에포크</a:t>
            </a:r>
            <a:r>
              <a:rPr lang="ko-KR" altLang="en-US" dirty="0" smtClean="0"/>
              <a:t> 만에 최솟값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손실 </a:t>
            </a:r>
            <a:r>
              <a:rPr lang="en-US" altLang="ko-KR" dirty="0" smtClean="0"/>
              <a:t>: 0</a:t>
            </a:r>
          </a:p>
          <a:p>
            <a:pPr marL="742950" lvl="2" indent="-342900">
              <a:buClrTx/>
              <a:buSzPct val="70000"/>
              <a:buFont typeface="Wingdings"/>
              <a:buChar char=""/>
            </a:pPr>
            <a:r>
              <a:rPr lang="ko-KR" altLang="en-US" dirty="0" smtClean="0"/>
              <a:t>과대적합의 특성</a:t>
            </a:r>
            <a:endParaRPr lang="ko-KR" altLang="en-US" dirty="0"/>
          </a:p>
        </p:txBody>
      </p:sp>
      <p:pic>
        <p:nvPicPr>
          <p:cNvPr id="4098" name="Picture 2" descr="C:\Users\nice1\keras_study\Images\Images\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88432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ice1\keras_study\Images\Images\1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032448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marL="342900" lvl="1" indent="-342900">
              <a:buClrTx/>
              <a:buSzPct val="70000"/>
              <a:buFont typeface="Wingdings"/>
              <a:buChar char=""/>
            </a:pPr>
            <a:r>
              <a:rPr lang="ko-KR" altLang="en-US" b="1" dirty="0"/>
              <a:t>강아지 </a:t>
            </a:r>
            <a:r>
              <a:rPr lang="en-US" altLang="ko-KR" b="1" dirty="0"/>
              <a:t>vs. </a:t>
            </a:r>
            <a:r>
              <a:rPr lang="ko-KR" altLang="en-US" b="1" dirty="0"/>
              <a:t>고양이 </a:t>
            </a:r>
            <a:r>
              <a:rPr lang="en-US" altLang="ko-KR" b="1" dirty="0" smtClean="0"/>
              <a:t>2 ( </a:t>
            </a:r>
            <a:r>
              <a:rPr lang="ko-KR" altLang="en-US" b="1" dirty="0" smtClean="0"/>
              <a:t>데이터 증식 사용하기</a:t>
            </a:r>
            <a:r>
              <a:rPr lang="en-US" altLang="ko-KR" b="1" dirty="0" smtClean="0"/>
              <a:t>)</a:t>
            </a:r>
          </a:p>
          <a:p>
            <a:pPr marL="742950" lvl="2" indent="-342900">
              <a:buClrTx/>
              <a:buSzPct val="70000"/>
              <a:buFont typeface="Wingdings"/>
              <a:buChar char=""/>
            </a:pPr>
            <a:r>
              <a:rPr lang="ko-KR" altLang="en-US" dirty="0" smtClean="0"/>
              <a:t>과대적합은 학습할 샘플이 너무 적어 새로운 데이터에 일반화할 수 있는 모델을 훈련시킬 수 없기 때문에 발생함</a:t>
            </a:r>
            <a:r>
              <a:rPr lang="en-US" altLang="ko-KR" dirty="0" smtClean="0"/>
              <a:t>.</a:t>
            </a:r>
          </a:p>
          <a:p>
            <a:pPr marL="1200150" lvl="3" indent="-342900">
              <a:buClrTx/>
              <a:buSzPct val="70000"/>
              <a:buFont typeface="Wingdings"/>
              <a:buChar char=""/>
            </a:pPr>
            <a:r>
              <a:rPr lang="ko-KR" altLang="en-US" dirty="0" smtClean="0"/>
              <a:t>데이터 증식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훈련할 때 모델이 정확히 같은 데이터를 만나지 않도록 하는 것이 목표</a:t>
            </a:r>
            <a:endParaRPr lang="en-US" altLang="ko-KR" dirty="0" smtClean="0"/>
          </a:p>
          <a:p>
            <a:pPr marL="1200150" lvl="3" indent="-342900">
              <a:buClrTx/>
              <a:buSzPct val="70000"/>
              <a:buFont typeface="Wingdings"/>
              <a:buChar char=""/>
            </a:pPr>
            <a:r>
              <a:rPr lang="en-US" altLang="ko-KR" dirty="0" err="1" smtClean="0"/>
              <a:t>ImageDataGenerator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ratation_range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width_shift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zoom_range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342900" lvl="1" indent="-342900">
              <a:buClrTx/>
              <a:buSzPct val="70000"/>
              <a:buFont typeface="Wingdings"/>
              <a:buChar char=""/>
            </a:pPr>
            <a:endParaRPr lang="en-US" altLang="ko-KR" dirty="0" smtClean="0"/>
          </a:p>
        </p:txBody>
      </p:sp>
      <p:pic>
        <p:nvPicPr>
          <p:cNvPr id="5122" name="Picture 2" descr="C:\Users\nice1\keras_study\Images\Images\1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58326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279</TotalTime>
  <Words>755</Words>
  <Application>Microsoft Office PowerPoint</Application>
  <PresentationFormat>화면 슬라이드 쇼(4:3)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고구려 벽화</vt:lpstr>
      <vt:lpstr>5장 컴퓨터 비전을 위한 딥러닝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컴퓨터 비전을 위한 딥러닝</dc:title>
  <dc:creator>고석교</dc:creator>
  <cp:lastModifiedBy>고석교</cp:lastModifiedBy>
  <cp:revision>30</cp:revision>
  <dcterms:created xsi:type="dcterms:W3CDTF">2019-03-29T22:28:33Z</dcterms:created>
  <dcterms:modified xsi:type="dcterms:W3CDTF">2019-03-30T03:08:27Z</dcterms:modified>
</cp:coreProperties>
</file>