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64" r:id="rId4"/>
    <p:sldId id="281" r:id="rId5"/>
    <p:sldId id="282" r:id="rId6"/>
    <p:sldId id="265" r:id="rId7"/>
    <p:sldId id="283" r:id="rId8"/>
    <p:sldId id="266" r:id="rId9"/>
    <p:sldId id="284" r:id="rId10"/>
    <p:sldId id="285" r:id="rId11"/>
    <p:sldId id="286" r:id="rId12"/>
    <p:sldId id="289" r:id="rId13"/>
    <p:sldId id="267" r:id="rId14"/>
    <p:sldId id="290" r:id="rId15"/>
    <p:sldId id="291" r:id="rId16"/>
    <p:sldId id="292" r:id="rId17"/>
    <p:sldId id="268"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295" r:id="rId34"/>
    <p:sldId id="311" r:id="rId35"/>
    <p:sldId id="312" r:id="rId36"/>
    <p:sldId id="313" r:id="rId37"/>
    <p:sldId id="269"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28" r:id="rId53"/>
    <p:sldId id="329" r:id="rId54"/>
    <p:sldId id="270"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273" r:id="rId70"/>
    <p:sldId id="344" r:id="rId71"/>
    <p:sldId id="345" r:id="rId72"/>
    <p:sldId id="346" r:id="rId73"/>
    <p:sldId id="347" r:id="rId74"/>
    <p:sldId id="348" r:id="rId75"/>
    <p:sldId id="274" r:id="rId76"/>
    <p:sldId id="349" r:id="rId77"/>
    <p:sldId id="350" r:id="rId78"/>
    <p:sldId id="275" r:id="rId79"/>
    <p:sldId id="351" r:id="rId80"/>
    <p:sldId id="276" r:id="rId81"/>
    <p:sldId id="352" r:id="rId82"/>
    <p:sldId id="353" r:id="rId83"/>
    <p:sldId id="354" r:id="rId84"/>
    <p:sldId id="356" r:id="rId85"/>
    <p:sldId id="355" r:id="rId86"/>
    <p:sldId id="277" r:id="rId87"/>
    <p:sldId id="357" r:id="rId88"/>
    <p:sldId id="288"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tr-TR" smtClean="0"/>
              <a:t>Asıl başlık stili için tıklatın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23678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15207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9334D819-9F07-4261-B09B-9E467E5D9002}" type="datetimeFigureOut">
              <a:rPr lang="en-US" smtClean="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74084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40228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tr-TR" smtClean="0"/>
              <a:t>Asıl başlık stili için tıklatın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9334D819-9F07-4261-B09B-9E467E5D9002}" type="datetimeFigureOut">
              <a:rPr lang="en-US" smtClean="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55718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06725583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845127" y="2507550"/>
            <a:ext cx="5156200" cy="36805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72200" y="2507550"/>
            <a:ext cx="5181601" cy="36805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9334D819-9F07-4261-B09B-9E467E5D9002}" type="datetimeFigureOut">
              <a:rPr lang="en-US" smtClean="0"/>
              <a:t>11/10/2019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
        <p:nvSpPr>
          <p:cNvPr id="10" name="Title 9"/>
          <p:cNvSpPr>
            <a:spLocks noGrp="1"/>
          </p:cNvSpPr>
          <p:nvPr>
            <p:ph type="title"/>
          </p:nvPr>
        </p:nvSpPr>
        <p:spPr/>
        <p:txBody>
          <a:bodyPr/>
          <a:lstStyle/>
          <a:p>
            <a:r>
              <a:rPr lang="tr-TR" smtClean="0"/>
              <a:t>Asıl başlık stili için tıklatın</a:t>
            </a:r>
            <a:endParaRPr lang="en-US" dirty="0"/>
          </a:p>
        </p:txBody>
      </p:sp>
    </p:spTree>
    <p:extLst>
      <p:ext uri="{BB962C8B-B14F-4D97-AF65-F5344CB8AC3E}">
        <p14:creationId xmlns:p14="http://schemas.microsoft.com/office/powerpoint/2010/main" val="133011749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Yalnızca Başlı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334D819-9F07-4261-B09B-9E467E5D9002}" type="datetimeFigureOut">
              <a:rPr lang="en-US" smtClean="0"/>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
        <p:nvSpPr>
          <p:cNvPr id="6" name="Title 5"/>
          <p:cNvSpPr>
            <a:spLocks noGrp="1"/>
          </p:cNvSpPr>
          <p:nvPr>
            <p:ph type="title"/>
          </p:nvPr>
        </p:nvSpPr>
        <p:spPr/>
        <p:txBody>
          <a:bodyPr/>
          <a:lstStyle/>
          <a:p>
            <a:r>
              <a:rPr lang="tr-TR" smtClean="0"/>
              <a:t>Asıl başlık stili için tıklatın</a:t>
            </a:r>
            <a:endParaRPr lang="en-US"/>
          </a:p>
        </p:txBody>
      </p:sp>
    </p:spTree>
    <p:extLst>
      <p:ext uri="{BB962C8B-B14F-4D97-AF65-F5344CB8AC3E}">
        <p14:creationId xmlns:p14="http://schemas.microsoft.com/office/powerpoint/2010/main" val="34283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11/10/2019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7480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tr-TR" smtClean="0"/>
              <a:t>Asıl başlık stili için tıklatın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9334D819-9F07-4261-B09B-9E467E5D9002}" type="datetimeFigureOut">
              <a:rPr lang="en-US" smtClean="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2051346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9334D819-9F07-4261-B09B-9E467E5D9002}" type="datetimeFigureOut">
              <a:rPr lang="en-US" smtClean="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742440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334D819-9F07-4261-B09B-9E467E5D9002}" type="datetimeFigureOut">
              <a:rPr lang="en-US" smtClean="0"/>
              <a:pPr/>
              <a:t>11/10/2019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9490589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tutorial.djangogirls.org/e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utorial.djangogirls.org/en/django_start_proje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utorial.djangogirls.org/en/django_model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tutorial.djangogirls.org/en/django_model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hyperlink" Target="https://tutorial.djangogirls.org/en/django_model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tutorial.djangogirls.org/en/django_model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tutorial.djangogirls.org/en/django_admi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utorial.djangogirls.org/en/django_admi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tutorial.djangogirls.org/en/django_adm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utorial.djangogirls.org/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utorial.djangogirls.org/en/django_admi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djangoproject.com/en/2.0/ref/models/fields/#fiel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utorial.djangogirls.org/en/djang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tutorial.djangogirls.org/en/django_admi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127.0.0.1:8000/admin/" TargetMode="External"/><Relationship Id="rId2" Type="http://schemas.openxmlformats.org/officeDocument/2006/relationships/hyperlink" Target="https://tutorial.djangogirls.org/en/django_admin/"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hyperlink" Target="https://docs.djangoproject.com/en/2.0/ref/contrib/admin/" TargetMode="External"/><Relationship Id="rId2" Type="http://schemas.openxmlformats.org/officeDocument/2006/relationships/hyperlink" Target="https://tutorial.djangogirls.org/en/django_admin/"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utorial.djangogirls.org/en/django_admi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pythonanywhere.com/" TargetMode="External"/><Relationship Id="rId2" Type="http://schemas.openxmlformats.org/officeDocument/2006/relationships/hyperlink" Target="https://tutorial.djangogirls.org/en/deploy/"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tutorial.djangogirls.org/en/deploy/"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hyperlink" Target="https://tutorial.djangogirls.org/en/deplo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utorial.djangogirls.org/en/django/"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tutorial.djangogirls.org/en/deploy/"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utorial.djangogirls.org/en/deploy/"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utorial.djangogirls.org/en/deploy/"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tutorial.djangogirls.org/en/deploy/"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utorial.djangogirls.org/en/deploy/"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utorial.djangogirls.org/en/deploy/"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3cgithub-kullan&#305;c&#305;-ad&#305;n&#305;z%3e/my-first-blog.git" TargetMode="External"/><Relationship Id="rId2" Type="http://schemas.openxmlformats.org/officeDocument/2006/relationships/hyperlink" Target="https://tutorial.djangogirls.org/en/deploy/"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tutorial.djangogirls.org/en/deploy/"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pythonanywhere.com/" TargetMode="External"/><Relationship Id="rId2" Type="http://schemas.openxmlformats.org/officeDocument/2006/relationships/hyperlink" Target="https://tutorial.djangogirls.org/en/deploy/"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3cgithub-kullan&#305;c&#305;-ad&#305;n&#305;z%3e/my-first-blog.git" TargetMode="External"/><Relationship Id="rId2" Type="http://schemas.openxmlformats.org/officeDocument/2006/relationships/hyperlink" Target="https://tutorial.djangogirls.org/en/deplo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utorial.djangogirls.org/en/djang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tutorial.djangogirls.org/en/deploy/"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ocs.djangoproject.com/en/2.0/howto/deployment/checklist/"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help.pythonanywhere.com/pages/DebuggingImportError"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127.0.0.1:8000/"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utorial.djangogirls.org/en/django_installation/"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127.0.0.1:8000/"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127.0.0.1:8000/"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127.0.0.1:8000/"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utorial.djangogirls.org/en/django_installation/"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tutorial.djangogirls.org/en/dynamic_data_in_templates/"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tutorial.djangogirls.org/en/dynamic_data_in_templates/"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tutorial.djangogirls.org/en/dynamic_data_in_templates/"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utorial.djangogirls.org/en/django_start_project/"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www.getbootstrap.com/" TargetMode="External"/><Relationship Id="rId2" Type="http://schemas.openxmlformats.org/officeDocument/2006/relationships/hyperlink" Target="https://tutorial.djangogirls.org/en/css/"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tutorial.djangogirls.org/en/css/"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tutorial.djangogirls.org/en/css/"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83.xml.rels><?xml version="1.0" encoding="UTF-8" standalone="yes"?>
<Relationships xmlns="http://schemas.openxmlformats.org/package/2006/relationships"><Relationship Id="rId2" Type="http://schemas.openxmlformats.org/officeDocument/2006/relationships/hyperlink" Target="https://tutorial.djangogirls.org/en/css/"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tutorial.djangogirls.org/en/css/"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tutorial.djangogirls.org/en/cs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tutorial.djangogirls.org/en/template_extending/"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tutorial.djangogirls.org/en/template_extending/"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django-marcador.keimlink.de/en/"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utorial.djangogirls.org/en/django_start_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tr-TR" b="1" dirty="0"/>
              <a:t>DJANGO GIRLS</a:t>
            </a:r>
            <a:br>
              <a:rPr lang="tr-TR" b="1" dirty="0"/>
            </a:br>
            <a:r>
              <a:rPr lang="tr-TR" sz="3200" b="1" dirty="0">
                <a:hlinkClick r:id="rId2"/>
              </a:rPr>
              <a:t>https://tutorial.djangogirls.org/en/</a:t>
            </a:r>
            <a:endParaRPr lang="tr-TR" b="1" dirty="0"/>
          </a:p>
        </p:txBody>
      </p:sp>
    </p:spTree>
    <p:extLst>
      <p:ext uri="{BB962C8B-B14F-4D97-AF65-F5344CB8AC3E}">
        <p14:creationId xmlns:p14="http://schemas.microsoft.com/office/powerpoint/2010/main" val="619881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hlinkClick r:id="rId2"/>
              </a:rPr>
              <a:t>İlk </a:t>
            </a:r>
            <a:r>
              <a:rPr lang="tr-TR" u="sng" dirty="0" err="1" smtClean="0">
                <a:hlinkClick r:id="rId2"/>
              </a:rPr>
              <a:t>Django</a:t>
            </a:r>
            <a:r>
              <a:rPr lang="tr-TR" u="sng" dirty="0" smtClean="0">
                <a:hlinkClick r:id="rId2"/>
              </a:rPr>
              <a:t> Projeniz!</a:t>
            </a:r>
            <a:endParaRPr lang="tr-TR" dirty="0"/>
          </a:p>
        </p:txBody>
      </p:sp>
      <p:sp>
        <p:nvSpPr>
          <p:cNvPr id="3" name="İçerik Yer Tutucusu 2"/>
          <p:cNvSpPr>
            <a:spLocks noGrp="1"/>
          </p:cNvSpPr>
          <p:nvPr>
            <p:ph idx="1"/>
          </p:nvPr>
        </p:nvSpPr>
        <p:spPr/>
        <p:txBody>
          <a:bodyPr/>
          <a:lstStyle/>
          <a:p>
            <a:pPr algn="just"/>
            <a:r>
              <a:rPr lang="en-US" dirty="0"/>
              <a:t>manage.py </a:t>
            </a:r>
            <a:r>
              <a:rPr lang="en-US" dirty="0" smtClean="0"/>
              <a:t>is</a:t>
            </a:r>
            <a:r>
              <a:rPr lang="tr-TR" dirty="0" smtClean="0"/>
              <a:t>e sitenin yönetimi için bize yardımcı olur. Örneğin, bu </a:t>
            </a:r>
            <a:r>
              <a:rPr lang="tr-TR" dirty="0" err="1" smtClean="0"/>
              <a:t>scriptle</a:t>
            </a:r>
            <a:r>
              <a:rPr lang="tr-TR" dirty="0" smtClean="0"/>
              <a:t> başka bir şeye ihtiyaç duymaksızın bir web server çalıştırmaya başlayabilirsiniz. Bu </a:t>
            </a:r>
            <a:r>
              <a:rPr lang="tr-TR" dirty="0" err="1" smtClean="0"/>
              <a:t>scriptin</a:t>
            </a:r>
            <a:r>
              <a:rPr lang="tr-TR" dirty="0" smtClean="0"/>
              <a:t> yetenekleri bununla sınırlı değildir. İleride başka yeteneklerini de göreceksiniz. (</a:t>
            </a:r>
            <a:r>
              <a:rPr lang="tr-TR" dirty="0" err="1" smtClean="0"/>
              <a:t>manage.py’ın</a:t>
            </a:r>
            <a:r>
              <a:rPr lang="tr-TR" dirty="0" smtClean="0"/>
              <a:t> diğer yetenekleri nelerdir?)</a:t>
            </a:r>
          </a:p>
          <a:p>
            <a:pPr algn="just"/>
            <a:r>
              <a:rPr lang="tr-TR" dirty="0" smtClean="0"/>
              <a:t>settings.py içerisinde sitenizin konfigürasyonu vardır. </a:t>
            </a:r>
          </a:p>
          <a:p>
            <a:pPr algn="just"/>
            <a:r>
              <a:rPr lang="tr-TR" dirty="0" smtClean="0"/>
              <a:t>urls.py tüm </a:t>
            </a:r>
            <a:r>
              <a:rPr lang="tr-TR" dirty="0" err="1" smtClean="0"/>
              <a:t>url</a:t>
            </a:r>
            <a:r>
              <a:rPr lang="tr-TR" dirty="0" smtClean="0"/>
              <a:t> listenizi içerir ve </a:t>
            </a:r>
            <a:r>
              <a:rPr lang="tr-TR" dirty="0" err="1" smtClean="0"/>
              <a:t>urlresolver</a:t>
            </a:r>
            <a:r>
              <a:rPr lang="tr-TR" dirty="0" smtClean="0"/>
              <a:t> tarafından kullanılan bu liste ile </a:t>
            </a:r>
            <a:r>
              <a:rPr lang="tr-TR" dirty="0" err="1" smtClean="0"/>
              <a:t>url</a:t>
            </a:r>
            <a:r>
              <a:rPr lang="tr-TR" dirty="0" smtClean="0"/>
              <a:t> </a:t>
            </a:r>
            <a:r>
              <a:rPr lang="tr-TR" dirty="0" err="1" smtClean="0"/>
              <a:t>lere</a:t>
            </a:r>
            <a:r>
              <a:rPr lang="tr-TR" dirty="0" smtClean="0"/>
              <a:t> balı olan fonksiyonlar çalıştırılabilir. </a:t>
            </a:r>
            <a:endParaRPr lang="tr-TR" dirty="0"/>
          </a:p>
        </p:txBody>
      </p:sp>
    </p:spTree>
    <p:extLst>
      <p:ext uri="{BB962C8B-B14F-4D97-AF65-F5344CB8AC3E}">
        <p14:creationId xmlns:p14="http://schemas.microsoft.com/office/powerpoint/2010/main" val="412461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Site Ayarlarını (settings.py) ile Değiştirmek</a:t>
            </a:r>
            <a:endParaRPr lang="tr-TR" dirty="0"/>
          </a:p>
        </p:txBody>
      </p:sp>
      <p:sp>
        <p:nvSpPr>
          <p:cNvPr id="3" name="İçerik Yer Tutucusu 2"/>
          <p:cNvSpPr>
            <a:spLocks noGrp="1"/>
          </p:cNvSpPr>
          <p:nvPr>
            <p:ph idx="1"/>
          </p:nvPr>
        </p:nvSpPr>
        <p:spPr/>
        <p:txBody>
          <a:bodyPr>
            <a:normAutofit/>
          </a:bodyPr>
          <a:lstStyle/>
          <a:p>
            <a:pPr algn="just"/>
            <a:r>
              <a:rPr lang="tr-TR" dirty="0" smtClean="0"/>
              <a:t>mysite/settings.py dosyasını değiştirmekle sitemizin ayarlarını değiştirebiliriz</a:t>
            </a:r>
            <a:r>
              <a:rPr lang="tr-TR" dirty="0"/>
              <a:t>. </a:t>
            </a:r>
            <a:r>
              <a:rPr lang="tr-TR" dirty="0" smtClean="0"/>
              <a:t>Bu dosya içerisinde aşağıdaki değişiklikleri yapmalısınız:</a:t>
            </a:r>
          </a:p>
          <a:p>
            <a:pPr marL="0" indent="0" algn="just">
              <a:buNone/>
            </a:pPr>
            <a:r>
              <a:rPr lang="tr-TR" dirty="0" smtClean="0"/>
              <a:t>TIME_ZONE </a:t>
            </a:r>
            <a:r>
              <a:rPr lang="tr-TR" dirty="0"/>
              <a:t>= </a:t>
            </a:r>
            <a:r>
              <a:rPr lang="tr-TR" dirty="0" smtClean="0"/>
              <a:t>'Europe/Istanbul‘ (Çünkü </a:t>
            </a:r>
            <a:r>
              <a:rPr lang="tr-TR" dirty="0" err="1" smtClean="0"/>
              <a:t>Django’nun</a:t>
            </a:r>
            <a:r>
              <a:rPr lang="tr-TR" dirty="0" smtClean="0"/>
              <a:t> zaman </a:t>
            </a:r>
            <a:r>
              <a:rPr lang="tr-TR" dirty="0" err="1" smtClean="0"/>
              <a:t>ayarlarınıTürkiye</a:t>
            </a:r>
            <a:r>
              <a:rPr lang="tr-TR" dirty="0" smtClean="0"/>
              <a:t> saatine çevirmek istiyorsunuz.)</a:t>
            </a:r>
          </a:p>
          <a:p>
            <a:pPr marL="0" indent="0" algn="just">
              <a:buNone/>
            </a:pPr>
            <a:r>
              <a:rPr lang="tr-TR" dirty="0"/>
              <a:t>LANGUAGE_CODE = </a:t>
            </a:r>
            <a:r>
              <a:rPr lang="tr-TR" dirty="0" smtClean="0"/>
              <a:t>'tr-TR‘ (Çünkü </a:t>
            </a:r>
            <a:r>
              <a:rPr lang="tr-TR" dirty="0" err="1" smtClean="0"/>
              <a:t>django</a:t>
            </a:r>
            <a:r>
              <a:rPr lang="tr-TR" dirty="0" smtClean="0"/>
              <a:t> dilini Türkçe yapmak </a:t>
            </a:r>
            <a:r>
              <a:rPr lang="tr-TR" dirty="0" err="1" smtClean="0"/>
              <a:t>isiyorsunuz</a:t>
            </a:r>
            <a:r>
              <a:rPr lang="tr-TR" dirty="0" smtClean="0"/>
              <a:t>)</a:t>
            </a:r>
          </a:p>
          <a:p>
            <a:pPr marL="0" indent="0" algn="just">
              <a:buNone/>
            </a:pPr>
            <a:r>
              <a:rPr lang="tr-TR" dirty="0"/>
              <a:t>STATIC_URL = '/</a:t>
            </a:r>
            <a:r>
              <a:rPr lang="tr-TR" dirty="0" err="1"/>
              <a:t>static</a:t>
            </a:r>
            <a:r>
              <a:rPr lang="tr-TR" dirty="0" smtClean="0"/>
              <a:t>/‘</a:t>
            </a:r>
            <a:r>
              <a:rPr lang="tr-TR" dirty="0"/>
              <a:t>(Bu satır statik dosyaları hangi link üzerinden sunulacağını ayarlıyor.) (O da ne demek?)</a:t>
            </a:r>
          </a:p>
          <a:p>
            <a:pPr marL="0" indent="0" algn="just">
              <a:buNone/>
            </a:pPr>
            <a:endParaRPr lang="tr-TR" dirty="0" smtClean="0"/>
          </a:p>
          <a:p>
            <a:pPr marL="0" indent="0" algn="just">
              <a:buNone/>
            </a:pPr>
            <a:endParaRPr lang="tr-TR" dirty="0"/>
          </a:p>
        </p:txBody>
      </p:sp>
    </p:spTree>
    <p:extLst>
      <p:ext uri="{BB962C8B-B14F-4D97-AF65-F5344CB8AC3E}">
        <p14:creationId xmlns:p14="http://schemas.microsoft.com/office/powerpoint/2010/main" val="61357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Site Ayarlarını (settings.py) ile Değiştirmek</a:t>
            </a:r>
          </a:p>
        </p:txBody>
      </p:sp>
      <p:sp>
        <p:nvSpPr>
          <p:cNvPr id="3" name="İçerik Yer Tutucusu 2"/>
          <p:cNvSpPr>
            <a:spLocks noGrp="1"/>
          </p:cNvSpPr>
          <p:nvPr>
            <p:ph idx="1"/>
          </p:nvPr>
        </p:nvSpPr>
        <p:spPr/>
        <p:txBody>
          <a:bodyPr/>
          <a:lstStyle/>
          <a:p>
            <a:pPr marL="0" indent="0" algn="just">
              <a:buNone/>
            </a:pPr>
            <a:r>
              <a:rPr lang="tr-TR" dirty="0"/>
              <a:t>STATIC_ROOT = </a:t>
            </a:r>
            <a:r>
              <a:rPr lang="tr-TR" dirty="0" err="1"/>
              <a:t>os.path.join</a:t>
            </a:r>
            <a:r>
              <a:rPr lang="tr-TR" dirty="0"/>
              <a:t>(BASE_DIR, '</a:t>
            </a:r>
            <a:r>
              <a:rPr lang="tr-TR" dirty="0" err="1"/>
              <a:t>static</a:t>
            </a:r>
            <a:r>
              <a:rPr lang="tr-TR" dirty="0"/>
              <a:t>') (</a:t>
            </a:r>
            <a:r>
              <a:rPr lang="tr-TR" dirty="0" err="1"/>
              <a:t>css</a:t>
            </a:r>
            <a:r>
              <a:rPr lang="tr-TR" dirty="0"/>
              <a:t>, </a:t>
            </a:r>
            <a:r>
              <a:rPr lang="tr-TR" dirty="0" err="1"/>
              <a:t>js</a:t>
            </a:r>
            <a:r>
              <a:rPr lang="tr-TR" dirty="0"/>
              <a:t> ve resim dosyaları gibi içeriği sabit dosyaların toplanacağı klasörü ifade eder)</a:t>
            </a:r>
          </a:p>
          <a:p>
            <a:pPr marL="0" indent="0" algn="just">
              <a:buNone/>
            </a:pPr>
            <a:endParaRPr lang="tr-TR" dirty="0" smtClean="0"/>
          </a:p>
          <a:p>
            <a:pPr marL="0" indent="0" algn="just">
              <a:buNone/>
            </a:pPr>
            <a:r>
              <a:rPr lang="tr-TR" dirty="0" smtClean="0"/>
              <a:t>ALLOWED_HOSTS </a:t>
            </a:r>
            <a:r>
              <a:rPr lang="tr-TR" dirty="0"/>
              <a:t>= ['127.0.0.1', '.pythonanywhere.com</a:t>
            </a:r>
            <a:r>
              <a:rPr lang="tr-TR" dirty="0" smtClean="0"/>
              <a:t>'] (Çünkü </a:t>
            </a:r>
            <a:r>
              <a:rPr lang="tr-TR" dirty="0" err="1" smtClean="0"/>
              <a:t>pythonanywhere’deki</a:t>
            </a:r>
            <a:r>
              <a:rPr lang="tr-TR" dirty="0" smtClean="0"/>
              <a:t> ana makine adıyla eşleşmesini istiyoruz.)</a:t>
            </a:r>
            <a:endParaRPr lang="tr-TR" dirty="0"/>
          </a:p>
        </p:txBody>
      </p:sp>
    </p:spTree>
    <p:extLst>
      <p:ext uri="{BB962C8B-B14F-4D97-AF65-F5344CB8AC3E}">
        <p14:creationId xmlns:p14="http://schemas.microsoft.com/office/powerpoint/2010/main" val="298674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hlinkClick r:id="rId2"/>
              </a:rPr>
              <a:t>Veri Tabanı Kurmak</a:t>
            </a:r>
            <a:endParaRPr lang="tr-TR" dirty="0"/>
          </a:p>
        </p:txBody>
      </p:sp>
      <p:sp>
        <p:nvSpPr>
          <p:cNvPr id="3" name="İçerik Yer Tutucusu 2"/>
          <p:cNvSpPr>
            <a:spLocks noGrp="1"/>
          </p:cNvSpPr>
          <p:nvPr>
            <p:ph idx="1"/>
          </p:nvPr>
        </p:nvSpPr>
        <p:spPr/>
        <p:txBody>
          <a:bodyPr/>
          <a:lstStyle/>
          <a:p>
            <a:r>
              <a:rPr lang="tr-TR" dirty="0" smtClean="0"/>
              <a:t>Settings.py içerisinde varsayılan olarak kurulu olan </a:t>
            </a:r>
            <a:r>
              <a:rPr lang="tr-TR" dirty="0" err="1" smtClean="0"/>
              <a:t>veritabanı</a:t>
            </a:r>
            <a:r>
              <a:rPr lang="tr-TR" dirty="0" smtClean="0"/>
              <a:t> </a:t>
            </a:r>
            <a:r>
              <a:rPr lang="tr-TR" b="1" dirty="0" smtClean="0"/>
              <a:t>Sqlite3</a:t>
            </a:r>
            <a:r>
              <a:rPr lang="tr-TR" dirty="0" smtClean="0"/>
              <a:t>’dür. Bunu settings.py içerisinde geçen aşağıdaki kod ile anlıyoruz. </a:t>
            </a:r>
          </a:p>
          <a:p>
            <a:pPr marL="0" indent="0">
              <a:buNone/>
            </a:pPr>
            <a:r>
              <a:rPr lang="tr-TR" b="1" dirty="0"/>
              <a:t>DATABASES = {</a:t>
            </a:r>
          </a:p>
          <a:p>
            <a:pPr marL="0" indent="0">
              <a:buNone/>
            </a:pPr>
            <a:r>
              <a:rPr lang="tr-TR" b="1" dirty="0"/>
              <a:t>    '</a:t>
            </a:r>
            <a:r>
              <a:rPr lang="tr-TR" b="1" dirty="0" err="1"/>
              <a:t>default</a:t>
            </a:r>
            <a:r>
              <a:rPr lang="tr-TR" b="1" dirty="0"/>
              <a:t>': {</a:t>
            </a:r>
          </a:p>
          <a:p>
            <a:pPr marL="0" indent="0">
              <a:buNone/>
            </a:pPr>
            <a:r>
              <a:rPr lang="tr-TR" b="1" dirty="0"/>
              <a:t>        'ENGINE': 'django.db.backends.sqlite3',</a:t>
            </a:r>
          </a:p>
          <a:p>
            <a:pPr marL="0" indent="0">
              <a:buNone/>
            </a:pPr>
            <a:r>
              <a:rPr lang="tr-TR" b="1" dirty="0"/>
              <a:t>        'NAME': </a:t>
            </a:r>
            <a:r>
              <a:rPr lang="tr-TR" b="1" dirty="0" err="1"/>
              <a:t>os.path.join</a:t>
            </a:r>
            <a:r>
              <a:rPr lang="tr-TR" b="1" dirty="0"/>
              <a:t>(BASE_DIR, 'db.sqlite3'),</a:t>
            </a:r>
          </a:p>
          <a:p>
            <a:pPr marL="0" indent="0">
              <a:buNone/>
            </a:pPr>
            <a:r>
              <a:rPr lang="tr-TR" b="1" dirty="0"/>
              <a:t>    }</a:t>
            </a:r>
          </a:p>
          <a:p>
            <a:pPr marL="0" indent="0">
              <a:buNone/>
            </a:pPr>
            <a:r>
              <a:rPr lang="tr-TR" b="1" dirty="0"/>
              <a:t>}</a:t>
            </a:r>
          </a:p>
        </p:txBody>
      </p:sp>
    </p:spTree>
    <p:extLst>
      <p:ext uri="{BB962C8B-B14F-4D97-AF65-F5344CB8AC3E}">
        <p14:creationId xmlns:p14="http://schemas.microsoft.com/office/powerpoint/2010/main" val="274759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hlinkClick r:id="rId2"/>
              </a:rPr>
              <a:t>Veri Tabanı Kurmak</a:t>
            </a:r>
            <a:endParaRPr lang="tr-TR" dirty="0"/>
          </a:p>
        </p:txBody>
      </p:sp>
      <p:sp>
        <p:nvSpPr>
          <p:cNvPr id="3" name="İçerik Yer Tutucusu 2"/>
          <p:cNvSpPr>
            <a:spLocks noGrp="1"/>
          </p:cNvSpPr>
          <p:nvPr>
            <p:ph idx="1"/>
          </p:nvPr>
        </p:nvSpPr>
        <p:spPr/>
        <p:txBody>
          <a:bodyPr/>
          <a:lstStyle/>
          <a:p>
            <a:r>
              <a:rPr lang="tr-TR" dirty="0" err="1" smtClean="0"/>
              <a:t>Veritabanını</a:t>
            </a:r>
            <a:r>
              <a:rPr lang="tr-TR" dirty="0" smtClean="0"/>
              <a:t> oluşturmak için aşağıdaki kodu </a:t>
            </a:r>
            <a:r>
              <a:rPr lang="tr-TR" b="1" dirty="0" smtClean="0"/>
              <a:t>manage.py</a:t>
            </a:r>
            <a:r>
              <a:rPr lang="tr-TR" dirty="0" smtClean="0"/>
              <a:t> dosyasının bulunduğu </a:t>
            </a:r>
            <a:r>
              <a:rPr lang="tr-TR" b="1" dirty="0" err="1" smtClean="0"/>
              <a:t>djangogirls</a:t>
            </a:r>
            <a:r>
              <a:rPr lang="tr-TR" b="1" dirty="0" smtClean="0"/>
              <a:t> </a:t>
            </a:r>
            <a:r>
              <a:rPr lang="tr-TR" dirty="0" smtClean="0"/>
              <a:t>klasöründe</a:t>
            </a:r>
            <a:r>
              <a:rPr lang="tr-TR" b="1" dirty="0" smtClean="0"/>
              <a:t> </a:t>
            </a:r>
            <a:r>
              <a:rPr lang="tr-TR" dirty="0" smtClean="0"/>
              <a:t>çalıştırmalıyız. Bunu yaptıktan sonra </a:t>
            </a:r>
            <a:r>
              <a:rPr lang="tr-TR" dirty="0" err="1" smtClean="0"/>
              <a:t>veritabanı</a:t>
            </a:r>
            <a:r>
              <a:rPr lang="tr-TR" dirty="0" smtClean="0"/>
              <a:t> dosyaları için </a:t>
            </a:r>
            <a:r>
              <a:rPr lang="tr-TR" dirty="0" err="1" smtClean="0"/>
              <a:t>migrate</a:t>
            </a:r>
            <a:r>
              <a:rPr lang="tr-TR" dirty="0" smtClean="0"/>
              <a:t> işlemi </a:t>
            </a:r>
            <a:r>
              <a:rPr lang="tr-TR" dirty="0" err="1" smtClean="0"/>
              <a:t>gerekleşmiş</a:t>
            </a:r>
            <a:r>
              <a:rPr lang="tr-TR" dirty="0" smtClean="0"/>
              <a:t> olur ve Web </a:t>
            </a:r>
            <a:r>
              <a:rPr lang="tr-TR" dirty="0"/>
              <a:t>sunucusunu (web server) </a:t>
            </a:r>
            <a:r>
              <a:rPr lang="tr-TR" dirty="0" smtClean="0"/>
              <a:t>çalıştırarak web sitemizin </a:t>
            </a:r>
            <a:r>
              <a:rPr lang="tr-TR" dirty="0"/>
              <a:t>çalıştığını </a:t>
            </a:r>
            <a:r>
              <a:rPr lang="tr-TR" dirty="0" smtClean="0"/>
              <a:t>görebiliriz.</a:t>
            </a:r>
          </a:p>
          <a:p>
            <a:endParaRPr lang="tr-TR" dirty="0"/>
          </a:p>
        </p:txBody>
      </p:sp>
    </p:spTree>
    <p:extLst>
      <p:ext uri="{BB962C8B-B14F-4D97-AF65-F5344CB8AC3E}">
        <p14:creationId xmlns:p14="http://schemas.microsoft.com/office/powerpoint/2010/main" val="2987782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hlinkClick r:id="rId2"/>
              </a:rPr>
              <a:t>Web Sunucusunu Başlatmak</a:t>
            </a:r>
            <a:endParaRPr lang="tr-TR" dirty="0"/>
          </a:p>
        </p:txBody>
      </p:sp>
      <p:sp>
        <p:nvSpPr>
          <p:cNvPr id="3" name="İçerik Yer Tutucusu 2"/>
          <p:cNvSpPr>
            <a:spLocks noGrp="1"/>
          </p:cNvSpPr>
          <p:nvPr>
            <p:ph idx="1"/>
          </p:nvPr>
        </p:nvSpPr>
        <p:spPr/>
        <p:txBody>
          <a:bodyPr/>
          <a:lstStyle/>
          <a:p>
            <a:r>
              <a:rPr lang="tr-TR" dirty="0" err="1" smtClean="0"/>
              <a:t>Django</a:t>
            </a:r>
            <a:r>
              <a:rPr lang="tr-TR" dirty="0" smtClean="0"/>
              <a:t> </a:t>
            </a:r>
            <a:r>
              <a:rPr lang="tr-TR" dirty="0" err="1" smtClean="0"/>
              <a:t>girls</a:t>
            </a:r>
            <a:r>
              <a:rPr lang="tr-TR" dirty="0" smtClean="0"/>
              <a:t> klasörünün içinde olmalıyız. Çünkü manage.py dosyası </a:t>
            </a:r>
            <a:r>
              <a:rPr lang="tr-TR" dirty="0"/>
              <a:t>bu klasördedir. </a:t>
            </a:r>
            <a:r>
              <a:rPr lang="tr-TR" b="1" dirty="0" err="1"/>
              <a:t>python</a:t>
            </a:r>
            <a:r>
              <a:rPr lang="tr-TR" b="1" dirty="0"/>
              <a:t> manage.py </a:t>
            </a:r>
            <a:r>
              <a:rPr lang="tr-TR" b="1" dirty="0" err="1" smtClean="0"/>
              <a:t>runserver</a:t>
            </a:r>
            <a:r>
              <a:rPr lang="tr-TR" b="1" dirty="0" smtClean="0"/>
              <a:t> </a:t>
            </a:r>
            <a:r>
              <a:rPr lang="tr-TR" dirty="0" smtClean="0"/>
              <a:t>komutu ile web sunucumuzu başlatabiliriz. </a:t>
            </a:r>
          </a:p>
          <a:p>
            <a:r>
              <a:rPr lang="tr-TR" dirty="0" smtClean="0"/>
              <a:t>Bütün bu işlemleri yaparken </a:t>
            </a:r>
            <a:r>
              <a:rPr lang="tr-TR" dirty="0"/>
              <a:t>mutlaka </a:t>
            </a:r>
            <a:r>
              <a:rPr lang="tr-TR" b="1" dirty="0"/>
              <a:t>(</a:t>
            </a:r>
            <a:r>
              <a:rPr lang="tr-TR" b="1" dirty="0" err="1"/>
              <a:t>myvenv</a:t>
            </a:r>
            <a:r>
              <a:rPr lang="tr-TR" b="1" dirty="0" smtClean="0"/>
              <a:t>) </a:t>
            </a:r>
            <a:r>
              <a:rPr lang="tr-TR" dirty="0" smtClean="0"/>
              <a:t>ön ekinin varlığından emin olmalıyız. Çünkü bütün proje çalışmalarımızı </a:t>
            </a:r>
            <a:r>
              <a:rPr lang="tr-TR" b="1" dirty="0" err="1" smtClean="0"/>
              <a:t>myvenv</a:t>
            </a:r>
            <a:r>
              <a:rPr lang="tr-TR" dirty="0" smtClean="0"/>
              <a:t> isimli </a:t>
            </a:r>
            <a:r>
              <a:rPr lang="tr-TR" dirty="0" err="1" smtClean="0"/>
              <a:t>virtual</a:t>
            </a:r>
            <a:r>
              <a:rPr lang="tr-TR" dirty="0" smtClean="0"/>
              <a:t> </a:t>
            </a:r>
            <a:r>
              <a:rPr lang="tr-TR" dirty="0" err="1" smtClean="0"/>
              <a:t>environment</a:t>
            </a:r>
            <a:r>
              <a:rPr lang="tr-TR" dirty="0" smtClean="0"/>
              <a:t> klasörümüzün içinde yapmak istiyoruz.</a:t>
            </a:r>
          </a:p>
          <a:p>
            <a:r>
              <a:rPr lang="tr-TR" dirty="0" smtClean="0"/>
              <a:t>Herhangi bir tarayıcıyı </a:t>
            </a:r>
            <a:r>
              <a:rPr lang="tr-TR" dirty="0"/>
              <a:t>açarak </a:t>
            </a:r>
            <a:r>
              <a:rPr lang="tr-TR" dirty="0">
                <a:hlinkClick r:id="rId3"/>
              </a:rPr>
              <a:t>http://127.0.0.1:8000</a:t>
            </a:r>
            <a:r>
              <a:rPr lang="tr-TR" dirty="0" smtClean="0">
                <a:hlinkClick r:id="rId3"/>
              </a:rPr>
              <a:t>/</a:t>
            </a:r>
            <a:r>
              <a:rPr lang="tr-TR" dirty="0" smtClean="0"/>
              <a:t> adresini girerek ilk web sitenizin </a:t>
            </a:r>
            <a:r>
              <a:rPr lang="tr-TR" dirty="0" err="1" smtClean="0"/>
              <a:t>default</a:t>
            </a:r>
            <a:r>
              <a:rPr lang="tr-TR" dirty="0" smtClean="0"/>
              <a:t> görünümüne ulaşabilirsiniz. </a:t>
            </a:r>
            <a:endParaRPr lang="tr-TR" dirty="0"/>
          </a:p>
        </p:txBody>
      </p:sp>
    </p:spTree>
    <p:extLst>
      <p:ext uri="{BB962C8B-B14F-4D97-AF65-F5344CB8AC3E}">
        <p14:creationId xmlns:p14="http://schemas.microsoft.com/office/powerpoint/2010/main" val="898741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hlinkClick r:id="rId2"/>
              </a:rPr>
              <a:t>Web Sunucusunu Başlatmak</a:t>
            </a:r>
            <a:endParaRPr lang="tr-TR" dirty="0"/>
          </a:p>
        </p:txBody>
      </p:sp>
      <p:sp>
        <p:nvSpPr>
          <p:cNvPr id="3" name="İçerik Yer Tutucusu 2"/>
          <p:cNvSpPr>
            <a:spLocks noGrp="1"/>
          </p:cNvSpPr>
          <p:nvPr>
            <p:ph idx="1"/>
          </p:nvPr>
        </p:nvSpPr>
        <p:spPr/>
        <p:txBody>
          <a:bodyPr/>
          <a:lstStyle/>
          <a:p>
            <a:r>
              <a:rPr lang="tr-TR" dirty="0" smtClean="0"/>
              <a:t>Şu anda web sunucunuz çalışmakta olduğu için yeni bir komut giremezsiniz. Web sunucunuzu kapatmadan yeni bir </a:t>
            </a:r>
            <a:r>
              <a:rPr lang="tr-TR" dirty="0"/>
              <a:t>komut girebilmek </a:t>
            </a:r>
            <a:r>
              <a:rPr lang="tr-TR" dirty="0" smtClean="0"/>
              <a:t>için, </a:t>
            </a:r>
            <a:r>
              <a:rPr lang="tr-TR" dirty="0"/>
              <a:t>yeni bir terminal penceresi açıp </a:t>
            </a:r>
            <a:r>
              <a:rPr lang="tr-TR" dirty="0" err="1"/>
              <a:t>virtualenv'inizi</a:t>
            </a:r>
            <a:r>
              <a:rPr lang="tr-TR" dirty="0"/>
              <a:t> aktive etmeniz gerekmektedir. </a:t>
            </a:r>
            <a:r>
              <a:rPr lang="tr-TR" dirty="0" smtClean="0"/>
              <a:t>Web Sunucusu </a:t>
            </a:r>
            <a:r>
              <a:rPr lang="tr-TR" dirty="0" err="1" smtClean="0"/>
              <a:t>Ctrl</a:t>
            </a:r>
            <a:r>
              <a:rPr lang="tr-TR" dirty="0" smtClean="0"/>
              <a:t>-C veya </a:t>
            </a:r>
            <a:r>
              <a:rPr lang="tr-TR" dirty="0" err="1" smtClean="0"/>
              <a:t>Ctrl</a:t>
            </a:r>
            <a:r>
              <a:rPr lang="tr-TR" dirty="0" smtClean="0"/>
              <a:t>-Break tuşları ile sonlandırılabilir. </a:t>
            </a:r>
          </a:p>
          <a:p>
            <a:endParaRPr lang="tr-TR" dirty="0"/>
          </a:p>
        </p:txBody>
      </p:sp>
    </p:spTree>
    <p:extLst>
      <p:ext uri="{BB962C8B-B14F-4D97-AF65-F5344CB8AC3E}">
        <p14:creationId xmlns:p14="http://schemas.microsoft.com/office/powerpoint/2010/main" val="2539494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Django</a:t>
            </a:r>
            <a:r>
              <a:rPr lang="tr-TR" u="sng" dirty="0" smtClean="0">
                <a:hlinkClick r:id="rId2"/>
              </a:rPr>
              <a:t> Modelleri - Nesneler</a:t>
            </a:r>
            <a:endParaRPr lang="tr-TR" dirty="0"/>
          </a:p>
        </p:txBody>
      </p:sp>
      <p:sp>
        <p:nvSpPr>
          <p:cNvPr id="3" name="İçerik Yer Tutucusu 2"/>
          <p:cNvSpPr>
            <a:spLocks noGrp="1"/>
          </p:cNvSpPr>
          <p:nvPr>
            <p:ph idx="1"/>
          </p:nvPr>
        </p:nvSpPr>
        <p:spPr/>
        <p:txBody>
          <a:bodyPr/>
          <a:lstStyle/>
          <a:p>
            <a:pPr algn="just"/>
            <a:r>
              <a:rPr lang="tr-TR" dirty="0" err="1"/>
              <a:t>Blogdaki</a:t>
            </a:r>
            <a:r>
              <a:rPr lang="tr-TR" dirty="0"/>
              <a:t> yazılarımızı kaydetmek için nesnelere ihtiyacımız var. Nesne nedir ? </a:t>
            </a:r>
            <a:endParaRPr lang="tr-TR" dirty="0" smtClean="0"/>
          </a:p>
          <a:p>
            <a:pPr algn="just"/>
            <a:r>
              <a:rPr lang="tr-TR" dirty="0" smtClean="0"/>
              <a:t>Programlamada </a:t>
            </a:r>
            <a:r>
              <a:rPr lang="tr-TR" b="1" dirty="0" smtClean="0"/>
              <a:t>Nesne Yönelimli Programlama</a:t>
            </a:r>
            <a:r>
              <a:rPr lang="tr-TR" dirty="0" smtClean="0"/>
              <a:t> kavramı vardır. Bu kavram, birbiri ile etkileşim içerisinde olan nesnelerin etkileşimlerinin tanımlanması temeline dayanır. </a:t>
            </a:r>
            <a:endParaRPr lang="tr-TR" dirty="0"/>
          </a:p>
          <a:p>
            <a:r>
              <a:rPr lang="tr-TR" dirty="0" smtClean="0"/>
              <a:t>Peki Nesne nedir ? Nesne özellikler ve hareketler bütünüdür. </a:t>
            </a:r>
            <a:endParaRPr lang="tr-TR" dirty="0"/>
          </a:p>
        </p:txBody>
      </p:sp>
    </p:spTree>
    <p:extLst>
      <p:ext uri="{BB962C8B-B14F-4D97-AF65-F5344CB8AC3E}">
        <p14:creationId xmlns:p14="http://schemas.microsoft.com/office/powerpoint/2010/main" val="95512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Django</a:t>
            </a:r>
            <a:r>
              <a:rPr lang="tr-TR" u="sng" dirty="0" smtClean="0">
                <a:hlinkClick r:id="rId2"/>
              </a:rPr>
              <a:t> Modelleri - Nesneler</a:t>
            </a:r>
            <a:endParaRPr lang="tr-TR" dirty="0"/>
          </a:p>
        </p:txBody>
      </p:sp>
      <p:sp>
        <p:nvSpPr>
          <p:cNvPr id="3" name="İçerik Yer Tutucusu 2"/>
          <p:cNvSpPr>
            <a:spLocks noGrp="1"/>
          </p:cNvSpPr>
          <p:nvPr>
            <p:ph idx="1"/>
          </p:nvPr>
        </p:nvSpPr>
        <p:spPr/>
        <p:txBody>
          <a:bodyPr/>
          <a:lstStyle/>
          <a:p>
            <a:pPr algn="just"/>
            <a:r>
              <a:rPr lang="tr-TR" dirty="0" smtClean="0"/>
              <a:t>Bir Kedi nesnesi oluşturduğumuzda bu nesnenin aşağıdaki </a:t>
            </a:r>
            <a:r>
              <a:rPr lang="tr-TR" b="1" dirty="0" smtClean="0"/>
              <a:t>özellikleri</a:t>
            </a:r>
            <a:r>
              <a:rPr lang="tr-TR" dirty="0" smtClean="0"/>
              <a:t> ve </a:t>
            </a:r>
            <a:r>
              <a:rPr lang="tr-TR" b="1" dirty="0" smtClean="0"/>
              <a:t>hareketleri</a:t>
            </a:r>
            <a:r>
              <a:rPr lang="tr-TR" dirty="0" smtClean="0"/>
              <a:t> olacaktır: </a:t>
            </a:r>
          </a:p>
          <a:p>
            <a:pPr marL="0" indent="0" algn="just">
              <a:buNone/>
            </a:pPr>
            <a:endParaRPr lang="tr-TR" dirty="0"/>
          </a:p>
          <a:p>
            <a:pPr marL="0" indent="0" algn="just">
              <a:buNone/>
            </a:pPr>
            <a:endParaRPr lang="tr-TR" dirty="0" smtClean="0"/>
          </a:p>
          <a:p>
            <a:pPr marL="0" indent="0" algn="just">
              <a:buNone/>
            </a:pPr>
            <a:endParaRPr lang="tr-TR" dirty="0"/>
          </a:p>
          <a:p>
            <a:pPr marL="0" indent="0" algn="just">
              <a:buNone/>
            </a:pPr>
            <a:endParaRPr lang="tr-TR" dirty="0" smtClean="0"/>
          </a:p>
          <a:p>
            <a:pPr algn="just"/>
            <a:r>
              <a:rPr lang="tr-TR" b="1" dirty="0" smtClean="0"/>
              <a:t>Kedinin Özellikleri </a:t>
            </a:r>
            <a:r>
              <a:rPr lang="tr-TR" b="1" dirty="0" smtClean="0">
                <a:sym typeface="Wingdings" panose="05000000000000000000" pitchFamily="2" charset="2"/>
              </a:rPr>
              <a:t> Nesnenin Özellikleri</a:t>
            </a:r>
            <a:r>
              <a:rPr lang="tr-TR" dirty="0" smtClean="0">
                <a:sym typeface="Wingdings" panose="05000000000000000000" pitchFamily="2" charset="2"/>
              </a:rPr>
              <a:t> ile tanımlanır</a:t>
            </a:r>
          </a:p>
          <a:p>
            <a:pPr algn="just"/>
            <a:r>
              <a:rPr lang="tr-TR" b="1" dirty="0" smtClean="0">
                <a:sym typeface="Wingdings" panose="05000000000000000000" pitchFamily="2" charset="2"/>
              </a:rPr>
              <a:t>Kedinin Hareketleri  Nesnenin </a:t>
            </a:r>
            <a:r>
              <a:rPr lang="tr-TR" b="1" dirty="0" err="1" smtClean="0">
                <a:sym typeface="Wingdings" panose="05000000000000000000" pitchFamily="2" charset="2"/>
              </a:rPr>
              <a:t>Metodları</a:t>
            </a:r>
            <a:r>
              <a:rPr lang="tr-TR" dirty="0" smtClean="0">
                <a:sym typeface="Wingdings" panose="05000000000000000000" pitchFamily="2" charset="2"/>
              </a:rPr>
              <a:t> ile tanımlanır.</a:t>
            </a:r>
            <a:endParaRPr lang="tr-TR" dirty="0"/>
          </a:p>
        </p:txBody>
      </p:sp>
      <p:graphicFrame>
        <p:nvGraphicFramePr>
          <p:cNvPr id="5" name="Tablo 4"/>
          <p:cNvGraphicFramePr>
            <a:graphicFrameLocks noGrp="1"/>
          </p:cNvGraphicFramePr>
          <p:nvPr>
            <p:extLst>
              <p:ext uri="{D42A27DB-BD31-4B8C-83A1-F6EECF244321}">
                <p14:modId xmlns:p14="http://schemas.microsoft.com/office/powerpoint/2010/main" val="4087906681"/>
              </p:ext>
            </p:extLst>
          </p:nvPr>
        </p:nvGraphicFramePr>
        <p:xfrm>
          <a:off x="1670050" y="2824691"/>
          <a:ext cx="3749675" cy="1854200"/>
        </p:xfrm>
        <a:graphic>
          <a:graphicData uri="http://schemas.openxmlformats.org/drawingml/2006/table">
            <a:tbl>
              <a:tblPr firstRow="1" bandRow="1">
                <a:tableStyleId>{5C22544A-7EE6-4342-B048-85BDC9FD1C3A}</a:tableStyleId>
              </a:tblPr>
              <a:tblGrid>
                <a:gridCol w="3749675">
                  <a:extLst>
                    <a:ext uri="{9D8B030D-6E8A-4147-A177-3AD203B41FA5}">
                      <a16:colId xmlns:a16="http://schemas.microsoft.com/office/drawing/2014/main" val="20000"/>
                    </a:ext>
                  </a:extLst>
                </a:gridCol>
              </a:tblGrid>
              <a:tr h="370840">
                <a:tc>
                  <a:txBody>
                    <a:bodyPr/>
                    <a:lstStyle/>
                    <a:p>
                      <a:r>
                        <a:rPr lang="tr-TR" dirty="0" smtClean="0"/>
                        <a:t>KEDİNİN ÖZELLİKLERİ</a:t>
                      </a:r>
                      <a:endParaRPr lang="tr-TR" dirty="0"/>
                    </a:p>
                  </a:txBody>
                  <a:tcPr/>
                </a:tc>
                <a:extLst>
                  <a:ext uri="{0D108BD9-81ED-4DB2-BD59-A6C34878D82A}">
                    <a16:rowId xmlns:a16="http://schemas.microsoft.com/office/drawing/2014/main" val="10000"/>
                  </a:ext>
                </a:extLst>
              </a:tr>
              <a:tr h="370840">
                <a:tc>
                  <a:txBody>
                    <a:bodyPr/>
                    <a:lstStyle/>
                    <a:p>
                      <a:r>
                        <a:rPr lang="tr-TR" dirty="0" smtClean="0"/>
                        <a:t>Renk</a:t>
                      </a:r>
                      <a:endParaRPr lang="tr-TR" dirty="0"/>
                    </a:p>
                  </a:txBody>
                  <a:tcPr/>
                </a:tc>
                <a:extLst>
                  <a:ext uri="{0D108BD9-81ED-4DB2-BD59-A6C34878D82A}">
                    <a16:rowId xmlns:a16="http://schemas.microsoft.com/office/drawing/2014/main" val="10001"/>
                  </a:ext>
                </a:extLst>
              </a:tr>
              <a:tr h="370840">
                <a:tc>
                  <a:txBody>
                    <a:bodyPr/>
                    <a:lstStyle/>
                    <a:p>
                      <a:r>
                        <a:rPr lang="tr-TR" dirty="0" smtClean="0"/>
                        <a:t>Yaş</a:t>
                      </a:r>
                      <a:endParaRPr lang="tr-TR" dirty="0"/>
                    </a:p>
                  </a:txBody>
                  <a:tcPr/>
                </a:tc>
                <a:extLst>
                  <a:ext uri="{0D108BD9-81ED-4DB2-BD59-A6C34878D82A}">
                    <a16:rowId xmlns:a16="http://schemas.microsoft.com/office/drawing/2014/main" val="10002"/>
                  </a:ext>
                </a:extLst>
              </a:tr>
              <a:tr h="370840">
                <a:tc>
                  <a:txBody>
                    <a:bodyPr/>
                    <a:lstStyle/>
                    <a:p>
                      <a:r>
                        <a:rPr lang="tr-TR" dirty="0" smtClean="0"/>
                        <a:t>Ruh hali</a:t>
                      </a:r>
                      <a:endParaRPr lang="tr-TR" dirty="0"/>
                    </a:p>
                  </a:txBody>
                  <a:tcPr/>
                </a:tc>
                <a:extLst>
                  <a:ext uri="{0D108BD9-81ED-4DB2-BD59-A6C34878D82A}">
                    <a16:rowId xmlns:a16="http://schemas.microsoft.com/office/drawing/2014/main" val="10003"/>
                  </a:ext>
                </a:extLst>
              </a:tr>
              <a:tr h="370840">
                <a:tc>
                  <a:txBody>
                    <a:bodyPr/>
                    <a:lstStyle/>
                    <a:p>
                      <a:r>
                        <a:rPr lang="tr-TR" dirty="0" smtClean="0"/>
                        <a:t>Sahibi</a:t>
                      </a:r>
                      <a:endParaRPr lang="tr-TR" dirty="0"/>
                    </a:p>
                  </a:txBody>
                  <a:tcPr/>
                </a:tc>
                <a:extLst>
                  <a:ext uri="{0D108BD9-81ED-4DB2-BD59-A6C34878D82A}">
                    <a16:rowId xmlns:a16="http://schemas.microsoft.com/office/drawing/2014/main" val="10004"/>
                  </a:ext>
                </a:extLst>
              </a:tr>
            </a:tbl>
          </a:graphicData>
        </a:graphic>
      </p:graphicFrame>
      <p:graphicFrame>
        <p:nvGraphicFramePr>
          <p:cNvPr id="6" name="Tablo 5"/>
          <p:cNvGraphicFramePr>
            <a:graphicFrameLocks noGrp="1"/>
          </p:cNvGraphicFramePr>
          <p:nvPr>
            <p:extLst>
              <p:ext uri="{D42A27DB-BD31-4B8C-83A1-F6EECF244321}">
                <p14:modId xmlns:p14="http://schemas.microsoft.com/office/powerpoint/2010/main" val="4096497096"/>
              </p:ext>
            </p:extLst>
          </p:nvPr>
        </p:nvGraphicFramePr>
        <p:xfrm>
          <a:off x="5807652" y="2824691"/>
          <a:ext cx="3749675" cy="1483360"/>
        </p:xfrm>
        <a:graphic>
          <a:graphicData uri="http://schemas.openxmlformats.org/drawingml/2006/table">
            <a:tbl>
              <a:tblPr firstRow="1" bandRow="1">
                <a:tableStyleId>{5C22544A-7EE6-4342-B048-85BDC9FD1C3A}</a:tableStyleId>
              </a:tblPr>
              <a:tblGrid>
                <a:gridCol w="3749675">
                  <a:extLst>
                    <a:ext uri="{9D8B030D-6E8A-4147-A177-3AD203B41FA5}">
                      <a16:colId xmlns:a16="http://schemas.microsoft.com/office/drawing/2014/main" val="20000"/>
                    </a:ext>
                  </a:extLst>
                </a:gridCol>
              </a:tblGrid>
              <a:tr h="370840">
                <a:tc>
                  <a:txBody>
                    <a:bodyPr/>
                    <a:lstStyle/>
                    <a:p>
                      <a:r>
                        <a:rPr lang="tr-TR" dirty="0" smtClean="0"/>
                        <a:t>KEDİNİN HAREKETLERİ</a:t>
                      </a:r>
                      <a:endParaRPr lang="tr-TR" dirty="0"/>
                    </a:p>
                  </a:txBody>
                  <a:tcPr/>
                </a:tc>
                <a:extLst>
                  <a:ext uri="{0D108BD9-81ED-4DB2-BD59-A6C34878D82A}">
                    <a16:rowId xmlns:a16="http://schemas.microsoft.com/office/drawing/2014/main" val="10000"/>
                  </a:ext>
                </a:extLst>
              </a:tr>
              <a:tr h="370840">
                <a:tc>
                  <a:txBody>
                    <a:bodyPr/>
                    <a:lstStyle/>
                    <a:p>
                      <a:r>
                        <a:rPr lang="tr-TR" dirty="0" smtClean="0"/>
                        <a:t>Miyavlama </a:t>
                      </a:r>
                      <a:endParaRPr lang="tr-TR" dirty="0"/>
                    </a:p>
                  </a:txBody>
                  <a:tcPr/>
                </a:tc>
                <a:extLst>
                  <a:ext uri="{0D108BD9-81ED-4DB2-BD59-A6C34878D82A}">
                    <a16:rowId xmlns:a16="http://schemas.microsoft.com/office/drawing/2014/main" val="10001"/>
                  </a:ext>
                </a:extLst>
              </a:tr>
              <a:tr h="370840">
                <a:tc>
                  <a:txBody>
                    <a:bodyPr/>
                    <a:lstStyle/>
                    <a:p>
                      <a:r>
                        <a:rPr lang="tr-TR" dirty="0" smtClean="0"/>
                        <a:t>Tırmalama</a:t>
                      </a:r>
                      <a:endParaRPr lang="tr-TR" dirty="0"/>
                    </a:p>
                  </a:txBody>
                  <a:tcPr/>
                </a:tc>
                <a:extLst>
                  <a:ext uri="{0D108BD9-81ED-4DB2-BD59-A6C34878D82A}">
                    <a16:rowId xmlns:a16="http://schemas.microsoft.com/office/drawing/2014/main" val="10002"/>
                  </a:ext>
                </a:extLst>
              </a:tr>
              <a:tr h="370840">
                <a:tc>
                  <a:txBody>
                    <a:bodyPr/>
                    <a:lstStyle/>
                    <a:p>
                      <a:r>
                        <a:rPr lang="tr-TR" dirty="0" smtClean="0"/>
                        <a:t>Beslenme</a:t>
                      </a:r>
                      <a:endParaRPr lang="tr-T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5069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Django</a:t>
            </a:r>
            <a:r>
              <a:rPr lang="tr-TR" u="sng" dirty="0" smtClean="0">
                <a:hlinkClick r:id="rId2"/>
              </a:rPr>
              <a:t> Modelleri - Nesneler</a:t>
            </a:r>
            <a:endParaRPr lang="tr-TR" dirty="0"/>
          </a:p>
        </p:txBody>
      </p:sp>
      <p:sp>
        <p:nvSpPr>
          <p:cNvPr id="3" name="İçerik Yer Tutucusu 2"/>
          <p:cNvSpPr>
            <a:spLocks noGrp="1"/>
          </p:cNvSpPr>
          <p:nvPr>
            <p:ph idx="1"/>
          </p:nvPr>
        </p:nvSpPr>
        <p:spPr/>
        <p:txBody>
          <a:bodyPr>
            <a:normAutofit/>
          </a:bodyPr>
          <a:lstStyle/>
          <a:p>
            <a:pPr algn="just"/>
            <a:r>
              <a:rPr lang="tr-TR" dirty="0" smtClean="0"/>
              <a:t>Bir </a:t>
            </a:r>
            <a:r>
              <a:rPr lang="tr-TR" dirty="0" err="1" smtClean="0"/>
              <a:t>blog</a:t>
            </a:r>
            <a:r>
              <a:rPr lang="tr-TR" dirty="0" smtClean="0"/>
              <a:t> modeli için hangi nesneleri oluşturmak gerekir? Bu nesnelerin hangi özellikleri ve hareketleri olmalı? </a:t>
            </a:r>
          </a:p>
          <a:p>
            <a:pPr algn="just"/>
            <a:r>
              <a:rPr lang="tr-TR" dirty="0" err="1" smtClean="0"/>
              <a:t>Blog</a:t>
            </a:r>
            <a:r>
              <a:rPr lang="tr-TR" dirty="0" smtClean="0"/>
              <a:t> gönderilerinde temel olarak yazılar (</a:t>
            </a:r>
            <a:r>
              <a:rPr lang="tr-TR" b="1" dirty="0" smtClean="0"/>
              <a:t>POST</a:t>
            </a:r>
            <a:r>
              <a:rPr lang="tr-TR" dirty="0" smtClean="0"/>
              <a:t>) vardır. Bu yazılar bir takım özelliklere sahiptir. Bu yazıların başlıkları </a:t>
            </a:r>
            <a:r>
              <a:rPr lang="tr-TR" b="1" dirty="0" smtClean="0"/>
              <a:t>(</a:t>
            </a:r>
            <a:r>
              <a:rPr lang="tr-TR" b="1" dirty="0" err="1" smtClean="0"/>
              <a:t>title</a:t>
            </a:r>
            <a:r>
              <a:rPr lang="tr-TR" b="1" dirty="0" smtClean="0"/>
              <a:t>)</a:t>
            </a:r>
            <a:r>
              <a:rPr lang="tr-TR" dirty="0" smtClean="0"/>
              <a:t> ve içerikleri </a:t>
            </a:r>
            <a:r>
              <a:rPr lang="tr-TR" b="1" dirty="0" smtClean="0"/>
              <a:t>(</a:t>
            </a:r>
            <a:r>
              <a:rPr lang="tr-TR" b="1" dirty="0" err="1" smtClean="0"/>
              <a:t>text</a:t>
            </a:r>
            <a:r>
              <a:rPr lang="tr-TR" b="1" dirty="0" smtClean="0"/>
              <a:t>)</a:t>
            </a:r>
            <a:r>
              <a:rPr lang="tr-TR" dirty="0" smtClean="0"/>
              <a:t> olur. Bu yazı ve başlıkları kişiler </a:t>
            </a:r>
            <a:r>
              <a:rPr lang="tr-TR" b="1" dirty="0" smtClean="0"/>
              <a:t>(</a:t>
            </a:r>
            <a:r>
              <a:rPr lang="tr-TR" b="1" dirty="0" err="1" smtClean="0"/>
              <a:t>author</a:t>
            </a:r>
            <a:r>
              <a:rPr lang="tr-TR" b="1" dirty="0" smtClean="0"/>
              <a:t>) </a:t>
            </a:r>
            <a:r>
              <a:rPr lang="tr-TR" dirty="0" smtClean="0"/>
              <a:t>oluşturur. Kişiler bu gönderileri belirli bir günde oluşturur </a:t>
            </a:r>
            <a:r>
              <a:rPr lang="tr-TR" b="1" dirty="0" smtClean="0"/>
              <a:t>(</a:t>
            </a:r>
            <a:r>
              <a:rPr lang="tr-TR" b="1" dirty="0" err="1" smtClean="0"/>
              <a:t>created_date</a:t>
            </a:r>
            <a:r>
              <a:rPr lang="tr-TR" b="1" dirty="0" smtClean="0"/>
              <a:t>)</a:t>
            </a:r>
            <a:r>
              <a:rPr lang="tr-TR" dirty="0" smtClean="0"/>
              <a:t> ve belki de daha ileriki bir günde yayınlarlar </a:t>
            </a:r>
            <a:r>
              <a:rPr lang="tr-TR" b="1" dirty="0" smtClean="0"/>
              <a:t>(</a:t>
            </a:r>
            <a:r>
              <a:rPr lang="tr-TR" b="1" dirty="0" err="1" smtClean="0"/>
              <a:t>published_date</a:t>
            </a:r>
            <a:r>
              <a:rPr lang="tr-TR" b="1" dirty="0" smtClean="0"/>
              <a:t>)</a:t>
            </a:r>
            <a:r>
              <a:rPr lang="tr-TR" dirty="0" smtClean="0"/>
              <a:t>. </a:t>
            </a:r>
          </a:p>
          <a:p>
            <a:pPr algn="just"/>
            <a:r>
              <a:rPr lang="tr-TR" dirty="0" smtClean="0"/>
              <a:t>Bu özelliklere sahip bir yazı nasıl bir hareket gerçekleştirmeli, yani nasıl bir </a:t>
            </a:r>
            <a:r>
              <a:rPr lang="tr-TR" dirty="0" err="1" smtClean="0"/>
              <a:t>metod’a</a:t>
            </a:r>
            <a:r>
              <a:rPr lang="tr-TR" dirty="0" smtClean="0"/>
              <a:t> sahip olmalı? Yayınlanmalı </a:t>
            </a:r>
            <a:r>
              <a:rPr lang="tr-TR" b="1" dirty="0" smtClean="0"/>
              <a:t>(</a:t>
            </a:r>
            <a:r>
              <a:rPr lang="tr-TR" b="1" dirty="0" err="1" smtClean="0"/>
              <a:t>publish</a:t>
            </a:r>
            <a:r>
              <a:rPr lang="tr-TR" b="1" dirty="0" smtClean="0"/>
              <a:t>)</a:t>
            </a:r>
            <a:r>
              <a:rPr lang="tr-TR" dirty="0" smtClean="0"/>
              <a:t> değil mi? </a:t>
            </a:r>
            <a:endParaRPr lang="tr-TR" dirty="0"/>
          </a:p>
          <a:p>
            <a:pPr algn="just"/>
            <a:endParaRPr lang="tr-TR" dirty="0"/>
          </a:p>
          <a:p>
            <a:pPr algn="just"/>
            <a:endParaRPr lang="tr-TR" dirty="0" smtClean="0"/>
          </a:p>
          <a:p>
            <a:pPr algn="just"/>
            <a:endParaRPr lang="tr-TR" dirty="0"/>
          </a:p>
          <a:p>
            <a:pPr algn="just"/>
            <a:endParaRPr lang="tr-TR" dirty="0" smtClean="0"/>
          </a:p>
          <a:p>
            <a:pPr marL="0" indent="0" algn="just">
              <a:buNone/>
            </a:pPr>
            <a:endParaRPr lang="tr-TR" dirty="0"/>
          </a:p>
          <a:p>
            <a:pPr marL="0" indent="0" algn="just">
              <a:buNone/>
            </a:pPr>
            <a:endParaRPr lang="tr-TR" dirty="0" smtClean="0"/>
          </a:p>
        </p:txBody>
      </p:sp>
    </p:spTree>
    <p:extLst>
      <p:ext uri="{BB962C8B-B14F-4D97-AF65-F5344CB8AC3E}">
        <p14:creationId xmlns:p14="http://schemas.microsoft.com/office/powerpoint/2010/main" val="50522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hlinkClick r:id="rId2"/>
              </a:rPr>
              <a:t>Giriş</a:t>
            </a:r>
            <a:endParaRPr lang="tr-TR" dirty="0"/>
          </a:p>
        </p:txBody>
      </p:sp>
      <p:sp>
        <p:nvSpPr>
          <p:cNvPr id="3" name="İçerik Yer Tutucusu 2"/>
          <p:cNvSpPr>
            <a:spLocks noGrp="1"/>
          </p:cNvSpPr>
          <p:nvPr>
            <p:ph idx="1"/>
          </p:nvPr>
        </p:nvSpPr>
        <p:spPr>
          <a:xfrm>
            <a:off x="845127" y="1828800"/>
            <a:ext cx="4936548" cy="4351337"/>
          </a:xfrm>
        </p:spPr>
        <p:txBody>
          <a:bodyPr/>
          <a:lstStyle/>
          <a:p>
            <a:r>
              <a:rPr lang="tr-TR" dirty="0" smtClean="0"/>
              <a:t>Eğitim boyunca ne öğreneceksiniz?</a:t>
            </a:r>
            <a:endParaRPr lang="en-US" dirty="0"/>
          </a:p>
          <a:p>
            <a:r>
              <a:rPr lang="tr-TR" dirty="0" smtClean="0"/>
              <a:t>Eğitiminin </a:t>
            </a:r>
            <a:r>
              <a:rPr lang="tr-TR" dirty="0" err="1" smtClean="0"/>
              <a:t>sonuda</a:t>
            </a:r>
            <a:r>
              <a:rPr lang="tr-TR" dirty="0" smtClean="0"/>
              <a:t> küçük bir web uygulamanız olacak. Bu uygulama bir </a:t>
            </a:r>
            <a:r>
              <a:rPr lang="tr-TR" dirty="0" err="1" smtClean="0"/>
              <a:t>blog’dur</a:t>
            </a:r>
            <a:r>
              <a:rPr lang="tr-TR" dirty="0" smtClean="0"/>
              <a:t>. Size bunu nasıl hayata geçireceğinizi göstereceğiz ve herkes hemen hemen aşağıdaki resimdeki gibi olacak çalışmanıza şahit olacak.</a:t>
            </a:r>
            <a:endParaRPr lang="en-US" dirty="0"/>
          </a:p>
          <a:p>
            <a:endParaRPr lang="en-US" dirty="0"/>
          </a:p>
          <a:p>
            <a:pPr marL="0" indent="0">
              <a:buNone/>
            </a:pPr>
            <a:endParaRPr lang="tr-TR" dirty="0"/>
          </a:p>
        </p:txBody>
      </p:sp>
      <p:pic>
        <p:nvPicPr>
          <p:cNvPr id="4" name="Resim 3"/>
          <p:cNvPicPr>
            <a:picLocks noChangeAspect="1"/>
          </p:cNvPicPr>
          <p:nvPr/>
        </p:nvPicPr>
        <p:blipFill>
          <a:blip r:embed="rId3"/>
          <a:stretch>
            <a:fillRect/>
          </a:stretch>
        </p:blipFill>
        <p:spPr>
          <a:xfrm>
            <a:off x="5857875" y="881697"/>
            <a:ext cx="5879057" cy="4880985"/>
          </a:xfrm>
          <a:prstGeom prst="rect">
            <a:avLst/>
          </a:prstGeom>
        </p:spPr>
      </p:pic>
    </p:spTree>
    <p:extLst>
      <p:ext uri="{BB962C8B-B14F-4D97-AF65-F5344CB8AC3E}">
        <p14:creationId xmlns:p14="http://schemas.microsoft.com/office/powerpoint/2010/main" val="3317227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Django</a:t>
            </a:r>
            <a:r>
              <a:rPr lang="tr-TR" u="sng" dirty="0" smtClean="0">
                <a:hlinkClick r:id="rId2"/>
              </a:rPr>
              <a:t> Modelleri - Nesneler</a:t>
            </a:r>
            <a:endParaRPr lang="tr-TR" dirty="0"/>
          </a:p>
        </p:txBody>
      </p:sp>
      <p:graphicFrame>
        <p:nvGraphicFramePr>
          <p:cNvPr id="7" name="Tablo 6"/>
          <p:cNvGraphicFramePr>
            <a:graphicFrameLocks noGrp="1"/>
          </p:cNvGraphicFramePr>
          <p:nvPr>
            <p:extLst>
              <p:ext uri="{D42A27DB-BD31-4B8C-83A1-F6EECF244321}">
                <p14:modId xmlns:p14="http://schemas.microsoft.com/office/powerpoint/2010/main" val="108082991"/>
              </p:ext>
            </p:extLst>
          </p:nvPr>
        </p:nvGraphicFramePr>
        <p:xfrm>
          <a:off x="2279650" y="1828800"/>
          <a:ext cx="3749675" cy="2225040"/>
        </p:xfrm>
        <a:graphic>
          <a:graphicData uri="http://schemas.openxmlformats.org/drawingml/2006/table">
            <a:tbl>
              <a:tblPr firstRow="1" bandRow="1">
                <a:tableStyleId>{5C22544A-7EE6-4342-B048-85BDC9FD1C3A}</a:tableStyleId>
              </a:tblPr>
              <a:tblGrid>
                <a:gridCol w="3749675">
                  <a:extLst>
                    <a:ext uri="{9D8B030D-6E8A-4147-A177-3AD203B41FA5}">
                      <a16:colId xmlns:a16="http://schemas.microsoft.com/office/drawing/2014/main" val="20000"/>
                    </a:ext>
                  </a:extLst>
                </a:gridCol>
              </a:tblGrid>
              <a:tr h="370840">
                <a:tc>
                  <a:txBody>
                    <a:bodyPr/>
                    <a:lstStyle/>
                    <a:p>
                      <a:r>
                        <a:rPr lang="tr-TR" dirty="0" err="1" smtClean="0"/>
                        <a:t>POST’un</a:t>
                      </a:r>
                      <a:r>
                        <a:rPr lang="tr-TR" dirty="0" smtClean="0"/>
                        <a:t> ÖZELLİKLERİ</a:t>
                      </a:r>
                      <a:endParaRPr lang="tr-TR" dirty="0"/>
                    </a:p>
                  </a:txBody>
                  <a:tcPr/>
                </a:tc>
                <a:extLst>
                  <a:ext uri="{0D108BD9-81ED-4DB2-BD59-A6C34878D82A}">
                    <a16:rowId xmlns:a16="http://schemas.microsoft.com/office/drawing/2014/main" val="10000"/>
                  </a:ext>
                </a:extLst>
              </a:tr>
              <a:tr h="370840">
                <a:tc>
                  <a:txBody>
                    <a:bodyPr/>
                    <a:lstStyle/>
                    <a:p>
                      <a:r>
                        <a:rPr lang="tr-TR" dirty="0" err="1" smtClean="0"/>
                        <a:t>Title</a:t>
                      </a:r>
                      <a:endParaRPr lang="tr-TR" dirty="0"/>
                    </a:p>
                  </a:txBody>
                  <a:tcPr/>
                </a:tc>
                <a:extLst>
                  <a:ext uri="{0D108BD9-81ED-4DB2-BD59-A6C34878D82A}">
                    <a16:rowId xmlns:a16="http://schemas.microsoft.com/office/drawing/2014/main" val="10001"/>
                  </a:ext>
                </a:extLst>
              </a:tr>
              <a:tr h="370840">
                <a:tc>
                  <a:txBody>
                    <a:bodyPr/>
                    <a:lstStyle/>
                    <a:p>
                      <a:r>
                        <a:rPr lang="tr-TR" dirty="0" err="1" smtClean="0"/>
                        <a:t>Text</a:t>
                      </a:r>
                      <a:endParaRPr lang="tr-TR" dirty="0"/>
                    </a:p>
                  </a:txBody>
                  <a:tcPr/>
                </a:tc>
                <a:extLst>
                  <a:ext uri="{0D108BD9-81ED-4DB2-BD59-A6C34878D82A}">
                    <a16:rowId xmlns:a16="http://schemas.microsoft.com/office/drawing/2014/main" val="10002"/>
                  </a:ext>
                </a:extLst>
              </a:tr>
              <a:tr h="370840">
                <a:tc>
                  <a:txBody>
                    <a:bodyPr/>
                    <a:lstStyle/>
                    <a:p>
                      <a:r>
                        <a:rPr lang="tr-TR" dirty="0" smtClean="0"/>
                        <a:t>Author</a:t>
                      </a:r>
                      <a:endParaRPr lang="tr-TR" dirty="0"/>
                    </a:p>
                  </a:txBody>
                  <a:tcPr/>
                </a:tc>
                <a:extLst>
                  <a:ext uri="{0D108BD9-81ED-4DB2-BD59-A6C34878D82A}">
                    <a16:rowId xmlns:a16="http://schemas.microsoft.com/office/drawing/2014/main" val="10003"/>
                  </a:ext>
                </a:extLst>
              </a:tr>
              <a:tr h="370840">
                <a:tc>
                  <a:txBody>
                    <a:bodyPr/>
                    <a:lstStyle/>
                    <a:p>
                      <a:r>
                        <a:rPr lang="tr-TR" dirty="0" err="1" smtClean="0"/>
                        <a:t>Created_date</a:t>
                      </a:r>
                      <a:endParaRPr lang="tr-TR" dirty="0" smtClean="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smtClean="0"/>
                        <a:t>Published_date</a:t>
                      </a:r>
                      <a:endParaRPr lang="tr-TR" dirty="0" smtClean="0"/>
                    </a:p>
                  </a:txBody>
                  <a:tcPr/>
                </a:tc>
                <a:extLst>
                  <a:ext uri="{0D108BD9-81ED-4DB2-BD59-A6C34878D82A}">
                    <a16:rowId xmlns:a16="http://schemas.microsoft.com/office/drawing/2014/main" val="10005"/>
                  </a:ext>
                </a:extLst>
              </a:tr>
            </a:tbl>
          </a:graphicData>
        </a:graphic>
      </p:graphicFrame>
      <p:graphicFrame>
        <p:nvGraphicFramePr>
          <p:cNvPr id="8" name="Tablo 7"/>
          <p:cNvGraphicFramePr>
            <a:graphicFrameLocks noGrp="1"/>
          </p:cNvGraphicFramePr>
          <p:nvPr>
            <p:extLst>
              <p:ext uri="{D42A27DB-BD31-4B8C-83A1-F6EECF244321}">
                <p14:modId xmlns:p14="http://schemas.microsoft.com/office/powerpoint/2010/main" val="2909222007"/>
              </p:ext>
            </p:extLst>
          </p:nvPr>
        </p:nvGraphicFramePr>
        <p:xfrm>
          <a:off x="6417252" y="1828800"/>
          <a:ext cx="3749675" cy="741680"/>
        </p:xfrm>
        <a:graphic>
          <a:graphicData uri="http://schemas.openxmlformats.org/drawingml/2006/table">
            <a:tbl>
              <a:tblPr firstRow="1" bandRow="1">
                <a:tableStyleId>{5C22544A-7EE6-4342-B048-85BDC9FD1C3A}</a:tableStyleId>
              </a:tblPr>
              <a:tblGrid>
                <a:gridCol w="3749675">
                  <a:extLst>
                    <a:ext uri="{9D8B030D-6E8A-4147-A177-3AD203B41FA5}">
                      <a16:colId xmlns:a16="http://schemas.microsoft.com/office/drawing/2014/main" val="20000"/>
                    </a:ext>
                  </a:extLst>
                </a:gridCol>
              </a:tblGrid>
              <a:tr h="370840">
                <a:tc>
                  <a:txBody>
                    <a:bodyPr/>
                    <a:lstStyle/>
                    <a:p>
                      <a:r>
                        <a:rPr lang="tr-TR" dirty="0" err="1" smtClean="0"/>
                        <a:t>POST’un</a:t>
                      </a:r>
                      <a:r>
                        <a:rPr lang="tr-TR" dirty="0" smtClean="0"/>
                        <a:t> HAREKETLERİ</a:t>
                      </a:r>
                      <a:endParaRPr lang="tr-TR" dirty="0"/>
                    </a:p>
                  </a:txBody>
                  <a:tcPr/>
                </a:tc>
                <a:extLst>
                  <a:ext uri="{0D108BD9-81ED-4DB2-BD59-A6C34878D82A}">
                    <a16:rowId xmlns:a16="http://schemas.microsoft.com/office/drawing/2014/main" val="10000"/>
                  </a:ext>
                </a:extLst>
              </a:tr>
              <a:tr h="370840">
                <a:tc>
                  <a:txBody>
                    <a:bodyPr/>
                    <a:lstStyle/>
                    <a:p>
                      <a:r>
                        <a:rPr lang="tr-TR" dirty="0" err="1" smtClean="0"/>
                        <a:t>Publish</a:t>
                      </a:r>
                      <a:endParaRPr lang="tr-TR" dirty="0"/>
                    </a:p>
                  </a:txBody>
                  <a:tcPr/>
                </a:tc>
                <a:extLst>
                  <a:ext uri="{0D108BD9-81ED-4DB2-BD59-A6C34878D82A}">
                    <a16:rowId xmlns:a16="http://schemas.microsoft.com/office/drawing/2014/main" val="10001"/>
                  </a:ext>
                </a:extLst>
              </a:tr>
            </a:tbl>
          </a:graphicData>
        </a:graphic>
      </p:graphicFrame>
      <p:sp>
        <p:nvSpPr>
          <p:cNvPr id="9" name="İçerik Yer Tutucusu 2"/>
          <p:cNvSpPr txBox="1">
            <a:spLocks/>
          </p:cNvSpPr>
          <p:nvPr/>
        </p:nvSpPr>
        <p:spPr>
          <a:xfrm>
            <a:off x="845127" y="18288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r>
              <a:rPr lang="tr-TR" dirty="0" smtClean="0"/>
              <a:t>Post’un özelliklerini ve gerçekleştireceği hareketleri, yani nesnemizin özelliklerini ve </a:t>
            </a:r>
            <a:r>
              <a:rPr lang="tr-TR" dirty="0" err="1" smtClean="0"/>
              <a:t>metodlarını</a:t>
            </a:r>
            <a:r>
              <a:rPr lang="tr-TR" dirty="0" smtClean="0"/>
              <a:t> nasıl tanımlayacağımızı biliyoruz. Bu sebeple bunu </a:t>
            </a:r>
            <a:r>
              <a:rPr lang="tr-TR" dirty="0" err="1" smtClean="0"/>
              <a:t>Django’da</a:t>
            </a:r>
            <a:r>
              <a:rPr lang="tr-TR" dirty="0" smtClean="0"/>
              <a:t> programlayabiliriz. </a:t>
            </a:r>
          </a:p>
          <a:p>
            <a:pPr algn="just"/>
            <a:endParaRPr lang="tr-TR" dirty="0" smtClean="0"/>
          </a:p>
          <a:p>
            <a:pPr algn="just"/>
            <a:endParaRPr lang="tr-TR" dirty="0" smtClean="0"/>
          </a:p>
          <a:p>
            <a:pPr algn="just"/>
            <a:endParaRPr lang="tr-TR" dirty="0" smtClean="0"/>
          </a:p>
          <a:p>
            <a:pPr marL="0" indent="0" algn="just">
              <a:buFont typeface="Wingdings 2" pitchFamily="18" charset="2"/>
              <a:buNone/>
            </a:pPr>
            <a:endParaRPr lang="tr-TR" dirty="0" smtClean="0"/>
          </a:p>
          <a:p>
            <a:pPr marL="0" indent="0" algn="just">
              <a:buFont typeface="Wingdings 2" pitchFamily="18" charset="2"/>
              <a:buNone/>
            </a:pPr>
            <a:endParaRPr lang="tr-TR" dirty="0" smtClean="0"/>
          </a:p>
        </p:txBody>
      </p:sp>
    </p:spTree>
    <p:extLst>
      <p:ext uri="{BB962C8B-B14F-4D97-AF65-F5344CB8AC3E}">
        <p14:creationId xmlns:p14="http://schemas.microsoft.com/office/powerpoint/2010/main" val="3277644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a:t>Django</a:t>
            </a:r>
            <a:r>
              <a:rPr lang="tr-TR" u="sng" dirty="0"/>
              <a:t> </a:t>
            </a:r>
            <a:r>
              <a:rPr lang="tr-TR" u="sng" dirty="0" smtClean="0"/>
              <a:t>Modelleri</a:t>
            </a:r>
            <a:endParaRPr lang="tr-TR" dirty="0"/>
          </a:p>
        </p:txBody>
      </p:sp>
      <p:sp>
        <p:nvSpPr>
          <p:cNvPr id="6" name="İçerik Yer Tutucusu 2"/>
          <p:cNvSpPr txBox="1">
            <a:spLocks/>
          </p:cNvSpPr>
          <p:nvPr/>
        </p:nvSpPr>
        <p:spPr>
          <a:xfrm>
            <a:off x="997527" y="19812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marL="0" indent="0" algn="just">
              <a:buFont typeface="Wingdings 2" pitchFamily="18" charset="2"/>
              <a:buNone/>
            </a:pPr>
            <a:endParaRPr lang="tr-TR" dirty="0" smtClean="0"/>
          </a:p>
          <a:p>
            <a:pPr marL="0" indent="0" algn="just">
              <a:buFont typeface="Wingdings 2" pitchFamily="18" charset="2"/>
              <a:buNone/>
            </a:pPr>
            <a:endParaRPr lang="tr-TR" dirty="0" smtClean="0"/>
          </a:p>
        </p:txBody>
      </p:sp>
      <p:sp>
        <p:nvSpPr>
          <p:cNvPr id="9" name="İçerik Yer Tutucusu 2"/>
          <p:cNvSpPr txBox="1">
            <a:spLocks/>
          </p:cNvSpPr>
          <p:nvPr/>
        </p:nvSpPr>
        <p:spPr>
          <a:xfrm>
            <a:off x="1149927" y="21336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tr-TR" dirty="0" smtClean="0"/>
          </a:p>
          <a:p>
            <a:pPr algn="just"/>
            <a:endParaRPr lang="tr-TR" dirty="0" smtClean="0"/>
          </a:p>
          <a:p>
            <a:pPr algn="just"/>
            <a:endParaRPr lang="tr-TR" dirty="0" smtClean="0"/>
          </a:p>
          <a:p>
            <a:pPr marL="0" indent="0" algn="just">
              <a:buFont typeface="Wingdings 2" pitchFamily="18" charset="2"/>
              <a:buNone/>
            </a:pPr>
            <a:endParaRPr lang="tr-TR" dirty="0" smtClean="0"/>
          </a:p>
          <a:p>
            <a:pPr marL="0" indent="0" algn="just">
              <a:buFont typeface="Wingdings 2" pitchFamily="18" charset="2"/>
              <a:buNone/>
            </a:pPr>
            <a:endParaRPr lang="tr-TR" dirty="0" smtClean="0"/>
          </a:p>
        </p:txBody>
      </p:sp>
      <p:sp>
        <p:nvSpPr>
          <p:cNvPr id="4" name="İçerik Yer Tutucusu 3"/>
          <p:cNvSpPr>
            <a:spLocks noGrp="1"/>
          </p:cNvSpPr>
          <p:nvPr>
            <p:ph idx="1"/>
          </p:nvPr>
        </p:nvSpPr>
        <p:spPr/>
        <p:txBody>
          <a:bodyPr/>
          <a:lstStyle/>
          <a:p>
            <a:pPr algn="just"/>
            <a:r>
              <a:rPr lang="tr-TR" dirty="0" smtClean="0"/>
              <a:t>Artık nesnenin ne olduğunu biliyoruz. Bu sebeple modelimizi oluşturabiliriz. Çünkü </a:t>
            </a:r>
            <a:r>
              <a:rPr lang="tr-TR" dirty="0" err="1" smtClean="0"/>
              <a:t>Django’da</a:t>
            </a:r>
            <a:r>
              <a:rPr lang="tr-TR" dirty="0" smtClean="0"/>
              <a:t> model </a:t>
            </a:r>
            <a:r>
              <a:rPr lang="tr-TR" dirty="0" err="1" smtClean="0"/>
              <a:t>veritabanına</a:t>
            </a:r>
            <a:r>
              <a:rPr lang="tr-TR" dirty="0" smtClean="0"/>
              <a:t> kaydedilebilen bir nesnedir. Veri tabanı, model aracılığıyla tanımladığımız bir grup verinin </a:t>
            </a:r>
            <a:r>
              <a:rPr lang="tr-TR" dirty="0" err="1" smtClean="0"/>
              <a:t>Django</a:t>
            </a:r>
            <a:r>
              <a:rPr lang="tr-TR" dirty="0" smtClean="0"/>
              <a:t> dışında kaydedildiği ve kendine göre kuralları olan bir yapıdır. Bu yapı ile iletişimi sağlayan ise bizim oluşturduğumuz modeldir. </a:t>
            </a:r>
            <a:r>
              <a:rPr lang="tr-TR" dirty="0" err="1" smtClean="0"/>
              <a:t>SQLite</a:t>
            </a:r>
            <a:r>
              <a:rPr lang="tr-TR" dirty="0" smtClean="0"/>
              <a:t> veri tabanını kullanacağız. </a:t>
            </a:r>
          </a:p>
          <a:p>
            <a:pPr algn="just"/>
            <a:r>
              <a:rPr lang="tr-TR" dirty="0" err="1"/>
              <a:t>Veritabanındaki</a:t>
            </a:r>
            <a:r>
              <a:rPr lang="tr-TR" dirty="0"/>
              <a:t> </a:t>
            </a:r>
            <a:r>
              <a:rPr lang="tr-TR" dirty="0" smtClean="0"/>
              <a:t>oluşturduğumuz modeli, </a:t>
            </a:r>
            <a:r>
              <a:rPr lang="tr-TR" dirty="0"/>
              <a:t>sütunları (alan adı) ve satırları (veri) olan bir hesap çizelgesi olarak düşünebilirsiniz.</a:t>
            </a:r>
          </a:p>
        </p:txBody>
      </p:sp>
    </p:spTree>
    <p:extLst>
      <p:ext uri="{BB962C8B-B14F-4D97-AF65-F5344CB8AC3E}">
        <p14:creationId xmlns:p14="http://schemas.microsoft.com/office/powerpoint/2010/main" val="1198088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t>Uygulama Oluşturma</a:t>
            </a:r>
            <a:endParaRPr lang="tr-TR" dirty="0"/>
          </a:p>
        </p:txBody>
      </p:sp>
      <p:sp>
        <p:nvSpPr>
          <p:cNvPr id="6" name="İçerik Yer Tutucusu 2"/>
          <p:cNvSpPr txBox="1">
            <a:spLocks/>
          </p:cNvSpPr>
          <p:nvPr/>
        </p:nvSpPr>
        <p:spPr>
          <a:xfrm>
            <a:off x="997527" y="19812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marL="0" indent="0" algn="just">
              <a:buFont typeface="Wingdings 2" pitchFamily="18" charset="2"/>
              <a:buNone/>
            </a:pPr>
            <a:endParaRPr lang="tr-TR" dirty="0" smtClean="0"/>
          </a:p>
          <a:p>
            <a:pPr marL="0" indent="0" algn="just">
              <a:buFont typeface="Wingdings 2" pitchFamily="18" charset="2"/>
              <a:buNone/>
            </a:pPr>
            <a:endParaRPr lang="tr-TR" dirty="0" smtClean="0"/>
          </a:p>
        </p:txBody>
      </p:sp>
      <p:sp>
        <p:nvSpPr>
          <p:cNvPr id="9" name="İçerik Yer Tutucusu 2"/>
          <p:cNvSpPr txBox="1">
            <a:spLocks/>
          </p:cNvSpPr>
          <p:nvPr/>
        </p:nvSpPr>
        <p:spPr>
          <a:xfrm>
            <a:off x="1149927" y="21336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tr-TR" dirty="0" smtClean="0"/>
          </a:p>
          <a:p>
            <a:pPr algn="just"/>
            <a:endParaRPr lang="tr-TR" dirty="0" smtClean="0"/>
          </a:p>
          <a:p>
            <a:pPr algn="just"/>
            <a:endParaRPr lang="tr-TR" dirty="0" smtClean="0"/>
          </a:p>
          <a:p>
            <a:pPr marL="0" indent="0" algn="just">
              <a:buFont typeface="Wingdings 2" pitchFamily="18" charset="2"/>
              <a:buNone/>
            </a:pPr>
            <a:endParaRPr lang="tr-TR" dirty="0" smtClean="0"/>
          </a:p>
          <a:p>
            <a:pPr marL="0" indent="0" algn="just">
              <a:buFont typeface="Wingdings 2" pitchFamily="18" charset="2"/>
              <a:buNone/>
            </a:pPr>
            <a:endParaRPr lang="tr-TR" dirty="0" smtClean="0"/>
          </a:p>
        </p:txBody>
      </p:sp>
      <p:sp>
        <p:nvSpPr>
          <p:cNvPr id="4" name="İçerik Yer Tutucusu 3"/>
          <p:cNvSpPr>
            <a:spLocks noGrp="1"/>
          </p:cNvSpPr>
          <p:nvPr>
            <p:ph idx="1"/>
          </p:nvPr>
        </p:nvSpPr>
        <p:spPr/>
        <p:txBody>
          <a:bodyPr>
            <a:normAutofit fontScale="92500"/>
          </a:bodyPr>
          <a:lstStyle/>
          <a:p>
            <a:pPr algn="just"/>
            <a:r>
              <a:rPr lang="tr-TR" dirty="0" smtClean="0"/>
              <a:t>Uygulamalar, yazılan programların modüler halde tanımlanmasını sağlayan ve </a:t>
            </a:r>
            <a:r>
              <a:rPr lang="tr-TR" dirty="0" err="1" smtClean="0"/>
              <a:t>böylelikler</a:t>
            </a:r>
            <a:r>
              <a:rPr lang="tr-TR" dirty="0" smtClean="0"/>
              <a:t> sonradan tekrar kullanılabilir küçük programcıkların oluşturulduğu fonksiyonel bölümlendirme işlemidir. Uygulamalar, baştan aşağı bir işlevin bir arada olmasını sağlar ve böylelikle derli toplu bir yapısal </a:t>
            </a:r>
            <a:r>
              <a:rPr lang="tr-TR" dirty="0" err="1" smtClean="0"/>
              <a:t>modülariteye</a:t>
            </a:r>
            <a:r>
              <a:rPr lang="tr-TR" dirty="0" smtClean="0"/>
              <a:t> sahip oluruz. </a:t>
            </a:r>
          </a:p>
          <a:p>
            <a:pPr algn="just"/>
            <a:r>
              <a:rPr lang="tr-TR" dirty="0" smtClean="0"/>
              <a:t>Bir uygulama oluşturmak için konsolda (komut satırında) aşağıdaki komutu çalıştırmamız gerekiyor. Bunun için </a:t>
            </a:r>
            <a:r>
              <a:rPr lang="tr-TR" dirty="0" err="1" smtClean="0"/>
              <a:t>djangogirls</a:t>
            </a:r>
            <a:r>
              <a:rPr lang="tr-TR" dirty="0" smtClean="0"/>
              <a:t> klasöründe olmamız lazım. Çünkü manage.py dosyası </a:t>
            </a:r>
            <a:r>
              <a:rPr lang="tr-TR" dirty="0" err="1" smtClean="0"/>
              <a:t>arcılığıyla</a:t>
            </a:r>
            <a:r>
              <a:rPr lang="tr-TR" dirty="0" smtClean="0"/>
              <a:t> bu işlemi yapabiliyoruz. Ayrıca (</a:t>
            </a:r>
            <a:r>
              <a:rPr lang="tr-TR" dirty="0" err="1" smtClean="0"/>
              <a:t>myenv</a:t>
            </a:r>
            <a:r>
              <a:rPr lang="tr-TR" dirty="0" smtClean="0"/>
              <a:t>) ön ekini görerek bunu yapalım ki, oluşturduğumuz </a:t>
            </a:r>
            <a:r>
              <a:rPr lang="tr-TR" dirty="0" err="1" smtClean="0"/>
              <a:t>virtual</a:t>
            </a:r>
            <a:r>
              <a:rPr lang="tr-TR" dirty="0" smtClean="0"/>
              <a:t> </a:t>
            </a:r>
            <a:r>
              <a:rPr lang="tr-TR" dirty="0" err="1" smtClean="0"/>
              <a:t>enironment’da</a:t>
            </a:r>
            <a:r>
              <a:rPr lang="tr-TR" dirty="0" smtClean="0"/>
              <a:t> bu işlemi yaptığımızdan emin olalım.</a:t>
            </a:r>
          </a:p>
          <a:p>
            <a:pPr marL="0" indent="0" algn="just">
              <a:buNone/>
            </a:pPr>
            <a:r>
              <a:rPr lang="tr-TR" b="1" dirty="0" err="1" smtClean="0"/>
              <a:t>python</a:t>
            </a:r>
            <a:r>
              <a:rPr lang="tr-TR" b="1" dirty="0" smtClean="0"/>
              <a:t> manage.py </a:t>
            </a:r>
            <a:r>
              <a:rPr lang="tr-TR" b="1" dirty="0" err="1" smtClean="0"/>
              <a:t>startapp</a:t>
            </a:r>
            <a:r>
              <a:rPr lang="tr-TR" b="1" dirty="0" smtClean="0"/>
              <a:t> </a:t>
            </a:r>
            <a:r>
              <a:rPr lang="tr-TR" b="1" dirty="0" err="1" smtClean="0"/>
              <a:t>blog</a:t>
            </a:r>
            <a:endParaRPr lang="tr-TR" b="1" dirty="0" smtClean="0"/>
          </a:p>
          <a:p>
            <a:pPr algn="just"/>
            <a:endParaRPr lang="tr-TR" dirty="0"/>
          </a:p>
        </p:txBody>
      </p:sp>
    </p:spTree>
    <p:extLst>
      <p:ext uri="{BB962C8B-B14F-4D97-AF65-F5344CB8AC3E}">
        <p14:creationId xmlns:p14="http://schemas.microsoft.com/office/powerpoint/2010/main" val="16003597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t>Uygulama Oluşturma</a:t>
            </a:r>
            <a:endParaRPr lang="tr-TR" dirty="0"/>
          </a:p>
        </p:txBody>
      </p:sp>
      <p:sp>
        <p:nvSpPr>
          <p:cNvPr id="6" name="İçerik Yer Tutucusu 2"/>
          <p:cNvSpPr txBox="1">
            <a:spLocks/>
          </p:cNvSpPr>
          <p:nvPr/>
        </p:nvSpPr>
        <p:spPr>
          <a:xfrm>
            <a:off x="997527" y="19812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marL="0" indent="0" algn="just">
              <a:buFont typeface="Wingdings 2" pitchFamily="18" charset="2"/>
              <a:buNone/>
            </a:pPr>
            <a:endParaRPr lang="tr-TR" dirty="0" smtClean="0"/>
          </a:p>
          <a:p>
            <a:pPr marL="0" indent="0" algn="just">
              <a:buFont typeface="Wingdings 2" pitchFamily="18" charset="2"/>
              <a:buNone/>
            </a:pPr>
            <a:endParaRPr lang="tr-TR" dirty="0" smtClean="0"/>
          </a:p>
        </p:txBody>
      </p:sp>
      <p:sp>
        <p:nvSpPr>
          <p:cNvPr id="9" name="İçerik Yer Tutucusu 2"/>
          <p:cNvSpPr txBox="1">
            <a:spLocks/>
          </p:cNvSpPr>
          <p:nvPr/>
        </p:nvSpPr>
        <p:spPr>
          <a:xfrm>
            <a:off x="1149927" y="21336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tr-TR" dirty="0" smtClean="0"/>
          </a:p>
          <a:p>
            <a:pPr algn="just"/>
            <a:endParaRPr lang="tr-TR" dirty="0" smtClean="0"/>
          </a:p>
          <a:p>
            <a:pPr algn="just"/>
            <a:endParaRPr lang="tr-TR" dirty="0" smtClean="0"/>
          </a:p>
          <a:p>
            <a:pPr marL="0" indent="0" algn="just">
              <a:buFont typeface="Wingdings 2" pitchFamily="18" charset="2"/>
              <a:buNone/>
            </a:pPr>
            <a:endParaRPr lang="tr-TR" dirty="0" smtClean="0"/>
          </a:p>
          <a:p>
            <a:pPr marL="0" indent="0" algn="just">
              <a:buFont typeface="Wingdings 2" pitchFamily="18" charset="2"/>
              <a:buNone/>
            </a:pPr>
            <a:endParaRPr lang="tr-TR" dirty="0" smtClean="0"/>
          </a:p>
        </p:txBody>
      </p:sp>
      <p:sp>
        <p:nvSpPr>
          <p:cNvPr id="4" name="İçerik Yer Tutucusu 3"/>
          <p:cNvSpPr>
            <a:spLocks noGrp="1"/>
          </p:cNvSpPr>
          <p:nvPr>
            <p:ph idx="1"/>
          </p:nvPr>
        </p:nvSpPr>
        <p:spPr>
          <a:xfrm>
            <a:off x="4238625" y="1419225"/>
            <a:ext cx="3924300" cy="4829175"/>
          </a:xfrm>
        </p:spPr>
        <p:txBody>
          <a:bodyPr>
            <a:normAutofit fontScale="85000" lnSpcReduction="20000"/>
          </a:bodyPr>
          <a:lstStyle/>
          <a:p>
            <a:pPr algn="just"/>
            <a:r>
              <a:rPr lang="tr-TR" dirty="0" smtClean="0"/>
              <a:t>Bu komut sonrasında yandaki şekilde bir </a:t>
            </a:r>
            <a:r>
              <a:rPr lang="tr-TR" b="1" dirty="0" err="1" smtClean="0"/>
              <a:t>blog</a:t>
            </a:r>
            <a:r>
              <a:rPr lang="tr-TR" dirty="0" smtClean="0"/>
              <a:t> klasörünün ve onu altında klasör ve dosya yapısının oluştuğunu  göreceksiniz.</a:t>
            </a:r>
          </a:p>
          <a:p>
            <a:pPr algn="just"/>
            <a:r>
              <a:rPr lang="tr-TR" dirty="0" smtClean="0"/>
              <a:t>Uygulamayı oluşturduk fakat bu haliyle </a:t>
            </a:r>
            <a:r>
              <a:rPr lang="tr-TR" dirty="0" err="1" smtClean="0"/>
              <a:t>django</a:t>
            </a:r>
            <a:r>
              <a:rPr lang="tr-TR" dirty="0" smtClean="0"/>
              <a:t> bunu kullanması gerektiğini bilmez. Bunu öğrenmesi için </a:t>
            </a:r>
            <a:r>
              <a:rPr lang="tr-TR" b="1" dirty="0" smtClean="0"/>
              <a:t>mysite/settings.py</a:t>
            </a:r>
            <a:r>
              <a:rPr lang="tr-TR" dirty="0" smtClean="0"/>
              <a:t> </a:t>
            </a:r>
            <a:r>
              <a:rPr lang="tr-TR" dirty="0"/>
              <a:t>dosyasında </a:t>
            </a:r>
            <a:r>
              <a:rPr lang="tr-TR" dirty="0" smtClean="0"/>
              <a:t>INSTALLED_APPS satırına soldaki gibi </a:t>
            </a:r>
            <a:r>
              <a:rPr lang="tr-TR" b="1" dirty="0" smtClean="0"/>
              <a:t>‘</a:t>
            </a:r>
            <a:r>
              <a:rPr lang="tr-TR" b="1" dirty="0" err="1" smtClean="0"/>
              <a:t>blog</a:t>
            </a:r>
            <a:r>
              <a:rPr lang="tr-TR" b="1" dirty="0" smtClean="0"/>
              <a:t>’</a:t>
            </a:r>
            <a:r>
              <a:rPr lang="tr-TR" dirty="0" smtClean="0"/>
              <a:t> isimli uygulamayı eklememiz gerekir. Artık </a:t>
            </a:r>
            <a:r>
              <a:rPr lang="tr-TR" dirty="0" err="1" smtClean="0"/>
              <a:t>django</a:t>
            </a:r>
            <a:r>
              <a:rPr lang="tr-TR" dirty="0" smtClean="0"/>
              <a:t> yeni uygulaması ile tanıştı.</a:t>
            </a:r>
            <a:endParaRPr lang="tr-TR" dirty="0"/>
          </a:p>
        </p:txBody>
      </p:sp>
      <p:pic>
        <p:nvPicPr>
          <p:cNvPr id="3" name="Resim 2"/>
          <p:cNvPicPr>
            <a:picLocks noChangeAspect="1"/>
          </p:cNvPicPr>
          <p:nvPr/>
        </p:nvPicPr>
        <p:blipFill>
          <a:blip r:embed="rId2"/>
          <a:stretch>
            <a:fillRect/>
          </a:stretch>
        </p:blipFill>
        <p:spPr>
          <a:xfrm>
            <a:off x="8740146" y="1081087"/>
            <a:ext cx="2620581" cy="5403850"/>
          </a:xfrm>
          <a:prstGeom prst="rect">
            <a:avLst/>
          </a:prstGeom>
        </p:spPr>
      </p:pic>
      <p:pic>
        <p:nvPicPr>
          <p:cNvPr id="7" name="Resim 6"/>
          <p:cNvPicPr>
            <a:picLocks noChangeAspect="1"/>
          </p:cNvPicPr>
          <p:nvPr/>
        </p:nvPicPr>
        <p:blipFill>
          <a:blip r:embed="rId3"/>
          <a:stretch>
            <a:fillRect/>
          </a:stretch>
        </p:blipFill>
        <p:spPr>
          <a:xfrm>
            <a:off x="845127" y="2576035"/>
            <a:ext cx="3236891" cy="2413953"/>
          </a:xfrm>
          <a:prstGeom prst="rect">
            <a:avLst/>
          </a:prstGeom>
        </p:spPr>
      </p:pic>
    </p:spTree>
    <p:extLst>
      <p:ext uri="{BB962C8B-B14F-4D97-AF65-F5344CB8AC3E}">
        <p14:creationId xmlns:p14="http://schemas.microsoft.com/office/powerpoint/2010/main" val="19997905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u="sng" dirty="0" err="1" smtClean="0"/>
              <a:t>Blog</a:t>
            </a:r>
            <a:r>
              <a:rPr lang="tr-TR" u="sng" dirty="0" smtClean="0"/>
              <a:t> isimli Uygulamanın</a:t>
            </a:r>
            <a:r>
              <a:rPr lang="tr-TR" b="1" u="sng" dirty="0" smtClean="0"/>
              <a:t> Post </a:t>
            </a:r>
            <a:r>
              <a:rPr lang="tr-TR" u="sng" dirty="0" smtClean="0"/>
              <a:t>isimli Modelini Oluşturma</a:t>
            </a:r>
            <a:endParaRPr lang="tr-TR" dirty="0"/>
          </a:p>
        </p:txBody>
      </p:sp>
      <p:sp>
        <p:nvSpPr>
          <p:cNvPr id="6" name="İçerik Yer Tutucusu 2"/>
          <p:cNvSpPr txBox="1">
            <a:spLocks/>
          </p:cNvSpPr>
          <p:nvPr/>
        </p:nvSpPr>
        <p:spPr>
          <a:xfrm>
            <a:off x="997527" y="19812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marL="0" indent="0" algn="just">
              <a:buFont typeface="Wingdings 2" pitchFamily="18" charset="2"/>
              <a:buNone/>
            </a:pPr>
            <a:endParaRPr lang="tr-TR" dirty="0" smtClean="0"/>
          </a:p>
          <a:p>
            <a:pPr marL="0" indent="0" algn="just">
              <a:buFont typeface="Wingdings 2" pitchFamily="18" charset="2"/>
              <a:buNone/>
            </a:pPr>
            <a:endParaRPr lang="tr-TR" dirty="0" smtClean="0"/>
          </a:p>
        </p:txBody>
      </p:sp>
      <p:sp>
        <p:nvSpPr>
          <p:cNvPr id="9" name="İçerik Yer Tutucusu 2"/>
          <p:cNvSpPr txBox="1">
            <a:spLocks/>
          </p:cNvSpPr>
          <p:nvPr/>
        </p:nvSpPr>
        <p:spPr>
          <a:xfrm>
            <a:off x="1149927" y="21336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tr-TR" dirty="0" smtClean="0"/>
          </a:p>
          <a:p>
            <a:pPr algn="just"/>
            <a:endParaRPr lang="tr-TR" dirty="0" smtClean="0"/>
          </a:p>
          <a:p>
            <a:pPr algn="just"/>
            <a:endParaRPr lang="tr-TR" dirty="0" smtClean="0"/>
          </a:p>
          <a:p>
            <a:pPr marL="0" indent="0" algn="just">
              <a:buFont typeface="Wingdings 2" pitchFamily="18" charset="2"/>
              <a:buNone/>
            </a:pPr>
            <a:endParaRPr lang="tr-TR" dirty="0" smtClean="0"/>
          </a:p>
          <a:p>
            <a:pPr marL="0" indent="0" algn="just">
              <a:buFont typeface="Wingdings 2" pitchFamily="18" charset="2"/>
              <a:buNone/>
            </a:pPr>
            <a:endParaRPr lang="tr-TR" dirty="0" smtClean="0"/>
          </a:p>
        </p:txBody>
      </p:sp>
      <p:sp>
        <p:nvSpPr>
          <p:cNvPr id="4" name="İçerik Yer Tutucusu 3"/>
          <p:cNvSpPr>
            <a:spLocks noGrp="1"/>
          </p:cNvSpPr>
          <p:nvPr>
            <p:ph idx="1"/>
          </p:nvPr>
        </p:nvSpPr>
        <p:spPr/>
        <p:txBody>
          <a:bodyPr>
            <a:normAutofit/>
          </a:bodyPr>
          <a:lstStyle/>
          <a:p>
            <a:pPr algn="just"/>
            <a:r>
              <a:rPr lang="tr-TR" b="1" dirty="0" err="1" smtClean="0"/>
              <a:t>Blog</a:t>
            </a:r>
            <a:r>
              <a:rPr lang="tr-TR" dirty="0" smtClean="0"/>
              <a:t> klasöründeki </a:t>
            </a:r>
            <a:r>
              <a:rPr lang="tr-TR" b="1" dirty="0" smtClean="0"/>
              <a:t>models.py</a:t>
            </a:r>
            <a:r>
              <a:rPr lang="tr-TR" dirty="0" smtClean="0"/>
              <a:t> dosyası, </a:t>
            </a:r>
            <a:r>
              <a:rPr lang="tr-TR" dirty="0" err="1" smtClean="0"/>
              <a:t>blog</a:t>
            </a:r>
            <a:r>
              <a:rPr lang="tr-TR" dirty="0" smtClean="0"/>
              <a:t> uygulamasının nesnelerini tanımladığımız dosyadır. Bu dosyada </a:t>
            </a:r>
            <a:r>
              <a:rPr lang="tr-TR" b="1" dirty="0" smtClean="0"/>
              <a:t>post</a:t>
            </a:r>
            <a:r>
              <a:rPr lang="tr-TR" dirty="0" smtClean="0"/>
              <a:t> isimli modeli oluşturacağız. Bunu yapmak için ilk önce aşağıdaki ihtiyaç duyduğumuz nesneleri aşağıdaki gibi </a:t>
            </a:r>
            <a:r>
              <a:rPr lang="tr-TR" dirty="0" err="1" smtClean="0"/>
              <a:t>import</a:t>
            </a:r>
            <a:r>
              <a:rPr lang="tr-TR" dirty="0" smtClean="0"/>
              <a:t> ederek kullanabilir </a:t>
            </a:r>
            <a:r>
              <a:rPr lang="tr-TR" dirty="0"/>
              <a:t>hale gelelim. </a:t>
            </a:r>
            <a:r>
              <a:rPr lang="tr-TR" b="1" dirty="0" err="1"/>
              <a:t>from</a:t>
            </a:r>
            <a:r>
              <a:rPr lang="tr-TR" dirty="0"/>
              <a:t> veya </a:t>
            </a:r>
            <a:r>
              <a:rPr lang="tr-TR" b="1" dirty="0" err="1"/>
              <a:t>import</a:t>
            </a:r>
            <a:r>
              <a:rPr lang="tr-TR" dirty="0"/>
              <a:t> ile başlayan tüm satırlar başka </a:t>
            </a:r>
            <a:r>
              <a:rPr lang="tr-TR" dirty="0" smtClean="0"/>
              <a:t>yerlerde tanımlanmış kodları projemize </a:t>
            </a:r>
            <a:r>
              <a:rPr lang="tr-TR" dirty="0"/>
              <a:t>dahil eder. </a:t>
            </a:r>
            <a:r>
              <a:rPr lang="tr-TR" dirty="0" smtClean="0"/>
              <a:t>Çünkü projemizin içine kopyalamak yerine, </a:t>
            </a:r>
            <a:r>
              <a:rPr lang="tr-TR" dirty="0"/>
              <a:t>bu kodların bir kısmını </a:t>
            </a:r>
            <a:r>
              <a:rPr lang="tr-TR" b="1" dirty="0" err="1"/>
              <a:t>from</a:t>
            </a:r>
            <a:r>
              <a:rPr lang="tr-TR" b="1" dirty="0"/>
              <a:t> ... </a:t>
            </a:r>
            <a:r>
              <a:rPr lang="tr-TR" b="1" dirty="0" err="1"/>
              <a:t>import</a:t>
            </a:r>
            <a:r>
              <a:rPr lang="tr-TR" b="1" dirty="0"/>
              <a:t> ...</a:t>
            </a:r>
            <a:r>
              <a:rPr lang="tr-TR" dirty="0"/>
              <a:t> </a:t>
            </a:r>
            <a:r>
              <a:rPr lang="tr-TR" dirty="0" smtClean="0"/>
              <a:t>Formatını kullanarak </a:t>
            </a:r>
            <a:r>
              <a:rPr lang="tr-TR" dirty="0"/>
              <a:t>kodumuza dahil edebiliriz</a:t>
            </a:r>
            <a:r>
              <a:rPr lang="tr-TR" dirty="0" smtClean="0"/>
              <a:t>. Bu bize zaman kazandırır.</a:t>
            </a:r>
          </a:p>
          <a:p>
            <a:pPr marL="0" indent="0" algn="just">
              <a:buNone/>
            </a:pPr>
            <a:r>
              <a:rPr lang="tr-TR" b="1" dirty="0" err="1">
                <a:solidFill>
                  <a:srgbClr val="FF0000"/>
                </a:solidFill>
              </a:rPr>
              <a:t>from</a:t>
            </a:r>
            <a:r>
              <a:rPr lang="tr-TR" b="1" dirty="0">
                <a:solidFill>
                  <a:srgbClr val="FF0000"/>
                </a:solidFill>
              </a:rPr>
              <a:t> </a:t>
            </a:r>
            <a:r>
              <a:rPr lang="tr-TR" b="1" dirty="0" err="1">
                <a:solidFill>
                  <a:srgbClr val="FF0000"/>
                </a:solidFill>
              </a:rPr>
              <a:t>django.db</a:t>
            </a:r>
            <a:r>
              <a:rPr lang="tr-TR" b="1" dirty="0">
                <a:solidFill>
                  <a:srgbClr val="FF0000"/>
                </a:solidFill>
              </a:rPr>
              <a:t> </a:t>
            </a:r>
            <a:r>
              <a:rPr lang="tr-TR" b="1" dirty="0" err="1">
                <a:solidFill>
                  <a:srgbClr val="FF0000"/>
                </a:solidFill>
              </a:rPr>
              <a:t>import</a:t>
            </a:r>
            <a:r>
              <a:rPr lang="tr-TR" b="1" dirty="0">
                <a:solidFill>
                  <a:srgbClr val="FF0000"/>
                </a:solidFill>
              </a:rPr>
              <a:t> </a:t>
            </a:r>
            <a:r>
              <a:rPr lang="tr-TR" b="1" dirty="0" err="1">
                <a:solidFill>
                  <a:srgbClr val="FF0000"/>
                </a:solidFill>
              </a:rPr>
              <a:t>models</a:t>
            </a:r>
            <a:endParaRPr lang="tr-TR" b="1" dirty="0">
              <a:solidFill>
                <a:srgbClr val="FF0000"/>
              </a:solidFill>
            </a:endParaRPr>
          </a:p>
          <a:p>
            <a:pPr marL="0" indent="0" algn="just">
              <a:buNone/>
            </a:pPr>
            <a:r>
              <a:rPr lang="tr-TR" b="1" dirty="0" err="1">
                <a:solidFill>
                  <a:srgbClr val="FF0000"/>
                </a:solidFill>
              </a:rPr>
              <a:t>from</a:t>
            </a:r>
            <a:r>
              <a:rPr lang="tr-TR" b="1" dirty="0">
                <a:solidFill>
                  <a:srgbClr val="FF0000"/>
                </a:solidFill>
              </a:rPr>
              <a:t> </a:t>
            </a:r>
            <a:r>
              <a:rPr lang="tr-TR" b="1" dirty="0" err="1">
                <a:solidFill>
                  <a:srgbClr val="FF0000"/>
                </a:solidFill>
              </a:rPr>
              <a:t>django.utils</a:t>
            </a:r>
            <a:r>
              <a:rPr lang="tr-TR" b="1" dirty="0">
                <a:solidFill>
                  <a:srgbClr val="FF0000"/>
                </a:solidFill>
              </a:rPr>
              <a:t> </a:t>
            </a:r>
            <a:r>
              <a:rPr lang="tr-TR" b="1" dirty="0" err="1">
                <a:solidFill>
                  <a:srgbClr val="FF0000"/>
                </a:solidFill>
              </a:rPr>
              <a:t>import</a:t>
            </a:r>
            <a:r>
              <a:rPr lang="tr-TR" b="1" dirty="0">
                <a:solidFill>
                  <a:srgbClr val="FF0000"/>
                </a:solidFill>
              </a:rPr>
              <a:t> </a:t>
            </a:r>
            <a:r>
              <a:rPr lang="tr-TR" b="1" dirty="0" err="1" smtClean="0">
                <a:solidFill>
                  <a:srgbClr val="FF0000"/>
                </a:solidFill>
              </a:rPr>
              <a:t>timezone</a:t>
            </a:r>
            <a:endParaRPr lang="tr-TR" b="1" dirty="0" smtClean="0">
              <a:solidFill>
                <a:srgbClr val="FF0000"/>
              </a:solidFill>
            </a:endParaRPr>
          </a:p>
          <a:p>
            <a:pPr marL="0" indent="0" algn="just">
              <a:buNone/>
            </a:pPr>
            <a:endParaRPr lang="tr-TR" b="1" dirty="0"/>
          </a:p>
        </p:txBody>
      </p:sp>
    </p:spTree>
    <p:extLst>
      <p:ext uri="{BB962C8B-B14F-4D97-AF65-F5344CB8AC3E}">
        <p14:creationId xmlns:p14="http://schemas.microsoft.com/office/powerpoint/2010/main" val="142131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u="sng" dirty="0" err="1" smtClean="0"/>
              <a:t>Blog</a:t>
            </a:r>
            <a:r>
              <a:rPr lang="tr-TR" u="sng" dirty="0" smtClean="0"/>
              <a:t> isimli Uygulamanın</a:t>
            </a:r>
            <a:r>
              <a:rPr lang="tr-TR" b="1" u="sng" dirty="0" smtClean="0"/>
              <a:t> Post </a:t>
            </a:r>
            <a:r>
              <a:rPr lang="tr-TR" u="sng" dirty="0" smtClean="0"/>
              <a:t>isimli Modelini Oluşturma</a:t>
            </a:r>
            <a:endParaRPr lang="tr-TR" dirty="0"/>
          </a:p>
        </p:txBody>
      </p:sp>
      <p:sp>
        <p:nvSpPr>
          <p:cNvPr id="9" name="İçerik Yer Tutucusu 2"/>
          <p:cNvSpPr txBox="1">
            <a:spLocks/>
          </p:cNvSpPr>
          <p:nvPr/>
        </p:nvSpPr>
        <p:spPr>
          <a:xfrm>
            <a:off x="1149927" y="21336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tr-TR" dirty="0" smtClean="0"/>
          </a:p>
          <a:p>
            <a:pPr algn="just"/>
            <a:endParaRPr lang="tr-TR" dirty="0" smtClean="0"/>
          </a:p>
          <a:p>
            <a:pPr algn="just"/>
            <a:endParaRPr lang="tr-TR" dirty="0" smtClean="0"/>
          </a:p>
          <a:p>
            <a:pPr marL="0" indent="0" algn="just">
              <a:buFont typeface="Wingdings 2" pitchFamily="18" charset="2"/>
              <a:buNone/>
            </a:pPr>
            <a:endParaRPr lang="tr-TR" dirty="0" smtClean="0"/>
          </a:p>
          <a:p>
            <a:pPr marL="0" indent="0" algn="just">
              <a:buFont typeface="Wingdings 2" pitchFamily="18" charset="2"/>
              <a:buNone/>
            </a:pPr>
            <a:endParaRPr lang="tr-TR" dirty="0" smtClean="0"/>
          </a:p>
        </p:txBody>
      </p:sp>
      <p:sp>
        <p:nvSpPr>
          <p:cNvPr id="4" name="İçerik Yer Tutucusu 3"/>
          <p:cNvSpPr>
            <a:spLocks noGrp="1"/>
          </p:cNvSpPr>
          <p:nvPr>
            <p:ph idx="1"/>
          </p:nvPr>
        </p:nvSpPr>
        <p:spPr/>
        <p:txBody>
          <a:bodyPr>
            <a:normAutofit lnSpcReduction="10000"/>
          </a:bodyPr>
          <a:lstStyle/>
          <a:p>
            <a:pPr algn="just"/>
            <a:r>
              <a:rPr lang="tr-TR" dirty="0" smtClean="0"/>
              <a:t>Aşağıda</a:t>
            </a:r>
            <a:r>
              <a:rPr lang="tr-TR" b="1" dirty="0" smtClean="0"/>
              <a:t> Post </a:t>
            </a:r>
            <a:r>
              <a:rPr lang="tr-TR" dirty="0" smtClean="0"/>
              <a:t>isimli modelimizi tanımlamaya başlıyoruz:</a:t>
            </a:r>
          </a:p>
          <a:p>
            <a:pPr marL="0" indent="0" algn="just">
              <a:buNone/>
            </a:pPr>
            <a:endParaRPr lang="tr-TR" b="1" dirty="0" smtClean="0"/>
          </a:p>
          <a:p>
            <a:pPr marL="0" indent="0" algn="just">
              <a:buNone/>
            </a:pPr>
            <a:r>
              <a:rPr lang="tr-TR" b="1" dirty="0" err="1" smtClean="0">
                <a:solidFill>
                  <a:srgbClr val="FF0000"/>
                </a:solidFill>
              </a:rPr>
              <a:t>class</a:t>
            </a:r>
            <a:r>
              <a:rPr lang="tr-TR" b="1" dirty="0" smtClean="0">
                <a:solidFill>
                  <a:srgbClr val="FF0000"/>
                </a:solidFill>
              </a:rPr>
              <a:t> </a:t>
            </a:r>
            <a:r>
              <a:rPr lang="tr-TR" b="1" dirty="0">
                <a:solidFill>
                  <a:srgbClr val="FF0000"/>
                </a:solidFill>
              </a:rPr>
              <a:t>Post(</a:t>
            </a:r>
            <a:r>
              <a:rPr lang="tr-TR" b="1" dirty="0" err="1">
                <a:solidFill>
                  <a:srgbClr val="FF0000"/>
                </a:solidFill>
              </a:rPr>
              <a:t>models.Model</a:t>
            </a:r>
            <a:r>
              <a:rPr lang="tr-TR" b="1" dirty="0" smtClean="0">
                <a:solidFill>
                  <a:srgbClr val="FF0000"/>
                </a:solidFill>
              </a:rPr>
              <a:t>):</a:t>
            </a:r>
          </a:p>
          <a:p>
            <a:pPr marL="0" indent="0" algn="just">
              <a:buNone/>
            </a:pPr>
            <a:endParaRPr lang="tr-TR" b="1" dirty="0"/>
          </a:p>
          <a:p>
            <a:pPr marL="0" indent="0" algn="just">
              <a:buNone/>
            </a:pPr>
            <a:r>
              <a:rPr lang="tr-TR" b="1" dirty="0" err="1" smtClean="0"/>
              <a:t>class</a:t>
            </a:r>
            <a:r>
              <a:rPr lang="tr-TR" b="1" dirty="0" smtClean="0"/>
              <a:t>	: </a:t>
            </a:r>
            <a:r>
              <a:rPr lang="tr-TR" dirty="0" smtClean="0"/>
              <a:t>Bir nesne tanımladığımızı gösteren kelime</a:t>
            </a:r>
          </a:p>
          <a:p>
            <a:pPr marL="0" indent="0" algn="just">
              <a:buNone/>
            </a:pPr>
            <a:r>
              <a:rPr lang="tr-TR" b="1" dirty="0" smtClean="0"/>
              <a:t>Post	: </a:t>
            </a:r>
            <a:r>
              <a:rPr lang="tr-TR" dirty="0" smtClean="0"/>
              <a:t>Modelimizin ismi (Özel karakterler ve boşluk kullanmadan her 		türlü ismi verebiliriz. Class isimleri her zaman büyük harfle başlamak zorundadır.)</a:t>
            </a:r>
          </a:p>
          <a:p>
            <a:pPr marL="0" indent="0" algn="just">
              <a:buNone/>
            </a:pPr>
            <a:r>
              <a:rPr lang="tr-TR" b="1" dirty="0" err="1" smtClean="0"/>
              <a:t>models.Model</a:t>
            </a:r>
            <a:r>
              <a:rPr lang="tr-TR" b="1" dirty="0"/>
              <a:t> :</a:t>
            </a:r>
            <a:r>
              <a:rPr lang="tr-TR" dirty="0"/>
              <a:t> </a:t>
            </a:r>
            <a:r>
              <a:rPr lang="tr-TR" dirty="0" smtClean="0"/>
              <a:t>Post isimli </a:t>
            </a:r>
            <a:r>
              <a:rPr lang="tr-TR" dirty="0" err="1" smtClean="0"/>
              <a:t>class‘ın</a:t>
            </a:r>
            <a:r>
              <a:rPr lang="tr-TR" dirty="0" smtClean="0"/>
              <a:t> </a:t>
            </a:r>
            <a:r>
              <a:rPr lang="tr-TR" dirty="0"/>
              <a:t>bir </a:t>
            </a:r>
            <a:r>
              <a:rPr lang="tr-TR" dirty="0" err="1"/>
              <a:t>Django</a:t>
            </a:r>
            <a:r>
              <a:rPr lang="tr-TR" dirty="0"/>
              <a:t> Modeli olduğunu </a:t>
            </a:r>
            <a:r>
              <a:rPr lang="tr-TR" dirty="0" smtClean="0"/>
              <a:t>belirtir. Böylelikle </a:t>
            </a:r>
            <a:r>
              <a:rPr lang="tr-TR" dirty="0" err="1" smtClean="0"/>
              <a:t>Django</a:t>
            </a:r>
            <a:r>
              <a:rPr lang="tr-TR" dirty="0" smtClean="0"/>
              <a:t> </a:t>
            </a:r>
            <a:r>
              <a:rPr lang="tr-TR" dirty="0"/>
              <a:t>onu </a:t>
            </a:r>
            <a:r>
              <a:rPr lang="tr-TR" dirty="0" err="1"/>
              <a:t>veritabanında</a:t>
            </a:r>
            <a:r>
              <a:rPr lang="tr-TR" dirty="0"/>
              <a:t> tutması gerektiğini </a:t>
            </a:r>
            <a:r>
              <a:rPr lang="tr-TR" dirty="0" smtClean="0"/>
              <a:t>anlar.</a:t>
            </a:r>
          </a:p>
          <a:p>
            <a:pPr marL="0" indent="0" algn="just">
              <a:buNone/>
            </a:pPr>
            <a:endParaRPr lang="tr-TR" dirty="0" smtClean="0"/>
          </a:p>
          <a:p>
            <a:pPr marL="0" indent="0" algn="just">
              <a:buNone/>
            </a:pPr>
            <a:endParaRPr lang="tr-TR" dirty="0" smtClean="0"/>
          </a:p>
          <a:p>
            <a:pPr marL="0" indent="0" algn="just">
              <a:buNone/>
            </a:pPr>
            <a:endParaRPr lang="tr-TR" dirty="0" smtClean="0"/>
          </a:p>
          <a:p>
            <a:pPr marL="0" indent="0" algn="just">
              <a:buNone/>
            </a:pPr>
            <a:endParaRPr lang="tr-TR" b="1" dirty="0"/>
          </a:p>
        </p:txBody>
      </p:sp>
    </p:spTree>
    <p:extLst>
      <p:ext uri="{BB962C8B-B14F-4D97-AF65-F5344CB8AC3E}">
        <p14:creationId xmlns:p14="http://schemas.microsoft.com/office/powerpoint/2010/main" val="17502647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u="sng" dirty="0" err="1" smtClean="0"/>
              <a:t>Blog</a:t>
            </a:r>
            <a:r>
              <a:rPr lang="tr-TR" u="sng" dirty="0" smtClean="0"/>
              <a:t> isimli Uygulamanın</a:t>
            </a:r>
            <a:r>
              <a:rPr lang="tr-TR" b="1" u="sng" dirty="0" smtClean="0"/>
              <a:t> Post </a:t>
            </a:r>
            <a:r>
              <a:rPr lang="tr-TR" u="sng" dirty="0" smtClean="0"/>
              <a:t>isimli Modelini Oluşturma</a:t>
            </a:r>
            <a:endParaRPr lang="tr-TR" dirty="0"/>
          </a:p>
        </p:txBody>
      </p:sp>
      <p:sp>
        <p:nvSpPr>
          <p:cNvPr id="6" name="İçerik Yer Tutucusu 2"/>
          <p:cNvSpPr txBox="1">
            <a:spLocks/>
          </p:cNvSpPr>
          <p:nvPr/>
        </p:nvSpPr>
        <p:spPr>
          <a:xfrm>
            <a:off x="997527" y="19812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marL="0" indent="0" algn="just">
              <a:buFont typeface="Wingdings 2" pitchFamily="18" charset="2"/>
              <a:buNone/>
            </a:pPr>
            <a:endParaRPr lang="tr-TR" dirty="0" smtClean="0"/>
          </a:p>
          <a:p>
            <a:pPr marL="0" indent="0" algn="just">
              <a:buFont typeface="Wingdings 2" pitchFamily="18" charset="2"/>
              <a:buNone/>
            </a:pPr>
            <a:endParaRPr lang="tr-TR" dirty="0" smtClean="0"/>
          </a:p>
        </p:txBody>
      </p:sp>
      <p:sp>
        <p:nvSpPr>
          <p:cNvPr id="4" name="İçerik Yer Tutucusu 3"/>
          <p:cNvSpPr>
            <a:spLocks noGrp="1"/>
          </p:cNvSpPr>
          <p:nvPr>
            <p:ph idx="1"/>
          </p:nvPr>
        </p:nvSpPr>
        <p:spPr/>
        <p:txBody>
          <a:bodyPr>
            <a:normAutofit fontScale="70000" lnSpcReduction="20000"/>
          </a:bodyPr>
          <a:lstStyle/>
          <a:p>
            <a:pPr marL="0" indent="0" algn="just">
              <a:buNone/>
            </a:pPr>
            <a:r>
              <a:rPr lang="tr-TR" b="1" dirty="0" smtClean="0"/>
              <a:t>Post</a:t>
            </a:r>
            <a:r>
              <a:rPr lang="tr-TR" dirty="0" smtClean="0"/>
              <a:t> modelinin sahip olması gereken özelliklerin </a:t>
            </a:r>
            <a:r>
              <a:rPr lang="en-US" b="1" dirty="0" smtClean="0"/>
              <a:t>title</a:t>
            </a:r>
            <a:r>
              <a:rPr lang="en-US" b="1" dirty="0"/>
              <a:t>, text, </a:t>
            </a:r>
            <a:r>
              <a:rPr lang="en-US" b="1" dirty="0" err="1"/>
              <a:t>created_date</a:t>
            </a:r>
            <a:r>
              <a:rPr lang="en-US" b="1" dirty="0"/>
              <a:t>, </a:t>
            </a:r>
            <a:r>
              <a:rPr lang="en-US" b="1" dirty="0" err="1"/>
              <a:t>published_date</a:t>
            </a:r>
            <a:r>
              <a:rPr lang="en-US" b="1" dirty="0"/>
              <a:t> ve </a:t>
            </a:r>
            <a:r>
              <a:rPr lang="en-US" b="1" dirty="0" smtClean="0"/>
              <a:t>author</a:t>
            </a:r>
            <a:r>
              <a:rPr lang="tr-TR" dirty="0" smtClean="0"/>
              <a:t> olacağını söylemiştik. Modelin içinde bulunacak bu özellikler aynı zamanda </a:t>
            </a:r>
            <a:r>
              <a:rPr lang="tr-TR" dirty="0" err="1" smtClean="0"/>
              <a:t>veritabanında</a:t>
            </a:r>
            <a:r>
              <a:rPr lang="tr-TR" dirty="0" smtClean="0"/>
              <a:t> da aynı isimle oluşturulacağı için bu özelliklerin </a:t>
            </a:r>
            <a:r>
              <a:rPr lang="tr-TR" dirty="0" err="1" smtClean="0"/>
              <a:t>veritabanındaki</a:t>
            </a:r>
            <a:r>
              <a:rPr lang="tr-TR" dirty="0" smtClean="0"/>
              <a:t> alan tiplerinin belirlenmesi gerekmektedir. Bu tipler metin, referans, tarih veya başka bir nesneye referans olabilir (Başka neler olabilir acaba?)</a:t>
            </a:r>
          </a:p>
          <a:p>
            <a:pPr marL="0" indent="0" algn="just">
              <a:buNone/>
            </a:pPr>
            <a:endParaRPr lang="tr-TR" dirty="0" smtClean="0"/>
          </a:p>
          <a:p>
            <a:pPr marL="0" indent="0" algn="just">
              <a:buNone/>
            </a:pPr>
            <a:r>
              <a:rPr lang="tr-TR" b="1" dirty="0" err="1">
                <a:solidFill>
                  <a:srgbClr val="FF0000"/>
                </a:solidFill>
              </a:rPr>
              <a:t>models.CharField</a:t>
            </a:r>
            <a:r>
              <a:rPr lang="tr-TR" dirty="0"/>
              <a:t> - </a:t>
            </a:r>
            <a:r>
              <a:rPr lang="tr-TR" dirty="0" smtClean="0"/>
              <a:t>metin tanımlar</a:t>
            </a:r>
            <a:endParaRPr lang="tr-TR" dirty="0"/>
          </a:p>
          <a:p>
            <a:pPr marL="0" indent="0" algn="just">
              <a:buNone/>
            </a:pPr>
            <a:r>
              <a:rPr lang="tr-TR" b="1" dirty="0" err="1">
                <a:solidFill>
                  <a:srgbClr val="FF0000"/>
                </a:solidFill>
              </a:rPr>
              <a:t>models.TextField</a:t>
            </a:r>
            <a:r>
              <a:rPr lang="tr-TR" dirty="0"/>
              <a:t> - </a:t>
            </a:r>
            <a:r>
              <a:rPr lang="tr-TR" dirty="0" smtClean="0"/>
              <a:t>uzun metin tanımlar</a:t>
            </a:r>
            <a:endParaRPr lang="tr-TR" dirty="0"/>
          </a:p>
          <a:p>
            <a:pPr marL="0" indent="0" algn="just">
              <a:buNone/>
            </a:pPr>
            <a:r>
              <a:rPr lang="tr-TR" b="1" dirty="0" err="1">
                <a:solidFill>
                  <a:srgbClr val="FF0000"/>
                </a:solidFill>
              </a:rPr>
              <a:t>models.DateTimeField</a:t>
            </a:r>
            <a:r>
              <a:rPr lang="tr-TR" dirty="0"/>
              <a:t> - </a:t>
            </a:r>
            <a:r>
              <a:rPr lang="tr-TR" dirty="0" smtClean="0"/>
              <a:t>gün </a:t>
            </a:r>
            <a:r>
              <a:rPr lang="tr-TR" dirty="0"/>
              <a:t>ve saati </a:t>
            </a:r>
            <a:r>
              <a:rPr lang="tr-TR" dirty="0" smtClean="0"/>
              <a:t>tanımlar</a:t>
            </a:r>
            <a:endParaRPr lang="tr-TR" dirty="0"/>
          </a:p>
          <a:p>
            <a:pPr marL="0" indent="0" algn="just">
              <a:buNone/>
            </a:pPr>
            <a:r>
              <a:rPr lang="tr-TR" b="1" dirty="0" err="1">
                <a:solidFill>
                  <a:srgbClr val="FF0000"/>
                </a:solidFill>
              </a:rPr>
              <a:t>models.ForeignKey</a:t>
            </a:r>
            <a:r>
              <a:rPr lang="tr-TR" dirty="0"/>
              <a:t> - başka bir modele referans </a:t>
            </a:r>
            <a:r>
              <a:rPr lang="tr-TR" dirty="0" smtClean="0"/>
              <a:t>tanımlar</a:t>
            </a:r>
          </a:p>
          <a:p>
            <a:pPr marL="0" indent="0" algn="just">
              <a:buNone/>
            </a:pPr>
            <a:endParaRPr lang="tr-TR" dirty="0" smtClean="0"/>
          </a:p>
          <a:p>
            <a:pPr marL="0" indent="0" algn="just">
              <a:buNone/>
            </a:pPr>
            <a:r>
              <a:rPr lang="tr-TR" dirty="0" smtClean="0"/>
              <a:t>Model oluştururken yukarıdakilerden daha farklı alan tipleri de kullanmak mümkündür. Model alanlarının tam listesi için aşağıdaki linke tıklayınız :</a:t>
            </a:r>
          </a:p>
          <a:p>
            <a:pPr marL="0" indent="0" algn="just">
              <a:buNone/>
            </a:pPr>
            <a:r>
              <a:rPr lang="tr-TR" dirty="0" smtClean="0"/>
              <a:t> </a:t>
            </a:r>
            <a:r>
              <a:rPr lang="tr-TR" dirty="0">
                <a:hlinkClick r:id="rId2"/>
              </a:rPr>
              <a:t>https://docs.djangoproject.com/en/2.0/ref/models/fields/#</a:t>
            </a:r>
            <a:r>
              <a:rPr lang="tr-TR" dirty="0" smtClean="0">
                <a:hlinkClick r:id="rId2"/>
              </a:rPr>
              <a:t>field</a:t>
            </a:r>
            <a:endParaRPr lang="tr-TR" dirty="0" smtClean="0"/>
          </a:p>
          <a:p>
            <a:pPr marL="0" indent="0" algn="just">
              <a:buNone/>
            </a:pPr>
            <a:endParaRPr lang="tr-TR" dirty="0" smtClean="0"/>
          </a:p>
          <a:p>
            <a:pPr marL="0" indent="0" algn="just">
              <a:buNone/>
            </a:pPr>
            <a:endParaRPr lang="tr-TR" dirty="0" smtClean="0"/>
          </a:p>
          <a:p>
            <a:pPr marL="0" indent="0" algn="just">
              <a:buNone/>
            </a:pPr>
            <a:endParaRPr lang="tr-TR" dirty="0" smtClean="0"/>
          </a:p>
          <a:p>
            <a:pPr marL="0" indent="0" algn="just">
              <a:buNone/>
            </a:pPr>
            <a:endParaRPr lang="tr-TR" b="1" dirty="0"/>
          </a:p>
        </p:txBody>
      </p:sp>
    </p:spTree>
    <p:extLst>
      <p:ext uri="{BB962C8B-B14F-4D97-AF65-F5344CB8AC3E}">
        <p14:creationId xmlns:p14="http://schemas.microsoft.com/office/powerpoint/2010/main" val="37400749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u="sng" dirty="0" err="1" smtClean="0"/>
              <a:t>Blog</a:t>
            </a:r>
            <a:r>
              <a:rPr lang="tr-TR" u="sng" dirty="0" smtClean="0"/>
              <a:t> isimli Uygulamanın</a:t>
            </a:r>
            <a:r>
              <a:rPr lang="tr-TR" b="1" u="sng" dirty="0" smtClean="0"/>
              <a:t> Post </a:t>
            </a:r>
            <a:r>
              <a:rPr lang="tr-TR" u="sng" dirty="0" smtClean="0"/>
              <a:t>isimli Modelini Oluşturma</a:t>
            </a:r>
            <a:endParaRPr lang="tr-TR" dirty="0"/>
          </a:p>
        </p:txBody>
      </p:sp>
      <p:sp>
        <p:nvSpPr>
          <p:cNvPr id="6" name="İçerik Yer Tutucusu 2"/>
          <p:cNvSpPr txBox="1">
            <a:spLocks/>
          </p:cNvSpPr>
          <p:nvPr/>
        </p:nvSpPr>
        <p:spPr>
          <a:xfrm>
            <a:off x="997527" y="19812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marL="0" indent="0" algn="just">
              <a:buFont typeface="Wingdings 2" pitchFamily="18" charset="2"/>
              <a:buNone/>
            </a:pPr>
            <a:endParaRPr lang="tr-TR" dirty="0" smtClean="0"/>
          </a:p>
          <a:p>
            <a:pPr marL="0" indent="0" algn="just">
              <a:buFont typeface="Wingdings 2" pitchFamily="18" charset="2"/>
              <a:buNone/>
            </a:pPr>
            <a:endParaRPr lang="tr-TR" dirty="0" smtClean="0"/>
          </a:p>
        </p:txBody>
      </p:sp>
      <p:sp>
        <p:nvSpPr>
          <p:cNvPr id="4" name="İçerik Yer Tutucusu 3"/>
          <p:cNvSpPr>
            <a:spLocks noGrp="1"/>
          </p:cNvSpPr>
          <p:nvPr>
            <p:ph idx="1"/>
          </p:nvPr>
        </p:nvSpPr>
        <p:spPr/>
        <p:txBody>
          <a:bodyPr>
            <a:normAutofit/>
          </a:bodyPr>
          <a:lstStyle/>
          <a:p>
            <a:pPr marL="0" indent="0" algn="just">
              <a:buNone/>
            </a:pPr>
            <a:r>
              <a:rPr lang="tr-TR" dirty="0" smtClean="0"/>
              <a:t>Aşağıdaki kod modelin özelliklerini, başka bir deyişle </a:t>
            </a:r>
            <a:r>
              <a:rPr lang="tr-TR" dirty="0" err="1" smtClean="0"/>
              <a:t>veritabanında</a:t>
            </a:r>
            <a:r>
              <a:rPr lang="tr-TR" dirty="0" smtClean="0"/>
              <a:t> oluşturulacak alanların tiplerini belirler.</a:t>
            </a:r>
          </a:p>
          <a:p>
            <a:pPr marL="0" indent="0" algn="just">
              <a:buNone/>
            </a:pPr>
            <a:endParaRPr lang="tr-TR" dirty="0"/>
          </a:p>
          <a:p>
            <a:pPr marL="0" indent="0" algn="just">
              <a:buNone/>
            </a:pPr>
            <a:r>
              <a:rPr lang="tr-TR" sz="2400" b="1" dirty="0" err="1" smtClean="0"/>
              <a:t>author</a:t>
            </a:r>
            <a:r>
              <a:rPr lang="tr-TR" sz="2400" b="1" dirty="0" smtClean="0"/>
              <a:t> </a:t>
            </a:r>
            <a:r>
              <a:rPr lang="tr-TR" sz="2400" b="1" dirty="0"/>
              <a:t>= </a:t>
            </a:r>
            <a:r>
              <a:rPr lang="tr-TR" sz="2400" b="1" dirty="0" err="1">
                <a:solidFill>
                  <a:srgbClr val="FF0000"/>
                </a:solidFill>
              </a:rPr>
              <a:t>models.ForeignKey</a:t>
            </a:r>
            <a:r>
              <a:rPr lang="tr-TR" sz="2400" b="1" dirty="0"/>
              <a:t>('</a:t>
            </a:r>
            <a:r>
              <a:rPr lang="tr-TR" sz="2400" b="1" dirty="0" err="1"/>
              <a:t>auth.User</a:t>
            </a:r>
            <a:r>
              <a:rPr lang="tr-TR" sz="2400" b="1" dirty="0"/>
              <a:t>', </a:t>
            </a:r>
            <a:r>
              <a:rPr lang="tr-TR" sz="2400" b="1" dirty="0" err="1"/>
              <a:t>on_delete</a:t>
            </a:r>
            <a:r>
              <a:rPr lang="tr-TR" sz="2400" b="1" dirty="0"/>
              <a:t>=</a:t>
            </a:r>
            <a:r>
              <a:rPr lang="tr-TR" sz="2400" b="1" dirty="0" err="1"/>
              <a:t>models.CASCADE</a:t>
            </a:r>
            <a:r>
              <a:rPr lang="tr-TR" sz="2400" b="1" dirty="0"/>
              <a:t>)</a:t>
            </a:r>
          </a:p>
          <a:p>
            <a:pPr marL="0" indent="0" algn="just">
              <a:buNone/>
            </a:pPr>
            <a:r>
              <a:rPr lang="tr-TR" sz="2400" b="1" dirty="0" err="1" smtClean="0"/>
              <a:t>title</a:t>
            </a:r>
            <a:r>
              <a:rPr lang="tr-TR" sz="2400" b="1" dirty="0" smtClean="0"/>
              <a:t> </a:t>
            </a:r>
            <a:r>
              <a:rPr lang="tr-TR" sz="2400" b="1" dirty="0"/>
              <a:t>= </a:t>
            </a:r>
            <a:r>
              <a:rPr lang="tr-TR" sz="2400" b="1" dirty="0" err="1">
                <a:solidFill>
                  <a:srgbClr val="FF0000"/>
                </a:solidFill>
              </a:rPr>
              <a:t>models.CharField</a:t>
            </a:r>
            <a:r>
              <a:rPr lang="tr-TR" sz="2400" b="1" dirty="0"/>
              <a:t>(</a:t>
            </a:r>
            <a:r>
              <a:rPr lang="tr-TR" sz="2400" b="1" dirty="0" err="1"/>
              <a:t>max_length</a:t>
            </a:r>
            <a:r>
              <a:rPr lang="tr-TR" sz="2400" b="1" dirty="0"/>
              <a:t>=200)</a:t>
            </a:r>
          </a:p>
          <a:p>
            <a:pPr marL="0" indent="0" algn="just">
              <a:buNone/>
            </a:pPr>
            <a:r>
              <a:rPr lang="tr-TR" sz="2400" b="1" dirty="0" err="1" smtClean="0"/>
              <a:t>text</a:t>
            </a:r>
            <a:r>
              <a:rPr lang="tr-TR" sz="2400" b="1" dirty="0" smtClean="0"/>
              <a:t> </a:t>
            </a:r>
            <a:r>
              <a:rPr lang="tr-TR" sz="2400" b="1" dirty="0"/>
              <a:t>= </a:t>
            </a:r>
            <a:r>
              <a:rPr lang="tr-TR" sz="2400" b="1" dirty="0" err="1">
                <a:solidFill>
                  <a:srgbClr val="FF0000"/>
                </a:solidFill>
              </a:rPr>
              <a:t>models.TextField</a:t>
            </a:r>
            <a:r>
              <a:rPr lang="tr-TR" sz="2400" b="1" dirty="0"/>
              <a:t>()</a:t>
            </a:r>
          </a:p>
          <a:p>
            <a:pPr marL="0" indent="0" algn="just">
              <a:buNone/>
            </a:pPr>
            <a:r>
              <a:rPr lang="tr-TR" sz="2400" b="1" dirty="0" err="1" smtClean="0"/>
              <a:t>created_date</a:t>
            </a:r>
            <a:r>
              <a:rPr lang="tr-TR" sz="2400" b="1" dirty="0" smtClean="0"/>
              <a:t> </a:t>
            </a:r>
            <a:r>
              <a:rPr lang="tr-TR" sz="2400" b="1" dirty="0"/>
              <a:t>= </a:t>
            </a:r>
            <a:r>
              <a:rPr lang="tr-TR" sz="2400" b="1" dirty="0" err="1" smtClean="0">
                <a:solidFill>
                  <a:srgbClr val="FF0000"/>
                </a:solidFill>
              </a:rPr>
              <a:t>models.DateTimeField</a:t>
            </a:r>
            <a:r>
              <a:rPr lang="tr-TR" sz="2400" b="1" dirty="0" smtClean="0"/>
              <a:t>(</a:t>
            </a:r>
            <a:r>
              <a:rPr lang="tr-TR" sz="2400" b="1" dirty="0" err="1" smtClean="0"/>
              <a:t>default</a:t>
            </a:r>
            <a:r>
              <a:rPr lang="tr-TR" sz="2400" b="1" dirty="0" smtClean="0"/>
              <a:t>=</a:t>
            </a:r>
            <a:r>
              <a:rPr lang="tr-TR" sz="2400" b="1" dirty="0" err="1" smtClean="0"/>
              <a:t>timezone.now</a:t>
            </a:r>
            <a:r>
              <a:rPr lang="tr-TR" sz="2400" b="1" dirty="0"/>
              <a:t>)</a:t>
            </a:r>
          </a:p>
          <a:p>
            <a:pPr marL="0" indent="0" algn="just">
              <a:buNone/>
            </a:pPr>
            <a:r>
              <a:rPr lang="tr-TR" sz="2400" b="1" dirty="0" err="1" smtClean="0"/>
              <a:t>published_date</a:t>
            </a:r>
            <a:r>
              <a:rPr lang="tr-TR" sz="2400" b="1" dirty="0" smtClean="0"/>
              <a:t> </a:t>
            </a:r>
            <a:r>
              <a:rPr lang="tr-TR" sz="2400" b="1" dirty="0"/>
              <a:t>= </a:t>
            </a:r>
            <a:r>
              <a:rPr lang="tr-TR" sz="2400" b="1" dirty="0" err="1" smtClean="0">
                <a:solidFill>
                  <a:srgbClr val="FF0000"/>
                </a:solidFill>
              </a:rPr>
              <a:t>models.DateTimeField</a:t>
            </a:r>
            <a:r>
              <a:rPr lang="tr-TR" sz="2400" b="1" dirty="0" smtClean="0"/>
              <a:t>(</a:t>
            </a:r>
            <a:r>
              <a:rPr lang="tr-TR" sz="2400" b="1" dirty="0" err="1" smtClean="0"/>
              <a:t>blank</a:t>
            </a:r>
            <a:r>
              <a:rPr lang="tr-TR" sz="2400" b="1" dirty="0" smtClean="0"/>
              <a:t>=True</a:t>
            </a:r>
            <a:r>
              <a:rPr lang="tr-TR" sz="2400" b="1" dirty="0"/>
              <a:t>, </a:t>
            </a:r>
            <a:r>
              <a:rPr lang="tr-TR" sz="2400" b="1" dirty="0" err="1"/>
              <a:t>null</a:t>
            </a:r>
            <a:r>
              <a:rPr lang="tr-TR" sz="2400" b="1" dirty="0"/>
              <a:t>=True)</a:t>
            </a:r>
            <a:endParaRPr lang="tr-TR" sz="2400" b="1" dirty="0" smtClean="0"/>
          </a:p>
          <a:p>
            <a:pPr marL="0" indent="0" algn="just">
              <a:buNone/>
            </a:pPr>
            <a:endParaRPr lang="tr-TR" dirty="0" smtClean="0"/>
          </a:p>
          <a:p>
            <a:pPr marL="0" indent="0" algn="just">
              <a:buNone/>
            </a:pPr>
            <a:endParaRPr lang="tr-TR" b="1" dirty="0"/>
          </a:p>
        </p:txBody>
      </p:sp>
    </p:spTree>
    <p:extLst>
      <p:ext uri="{BB962C8B-B14F-4D97-AF65-F5344CB8AC3E}">
        <p14:creationId xmlns:p14="http://schemas.microsoft.com/office/powerpoint/2010/main" val="2514317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u="sng" dirty="0" err="1" smtClean="0"/>
              <a:t>Blog</a:t>
            </a:r>
            <a:r>
              <a:rPr lang="tr-TR" u="sng" dirty="0" smtClean="0"/>
              <a:t> isimli Uygulamanın</a:t>
            </a:r>
            <a:r>
              <a:rPr lang="tr-TR" b="1" u="sng" dirty="0" smtClean="0"/>
              <a:t> Post </a:t>
            </a:r>
            <a:r>
              <a:rPr lang="tr-TR" u="sng" dirty="0" smtClean="0"/>
              <a:t>isimli Modelini Oluşturma</a:t>
            </a:r>
            <a:endParaRPr lang="tr-TR" dirty="0"/>
          </a:p>
        </p:txBody>
      </p:sp>
      <p:sp>
        <p:nvSpPr>
          <p:cNvPr id="6" name="İçerik Yer Tutucusu 2"/>
          <p:cNvSpPr txBox="1">
            <a:spLocks/>
          </p:cNvSpPr>
          <p:nvPr/>
        </p:nvSpPr>
        <p:spPr>
          <a:xfrm>
            <a:off x="997527" y="19812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marL="0" indent="0" algn="just">
              <a:buFont typeface="Wingdings 2" pitchFamily="18" charset="2"/>
              <a:buNone/>
            </a:pPr>
            <a:endParaRPr lang="tr-TR" dirty="0" smtClean="0"/>
          </a:p>
          <a:p>
            <a:pPr marL="0" indent="0" algn="just">
              <a:buFont typeface="Wingdings 2" pitchFamily="18" charset="2"/>
              <a:buNone/>
            </a:pPr>
            <a:endParaRPr lang="tr-TR" dirty="0" smtClean="0"/>
          </a:p>
        </p:txBody>
      </p:sp>
      <p:sp>
        <p:nvSpPr>
          <p:cNvPr id="4" name="İçerik Yer Tutucusu 3"/>
          <p:cNvSpPr>
            <a:spLocks noGrp="1"/>
          </p:cNvSpPr>
          <p:nvPr>
            <p:ph idx="1"/>
          </p:nvPr>
        </p:nvSpPr>
        <p:spPr/>
        <p:txBody>
          <a:bodyPr>
            <a:normAutofit/>
          </a:bodyPr>
          <a:lstStyle/>
          <a:p>
            <a:pPr marL="0" indent="0" algn="just">
              <a:buNone/>
            </a:pPr>
            <a:r>
              <a:rPr lang="tr-TR" dirty="0" smtClean="0"/>
              <a:t>Post isimli modelin (nesnenin) şimdiye kadar özelliklerini tanımladık. Bundan sonra ise gerçekleştireceği hareketi tanımlayalım. Bir nesneye hareket tanımlamak için </a:t>
            </a:r>
            <a:r>
              <a:rPr lang="tr-TR" dirty="0" err="1" smtClean="0"/>
              <a:t>metod</a:t>
            </a:r>
            <a:r>
              <a:rPr lang="tr-TR" dirty="0" smtClean="0"/>
              <a:t> isimli yapıyı kullanıyoruz. </a:t>
            </a:r>
            <a:r>
              <a:rPr lang="tr-TR" dirty="0" err="1" smtClean="0"/>
              <a:t>Metod</a:t>
            </a:r>
            <a:r>
              <a:rPr lang="tr-TR" dirty="0" smtClean="0"/>
              <a:t> yerine fonksiyon da denilmektedir. </a:t>
            </a:r>
            <a:r>
              <a:rPr lang="tr-TR" dirty="0" err="1" smtClean="0"/>
              <a:t>Metodlar</a:t>
            </a:r>
            <a:r>
              <a:rPr lang="tr-TR" dirty="0" smtClean="0"/>
              <a:t> </a:t>
            </a:r>
            <a:r>
              <a:rPr lang="tr-TR" b="1" dirty="0" smtClean="0"/>
              <a:t>def</a:t>
            </a:r>
            <a:r>
              <a:rPr lang="tr-TR" dirty="0" smtClean="0"/>
              <a:t> kelimesi ile tanımlanır ve girintili olarak yazılırlar. Metodumuza </a:t>
            </a:r>
            <a:r>
              <a:rPr lang="tr-TR" b="1" dirty="0" err="1" smtClean="0"/>
              <a:t>publish</a:t>
            </a:r>
            <a:r>
              <a:rPr lang="tr-TR" dirty="0" smtClean="0"/>
              <a:t> adını verdik. </a:t>
            </a:r>
          </a:p>
          <a:p>
            <a:pPr marL="0" indent="0" algn="just">
              <a:buNone/>
            </a:pPr>
            <a:endParaRPr lang="tr-TR" b="1" dirty="0" smtClean="0"/>
          </a:p>
          <a:p>
            <a:pPr marL="0" indent="0" algn="just">
              <a:buNone/>
            </a:pPr>
            <a:r>
              <a:rPr lang="en-US" b="1" dirty="0" err="1" smtClean="0">
                <a:solidFill>
                  <a:srgbClr val="FF0000"/>
                </a:solidFill>
              </a:rPr>
              <a:t>def</a:t>
            </a:r>
            <a:r>
              <a:rPr lang="en-US" b="1" dirty="0" smtClean="0">
                <a:solidFill>
                  <a:srgbClr val="FF0000"/>
                </a:solidFill>
              </a:rPr>
              <a:t> </a:t>
            </a:r>
            <a:r>
              <a:rPr lang="en-US" b="1" dirty="0">
                <a:solidFill>
                  <a:srgbClr val="FF0000"/>
                </a:solidFill>
              </a:rPr>
              <a:t>publish(self):</a:t>
            </a:r>
          </a:p>
          <a:p>
            <a:pPr marL="0" indent="0" algn="just">
              <a:buNone/>
            </a:pPr>
            <a:r>
              <a:rPr lang="en-US" b="1" dirty="0">
                <a:solidFill>
                  <a:srgbClr val="FF0000"/>
                </a:solidFill>
              </a:rPr>
              <a:t>        </a:t>
            </a:r>
            <a:r>
              <a:rPr lang="en-US" b="1" dirty="0" err="1">
                <a:solidFill>
                  <a:srgbClr val="FF0000"/>
                </a:solidFill>
              </a:rPr>
              <a:t>self.published_date</a:t>
            </a:r>
            <a:r>
              <a:rPr lang="en-US" b="1" dirty="0">
                <a:solidFill>
                  <a:srgbClr val="FF0000"/>
                </a:solidFill>
              </a:rPr>
              <a:t> = </a:t>
            </a:r>
            <a:r>
              <a:rPr lang="en-US" b="1" dirty="0" err="1">
                <a:solidFill>
                  <a:srgbClr val="FF0000"/>
                </a:solidFill>
              </a:rPr>
              <a:t>timezone.now</a:t>
            </a:r>
            <a:r>
              <a:rPr lang="en-US" b="1" dirty="0">
                <a:solidFill>
                  <a:srgbClr val="FF0000"/>
                </a:solidFill>
              </a:rPr>
              <a:t>()</a:t>
            </a:r>
          </a:p>
          <a:p>
            <a:pPr marL="0" indent="0" algn="just">
              <a:buNone/>
            </a:pPr>
            <a:r>
              <a:rPr lang="en-US" b="1" dirty="0">
                <a:solidFill>
                  <a:srgbClr val="FF0000"/>
                </a:solidFill>
              </a:rPr>
              <a:t>        </a:t>
            </a:r>
            <a:r>
              <a:rPr lang="en-US" b="1" dirty="0" err="1">
                <a:solidFill>
                  <a:srgbClr val="FF0000"/>
                </a:solidFill>
              </a:rPr>
              <a:t>self.save</a:t>
            </a:r>
            <a:r>
              <a:rPr lang="en-US" b="1" dirty="0" smtClean="0">
                <a:solidFill>
                  <a:srgbClr val="FF0000"/>
                </a:solidFill>
              </a:rPr>
              <a:t>()</a:t>
            </a:r>
            <a:endParaRPr lang="tr-TR" b="1" dirty="0" smtClean="0">
              <a:solidFill>
                <a:srgbClr val="FF0000"/>
              </a:solidFill>
            </a:endParaRPr>
          </a:p>
        </p:txBody>
      </p:sp>
    </p:spTree>
    <p:extLst>
      <p:ext uri="{BB962C8B-B14F-4D97-AF65-F5344CB8AC3E}">
        <p14:creationId xmlns:p14="http://schemas.microsoft.com/office/powerpoint/2010/main" val="2300468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u="sng" dirty="0" err="1" smtClean="0"/>
              <a:t>Blog</a:t>
            </a:r>
            <a:r>
              <a:rPr lang="tr-TR" u="sng" dirty="0" smtClean="0"/>
              <a:t> isimli Uygulamanın</a:t>
            </a:r>
            <a:r>
              <a:rPr lang="tr-TR" b="1" u="sng" dirty="0" smtClean="0"/>
              <a:t> Post </a:t>
            </a:r>
            <a:r>
              <a:rPr lang="tr-TR" u="sng" dirty="0" smtClean="0"/>
              <a:t>isimli Modelini Oluşturma</a:t>
            </a:r>
            <a:endParaRPr lang="tr-TR" dirty="0"/>
          </a:p>
        </p:txBody>
      </p:sp>
      <p:sp>
        <p:nvSpPr>
          <p:cNvPr id="6" name="İçerik Yer Tutucusu 2"/>
          <p:cNvSpPr txBox="1">
            <a:spLocks/>
          </p:cNvSpPr>
          <p:nvPr/>
        </p:nvSpPr>
        <p:spPr>
          <a:xfrm>
            <a:off x="997527" y="19812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marL="0" indent="0" algn="just">
              <a:buFont typeface="Wingdings 2" pitchFamily="18" charset="2"/>
              <a:buNone/>
            </a:pPr>
            <a:endParaRPr lang="tr-TR" dirty="0" smtClean="0"/>
          </a:p>
          <a:p>
            <a:pPr marL="0" indent="0" algn="just">
              <a:buFont typeface="Wingdings 2" pitchFamily="18" charset="2"/>
              <a:buNone/>
            </a:pPr>
            <a:endParaRPr lang="tr-TR" dirty="0" smtClean="0"/>
          </a:p>
        </p:txBody>
      </p:sp>
      <p:sp>
        <p:nvSpPr>
          <p:cNvPr id="4" name="İçerik Yer Tutucusu 3"/>
          <p:cNvSpPr>
            <a:spLocks noGrp="1"/>
          </p:cNvSpPr>
          <p:nvPr>
            <p:ph idx="1"/>
          </p:nvPr>
        </p:nvSpPr>
        <p:spPr/>
        <p:txBody>
          <a:bodyPr>
            <a:normAutofit/>
          </a:bodyPr>
          <a:lstStyle/>
          <a:p>
            <a:pPr marL="0" indent="0" algn="just">
              <a:buNone/>
            </a:pPr>
            <a:r>
              <a:rPr lang="tr-TR" dirty="0" smtClean="0"/>
              <a:t>Diğer metodumuz aşağıdaki gibidir. Genellikle </a:t>
            </a:r>
            <a:r>
              <a:rPr lang="tr-TR" dirty="0" err="1"/>
              <a:t>metodlar</a:t>
            </a:r>
            <a:r>
              <a:rPr lang="tr-TR" dirty="0"/>
              <a:t> </a:t>
            </a:r>
            <a:r>
              <a:rPr lang="tr-TR" dirty="0" smtClean="0"/>
              <a:t>aşağıdaki gibi </a:t>
            </a:r>
            <a:r>
              <a:rPr lang="tr-TR" b="1" dirty="0" err="1" smtClean="0"/>
              <a:t>return</a:t>
            </a:r>
            <a:r>
              <a:rPr lang="tr-TR" dirty="0" smtClean="0"/>
              <a:t> </a:t>
            </a:r>
            <a:r>
              <a:rPr lang="tr-TR" dirty="0"/>
              <a:t>anahtar kelimesiyle </a:t>
            </a:r>
            <a:r>
              <a:rPr lang="tr-TR" dirty="0" smtClean="0"/>
              <a:t>bulundukları yere bir </a:t>
            </a:r>
            <a:r>
              <a:rPr lang="tr-TR" dirty="0"/>
              <a:t>takım sonuçlar döndürür. </a:t>
            </a:r>
            <a:r>
              <a:rPr lang="tr-TR" dirty="0" smtClean="0"/>
              <a:t>Aşağıdaki fonksiyon (</a:t>
            </a:r>
            <a:r>
              <a:rPr lang="tr-TR" dirty="0" err="1" smtClean="0"/>
              <a:t>metod</a:t>
            </a:r>
            <a:r>
              <a:rPr lang="tr-TR" dirty="0" smtClean="0"/>
              <a:t>) çağırıldığında Post isimli modelin </a:t>
            </a:r>
            <a:r>
              <a:rPr lang="tr-TR" b="1" dirty="0" err="1" smtClean="0"/>
              <a:t>title</a:t>
            </a:r>
            <a:r>
              <a:rPr lang="tr-TR" b="1" dirty="0" smtClean="0"/>
              <a:t> </a:t>
            </a:r>
            <a:r>
              <a:rPr lang="tr-TR" dirty="0" smtClean="0"/>
              <a:t>olarak tanımlanmış alanını getirir. Yani bu modelin </a:t>
            </a:r>
            <a:r>
              <a:rPr lang="tr-TR" dirty="0" err="1" smtClean="0"/>
              <a:t>string</a:t>
            </a:r>
            <a:r>
              <a:rPr lang="tr-TR" dirty="0" smtClean="0"/>
              <a:t> tipindeki kendi </a:t>
            </a:r>
            <a:r>
              <a:rPr lang="tr-TR" dirty="0" err="1" smtClean="0"/>
              <a:t>title</a:t>
            </a:r>
            <a:r>
              <a:rPr lang="tr-TR" dirty="0" smtClean="0"/>
              <a:t> isimli özelliğinde tutulan veriyi </a:t>
            </a:r>
            <a:r>
              <a:rPr lang="tr-TR" dirty="0" err="1" smtClean="0"/>
              <a:t>return</a:t>
            </a:r>
            <a:r>
              <a:rPr lang="tr-TR" dirty="0" smtClean="0"/>
              <a:t> kelimesi sebebiyle döndürür.</a:t>
            </a:r>
            <a:endParaRPr lang="tr-TR" dirty="0"/>
          </a:p>
          <a:p>
            <a:pPr marL="0" indent="0" algn="just">
              <a:buNone/>
            </a:pPr>
            <a:endParaRPr lang="tr-TR" dirty="0" smtClean="0"/>
          </a:p>
          <a:p>
            <a:pPr marL="0" indent="0" algn="just">
              <a:buNone/>
            </a:pPr>
            <a:r>
              <a:rPr lang="en-US" b="1" dirty="0" err="1" smtClean="0">
                <a:solidFill>
                  <a:srgbClr val="FF0000"/>
                </a:solidFill>
              </a:rPr>
              <a:t>def</a:t>
            </a:r>
            <a:r>
              <a:rPr lang="en-US" b="1" dirty="0" smtClean="0">
                <a:solidFill>
                  <a:srgbClr val="FF0000"/>
                </a:solidFill>
              </a:rPr>
              <a:t> </a:t>
            </a:r>
            <a:r>
              <a:rPr lang="en-US" b="1" dirty="0">
                <a:solidFill>
                  <a:srgbClr val="FF0000"/>
                </a:solidFill>
              </a:rPr>
              <a:t>__</a:t>
            </a:r>
            <a:r>
              <a:rPr lang="en-US" b="1" dirty="0" err="1">
                <a:solidFill>
                  <a:srgbClr val="FF0000"/>
                </a:solidFill>
              </a:rPr>
              <a:t>str</a:t>
            </a:r>
            <a:r>
              <a:rPr lang="en-US" b="1" dirty="0">
                <a:solidFill>
                  <a:srgbClr val="FF0000"/>
                </a:solidFill>
              </a:rPr>
              <a:t>__(self):</a:t>
            </a:r>
          </a:p>
          <a:p>
            <a:pPr marL="0" indent="0" algn="just">
              <a:buNone/>
            </a:pPr>
            <a:r>
              <a:rPr lang="en-US" b="1" dirty="0">
                <a:solidFill>
                  <a:srgbClr val="FF0000"/>
                </a:solidFill>
              </a:rPr>
              <a:t>        return </a:t>
            </a:r>
            <a:r>
              <a:rPr lang="en-US" b="1" dirty="0" err="1">
                <a:solidFill>
                  <a:srgbClr val="FF0000"/>
                </a:solidFill>
              </a:rPr>
              <a:t>self.title</a:t>
            </a:r>
            <a:endParaRPr lang="tr-TR" b="1" dirty="0">
              <a:solidFill>
                <a:srgbClr val="FF0000"/>
              </a:solidFill>
            </a:endParaRPr>
          </a:p>
          <a:p>
            <a:pPr marL="0" indent="0" algn="just">
              <a:buNone/>
            </a:pPr>
            <a:endParaRPr lang="tr-TR" dirty="0"/>
          </a:p>
          <a:p>
            <a:pPr marL="0" indent="0" algn="just">
              <a:buNone/>
            </a:pPr>
            <a:endParaRPr lang="tr-TR" b="1" dirty="0"/>
          </a:p>
        </p:txBody>
      </p:sp>
    </p:spTree>
    <p:extLst>
      <p:ext uri="{BB962C8B-B14F-4D97-AF65-F5344CB8AC3E}">
        <p14:creationId xmlns:p14="http://schemas.microsoft.com/office/powerpoint/2010/main" val="800739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Django</a:t>
            </a:r>
            <a:r>
              <a:rPr lang="tr-TR" u="sng" dirty="0" smtClean="0">
                <a:hlinkClick r:id="rId2"/>
              </a:rPr>
              <a:t> nedir?</a:t>
            </a:r>
            <a:endParaRPr lang="tr-TR" dirty="0"/>
          </a:p>
        </p:txBody>
      </p:sp>
      <p:sp>
        <p:nvSpPr>
          <p:cNvPr id="3" name="İçerik Yer Tutucusu 2"/>
          <p:cNvSpPr>
            <a:spLocks noGrp="1"/>
          </p:cNvSpPr>
          <p:nvPr>
            <p:ph idx="1"/>
          </p:nvPr>
        </p:nvSpPr>
        <p:spPr/>
        <p:txBody>
          <a:bodyPr>
            <a:normAutofit/>
          </a:bodyPr>
          <a:lstStyle/>
          <a:p>
            <a:r>
              <a:rPr lang="en-US" dirty="0"/>
              <a:t>Django </a:t>
            </a:r>
            <a:r>
              <a:rPr lang="tr-TR" dirty="0" smtClean="0"/>
              <a:t>ücretsiz ve </a:t>
            </a:r>
            <a:r>
              <a:rPr lang="tr-TR" dirty="0" err="1" smtClean="0"/>
              <a:t>open</a:t>
            </a:r>
            <a:r>
              <a:rPr lang="tr-TR" dirty="0" smtClean="0"/>
              <a:t> </a:t>
            </a:r>
            <a:r>
              <a:rPr lang="tr-TR" dirty="0" err="1" smtClean="0"/>
              <a:t>source</a:t>
            </a:r>
            <a:r>
              <a:rPr lang="tr-TR" dirty="0" smtClean="0"/>
              <a:t> bir </a:t>
            </a:r>
            <a:r>
              <a:rPr lang="en-US" dirty="0" smtClean="0"/>
              <a:t>web framework</a:t>
            </a:r>
            <a:r>
              <a:rPr lang="tr-TR" dirty="0" smtClean="0"/>
              <a:t>’</a:t>
            </a:r>
            <a:r>
              <a:rPr lang="tr-TR" dirty="0" err="1" smtClean="0"/>
              <a:t>üdür</a:t>
            </a:r>
            <a:r>
              <a:rPr lang="tr-TR" dirty="0" smtClean="0"/>
              <a:t>. </a:t>
            </a:r>
            <a:r>
              <a:rPr lang="en-US" dirty="0" smtClean="0"/>
              <a:t>Python</a:t>
            </a:r>
            <a:r>
              <a:rPr lang="tr-TR" dirty="0" smtClean="0"/>
              <a:t> ile yazılmıştır. Bir </a:t>
            </a:r>
            <a:r>
              <a:rPr lang="en-US" dirty="0" smtClean="0"/>
              <a:t>web framework</a:t>
            </a:r>
            <a:r>
              <a:rPr lang="tr-TR" dirty="0" smtClean="0"/>
              <a:t>’ü, web sitesi geliştirmenizi hızlı ve kolay hale getirmek için size yardımcı olacak araçların bütününe verilen isimdir.</a:t>
            </a:r>
            <a:endParaRPr lang="en-US" dirty="0"/>
          </a:p>
          <a:p>
            <a:endParaRPr lang="en-US" dirty="0"/>
          </a:p>
          <a:p>
            <a:r>
              <a:rPr lang="tr-TR" dirty="0" smtClean="0"/>
              <a:t>Bir web sitesi geliştirdiğinizde, benzer parçalar oluşturmanız gerekir. Bunlar, kullanıcıların siteye giriş, çıkış ve kayıt olmasını sağlayacak </a:t>
            </a:r>
            <a:r>
              <a:rPr lang="tr-TR" dirty="0" err="1" smtClean="0"/>
              <a:t>otantikasyon</a:t>
            </a:r>
            <a:r>
              <a:rPr lang="tr-TR" dirty="0" smtClean="0"/>
              <a:t> sistematiği; veya sitenizdeki formları yönetmenizi veya bazı dosyaları yüklemenizi sağlayacak bir yönetim panelidir. </a:t>
            </a:r>
            <a:r>
              <a:rPr lang="tr-TR" dirty="0" err="1" smtClean="0"/>
              <a:t>Django</a:t>
            </a:r>
            <a:r>
              <a:rPr lang="tr-TR" dirty="0" smtClean="0"/>
              <a:t> gibi  birçok web </a:t>
            </a:r>
            <a:r>
              <a:rPr lang="tr-TR" dirty="0" err="1" smtClean="0"/>
              <a:t>framework’ü</a:t>
            </a:r>
            <a:r>
              <a:rPr lang="tr-TR" dirty="0" smtClean="0"/>
              <a:t> size bu araçları hazır olarak vermektedir. </a:t>
            </a:r>
            <a:endParaRPr lang="en-US" dirty="0"/>
          </a:p>
        </p:txBody>
      </p:sp>
    </p:spTree>
    <p:extLst>
      <p:ext uri="{BB962C8B-B14F-4D97-AF65-F5344CB8AC3E}">
        <p14:creationId xmlns:p14="http://schemas.microsoft.com/office/powerpoint/2010/main" val="3316178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u="sng" dirty="0" err="1" smtClean="0"/>
              <a:t>Blog</a:t>
            </a:r>
            <a:r>
              <a:rPr lang="tr-TR" u="sng" dirty="0" smtClean="0"/>
              <a:t> isimli Uygulamanın</a:t>
            </a:r>
            <a:r>
              <a:rPr lang="tr-TR" b="1" u="sng" dirty="0" smtClean="0"/>
              <a:t> Post </a:t>
            </a:r>
            <a:r>
              <a:rPr lang="tr-TR" u="sng" dirty="0" smtClean="0"/>
              <a:t>isimli Modelini Oluşturma</a:t>
            </a:r>
            <a:endParaRPr lang="tr-TR" dirty="0"/>
          </a:p>
        </p:txBody>
      </p:sp>
      <p:sp>
        <p:nvSpPr>
          <p:cNvPr id="6" name="İçerik Yer Tutucusu 2"/>
          <p:cNvSpPr txBox="1">
            <a:spLocks/>
          </p:cNvSpPr>
          <p:nvPr/>
        </p:nvSpPr>
        <p:spPr>
          <a:xfrm>
            <a:off x="997527" y="19812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marL="0" indent="0" algn="just">
              <a:buFont typeface="Wingdings 2" pitchFamily="18" charset="2"/>
              <a:buNone/>
            </a:pPr>
            <a:endParaRPr lang="tr-TR" dirty="0" smtClean="0"/>
          </a:p>
          <a:p>
            <a:pPr marL="0" indent="0" algn="just">
              <a:buFont typeface="Wingdings 2" pitchFamily="18" charset="2"/>
              <a:buNone/>
            </a:pPr>
            <a:endParaRPr lang="tr-TR" dirty="0" smtClean="0"/>
          </a:p>
        </p:txBody>
      </p:sp>
      <p:sp>
        <p:nvSpPr>
          <p:cNvPr id="4" name="İçerik Yer Tutucusu 3"/>
          <p:cNvSpPr>
            <a:spLocks noGrp="1"/>
          </p:cNvSpPr>
          <p:nvPr>
            <p:ph idx="1"/>
          </p:nvPr>
        </p:nvSpPr>
        <p:spPr>
          <a:xfrm>
            <a:off x="4340802" y="1828800"/>
            <a:ext cx="6984423" cy="4351337"/>
          </a:xfrm>
        </p:spPr>
        <p:txBody>
          <a:bodyPr>
            <a:normAutofit fontScale="62500" lnSpcReduction="20000"/>
          </a:bodyPr>
          <a:lstStyle/>
          <a:p>
            <a:pPr marL="0" indent="0" algn="just">
              <a:buNone/>
            </a:pPr>
            <a:r>
              <a:rPr lang="tr-TR" dirty="0" err="1">
                <a:solidFill>
                  <a:srgbClr val="FF0000"/>
                </a:solidFill>
              </a:rPr>
              <a:t>from</a:t>
            </a:r>
            <a:r>
              <a:rPr lang="tr-TR" dirty="0">
                <a:solidFill>
                  <a:srgbClr val="FF0000"/>
                </a:solidFill>
              </a:rPr>
              <a:t> </a:t>
            </a:r>
            <a:r>
              <a:rPr lang="tr-TR" dirty="0" err="1">
                <a:solidFill>
                  <a:srgbClr val="FF0000"/>
                </a:solidFill>
              </a:rPr>
              <a:t>django.db</a:t>
            </a:r>
            <a:r>
              <a:rPr lang="tr-TR" dirty="0">
                <a:solidFill>
                  <a:srgbClr val="FF0000"/>
                </a:solidFill>
              </a:rPr>
              <a:t> </a:t>
            </a:r>
            <a:r>
              <a:rPr lang="tr-TR" dirty="0" err="1">
                <a:solidFill>
                  <a:srgbClr val="FF0000"/>
                </a:solidFill>
              </a:rPr>
              <a:t>import</a:t>
            </a:r>
            <a:r>
              <a:rPr lang="tr-TR" dirty="0">
                <a:solidFill>
                  <a:srgbClr val="FF0000"/>
                </a:solidFill>
              </a:rPr>
              <a:t> </a:t>
            </a:r>
            <a:r>
              <a:rPr lang="tr-TR" dirty="0" err="1">
                <a:solidFill>
                  <a:srgbClr val="FF0000"/>
                </a:solidFill>
              </a:rPr>
              <a:t>models</a:t>
            </a:r>
            <a:endParaRPr lang="tr-TR" dirty="0">
              <a:solidFill>
                <a:srgbClr val="FF0000"/>
              </a:solidFill>
            </a:endParaRPr>
          </a:p>
          <a:p>
            <a:pPr marL="0" indent="0" algn="just">
              <a:buNone/>
            </a:pPr>
            <a:r>
              <a:rPr lang="tr-TR" dirty="0" err="1">
                <a:solidFill>
                  <a:srgbClr val="FF0000"/>
                </a:solidFill>
              </a:rPr>
              <a:t>from</a:t>
            </a:r>
            <a:r>
              <a:rPr lang="tr-TR" dirty="0">
                <a:solidFill>
                  <a:srgbClr val="FF0000"/>
                </a:solidFill>
              </a:rPr>
              <a:t> </a:t>
            </a:r>
            <a:r>
              <a:rPr lang="tr-TR" dirty="0" err="1">
                <a:solidFill>
                  <a:srgbClr val="FF0000"/>
                </a:solidFill>
              </a:rPr>
              <a:t>django.utils</a:t>
            </a:r>
            <a:r>
              <a:rPr lang="tr-TR" dirty="0">
                <a:solidFill>
                  <a:srgbClr val="FF0000"/>
                </a:solidFill>
              </a:rPr>
              <a:t> </a:t>
            </a:r>
            <a:r>
              <a:rPr lang="tr-TR" dirty="0" err="1">
                <a:solidFill>
                  <a:srgbClr val="FF0000"/>
                </a:solidFill>
              </a:rPr>
              <a:t>import</a:t>
            </a:r>
            <a:r>
              <a:rPr lang="tr-TR" dirty="0">
                <a:solidFill>
                  <a:srgbClr val="FF0000"/>
                </a:solidFill>
              </a:rPr>
              <a:t> </a:t>
            </a:r>
            <a:r>
              <a:rPr lang="tr-TR" dirty="0" err="1">
                <a:solidFill>
                  <a:srgbClr val="FF0000"/>
                </a:solidFill>
              </a:rPr>
              <a:t>timezone</a:t>
            </a:r>
            <a:endParaRPr lang="tr-TR" dirty="0">
              <a:solidFill>
                <a:srgbClr val="FF0000"/>
              </a:solidFill>
            </a:endParaRPr>
          </a:p>
          <a:p>
            <a:pPr marL="0" indent="0" algn="just">
              <a:buNone/>
            </a:pPr>
            <a:r>
              <a:rPr lang="tr-TR" dirty="0" err="1" smtClean="0">
                <a:solidFill>
                  <a:srgbClr val="FF0000"/>
                </a:solidFill>
              </a:rPr>
              <a:t>class</a:t>
            </a:r>
            <a:r>
              <a:rPr lang="tr-TR" dirty="0" smtClean="0">
                <a:solidFill>
                  <a:srgbClr val="FF0000"/>
                </a:solidFill>
              </a:rPr>
              <a:t> </a:t>
            </a:r>
            <a:r>
              <a:rPr lang="tr-TR" dirty="0">
                <a:solidFill>
                  <a:srgbClr val="FF0000"/>
                </a:solidFill>
              </a:rPr>
              <a:t>Post(</a:t>
            </a:r>
            <a:r>
              <a:rPr lang="tr-TR" dirty="0" err="1">
                <a:solidFill>
                  <a:srgbClr val="FF0000"/>
                </a:solidFill>
              </a:rPr>
              <a:t>models.Model</a:t>
            </a:r>
            <a:r>
              <a:rPr lang="tr-TR" dirty="0">
                <a:solidFill>
                  <a:srgbClr val="FF0000"/>
                </a:solidFill>
              </a:rPr>
              <a:t>):</a:t>
            </a:r>
          </a:p>
          <a:p>
            <a:pPr marL="0" indent="0" algn="just">
              <a:buNone/>
            </a:pPr>
            <a:r>
              <a:rPr lang="tr-TR" dirty="0">
                <a:solidFill>
                  <a:srgbClr val="FF0000"/>
                </a:solidFill>
              </a:rPr>
              <a:t>    </a:t>
            </a:r>
            <a:r>
              <a:rPr lang="tr-TR" dirty="0" err="1">
                <a:solidFill>
                  <a:srgbClr val="FF0000"/>
                </a:solidFill>
              </a:rPr>
              <a:t>author</a:t>
            </a:r>
            <a:r>
              <a:rPr lang="tr-TR" dirty="0">
                <a:solidFill>
                  <a:srgbClr val="FF0000"/>
                </a:solidFill>
              </a:rPr>
              <a:t> = </a:t>
            </a:r>
            <a:r>
              <a:rPr lang="tr-TR" dirty="0" err="1">
                <a:solidFill>
                  <a:srgbClr val="FF0000"/>
                </a:solidFill>
              </a:rPr>
              <a:t>models.ForeignKey</a:t>
            </a:r>
            <a:r>
              <a:rPr lang="tr-TR" dirty="0">
                <a:solidFill>
                  <a:srgbClr val="FF0000"/>
                </a:solidFill>
              </a:rPr>
              <a:t>('</a:t>
            </a:r>
            <a:r>
              <a:rPr lang="tr-TR" dirty="0" err="1">
                <a:solidFill>
                  <a:srgbClr val="FF0000"/>
                </a:solidFill>
              </a:rPr>
              <a:t>auth.User</a:t>
            </a:r>
            <a:r>
              <a:rPr lang="tr-TR" dirty="0">
                <a:solidFill>
                  <a:srgbClr val="FF0000"/>
                </a:solidFill>
              </a:rPr>
              <a:t>', </a:t>
            </a:r>
            <a:r>
              <a:rPr lang="tr-TR" dirty="0" err="1">
                <a:solidFill>
                  <a:srgbClr val="FF0000"/>
                </a:solidFill>
              </a:rPr>
              <a:t>on_delete</a:t>
            </a:r>
            <a:r>
              <a:rPr lang="tr-TR" dirty="0">
                <a:solidFill>
                  <a:srgbClr val="FF0000"/>
                </a:solidFill>
              </a:rPr>
              <a:t>=</a:t>
            </a:r>
            <a:r>
              <a:rPr lang="tr-TR" dirty="0" err="1">
                <a:solidFill>
                  <a:srgbClr val="FF0000"/>
                </a:solidFill>
              </a:rPr>
              <a:t>models.CASCADE</a:t>
            </a:r>
            <a:r>
              <a:rPr lang="tr-TR" dirty="0">
                <a:solidFill>
                  <a:srgbClr val="FF0000"/>
                </a:solidFill>
              </a:rPr>
              <a:t>)</a:t>
            </a:r>
          </a:p>
          <a:p>
            <a:pPr marL="0" indent="0" algn="just">
              <a:buNone/>
            </a:pPr>
            <a:r>
              <a:rPr lang="tr-TR" dirty="0">
                <a:solidFill>
                  <a:srgbClr val="FF0000"/>
                </a:solidFill>
              </a:rPr>
              <a:t>    </a:t>
            </a:r>
            <a:r>
              <a:rPr lang="tr-TR" dirty="0" err="1">
                <a:solidFill>
                  <a:srgbClr val="FF0000"/>
                </a:solidFill>
              </a:rPr>
              <a:t>title</a:t>
            </a:r>
            <a:r>
              <a:rPr lang="tr-TR" dirty="0">
                <a:solidFill>
                  <a:srgbClr val="FF0000"/>
                </a:solidFill>
              </a:rPr>
              <a:t> = </a:t>
            </a:r>
            <a:r>
              <a:rPr lang="tr-TR" dirty="0" err="1">
                <a:solidFill>
                  <a:srgbClr val="FF0000"/>
                </a:solidFill>
              </a:rPr>
              <a:t>models.CharField</a:t>
            </a:r>
            <a:r>
              <a:rPr lang="tr-TR" dirty="0">
                <a:solidFill>
                  <a:srgbClr val="FF0000"/>
                </a:solidFill>
              </a:rPr>
              <a:t>(</a:t>
            </a:r>
            <a:r>
              <a:rPr lang="tr-TR" dirty="0" err="1">
                <a:solidFill>
                  <a:srgbClr val="FF0000"/>
                </a:solidFill>
              </a:rPr>
              <a:t>max_length</a:t>
            </a:r>
            <a:r>
              <a:rPr lang="tr-TR" dirty="0">
                <a:solidFill>
                  <a:srgbClr val="FF0000"/>
                </a:solidFill>
              </a:rPr>
              <a:t>=200)</a:t>
            </a:r>
          </a:p>
          <a:p>
            <a:pPr marL="0" indent="0" algn="just">
              <a:buNone/>
            </a:pPr>
            <a:r>
              <a:rPr lang="tr-TR" dirty="0">
                <a:solidFill>
                  <a:srgbClr val="FF0000"/>
                </a:solidFill>
              </a:rPr>
              <a:t>    </a:t>
            </a:r>
            <a:r>
              <a:rPr lang="tr-TR" dirty="0" err="1">
                <a:solidFill>
                  <a:srgbClr val="FF0000"/>
                </a:solidFill>
              </a:rPr>
              <a:t>text</a:t>
            </a:r>
            <a:r>
              <a:rPr lang="tr-TR" dirty="0">
                <a:solidFill>
                  <a:srgbClr val="FF0000"/>
                </a:solidFill>
              </a:rPr>
              <a:t> = </a:t>
            </a:r>
            <a:r>
              <a:rPr lang="tr-TR" dirty="0" err="1">
                <a:solidFill>
                  <a:srgbClr val="FF0000"/>
                </a:solidFill>
              </a:rPr>
              <a:t>models.TextField</a:t>
            </a:r>
            <a:r>
              <a:rPr lang="tr-TR" dirty="0">
                <a:solidFill>
                  <a:srgbClr val="FF0000"/>
                </a:solidFill>
              </a:rPr>
              <a:t>()</a:t>
            </a:r>
          </a:p>
          <a:p>
            <a:pPr marL="0" indent="0" algn="just">
              <a:buNone/>
            </a:pPr>
            <a:r>
              <a:rPr lang="tr-TR" dirty="0">
                <a:solidFill>
                  <a:srgbClr val="FF0000"/>
                </a:solidFill>
              </a:rPr>
              <a:t>    </a:t>
            </a:r>
            <a:r>
              <a:rPr lang="tr-TR" dirty="0" err="1">
                <a:solidFill>
                  <a:srgbClr val="FF0000"/>
                </a:solidFill>
              </a:rPr>
              <a:t>created_date</a:t>
            </a:r>
            <a:r>
              <a:rPr lang="tr-TR" dirty="0">
                <a:solidFill>
                  <a:srgbClr val="FF0000"/>
                </a:solidFill>
              </a:rPr>
              <a:t> = </a:t>
            </a:r>
            <a:r>
              <a:rPr lang="tr-TR" dirty="0" err="1" smtClean="0">
                <a:solidFill>
                  <a:srgbClr val="FF0000"/>
                </a:solidFill>
              </a:rPr>
              <a:t>models.DateTimeField</a:t>
            </a:r>
            <a:r>
              <a:rPr lang="tr-TR" dirty="0" smtClean="0">
                <a:solidFill>
                  <a:srgbClr val="FF0000"/>
                </a:solidFill>
              </a:rPr>
              <a:t>(</a:t>
            </a:r>
            <a:r>
              <a:rPr lang="tr-TR" dirty="0" err="1" smtClean="0">
                <a:solidFill>
                  <a:srgbClr val="FF0000"/>
                </a:solidFill>
              </a:rPr>
              <a:t>default</a:t>
            </a:r>
            <a:r>
              <a:rPr lang="tr-TR" dirty="0" smtClean="0">
                <a:solidFill>
                  <a:srgbClr val="FF0000"/>
                </a:solidFill>
              </a:rPr>
              <a:t>=</a:t>
            </a:r>
            <a:r>
              <a:rPr lang="tr-TR" dirty="0" err="1" smtClean="0">
                <a:solidFill>
                  <a:srgbClr val="FF0000"/>
                </a:solidFill>
              </a:rPr>
              <a:t>timezone.now</a:t>
            </a:r>
            <a:r>
              <a:rPr lang="tr-TR" dirty="0">
                <a:solidFill>
                  <a:srgbClr val="FF0000"/>
                </a:solidFill>
              </a:rPr>
              <a:t>)</a:t>
            </a:r>
          </a:p>
          <a:p>
            <a:pPr marL="0" indent="0" algn="just">
              <a:buNone/>
            </a:pPr>
            <a:r>
              <a:rPr lang="tr-TR" dirty="0">
                <a:solidFill>
                  <a:srgbClr val="FF0000"/>
                </a:solidFill>
              </a:rPr>
              <a:t>    </a:t>
            </a:r>
            <a:r>
              <a:rPr lang="tr-TR" dirty="0" err="1">
                <a:solidFill>
                  <a:srgbClr val="FF0000"/>
                </a:solidFill>
              </a:rPr>
              <a:t>published_date</a:t>
            </a:r>
            <a:r>
              <a:rPr lang="tr-TR" dirty="0">
                <a:solidFill>
                  <a:srgbClr val="FF0000"/>
                </a:solidFill>
              </a:rPr>
              <a:t> = </a:t>
            </a:r>
            <a:r>
              <a:rPr lang="tr-TR" dirty="0" err="1" smtClean="0">
                <a:solidFill>
                  <a:srgbClr val="FF0000"/>
                </a:solidFill>
              </a:rPr>
              <a:t>models.DateTimeField</a:t>
            </a:r>
            <a:r>
              <a:rPr lang="tr-TR" dirty="0" smtClean="0">
                <a:solidFill>
                  <a:srgbClr val="FF0000"/>
                </a:solidFill>
              </a:rPr>
              <a:t>(</a:t>
            </a:r>
            <a:r>
              <a:rPr lang="tr-TR" dirty="0" err="1" smtClean="0">
                <a:solidFill>
                  <a:srgbClr val="FF0000"/>
                </a:solidFill>
              </a:rPr>
              <a:t>blank</a:t>
            </a:r>
            <a:r>
              <a:rPr lang="tr-TR" dirty="0" smtClean="0">
                <a:solidFill>
                  <a:srgbClr val="FF0000"/>
                </a:solidFill>
              </a:rPr>
              <a:t>=True</a:t>
            </a:r>
            <a:r>
              <a:rPr lang="tr-TR" dirty="0">
                <a:solidFill>
                  <a:srgbClr val="FF0000"/>
                </a:solidFill>
              </a:rPr>
              <a:t>, </a:t>
            </a:r>
            <a:r>
              <a:rPr lang="tr-TR" dirty="0" err="1">
                <a:solidFill>
                  <a:srgbClr val="FF0000"/>
                </a:solidFill>
              </a:rPr>
              <a:t>null</a:t>
            </a:r>
            <a:r>
              <a:rPr lang="tr-TR" dirty="0">
                <a:solidFill>
                  <a:srgbClr val="FF0000"/>
                </a:solidFill>
              </a:rPr>
              <a:t>=True)</a:t>
            </a:r>
          </a:p>
          <a:p>
            <a:pPr marL="0" indent="0" algn="just">
              <a:buNone/>
            </a:pPr>
            <a:r>
              <a:rPr lang="tr-TR" dirty="0" smtClean="0">
                <a:solidFill>
                  <a:srgbClr val="FF0000"/>
                </a:solidFill>
              </a:rPr>
              <a:t>    </a:t>
            </a:r>
            <a:r>
              <a:rPr lang="tr-TR" dirty="0">
                <a:solidFill>
                  <a:srgbClr val="FF0000"/>
                </a:solidFill>
              </a:rPr>
              <a:t>def </a:t>
            </a:r>
            <a:r>
              <a:rPr lang="tr-TR" dirty="0" err="1">
                <a:solidFill>
                  <a:srgbClr val="FF0000"/>
                </a:solidFill>
              </a:rPr>
              <a:t>publish</a:t>
            </a:r>
            <a:r>
              <a:rPr lang="tr-TR" dirty="0">
                <a:solidFill>
                  <a:srgbClr val="FF0000"/>
                </a:solidFill>
              </a:rPr>
              <a:t>(self):</a:t>
            </a:r>
          </a:p>
          <a:p>
            <a:pPr marL="0" indent="0" algn="just">
              <a:buNone/>
            </a:pPr>
            <a:r>
              <a:rPr lang="tr-TR" dirty="0">
                <a:solidFill>
                  <a:srgbClr val="FF0000"/>
                </a:solidFill>
              </a:rPr>
              <a:t>        </a:t>
            </a:r>
            <a:r>
              <a:rPr lang="tr-TR" dirty="0" err="1">
                <a:solidFill>
                  <a:srgbClr val="FF0000"/>
                </a:solidFill>
              </a:rPr>
              <a:t>self.published_date</a:t>
            </a:r>
            <a:r>
              <a:rPr lang="tr-TR" dirty="0">
                <a:solidFill>
                  <a:srgbClr val="FF0000"/>
                </a:solidFill>
              </a:rPr>
              <a:t> = </a:t>
            </a:r>
            <a:r>
              <a:rPr lang="tr-TR" dirty="0" err="1">
                <a:solidFill>
                  <a:srgbClr val="FF0000"/>
                </a:solidFill>
              </a:rPr>
              <a:t>timezone.now</a:t>
            </a:r>
            <a:r>
              <a:rPr lang="tr-TR" dirty="0">
                <a:solidFill>
                  <a:srgbClr val="FF0000"/>
                </a:solidFill>
              </a:rPr>
              <a:t>()</a:t>
            </a:r>
          </a:p>
          <a:p>
            <a:pPr marL="0" indent="0" algn="just">
              <a:buNone/>
            </a:pPr>
            <a:r>
              <a:rPr lang="tr-TR" dirty="0">
                <a:solidFill>
                  <a:srgbClr val="FF0000"/>
                </a:solidFill>
              </a:rPr>
              <a:t>        </a:t>
            </a:r>
            <a:r>
              <a:rPr lang="tr-TR" dirty="0" err="1">
                <a:solidFill>
                  <a:srgbClr val="FF0000"/>
                </a:solidFill>
              </a:rPr>
              <a:t>self.save</a:t>
            </a:r>
            <a:r>
              <a:rPr lang="tr-TR" dirty="0">
                <a:solidFill>
                  <a:srgbClr val="FF0000"/>
                </a:solidFill>
              </a:rPr>
              <a:t>()</a:t>
            </a:r>
          </a:p>
          <a:p>
            <a:pPr marL="0" indent="0" algn="just">
              <a:buNone/>
            </a:pPr>
            <a:r>
              <a:rPr lang="tr-TR" dirty="0" smtClean="0">
                <a:solidFill>
                  <a:srgbClr val="FF0000"/>
                </a:solidFill>
              </a:rPr>
              <a:t>    </a:t>
            </a:r>
            <a:r>
              <a:rPr lang="tr-TR" dirty="0">
                <a:solidFill>
                  <a:srgbClr val="FF0000"/>
                </a:solidFill>
              </a:rPr>
              <a:t>def __</a:t>
            </a:r>
            <a:r>
              <a:rPr lang="tr-TR" dirty="0" err="1">
                <a:solidFill>
                  <a:srgbClr val="FF0000"/>
                </a:solidFill>
              </a:rPr>
              <a:t>str</a:t>
            </a:r>
            <a:r>
              <a:rPr lang="tr-TR" dirty="0">
                <a:solidFill>
                  <a:srgbClr val="FF0000"/>
                </a:solidFill>
              </a:rPr>
              <a:t>__(self):</a:t>
            </a:r>
          </a:p>
          <a:p>
            <a:pPr marL="0" indent="0" algn="just">
              <a:buNone/>
            </a:pPr>
            <a:r>
              <a:rPr lang="tr-TR" dirty="0">
                <a:solidFill>
                  <a:srgbClr val="FF0000"/>
                </a:solidFill>
              </a:rPr>
              <a:t>        </a:t>
            </a:r>
            <a:r>
              <a:rPr lang="tr-TR" dirty="0" err="1">
                <a:solidFill>
                  <a:srgbClr val="FF0000"/>
                </a:solidFill>
              </a:rPr>
              <a:t>return</a:t>
            </a:r>
            <a:r>
              <a:rPr lang="tr-TR" dirty="0">
                <a:solidFill>
                  <a:srgbClr val="FF0000"/>
                </a:solidFill>
              </a:rPr>
              <a:t> </a:t>
            </a:r>
            <a:r>
              <a:rPr lang="tr-TR" dirty="0" err="1">
                <a:solidFill>
                  <a:srgbClr val="FF0000"/>
                </a:solidFill>
              </a:rPr>
              <a:t>self.title</a:t>
            </a:r>
            <a:endParaRPr lang="tr-TR" dirty="0">
              <a:solidFill>
                <a:srgbClr val="FF0000"/>
              </a:solidFill>
            </a:endParaRPr>
          </a:p>
          <a:p>
            <a:pPr marL="0" indent="0" algn="just">
              <a:buNone/>
            </a:pPr>
            <a:endParaRPr lang="tr-TR" b="1" dirty="0"/>
          </a:p>
        </p:txBody>
      </p:sp>
      <p:sp>
        <p:nvSpPr>
          <p:cNvPr id="5" name="İçerik Yer Tutucusu 3"/>
          <p:cNvSpPr txBox="1">
            <a:spLocks/>
          </p:cNvSpPr>
          <p:nvPr/>
        </p:nvSpPr>
        <p:spPr>
          <a:xfrm>
            <a:off x="1033029" y="1905000"/>
            <a:ext cx="3119871"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Font typeface="Wingdings 2" pitchFamily="18" charset="2"/>
              <a:buNone/>
            </a:pPr>
            <a:r>
              <a:rPr lang="tr-TR" dirty="0" smtClean="0"/>
              <a:t>Şimdiye kadar anlattıklarımızı birleştirdiğimizde </a:t>
            </a:r>
            <a:r>
              <a:rPr lang="tr-TR" b="1" dirty="0" smtClean="0"/>
              <a:t>models.py</a:t>
            </a:r>
            <a:r>
              <a:rPr lang="tr-TR" dirty="0" smtClean="0"/>
              <a:t> dosyası yandaki gibi oluşur. </a:t>
            </a:r>
          </a:p>
          <a:p>
            <a:pPr marL="0" indent="0">
              <a:buFont typeface="Wingdings 2" pitchFamily="18" charset="2"/>
              <a:buNone/>
            </a:pPr>
            <a:endParaRPr lang="tr-TR" b="1" dirty="0"/>
          </a:p>
        </p:txBody>
      </p:sp>
    </p:spTree>
    <p:extLst>
      <p:ext uri="{BB962C8B-B14F-4D97-AF65-F5344CB8AC3E}">
        <p14:creationId xmlns:p14="http://schemas.microsoft.com/office/powerpoint/2010/main" val="26298570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u="sng" dirty="0" smtClean="0"/>
              <a:t>Post </a:t>
            </a:r>
            <a:r>
              <a:rPr lang="tr-TR" u="sng" dirty="0" smtClean="0"/>
              <a:t>isimli Modelin </a:t>
            </a:r>
            <a:r>
              <a:rPr lang="tr-TR" u="sng" dirty="0" err="1" smtClean="0"/>
              <a:t>Veritabanındaki</a:t>
            </a:r>
            <a:r>
              <a:rPr lang="tr-TR" u="sng" dirty="0" smtClean="0"/>
              <a:t> Tablolarını Oluşturma</a:t>
            </a:r>
            <a:endParaRPr lang="tr-TR" dirty="0"/>
          </a:p>
        </p:txBody>
      </p:sp>
      <p:sp>
        <p:nvSpPr>
          <p:cNvPr id="6" name="İçerik Yer Tutucusu 2"/>
          <p:cNvSpPr txBox="1">
            <a:spLocks/>
          </p:cNvSpPr>
          <p:nvPr/>
        </p:nvSpPr>
        <p:spPr>
          <a:xfrm>
            <a:off x="997527" y="19812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marL="0" indent="0" algn="just">
              <a:buFont typeface="Wingdings 2" pitchFamily="18" charset="2"/>
              <a:buNone/>
            </a:pPr>
            <a:endParaRPr lang="tr-TR" dirty="0" smtClean="0"/>
          </a:p>
          <a:p>
            <a:pPr marL="0" indent="0" algn="just">
              <a:buFont typeface="Wingdings 2" pitchFamily="18" charset="2"/>
              <a:buNone/>
            </a:pPr>
            <a:endParaRPr lang="tr-TR" dirty="0" smtClean="0"/>
          </a:p>
        </p:txBody>
      </p:sp>
      <p:sp>
        <p:nvSpPr>
          <p:cNvPr id="4" name="İçerik Yer Tutucusu 3"/>
          <p:cNvSpPr>
            <a:spLocks noGrp="1"/>
          </p:cNvSpPr>
          <p:nvPr>
            <p:ph idx="1"/>
          </p:nvPr>
        </p:nvSpPr>
        <p:spPr/>
        <p:txBody>
          <a:bodyPr>
            <a:normAutofit/>
          </a:bodyPr>
          <a:lstStyle/>
          <a:p>
            <a:pPr marL="0" indent="0" algn="just">
              <a:buNone/>
            </a:pPr>
            <a:r>
              <a:rPr lang="tr-TR" dirty="0" smtClean="0"/>
              <a:t>Bu aşamaya kadar bir </a:t>
            </a:r>
            <a:r>
              <a:rPr lang="tr-TR" dirty="0" err="1" smtClean="0"/>
              <a:t>class</a:t>
            </a:r>
            <a:r>
              <a:rPr lang="tr-TR" dirty="0" smtClean="0"/>
              <a:t> olarak Post modelini oluşturduk. Bu modeli oluşturmakla modele ait özellikleri ve fonksiyonları tanımladık. Fakat hala modelin </a:t>
            </a:r>
            <a:r>
              <a:rPr lang="tr-TR" dirty="0" err="1" smtClean="0"/>
              <a:t>veritabanına</a:t>
            </a:r>
            <a:r>
              <a:rPr lang="tr-TR" dirty="0" smtClean="0"/>
              <a:t> eklenmesi gerçekleşmiş değil. Modelin ilk oluşturulması da dahil olmak üzere model üzerinde yapılacak değişiklikleri </a:t>
            </a:r>
            <a:r>
              <a:rPr lang="tr-TR" dirty="0" err="1" smtClean="0"/>
              <a:t>Django’ya</a:t>
            </a:r>
            <a:r>
              <a:rPr lang="tr-TR" dirty="0" smtClean="0"/>
              <a:t> söylememiz lazım. Yaptığımız değişiklikleri manage.py dosyası kanalıyla, bizim istediğimiz zaman ve topluca söyleriz. </a:t>
            </a:r>
            <a:endParaRPr lang="tr-TR" b="1" dirty="0">
              <a:solidFill>
                <a:srgbClr val="FF0000"/>
              </a:solidFill>
            </a:endParaRPr>
          </a:p>
        </p:txBody>
      </p:sp>
    </p:spTree>
    <p:extLst>
      <p:ext uri="{BB962C8B-B14F-4D97-AF65-F5344CB8AC3E}">
        <p14:creationId xmlns:p14="http://schemas.microsoft.com/office/powerpoint/2010/main" val="9955831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u="sng" dirty="0" smtClean="0"/>
              <a:t>Post </a:t>
            </a:r>
            <a:r>
              <a:rPr lang="tr-TR" u="sng" dirty="0" smtClean="0"/>
              <a:t>isimli Modelin </a:t>
            </a:r>
            <a:r>
              <a:rPr lang="tr-TR" u="sng" dirty="0" err="1" smtClean="0"/>
              <a:t>Veritabanındaki</a:t>
            </a:r>
            <a:r>
              <a:rPr lang="tr-TR" u="sng" dirty="0" smtClean="0"/>
              <a:t> Tablolarını Oluşturma</a:t>
            </a:r>
            <a:endParaRPr lang="tr-TR" dirty="0"/>
          </a:p>
        </p:txBody>
      </p:sp>
      <p:sp>
        <p:nvSpPr>
          <p:cNvPr id="6" name="İçerik Yer Tutucusu 2"/>
          <p:cNvSpPr txBox="1">
            <a:spLocks/>
          </p:cNvSpPr>
          <p:nvPr/>
        </p:nvSpPr>
        <p:spPr>
          <a:xfrm>
            <a:off x="997527" y="19812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marL="0" indent="0" algn="just">
              <a:buFont typeface="Wingdings 2" pitchFamily="18" charset="2"/>
              <a:buNone/>
            </a:pPr>
            <a:endParaRPr lang="tr-TR" dirty="0" smtClean="0"/>
          </a:p>
          <a:p>
            <a:pPr marL="0" indent="0" algn="just">
              <a:buFont typeface="Wingdings 2" pitchFamily="18" charset="2"/>
              <a:buNone/>
            </a:pPr>
            <a:endParaRPr lang="tr-TR" dirty="0" smtClean="0"/>
          </a:p>
        </p:txBody>
      </p:sp>
      <p:sp>
        <p:nvSpPr>
          <p:cNvPr id="4" name="İçerik Yer Tutucusu 3"/>
          <p:cNvSpPr>
            <a:spLocks noGrp="1"/>
          </p:cNvSpPr>
          <p:nvPr>
            <p:ph idx="1"/>
          </p:nvPr>
        </p:nvSpPr>
        <p:spPr/>
        <p:txBody>
          <a:bodyPr>
            <a:normAutofit fontScale="92500" lnSpcReduction="20000"/>
          </a:bodyPr>
          <a:lstStyle/>
          <a:p>
            <a:pPr marL="0" indent="0" algn="just">
              <a:buNone/>
            </a:pPr>
            <a:r>
              <a:rPr lang="tr-TR" dirty="0"/>
              <a:t>Bu işlem iki aşamalıdır. İlk aşamasında komut satırında ve manage.py klasöründe aşağıdaki komutu veririz: </a:t>
            </a:r>
          </a:p>
          <a:p>
            <a:pPr marL="0" indent="0" algn="just">
              <a:buNone/>
            </a:pPr>
            <a:r>
              <a:rPr lang="tr-TR" dirty="0" err="1">
                <a:solidFill>
                  <a:srgbClr val="FF0000"/>
                </a:solidFill>
              </a:rPr>
              <a:t>python</a:t>
            </a:r>
            <a:r>
              <a:rPr lang="tr-TR" dirty="0">
                <a:solidFill>
                  <a:srgbClr val="FF0000"/>
                </a:solidFill>
              </a:rPr>
              <a:t> manage.py </a:t>
            </a:r>
            <a:r>
              <a:rPr lang="tr-TR" dirty="0" err="1">
                <a:solidFill>
                  <a:srgbClr val="FF0000"/>
                </a:solidFill>
              </a:rPr>
              <a:t>makemigrations</a:t>
            </a:r>
            <a:r>
              <a:rPr lang="tr-TR" dirty="0">
                <a:solidFill>
                  <a:srgbClr val="FF0000"/>
                </a:solidFill>
              </a:rPr>
              <a:t> </a:t>
            </a:r>
            <a:r>
              <a:rPr lang="tr-TR" dirty="0" err="1" smtClean="0">
                <a:solidFill>
                  <a:srgbClr val="FF0000"/>
                </a:solidFill>
              </a:rPr>
              <a:t>blog</a:t>
            </a:r>
            <a:endParaRPr lang="tr-TR" dirty="0" smtClean="0">
              <a:solidFill>
                <a:srgbClr val="FF0000"/>
              </a:solidFill>
            </a:endParaRPr>
          </a:p>
          <a:p>
            <a:pPr marL="0" indent="0" algn="just">
              <a:buNone/>
            </a:pPr>
            <a:endParaRPr lang="tr-TR" b="1" dirty="0">
              <a:solidFill>
                <a:srgbClr val="FF0000"/>
              </a:solidFill>
            </a:endParaRPr>
          </a:p>
          <a:p>
            <a:pPr marL="0" indent="0" algn="just">
              <a:buNone/>
            </a:pPr>
            <a:r>
              <a:rPr lang="tr-TR" dirty="0" smtClean="0"/>
              <a:t>Bu komut, </a:t>
            </a:r>
            <a:r>
              <a:rPr lang="tr-TR" dirty="0" err="1" smtClean="0"/>
              <a:t>veritabanımızda</a:t>
            </a:r>
            <a:r>
              <a:rPr lang="tr-TR" dirty="0" smtClean="0"/>
              <a:t> uygulanmaya hazır ve bizim değişikliklerimizi içeren </a:t>
            </a:r>
            <a:r>
              <a:rPr lang="tr-TR" dirty="0" err="1" smtClean="0"/>
              <a:t>migration</a:t>
            </a:r>
            <a:r>
              <a:rPr lang="tr-TR" dirty="0" smtClean="0"/>
              <a:t> (taşıma) dosyaları oluşturur. Bu dosyalar </a:t>
            </a:r>
            <a:r>
              <a:rPr lang="tr-TR" dirty="0" err="1" smtClean="0"/>
              <a:t>veritabanına</a:t>
            </a:r>
            <a:r>
              <a:rPr lang="tr-TR" dirty="0" smtClean="0"/>
              <a:t> yapılan değişiklikleri anlatmayı sağlayacak kodlar içerir. Ama halen </a:t>
            </a:r>
            <a:r>
              <a:rPr lang="tr-TR" dirty="0" err="1" smtClean="0"/>
              <a:t>veritabanında</a:t>
            </a:r>
            <a:r>
              <a:rPr lang="tr-TR" dirty="0" smtClean="0"/>
              <a:t> yaptığımız değişiklikler uygulanmamıştır. </a:t>
            </a:r>
            <a:r>
              <a:rPr lang="tr-TR" dirty="0" err="1" smtClean="0"/>
              <a:t>Veritabanında</a:t>
            </a:r>
            <a:r>
              <a:rPr lang="tr-TR" dirty="0" smtClean="0"/>
              <a:t> bu değişikliklerin uygulanması için aşağıdaki komutu vermeliyiz. </a:t>
            </a:r>
          </a:p>
          <a:p>
            <a:pPr marL="0" indent="0" algn="just">
              <a:buNone/>
            </a:pPr>
            <a:r>
              <a:rPr lang="tr-TR" dirty="0" err="1">
                <a:solidFill>
                  <a:srgbClr val="FF0000"/>
                </a:solidFill>
              </a:rPr>
              <a:t>python</a:t>
            </a:r>
            <a:r>
              <a:rPr lang="tr-TR" dirty="0">
                <a:solidFill>
                  <a:srgbClr val="FF0000"/>
                </a:solidFill>
              </a:rPr>
              <a:t> manage.py </a:t>
            </a:r>
            <a:r>
              <a:rPr lang="tr-TR" dirty="0" err="1">
                <a:solidFill>
                  <a:srgbClr val="FF0000"/>
                </a:solidFill>
              </a:rPr>
              <a:t>migrate</a:t>
            </a:r>
            <a:r>
              <a:rPr lang="tr-TR" dirty="0">
                <a:solidFill>
                  <a:srgbClr val="FF0000"/>
                </a:solidFill>
              </a:rPr>
              <a:t> </a:t>
            </a:r>
            <a:r>
              <a:rPr lang="tr-TR" dirty="0" err="1" smtClean="0">
                <a:solidFill>
                  <a:srgbClr val="FF0000"/>
                </a:solidFill>
              </a:rPr>
              <a:t>blog</a:t>
            </a:r>
            <a:endParaRPr lang="tr-TR" dirty="0" smtClean="0">
              <a:solidFill>
                <a:srgbClr val="FF0000"/>
              </a:solidFill>
            </a:endParaRPr>
          </a:p>
          <a:p>
            <a:pPr marL="0" indent="0" algn="just">
              <a:buNone/>
            </a:pPr>
            <a:r>
              <a:rPr lang="tr-TR" dirty="0" smtClean="0"/>
              <a:t>Bu komutu çalıştırdıktan sonra ise veri tabanımız artık tüm güncellemeleri hayata geçirmiştir. Yani istediğimiz yapı veri tabanımızda yaratıldı (veya gerektiğinde güncellendi).</a:t>
            </a:r>
            <a:endParaRPr lang="tr-TR" dirty="0"/>
          </a:p>
        </p:txBody>
      </p:sp>
    </p:spTree>
    <p:extLst>
      <p:ext uri="{BB962C8B-B14F-4D97-AF65-F5344CB8AC3E}">
        <p14:creationId xmlns:p14="http://schemas.microsoft.com/office/powerpoint/2010/main" val="21861258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a:hlinkClick r:id="rId2"/>
              </a:rPr>
              <a:t>Django</a:t>
            </a:r>
            <a:r>
              <a:rPr lang="tr-TR" u="sng" dirty="0">
                <a:hlinkClick r:id="rId2"/>
              </a:rPr>
              <a:t> </a:t>
            </a:r>
            <a:r>
              <a:rPr lang="tr-TR" u="sng" dirty="0" err="1" smtClean="0">
                <a:hlinkClick r:id="rId2"/>
              </a:rPr>
              <a:t>Admin</a:t>
            </a:r>
            <a:r>
              <a:rPr lang="tr-TR" u="sng" dirty="0" smtClean="0"/>
              <a:t> ile Post isimli Modele Veri Ekleme, Değiştirme veya Silme</a:t>
            </a:r>
            <a:endParaRPr lang="tr-TR" dirty="0"/>
          </a:p>
        </p:txBody>
      </p:sp>
      <p:sp>
        <p:nvSpPr>
          <p:cNvPr id="3" name="İçerik Yer Tutucusu 2"/>
          <p:cNvSpPr>
            <a:spLocks noGrp="1"/>
          </p:cNvSpPr>
          <p:nvPr>
            <p:ph idx="1"/>
          </p:nvPr>
        </p:nvSpPr>
        <p:spPr/>
        <p:txBody>
          <a:bodyPr>
            <a:normAutofit fontScale="92500" lnSpcReduction="10000"/>
          </a:bodyPr>
          <a:lstStyle/>
          <a:p>
            <a:r>
              <a:rPr lang="tr-TR" dirty="0" err="1" smtClean="0"/>
              <a:t>Admin</a:t>
            </a:r>
            <a:r>
              <a:rPr lang="tr-TR" dirty="0" smtClean="0"/>
              <a:t> tarafından oluşturduğumuz Post isimli modele CRUD işlemleri gerçekleştirebilmek için </a:t>
            </a:r>
            <a:r>
              <a:rPr lang="tr-TR" b="1" dirty="0" err="1" smtClean="0"/>
              <a:t>blog</a:t>
            </a:r>
            <a:r>
              <a:rPr lang="tr-TR" dirty="0" smtClean="0"/>
              <a:t> klasöründeki </a:t>
            </a:r>
            <a:r>
              <a:rPr lang="tr-TR" b="1" dirty="0" smtClean="0"/>
              <a:t>admin.py</a:t>
            </a:r>
            <a:r>
              <a:rPr lang="tr-TR" dirty="0" smtClean="0"/>
              <a:t> dosyasına oluşturduğumuz modeli tanıtmamız gerekmektedir. Bunu yapabilmek için </a:t>
            </a:r>
            <a:r>
              <a:rPr lang="tr-TR" b="1" dirty="0" smtClean="0"/>
              <a:t>admin.py</a:t>
            </a:r>
            <a:r>
              <a:rPr lang="tr-TR" dirty="0" smtClean="0"/>
              <a:t> dosyasına aşağıdaki satırları eklememiz gerekmektedir. </a:t>
            </a:r>
          </a:p>
          <a:p>
            <a:pPr marL="0" indent="0">
              <a:buNone/>
            </a:pPr>
            <a:r>
              <a:rPr lang="en-US" b="1" dirty="0">
                <a:solidFill>
                  <a:srgbClr val="FF0000"/>
                </a:solidFill>
              </a:rPr>
              <a:t>from </a:t>
            </a:r>
            <a:r>
              <a:rPr lang="en-US" b="1" dirty="0" err="1">
                <a:solidFill>
                  <a:srgbClr val="FF0000"/>
                </a:solidFill>
              </a:rPr>
              <a:t>django.contrib</a:t>
            </a:r>
            <a:r>
              <a:rPr lang="en-US" b="1" dirty="0">
                <a:solidFill>
                  <a:srgbClr val="FF0000"/>
                </a:solidFill>
              </a:rPr>
              <a:t> import </a:t>
            </a:r>
            <a:r>
              <a:rPr lang="en-US" b="1" dirty="0" smtClean="0">
                <a:solidFill>
                  <a:srgbClr val="FF0000"/>
                </a:solidFill>
              </a:rPr>
              <a:t>admin</a:t>
            </a:r>
            <a:r>
              <a:rPr lang="tr-TR" b="1" dirty="0" smtClean="0">
                <a:solidFill>
                  <a:srgbClr val="FF0000"/>
                </a:solidFill>
              </a:rPr>
              <a:t> </a:t>
            </a:r>
            <a:endParaRPr lang="en-US" b="1" dirty="0">
              <a:solidFill>
                <a:srgbClr val="FF0000"/>
              </a:solidFill>
            </a:endParaRPr>
          </a:p>
          <a:p>
            <a:pPr marL="0" indent="0">
              <a:buNone/>
            </a:pPr>
            <a:r>
              <a:rPr lang="en-US" b="1" dirty="0">
                <a:solidFill>
                  <a:srgbClr val="FF0000"/>
                </a:solidFill>
              </a:rPr>
              <a:t>from .models import Post</a:t>
            </a:r>
            <a:endParaRPr lang="tr-TR" b="1" dirty="0" smtClean="0">
              <a:solidFill>
                <a:srgbClr val="FF0000"/>
              </a:solidFill>
            </a:endParaRPr>
          </a:p>
          <a:p>
            <a:pPr marL="0" indent="0">
              <a:buNone/>
            </a:pPr>
            <a:r>
              <a:rPr lang="tr-TR" b="1" dirty="0" err="1" smtClean="0">
                <a:solidFill>
                  <a:srgbClr val="FF0000"/>
                </a:solidFill>
              </a:rPr>
              <a:t>admin.site.register</a:t>
            </a:r>
            <a:r>
              <a:rPr lang="tr-TR" b="1" dirty="0" smtClean="0">
                <a:solidFill>
                  <a:srgbClr val="FF0000"/>
                </a:solidFill>
              </a:rPr>
              <a:t>(Post)</a:t>
            </a:r>
          </a:p>
          <a:p>
            <a:pPr marL="0" indent="0">
              <a:buNone/>
            </a:pPr>
            <a:r>
              <a:rPr lang="tr-TR" dirty="0" err="1" smtClean="0"/>
              <a:t>from</a:t>
            </a:r>
            <a:r>
              <a:rPr lang="tr-TR" dirty="0" smtClean="0"/>
              <a:t> ile Post modelini ve </a:t>
            </a:r>
            <a:r>
              <a:rPr lang="tr-TR" dirty="0" err="1" smtClean="0"/>
              <a:t>admin</a:t>
            </a:r>
            <a:r>
              <a:rPr lang="tr-TR" dirty="0" smtClean="0"/>
              <a:t> modelini kullanım altına alıyoruz ve </a:t>
            </a:r>
            <a:r>
              <a:rPr lang="tr-TR" dirty="0" err="1" smtClean="0"/>
              <a:t>admin.site.register</a:t>
            </a:r>
            <a:r>
              <a:rPr lang="tr-TR" dirty="0" smtClean="0"/>
              <a:t> ile </a:t>
            </a:r>
            <a:r>
              <a:rPr lang="tr-TR" dirty="0" err="1" smtClean="0"/>
              <a:t>admin</a:t>
            </a:r>
            <a:r>
              <a:rPr lang="tr-TR" dirty="0" smtClean="0"/>
              <a:t> kullanıcısının Post modelini görebilmesini sağlıyoruz. Böylelikle </a:t>
            </a:r>
            <a:r>
              <a:rPr lang="tr-TR" dirty="0" err="1" smtClean="0"/>
              <a:t>admin</a:t>
            </a:r>
            <a:r>
              <a:rPr lang="tr-TR" dirty="0" smtClean="0"/>
              <a:t> kullanıcısı, Post modeli üzerinde ekleme, değiştirme veya silme işlemi yapabilir hale geliyor. </a:t>
            </a:r>
            <a:endParaRPr lang="tr-TR" dirty="0"/>
          </a:p>
        </p:txBody>
      </p:sp>
    </p:spTree>
    <p:extLst>
      <p:ext uri="{BB962C8B-B14F-4D97-AF65-F5344CB8AC3E}">
        <p14:creationId xmlns:p14="http://schemas.microsoft.com/office/powerpoint/2010/main" val="27104369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a:hlinkClick r:id="rId2"/>
              </a:rPr>
              <a:t>Django</a:t>
            </a:r>
            <a:r>
              <a:rPr lang="tr-TR" u="sng" dirty="0">
                <a:hlinkClick r:id="rId2"/>
              </a:rPr>
              <a:t> </a:t>
            </a:r>
            <a:r>
              <a:rPr lang="tr-TR" u="sng" dirty="0" err="1" smtClean="0">
                <a:hlinkClick r:id="rId2"/>
              </a:rPr>
              <a:t>Admin</a:t>
            </a:r>
            <a:r>
              <a:rPr lang="tr-TR" u="sng" dirty="0" smtClean="0"/>
              <a:t> ile Post isimli Modele Veri Ekleme, Değiştirme veya Silme</a:t>
            </a:r>
            <a:endParaRPr lang="tr-TR" dirty="0"/>
          </a:p>
        </p:txBody>
      </p:sp>
      <p:sp>
        <p:nvSpPr>
          <p:cNvPr id="3" name="İçerik Yer Tutucusu 2"/>
          <p:cNvSpPr>
            <a:spLocks noGrp="1"/>
          </p:cNvSpPr>
          <p:nvPr>
            <p:ph idx="1"/>
          </p:nvPr>
        </p:nvSpPr>
        <p:spPr>
          <a:xfrm>
            <a:off x="845127" y="1828800"/>
            <a:ext cx="6917748" cy="4351337"/>
          </a:xfrm>
        </p:spPr>
        <p:txBody>
          <a:bodyPr>
            <a:normAutofit/>
          </a:bodyPr>
          <a:lstStyle/>
          <a:p>
            <a:r>
              <a:rPr lang="tr-TR" dirty="0" smtClean="0"/>
              <a:t>Komut satırında </a:t>
            </a:r>
            <a:r>
              <a:rPr lang="tr-TR" b="1" dirty="0" err="1" smtClean="0">
                <a:solidFill>
                  <a:srgbClr val="FF0000"/>
                </a:solidFill>
              </a:rPr>
              <a:t>python</a:t>
            </a:r>
            <a:r>
              <a:rPr lang="tr-TR" b="1" dirty="0" smtClean="0">
                <a:solidFill>
                  <a:srgbClr val="FF0000"/>
                </a:solidFill>
              </a:rPr>
              <a:t> </a:t>
            </a:r>
            <a:r>
              <a:rPr lang="tr-TR" b="1" dirty="0">
                <a:solidFill>
                  <a:srgbClr val="FF0000"/>
                </a:solidFill>
              </a:rPr>
              <a:t>manage.py </a:t>
            </a:r>
            <a:r>
              <a:rPr lang="tr-TR" b="1" dirty="0" err="1" smtClean="0">
                <a:solidFill>
                  <a:srgbClr val="FF0000"/>
                </a:solidFill>
              </a:rPr>
              <a:t>runserver</a:t>
            </a:r>
            <a:r>
              <a:rPr lang="tr-TR" dirty="0" smtClean="0"/>
              <a:t> komutu ile web </a:t>
            </a:r>
            <a:r>
              <a:rPr lang="tr-TR" dirty="0" err="1" smtClean="0"/>
              <a:t>server’ımızı</a:t>
            </a:r>
            <a:r>
              <a:rPr lang="tr-TR" dirty="0" smtClean="0"/>
              <a:t> </a:t>
            </a:r>
            <a:r>
              <a:rPr lang="tr-TR" dirty="0"/>
              <a:t>tekrar çalıştırarak </a:t>
            </a:r>
            <a:r>
              <a:rPr lang="tr-TR" dirty="0">
                <a:hlinkClick r:id="rId3"/>
              </a:rPr>
              <a:t>http://127.0.0.1:8000/admin</a:t>
            </a:r>
            <a:r>
              <a:rPr lang="tr-TR" dirty="0" smtClean="0">
                <a:hlinkClick r:id="rId3"/>
              </a:rPr>
              <a:t>/</a:t>
            </a:r>
            <a:r>
              <a:rPr lang="tr-TR" dirty="0" smtClean="0"/>
              <a:t> adresi ile </a:t>
            </a:r>
            <a:r>
              <a:rPr lang="tr-TR" dirty="0" err="1" smtClean="0"/>
              <a:t>admin</a:t>
            </a:r>
            <a:r>
              <a:rPr lang="tr-TR" dirty="0" smtClean="0"/>
              <a:t> kullanıcısının aşağıdaki ekranına erişiyoruz. </a:t>
            </a:r>
            <a:r>
              <a:rPr lang="tr-TR" dirty="0" err="1" smtClean="0"/>
              <a:t>Django</a:t>
            </a:r>
            <a:r>
              <a:rPr lang="tr-TR" dirty="0" smtClean="0"/>
              <a:t> kurulumu ile hazır gelen </a:t>
            </a:r>
            <a:r>
              <a:rPr lang="tr-TR" dirty="0" err="1" smtClean="0"/>
              <a:t>admin</a:t>
            </a:r>
            <a:r>
              <a:rPr lang="tr-TR" dirty="0" smtClean="0"/>
              <a:t> paneline ulaşmak için sitedeki </a:t>
            </a:r>
            <a:r>
              <a:rPr lang="tr-TR" dirty="0" err="1" smtClean="0"/>
              <a:t>herşeyi</a:t>
            </a:r>
            <a:r>
              <a:rPr lang="tr-TR" dirty="0" smtClean="0"/>
              <a:t> kontrol edebilen bir </a:t>
            </a:r>
            <a:r>
              <a:rPr lang="tr-TR" dirty="0" err="1" smtClean="0"/>
              <a:t>superuser</a:t>
            </a:r>
            <a:r>
              <a:rPr lang="tr-TR" dirty="0" smtClean="0"/>
              <a:t> kullanıcısını aşağıdaki komutla oluşturuyoruz ve giriş yapıyoruz:</a:t>
            </a:r>
          </a:p>
          <a:p>
            <a:pPr marL="0" indent="0">
              <a:buNone/>
            </a:pPr>
            <a:r>
              <a:rPr lang="tr-TR" b="1" dirty="0" err="1">
                <a:solidFill>
                  <a:srgbClr val="FF0000"/>
                </a:solidFill>
              </a:rPr>
              <a:t>python</a:t>
            </a:r>
            <a:r>
              <a:rPr lang="tr-TR" b="1" dirty="0">
                <a:solidFill>
                  <a:srgbClr val="FF0000"/>
                </a:solidFill>
              </a:rPr>
              <a:t> manage.py </a:t>
            </a:r>
            <a:r>
              <a:rPr lang="tr-TR" b="1" dirty="0" err="1">
                <a:solidFill>
                  <a:srgbClr val="FF0000"/>
                </a:solidFill>
              </a:rPr>
              <a:t>createsuperuser</a:t>
            </a:r>
            <a:endParaRPr lang="tr-TR" b="1" dirty="0" smtClean="0">
              <a:solidFill>
                <a:srgbClr val="FF0000"/>
              </a:solidFill>
            </a:endParaRPr>
          </a:p>
          <a:p>
            <a:endParaRPr lang="tr-TR" dirty="0"/>
          </a:p>
        </p:txBody>
      </p:sp>
      <p:pic>
        <p:nvPicPr>
          <p:cNvPr id="4" name="Resim 3"/>
          <p:cNvPicPr>
            <a:picLocks noChangeAspect="1"/>
          </p:cNvPicPr>
          <p:nvPr/>
        </p:nvPicPr>
        <p:blipFill>
          <a:blip r:embed="rId4"/>
          <a:stretch>
            <a:fillRect/>
          </a:stretch>
        </p:blipFill>
        <p:spPr>
          <a:xfrm>
            <a:off x="7684077" y="1828800"/>
            <a:ext cx="3924300" cy="3000375"/>
          </a:xfrm>
          <a:prstGeom prst="rect">
            <a:avLst/>
          </a:prstGeom>
        </p:spPr>
      </p:pic>
    </p:spTree>
    <p:extLst>
      <p:ext uri="{BB962C8B-B14F-4D97-AF65-F5344CB8AC3E}">
        <p14:creationId xmlns:p14="http://schemas.microsoft.com/office/powerpoint/2010/main" val="12636237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a:hlinkClick r:id="rId2"/>
              </a:rPr>
              <a:t>Django</a:t>
            </a:r>
            <a:r>
              <a:rPr lang="tr-TR" u="sng" dirty="0">
                <a:hlinkClick r:id="rId2"/>
              </a:rPr>
              <a:t> </a:t>
            </a:r>
            <a:r>
              <a:rPr lang="tr-TR" u="sng" dirty="0" err="1" smtClean="0">
                <a:hlinkClick r:id="rId2"/>
              </a:rPr>
              <a:t>Admin</a:t>
            </a:r>
            <a:r>
              <a:rPr lang="tr-TR" u="sng" dirty="0" smtClean="0"/>
              <a:t> ile Post isimli Modele Veri Ekleme, Değiştirme veya Silme</a:t>
            </a:r>
            <a:endParaRPr lang="tr-TR" dirty="0"/>
          </a:p>
        </p:txBody>
      </p:sp>
      <p:sp>
        <p:nvSpPr>
          <p:cNvPr id="3" name="İçerik Yer Tutucusu 2"/>
          <p:cNvSpPr>
            <a:spLocks noGrp="1"/>
          </p:cNvSpPr>
          <p:nvPr>
            <p:ph idx="1"/>
          </p:nvPr>
        </p:nvSpPr>
        <p:spPr>
          <a:xfrm>
            <a:off x="845127" y="1828800"/>
            <a:ext cx="4707948" cy="4351337"/>
          </a:xfrm>
        </p:spPr>
        <p:txBody>
          <a:bodyPr>
            <a:normAutofit/>
          </a:bodyPr>
          <a:lstStyle/>
          <a:p>
            <a:r>
              <a:rPr lang="tr-TR" dirty="0" smtClean="0"/>
              <a:t>Giriş yaptıktan sonra yandaki </a:t>
            </a:r>
            <a:r>
              <a:rPr lang="tr-TR" dirty="0" err="1" smtClean="0"/>
              <a:t>Admin</a:t>
            </a:r>
            <a:r>
              <a:rPr lang="tr-TR" dirty="0" smtClean="0"/>
              <a:t> panelini göreceksiniz.</a:t>
            </a:r>
          </a:p>
          <a:p>
            <a:r>
              <a:rPr lang="tr-TR" dirty="0" err="1" smtClean="0"/>
              <a:t>Posts</a:t>
            </a:r>
            <a:r>
              <a:rPr lang="tr-TR" dirty="0" smtClean="0"/>
              <a:t> linkine tıklayarak birkaç örnek kayıt oluşturun.</a:t>
            </a:r>
          </a:p>
          <a:p>
            <a:r>
              <a:rPr lang="tr-TR" dirty="0" err="1"/>
              <a:t>Django</a:t>
            </a:r>
            <a:r>
              <a:rPr lang="tr-TR" dirty="0"/>
              <a:t> </a:t>
            </a:r>
            <a:r>
              <a:rPr lang="tr-TR" dirty="0" err="1"/>
              <a:t>admin</a:t>
            </a:r>
            <a:r>
              <a:rPr lang="tr-TR" dirty="0"/>
              <a:t> hakkında detaylı bilgi aşağıdaki linktedir. </a:t>
            </a:r>
          </a:p>
          <a:p>
            <a:pPr marL="0" indent="0">
              <a:buNone/>
            </a:pPr>
            <a:r>
              <a:rPr lang="tr-TR" dirty="0">
                <a:hlinkClick r:id="rId3"/>
              </a:rPr>
              <a:t>https://docs.djangoproject.com/en/2.0/ref/contrib/admin</a:t>
            </a:r>
            <a:r>
              <a:rPr lang="tr-TR" dirty="0" smtClean="0">
                <a:hlinkClick r:id="rId3"/>
              </a:rPr>
              <a:t>/</a:t>
            </a:r>
            <a:r>
              <a:rPr lang="tr-TR" dirty="0" smtClean="0"/>
              <a:t> </a:t>
            </a:r>
            <a:endParaRPr lang="tr-TR" dirty="0"/>
          </a:p>
        </p:txBody>
      </p:sp>
      <p:pic>
        <p:nvPicPr>
          <p:cNvPr id="4" name="Resim 3"/>
          <p:cNvPicPr>
            <a:picLocks noChangeAspect="1"/>
          </p:cNvPicPr>
          <p:nvPr/>
        </p:nvPicPr>
        <p:blipFill>
          <a:blip r:embed="rId4"/>
          <a:stretch>
            <a:fillRect/>
          </a:stretch>
        </p:blipFill>
        <p:spPr>
          <a:xfrm>
            <a:off x="5553075" y="2543175"/>
            <a:ext cx="6324600" cy="3200400"/>
          </a:xfrm>
          <a:prstGeom prst="rect">
            <a:avLst/>
          </a:prstGeom>
        </p:spPr>
      </p:pic>
    </p:spTree>
    <p:extLst>
      <p:ext uri="{BB962C8B-B14F-4D97-AF65-F5344CB8AC3E}">
        <p14:creationId xmlns:p14="http://schemas.microsoft.com/office/powerpoint/2010/main" val="22142304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a:hlinkClick r:id="rId2"/>
              </a:rPr>
              <a:t>Django</a:t>
            </a:r>
            <a:r>
              <a:rPr lang="tr-TR" u="sng" dirty="0">
                <a:hlinkClick r:id="rId2"/>
              </a:rPr>
              <a:t> </a:t>
            </a:r>
            <a:r>
              <a:rPr lang="tr-TR" u="sng" dirty="0" err="1" smtClean="0">
                <a:hlinkClick r:id="rId2"/>
              </a:rPr>
              <a:t>Admin</a:t>
            </a:r>
            <a:r>
              <a:rPr lang="tr-TR" u="sng" dirty="0" smtClean="0"/>
              <a:t> ile Post isimli Modele Veri Ekleme, Değiştirme veya Silme</a:t>
            </a:r>
            <a:endParaRPr lang="tr-TR" dirty="0"/>
          </a:p>
        </p:txBody>
      </p:sp>
      <p:sp>
        <p:nvSpPr>
          <p:cNvPr id="3" name="İçerik Yer Tutucusu 2"/>
          <p:cNvSpPr>
            <a:spLocks noGrp="1"/>
          </p:cNvSpPr>
          <p:nvPr>
            <p:ph idx="1"/>
          </p:nvPr>
        </p:nvSpPr>
        <p:spPr>
          <a:xfrm>
            <a:off x="845127" y="3243261"/>
            <a:ext cx="3964998" cy="1714500"/>
          </a:xfrm>
        </p:spPr>
        <p:txBody>
          <a:bodyPr>
            <a:normAutofit/>
          </a:bodyPr>
          <a:lstStyle/>
          <a:p>
            <a:r>
              <a:rPr lang="tr-TR" dirty="0" err="1" smtClean="0"/>
              <a:t>Posts</a:t>
            </a:r>
            <a:r>
              <a:rPr lang="tr-TR" dirty="0" smtClean="0"/>
              <a:t> linkine tıkladıktan sonra yandaki gibi bir veri giriş ekranı göreceksiniz.</a:t>
            </a:r>
          </a:p>
          <a:p>
            <a:endParaRPr lang="tr-TR" dirty="0"/>
          </a:p>
        </p:txBody>
      </p:sp>
      <p:pic>
        <p:nvPicPr>
          <p:cNvPr id="5" name="Resim 4"/>
          <p:cNvPicPr>
            <a:picLocks noChangeAspect="1"/>
          </p:cNvPicPr>
          <p:nvPr/>
        </p:nvPicPr>
        <p:blipFill rotWithShape="1">
          <a:blip r:embed="rId3"/>
          <a:srcRect l="1800" t="749" r="39076" b="6288"/>
          <a:stretch/>
        </p:blipFill>
        <p:spPr>
          <a:xfrm>
            <a:off x="5048250" y="1552574"/>
            <a:ext cx="6195937" cy="5095875"/>
          </a:xfrm>
          <a:prstGeom prst="rect">
            <a:avLst/>
          </a:prstGeom>
        </p:spPr>
      </p:pic>
    </p:spTree>
    <p:extLst>
      <p:ext uri="{BB962C8B-B14F-4D97-AF65-F5344CB8AC3E}">
        <p14:creationId xmlns:p14="http://schemas.microsoft.com/office/powerpoint/2010/main" val="13967120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hlinkClick r:id="rId2"/>
              </a:rPr>
              <a:t>Siteyi Canlıya Al! </a:t>
            </a:r>
            <a:endParaRPr lang="tr-TR" dirty="0"/>
          </a:p>
        </p:txBody>
      </p:sp>
      <p:sp>
        <p:nvSpPr>
          <p:cNvPr id="3" name="İçerik Yer Tutucusu 2"/>
          <p:cNvSpPr>
            <a:spLocks noGrp="1"/>
          </p:cNvSpPr>
          <p:nvPr>
            <p:ph idx="1"/>
          </p:nvPr>
        </p:nvSpPr>
        <p:spPr/>
        <p:txBody>
          <a:bodyPr/>
          <a:lstStyle/>
          <a:p>
            <a:r>
              <a:rPr lang="tr-TR" dirty="0" smtClean="0"/>
              <a:t>Şimdiye kadar bilgisayarımızdaki web server ile geliştirme yaptık. </a:t>
            </a:r>
            <a:r>
              <a:rPr lang="tr-TR" dirty="0"/>
              <a:t>Hatırlayacaksınız.. </a:t>
            </a:r>
            <a:r>
              <a:rPr lang="tr-TR" b="1" dirty="0" err="1">
                <a:solidFill>
                  <a:srgbClr val="FF0000"/>
                </a:solidFill>
              </a:rPr>
              <a:t>python</a:t>
            </a:r>
            <a:r>
              <a:rPr lang="tr-TR" b="1" dirty="0">
                <a:solidFill>
                  <a:srgbClr val="FF0000"/>
                </a:solidFill>
              </a:rPr>
              <a:t> manage.py </a:t>
            </a:r>
            <a:r>
              <a:rPr lang="tr-TR" b="1" dirty="0" err="1" smtClean="0">
                <a:solidFill>
                  <a:srgbClr val="FF0000"/>
                </a:solidFill>
              </a:rPr>
              <a:t>runserver</a:t>
            </a:r>
            <a:r>
              <a:rPr lang="tr-TR" dirty="0" smtClean="0"/>
              <a:t> komutu ile bilgisayarımızdaki web </a:t>
            </a:r>
            <a:r>
              <a:rPr lang="tr-TR" dirty="0" err="1" smtClean="0"/>
              <a:t>server’ı</a:t>
            </a:r>
            <a:r>
              <a:rPr lang="tr-TR" dirty="0" smtClean="0"/>
              <a:t> çalıştırıyorduk. </a:t>
            </a:r>
          </a:p>
          <a:p>
            <a:pPr algn="just"/>
            <a:r>
              <a:rPr lang="tr-TR" dirty="0" smtClean="0"/>
              <a:t>Internet siteleri Internet üzerindeki bir sunucu üzerinde olmalıdırlar. </a:t>
            </a:r>
            <a:r>
              <a:rPr lang="tr-TR" dirty="0"/>
              <a:t>Biz kodlarımızı </a:t>
            </a:r>
            <a:r>
              <a:rPr lang="tr-TR" dirty="0">
                <a:hlinkClick r:id="rId3"/>
              </a:rPr>
              <a:t>https://www.pythonanywhere.com</a:t>
            </a:r>
            <a:r>
              <a:rPr lang="tr-TR" dirty="0" smtClean="0">
                <a:hlinkClick r:id="rId3"/>
              </a:rPr>
              <a:t>/</a:t>
            </a:r>
            <a:r>
              <a:rPr lang="tr-TR" dirty="0" smtClean="0"/>
              <a:t> </a:t>
            </a:r>
            <a:r>
              <a:rPr lang="tr-TR" dirty="0"/>
              <a:t>üzerinde yayınlayacağız. </a:t>
            </a:r>
            <a:r>
              <a:rPr lang="tr-TR" dirty="0" err="1"/>
              <a:t>PythonAnywhere</a:t>
            </a:r>
            <a:r>
              <a:rPr lang="tr-TR" dirty="0"/>
              <a:t> </a:t>
            </a:r>
            <a:r>
              <a:rPr lang="tr-TR" dirty="0" smtClean="0"/>
              <a:t>ücretsizdir ve ziyaretçisi olmayan bu tarz küçük geliştirmeleri denemek için yeterlidir. </a:t>
            </a:r>
          </a:p>
          <a:p>
            <a:pPr algn="just"/>
            <a:endParaRPr lang="tr-TR" dirty="0"/>
          </a:p>
        </p:txBody>
      </p:sp>
    </p:spTree>
    <p:extLst>
      <p:ext uri="{BB962C8B-B14F-4D97-AF65-F5344CB8AC3E}">
        <p14:creationId xmlns:p14="http://schemas.microsoft.com/office/powerpoint/2010/main" val="34990244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hlinkClick r:id="rId2"/>
              </a:rPr>
              <a:t>Kodlarınızı Nerede ve Nasıl Tutacaksınız</a:t>
            </a:r>
            <a:r>
              <a:rPr lang="tr-TR" u="sng" dirty="0" smtClean="0"/>
              <a:t>? </a:t>
            </a:r>
            <a:endParaRPr lang="tr-TR" u="sng" dirty="0"/>
          </a:p>
        </p:txBody>
      </p:sp>
      <p:sp>
        <p:nvSpPr>
          <p:cNvPr id="3" name="İçerik Yer Tutucusu 2"/>
          <p:cNvSpPr>
            <a:spLocks noGrp="1"/>
          </p:cNvSpPr>
          <p:nvPr>
            <p:ph idx="1"/>
          </p:nvPr>
        </p:nvSpPr>
        <p:spPr/>
        <p:txBody>
          <a:bodyPr/>
          <a:lstStyle/>
          <a:p>
            <a:pPr marL="0" indent="0" algn="just">
              <a:buNone/>
            </a:pPr>
            <a:r>
              <a:rPr lang="tr-TR" b="1" dirty="0" smtClean="0"/>
              <a:t>Kodlarınızı aşağıdaki üç aşamada oluşturacaksınız:</a:t>
            </a:r>
            <a:r>
              <a:rPr lang="tr-TR" dirty="0" smtClean="0"/>
              <a:t> </a:t>
            </a:r>
          </a:p>
          <a:p>
            <a:pPr marL="514350" indent="-514350" algn="just">
              <a:buFont typeface="+mj-lt"/>
              <a:buAutoNum type="arabicPeriod"/>
            </a:pPr>
            <a:r>
              <a:rPr lang="tr-TR" b="1" dirty="0" smtClean="0"/>
              <a:t>Lokal Bilgisayar:</a:t>
            </a:r>
            <a:r>
              <a:rPr lang="tr-TR" dirty="0" smtClean="0"/>
              <a:t> Geliştirme </a:t>
            </a:r>
            <a:r>
              <a:rPr lang="tr-TR" dirty="0"/>
              <a:t>ve test </a:t>
            </a:r>
            <a:r>
              <a:rPr lang="tr-TR" dirty="0" smtClean="0"/>
              <a:t>yapacaksınız. </a:t>
            </a:r>
          </a:p>
          <a:p>
            <a:pPr marL="514350" indent="-514350" algn="just">
              <a:buFont typeface="+mj-lt"/>
              <a:buAutoNum type="arabicPeriod"/>
            </a:pPr>
            <a:r>
              <a:rPr lang="tr-TR" b="1" dirty="0" err="1" smtClean="0"/>
              <a:t>Github</a:t>
            </a:r>
            <a:r>
              <a:rPr lang="tr-TR" b="1" dirty="0" smtClean="0"/>
              <a:t>:</a:t>
            </a:r>
            <a:r>
              <a:rPr lang="tr-TR" dirty="0" smtClean="0"/>
              <a:t> Geliştirme ve testten memnun </a:t>
            </a:r>
            <a:r>
              <a:rPr lang="tr-TR" dirty="0"/>
              <a:t>olduğunuzda programınızın bir kopyasını </a:t>
            </a:r>
            <a:r>
              <a:rPr lang="tr-TR" dirty="0" err="1"/>
              <a:t>Github'a</a:t>
            </a:r>
            <a:r>
              <a:rPr lang="tr-TR" dirty="0"/>
              <a:t> koyacaksınız. </a:t>
            </a:r>
            <a:r>
              <a:rPr lang="tr-TR" dirty="0" smtClean="0"/>
              <a:t>Böylelikle kodunuzun eski sürümlerine veya son sürümüne erişebileceksiniz. </a:t>
            </a:r>
          </a:p>
          <a:p>
            <a:pPr marL="514350" indent="-514350" algn="just">
              <a:buFont typeface="+mj-lt"/>
              <a:buAutoNum type="arabicPeriod"/>
            </a:pPr>
            <a:r>
              <a:rPr lang="tr-TR" b="1" dirty="0" err="1" smtClean="0"/>
              <a:t>PythonAnywhere</a:t>
            </a:r>
            <a:r>
              <a:rPr lang="tr-TR" b="1" dirty="0" smtClean="0"/>
              <a:t>:</a:t>
            </a:r>
            <a:r>
              <a:rPr lang="tr-TR" dirty="0" smtClean="0"/>
              <a:t> </a:t>
            </a:r>
            <a:r>
              <a:rPr lang="tr-TR" dirty="0" err="1" smtClean="0"/>
              <a:t>Github’dan</a:t>
            </a:r>
            <a:r>
              <a:rPr lang="tr-TR" dirty="0" smtClean="0"/>
              <a:t> istediğiniz sürümü </a:t>
            </a:r>
            <a:r>
              <a:rPr lang="tr-TR" dirty="0"/>
              <a:t>seçerek </a:t>
            </a:r>
            <a:r>
              <a:rPr lang="tr-TR" dirty="0" err="1"/>
              <a:t>PythonAnywhere</a:t>
            </a:r>
            <a:r>
              <a:rPr lang="tr-TR" dirty="0"/>
              <a:t> hesabınızdaki kodu güncelleyeceksiniz</a:t>
            </a:r>
            <a:r>
              <a:rPr lang="tr-TR" dirty="0" smtClean="0"/>
              <a:t>. </a:t>
            </a:r>
            <a:r>
              <a:rPr lang="tr-TR" dirty="0" err="1" smtClean="0"/>
              <a:t>Github’dan</a:t>
            </a:r>
            <a:r>
              <a:rPr lang="tr-TR" dirty="0" smtClean="0"/>
              <a:t> yaptığınız güncellemeler ile web sitenizin barındığı yer burası olacak. </a:t>
            </a:r>
            <a:endParaRPr lang="tr-TR" dirty="0"/>
          </a:p>
        </p:txBody>
      </p:sp>
    </p:spTree>
    <p:extLst>
      <p:ext uri="{BB962C8B-B14F-4D97-AF65-F5344CB8AC3E}">
        <p14:creationId xmlns:p14="http://schemas.microsoft.com/office/powerpoint/2010/main" val="40981682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hlinkClick r:id="rId2"/>
              </a:rPr>
              <a:t>Git Nedir</a:t>
            </a:r>
            <a:r>
              <a:rPr lang="tr-TR" u="sng" dirty="0" smtClean="0"/>
              <a:t>? Nasıl Kurulur ? </a:t>
            </a:r>
            <a:endParaRPr lang="tr-TR" u="sng" dirty="0"/>
          </a:p>
        </p:txBody>
      </p:sp>
      <p:sp>
        <p:nvSpPr>
          <p:cNvPr id="3" name="İçerik Yer Tutucusu 2"/>
          <p:cNvSpPr>
            <a:spLocks noGrp="1"/>
          </p:cNvSpPr>
          <p:nvPr>
            <p:ph idx="1"/>
          </p:nvPr>
        </p:nvSpPr>
        <p:spPr/>
        <p:txBody>
          <a:bodyPr>
            <a:normAutofit fontScale="92500" lnSpcReduction="20000"/>
          </a:bodyPr>
          <a:lstStyle/>
          <a:p>
            <a:pPr marL="0" indent="0" algn="just">
              <a:buNone/>
            </a:pPr>
            <a:r>
              <a:rPr lang="tr-TR" dirty="0" smtClean="0"/>
              <a:t>Git bir sürüm kontrol sistemidir. Program kodlarınızın zaman içerisindeki değişimlerini izlemeniz için yardımcı olur. </a:t>
            </a:r>
          </a:p>
          <a:p>
            <a:pPr marL="0" indent="0" algn="just">
              <a:buNone/>
            </a:pPr>
            <a:r>
              <a:rPr lang="tr-TR" dirty="0" smtClean="0"/>
              <a:t>Git kurmak için: </a:t>
            </a:r>
          </a:p>
          <a:p>
            <a:pPr marL="514350" indent="-514350">
              <a:buFont typeface="+mj-lt"/>
              <a:buAutoNum type="arabicPeriod"/>
            </a:pPr>
            <a:r>
              <a:rPr lang="tr-TR" dirty="0" smtClean="0">
                <a:hlinkClick r:id="rId3"/>
              </a:rPr>
              <a:t>git-scm.com</a:t>
            </a:r>
            <a:r>
              <a:rPr lang="tr-TR" dirty="0"/>
              <a:t> adresinden </a:t>
            </a:r>
            <a:r>
              <a:rPr lang="tr-TR" dirty="0" smtClean="0"/>
              <a:t>indirin. </a:t>
            </a:r>
          </a:p>
          <a:p>
            <a:pPr marL="514350" indent="-514350">
              <a:buFont typeface="+mj-lt"/>
              <a:buAutoNum type="arabicPeriod"/>
            </a:pPr>
            <a:r>
              <a:rPr lang="tr-TR" dirty="0" smtClean="0"/>
              <a:t>Bir </a:t>
            </a:r>
            <a:r>
              <a:rPr lang="tr-TR" dirty="0"/>
              <a:t>adım hariç bütün adımları "</a:t>
            </a:r>
            <a:r>
              <a:rPr lang="tr-TR" dirty="0" err="1"/>
              <a:t>next"e</a:t>
            </a:r>
            <a:r>
              <a:rPr lang="tr-TR" dirty="0"/>
              <a:t> basarak geçebilirsiniz. Bu adımda "</a:t>
            </a:r>
            <a:r>
              <a:rPr lang="tr-TR" dirty="0" err="1"/>
              <a:t>Adjusting</a:t>
            </a:r>
            <a:r>
              <a:rPr lang="tr-TR" dirty="0"/>
              <a:t> </a:t>
            </a:r>
            <a:r>
              <a:rPr lang="tr-TR" dirty="0" err="1"/>
              <a:t>your</a:t>
            </a:r>
            <a:r>
              <a:rPr lang="tr-TR" dirty="0"/>
              <a:t> PATH </a:t>
            </a:r>
            <a:r>
              <a:rPr lang="tr-TR" dirty="0" err="1"/>
              <a:t>environment</a:t>
            </a:r>
            <a:r>
              <a:rPr lang="tr-TR" dirty="0"/>
              <a:t>" dediği yerde, "Run Git </a:t>
            </a:r>
            <a:r>
              <a:rPr lang="tr-TR" dirty="0" err="1"/>
              <a:t>and</a:t>
            </a:r>
            <a:r>
              <a:rPr lang="tr-TR" dirty="0"/>
              <a:t> </a:t>
            </a:r>
            <a:r>
              <a:rPr lang="tr-TR" dirty="0" err="1"/>
              <a:t>associated</a:t>
            </a:r>
            <a:r>
              <a:rPr lang="tr-TR" dirty="0"/>
              <a:t> Unix </a:t>
            </a:r>
            <a:r>
              <a:rPr lang="tr-TR" dirty="0" err="1"/>
              <a:t>tools</a:t>
            </a:r>
            <a:r>
              <a:rPr lang="tr-TR" dirty="0"/>
              <a:t> </a:t>
            </a:r>
            <a:r>
              <a:rPr lang="tr-TR" dirty="0" err="1"/>
              <a:t>from</a:t>
            </a:r>
            <a:r>
              <a:rPr lang="tr-TR" dirty="0"/>
              <a:t> </a:t>
            </a:r>
            <a:r>
              <a:rPr lang="tr-TR" dirty="0" err="1"/>
              <a:t>the</a:t>
            </a:r>
            <a:r>
              <a:rPr lang="tr-TR" dirty="0"/>
              <a:t> Windows </a:t>
            </a:r>
            <a:r>
              <a:rPr lang="tr-TR" dirty="0" err="1"/>
              <a:t>command-line</a:t>
            </a:r>
            <a:r>
              <a:rPr lang="tr-TR" dirty="0"/>
              <a:t>" (en alttaki opsiyonu) seçin. </a:t>
            </a:r>
            <a:endParaRPr lang="tr-TR" dirty="0" smtClean="0"/>
          </a:p>
          <a:p>
            <a:pPr marL="514350" indent="-514350">
              <a:buFont typeface="+mj-lt"/>
              <a:buAutoNum type="arabicPeriod"/>
            </a:pPr>
            <a:r>
              <a:rPr lang="tr-TR" dirty="0" smtClean="0"/>
              <a:t>Onun </a:t>
            </a:r>
            <a:r>
              <a:rPr lang="tr-TR" dirty="0"/>
              <a:t>dışında varsayılanları seçebilirsiniz. Satır sonları için kodu çekerken Windows-stilini, kodu gönderirken Unix-stilini </a:t>
            </a:r>
            <a:r>
              <a:rPr lang="tr-TR" dirty="0" smtClean="0"/>
              <a:t>kullanın.</a:t>
            </a:r>
          </a:p>
          <a:p>
            <a:pPr marL="514350" indent="-514350">
              <a:buFont typeface="+mj-lt"/>
              <a:buAutoNum type="arabicPeriod"/>
            </a:pPr>
            <a:r>
              <a:rPr lang="tr-TR" dirty="0" smtClean="0"/>
              <a:t>Kurulum </a:t>
            </a:r>
            <a:r>
              <a:rPr lang="tr-TR" dirty="0"/>
              <a:t>başarı ile tamamlandıktan sonra komut istemini </a:t>
            </a:r>
            <a:r>
              <a:rPr lang="tr-TR" dirty="0" smtClean="0"/>
              <a:t>yeniden </a:t>
            </a:r>
            <a:r>
              <a:rPr lang="tr-TR" dirty="0"/>
              <a:t>başlatmayı unutmayın.</a:t>
            </a:r>
          </a:p>
          <a:p>
            <a:pPr marL="0" indent="0" algn="just">
              <a:buNone/>
            </a:pPr>
            <a:endParaRPr lang="tr-TR" dirty="0"/>
          </a:p>
        </p:txBody>
      </p:sp>
    </p:spTree>
    <p:extLst>
      <p:ext uri="{BB962C8B-B14F-4D97-AF65-F5344CB8AC3E}">
        <p14:creationId xmlns:p14="http://schemas.microsoft.com/office/powerpoint/2010/main" val="2646667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u="sng" dirty="0" smtClean="0">
                <a:hlinkClick r:id="rId2"/>
              </a:rPr>
              <a:t>Birisi sitenize girdiğinde ne olur ?</a:t>
            </a:r>
            <a:endParaRPr lang="tr-TR" dirty="0"/>
          </a:p>
        </p:txBody>
      </p:sp>
      <p:sp>
        <p:nvSpPr>
          <p:cNvPr id="3" name="İçerik Yer Tutucusu 2"/>
          <p:cNvSpPr>
            <a:spLocks noGrp="1"/>
          </p:cNvSpPr>
          <p:nvPr>
            <p:ph idx="1"/>
          </p:nvPr>
        </p:nvSpPr>
        <p:spPr/>
        <p:txBody>
          <a:bodyPr>
            <a:normAutofit/>
          </a:bodyPr>
          <a:lstStyle/>
          <a:p>
            <a:pPr algn="just"/>
            <a:r>
              <a:rPr lang="tr-TR" dirty="0" smtClean="0"/>
              <a:t>Birisi sitenize girdiğinde bu </a:t>
            </a:r>
            <a:r>
              <a:rPr lang="tr-TR" dirty="0" err="1" smtClean="0"/>
              <a:t>django</a:t>
            </a:r>
            <a:r>
              <a:rPr lang="tr-TR" dirty="0" smtClean="0"/>
              <a:t> tarafından gözlemlenir ve sitede ne tür işlemler yapıldığı yine </a:t>
            </a:r>
            <a:r>
              <a:rPr lang="tr-TR" dirty="0" err="1" smtClean="0"/>
              <a:t>django</a:t>
            </a:r>
            <a:r>
              <a:rPr lang="tr-TR" dirty="0" smtClean="0"/>
              <a:t> tarafından anlaşılır.</a:t>
            </a:r>
            <a:r>
              <a:rPr lang="en-US" dirty="0" smtClean="0"/>
              <a:t> </a:t>
            </a:r>
            <a:r>
              <a:rPr lang="tr-TR" dirty="0" smtClean="0"/>
              <a:t>Bu işlem </a:t>
            </a:r>
            <a:r>
              <a:rPr lang="en-US" dirty="0" smtClean="0"/>
              <a:t>Django‘</a:t>
            </a:r>
            <a:r>
              <a:rPr lang="tr-TR" dirty="0" err="1" smtClean="0"/>
              <a:t>nun</a:t>
            </a:r>
            <a:r>
              <a:rPr lang="tr-TR" dirty="0" smtClean="0"/>
              <a:t> </a:t>
            </a:r>
            <a:r>
              <a:rPr lang="en-US" dirty="0" err="1" smtClean="0"/>
              <a:t>urlresolver</a:t>
            </a:r>
            <a:r>
              <a:rPr lang="tr-TR" dirty="0" smtClean="0"/>
              <a:t>’ı tarafından gerçekleştirilir. Web sitelerinin içerisindeki adresler </a:t>
            </a:r>
            <a:r>
              <a:rPr lang="en-US" dirty="0" smtClean="0"/>
              <a:t>URL </a:t>
            </a:r>
            <a:r>
              <a:rPr lang="tr-TR" dirty="0" smtClean="0"/>
              <a:t>(</a:t>
            </a:r>
            <a:r>
              <a:rPr lang="en-US" dirty="0" smtClean="0"/>
              <a:t>Uniform </a:t>
            </a:r>
            <a:r>
              <a:rPr lang="en-US" dirty="0"/>
              <a:t>Resource </a:t>
            </a:r>
            <a:r>
              <a:rPr lang="en-US" dirty="0" smtClean="0"/>
              <a:t>Locator</a:t>
            </a:r>
            <a:r>
              <a:rPr lang="tr-TR" dirty="0" smtClean="0"/>
              <a:t>) olarak isimlendirilir. VIEW içerisinde yazılan fonksiyonlarla URL’ler ilişkilendirilirler. URLRESOLVER ise bu ilişkiyi bilir ve </a:t>
            </a:r>
            <a:r>
              <a:rPr lang="en-US" dirty="0" smtClean="0"/>
              <a:t>Django</a:t>
            </a:r>
            <a:r>
              <a:rPr lang="tr-TR" dirty="0" smtClean="0"/>
              <a:t>,</a:t>
            </a:r>
            <a:r>
              <a:rPr lang="en-US" dirty="0" smtClean="0"/>
              <a:t> </a:t>
            </a:r>
            <a:r>
              <a:rPr lang="tr-TR" dirty="0" smtClean="0"/>
              <a:t>web sitesini kullanan kişinin tıkladığı </a:t>
            </a:r>
            <a:r>
              <a:rPr lang="tr-TR" dirty="0" err="1" smtClean="0"/>
              <a:t>url’nin</a:t>
            </a:r>
            <a:r>
              <a:rPr lang="tr-TR" dirty="0" smtClean="0"/>
              <a:t> karşılığı olan fonksiyonu </a:t>
            </a:r>
            <a:r>
              <a:rPr lang="tr-TR" dirty="0" err="1" smtClean="0"/>
              <a:t>URLRESOLVER’ı</a:t>
            </a:r>
            <a:r>
              <a:rPr lang="tr-TR" dirty="0" smtClean="0"/>
              <a:t> kullanarak tespit eder ve çalıştırır. Böylelikle site içerisinde tıklama yapan kişinin talepleri server tarafından karşılanmış olur.</a:t>
            </a:r>
            <a:endParaRPr lang="en-US" dirty="0"/>
          </a:p>
        </p:txBody>
      </p:sp>
    </p:spTree>
    <p:extLst>
      <p:ext uri="{BB962C8B-B14F-4D97-AF65-F5344CB8AC3E}">
        <p14:creationId xmlns:p14="http://schemas.microsoft.com/office/powerpoint/2010/main" val="1672441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Git’te</a:t>
            </a:r>
            <a:r>
              <a:rPr lang="tr-TR" u="sng" dirty="0" smtClean="0">
                <a:hlinkClick r:id="rId2"/>
              </a:rPr>
              <a:t> Depo </a:t>
            </a:r>
            <a:r>
              <a:rPr lang="tr-TR" dirty="0"/>
              <a:t>(</a:t>
            </a:r>
            <a:r>
              <a:rPr lang="tr-TR" dirty="0" err="1"/>
              <a:t>Repository</a:t>
            </a:r>
            <a:r>
              <a:rPr lang="tr-TR" dirty="0"/>
              <a:t>=Repo) </a:t>
            </a:r>
            <a:r>
              <a:rPr lang="tr-TR" u="sng" dirty="0" smtClean="0">
                <a:hlinkClick r:id="rId2"/>
              </a:rPr>
              <a:t>Oluşturma</a:t>
            </a:r>
            <a:endParaRPr lang="tr-TR" u="sng" dirty="0"/>
          </a:p>
        </p:txBody>
      </p:sp>
      <p:sp>
        <p:nvSpPr>
          <p:cNvPr id="3" name="İçerik Yer Tutucusu 2"/>
          <p:cNvSpPr>
            <a:spLocks noGrp="1"/>
          </p:cNvSpPr>
          <p:nvPr>
            <p:ph idx="1"/>
          </p:nvPr>
        </p:nvSpPr>
        <p:spPr/>
        <p:txBody>
          <a:bodyPr>
            <a:normAutofit lnSpcReduction="10000"/>
          </a:bodyPr>
          <a:lstStyle/>
          <a:p>
            <a:pPr algn="just"/>
            <a:r>
              <a:rPr lang="tr-TR" dirty="0" smtClean="0"/>
              <a:t>Komut satırında iken proje klasörünüz olan </a:t>
            </a:r>
            <a:r>
              <a:rPr lang="tr-TR" b="1" dirty="0" err="1" smtClean="0"/>
              <a:t>djangogirls</a:t>
            </a:r>
            <a:r>
              <a:rPr lang="tr-TR" dirty="0" smtClean="0"/>
              <a:t> klasörüne gidin.</a:t>
            </a:r>
          </a:p>
          <a:p>
            <a:pPr marL="0" indent="0" algn="just">
              <a:buNone/>
            </a:pPr>
            <a:r>
              <a:rPr lang="tr-TR" b="1" dirty="0">
                <a:solidFill>
                  <a:srgbClr val="FF0000"/>
                </a:solidFill>
              </a:rPr>
              <a:t>g</a:t>
            </a:r>
            <a:r>
              <a:rPr lang="tr-TR" b="1" dirty="0" smtClean="0">
                <a:solidFill>
                  <a:srgbClr val="FF0000"/>
                </a:solidFill>
              </a:rPr>
              <a:t>it </a:t>
            </a:r>
            <a:r>
              <a:rPr lang="tr-TR" b="1" dirty="0" err="1" smtClean="0">
                <a:solidFill>
                  <a:srgbClr val="FF0000"/>
                </a:solidFill>
              </a:rPr>
              <a:t>init</a:t>
            </a:r>
            <a:endParaRPr lang="tr-TR" b="1" dirty="0" smtClean="0">
              <a:solidFill>
                <a:srgbClr val="FF0000"/>
              </a:solidFill>
            </a:endParaRPr>
          </a:p>
          <a:p>
            <a:pPr marL="0" indent="0" algn="just">
              <a:buNone/>
            </a:pPr>
            <a:r>
              <a:rPr lang="tr-TR" dirty="0" smtClean="0"/>
              <a:t>Bu komut, bulunduğunuz dizinde </a:t>
            </a:r>
            <a:r>
              <a:rPr lang="tr-TR" b="1" dirty="0" smtClean="0"/>
              <a:t>.git</a:t>
            </a:r>
            <a:r>
              <a:rPr lang="tr-TR" dirty="0" smtClean="0"/>
              <a:t> isimli bir klasör oluşturur. Bu klasör bir Git </a:t>
            </a:r>
            <a:r>
              <a:rPr lang="tr-TR" dirty="0" err="1" smtClean="0"/>
              <a:t>repository’sidir</a:t>
            </a:r>
            <a:r>
              <a:rPr lang="tr-TR" dirty="0" smtClean="0"/>
              <a:t>. Bu </a:t>
            </a:r>
            <a:r>
              <a:rPr lang="tr-TR" dirty="0" err="1" smtClean="0"/>
              <a:t>repositoryi</a:t>
            </a:r>
            <a:r>
              <a:rPr lang="tr-TR" dirty="0" smtClean="0"/>
              <a:t> daha sonra uzaktaki bir sunucuya gönderebilirsiniz. </a:t>
            </a:r>
          </a:p>
          <a:p>
            <a:pPr marL="0" indent="0" algn="just">
              <a:buNone/>
            </a:pPr>
            <a:r>
              <a:rPr lang="tr-TR" b="1" dirty="0" smtClean="0">
                <a:solidFill>
                  <a:srgbClr val="FF0000"/>
                </a:solidFill>
              </a:rPr>
              <a:t>git </a:t>
            </a:r>
            <a:r>
              <a:rPr lang="tr-TR" b="1" dirty="0" err="1" smtClean="0">
                <a:solidFill>
                  <a:srgbClr val="FF0000"/>
                </a:solidFill>
              </a:rPr>
              <a:t>config</a:t>
            </a:r>
            <a:endParaRPr lang="tr-TR" b="1" dirty="0" smtClean="0">
              <a:solidFill>
                <a:srgbClr val="FF0000"/>
              </a:solidFill>
            </a:endParaRPr>
          </a:p>
          <a:p>
            <a:pPr marL="0" indent="0" algn="just">
              <a:buNone/>
            </a:pPr>
            <a:r>
              <a:rPr lang="tr-TR" dirty="0" smtClean="0"/>
              <a:t>Kullanıcı adı ve mail adresinizi girmenizi ister. Buraya kadarki işlemleri bir kez yaparsınız. Tekrar </a:t>
            </a:r>
            <a:r>
              <a:rPr lang="tr-TR" dirty="0" err="1" smtClean="0"/>
              <a:t>kullanıcıadı</a:t>
            </a:r>
            <a:r>
              <a:rPr lang="tr-TR" dirty="0" smtClean="0"/>
              <a:t> ve mail adresi girmeyeceksiniz.</a:t>
            </a:r>
          </a:p>
          <a:p>
            <a:pPr marL="0" indent="0" algn="just">
              <a:buNone/>
            </a:pPr>
            <a:r>
              <a:rPr lang="tr-TR" dirty="0" smtClean="0"/>
              <a:t> </a:t>
            </a:r>
            <a:endParaRPr lang="tr-TR" dirty="0"/>
          </a:p>
        </p:txBody>
      </p:sp>
    </p:spTree>
    <p:extLst>
      <p:ext uri="{BB962C8B-B14F-4D97-AF65-F5344CB8AC3E}">
        <p14:creationId xmlns:p14="http://schemas.microsoft.com/office/powerpoint/2010/main" val="28668916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Git’te</a:t>
            </a:r>
            <a:r>
              <a:rPr lang="tr-TR" u="sng" dirty="0" smtClean="0">
                <a:hlinkClick r:id="rId2"/>
              </a:rPr>
              <a:t> Depo </a:t>
            </a:r>
            <a:r>
              <a:rPr lang="tr-TR" dirty="0"/>
              <a:t>(</a:t>
            </a:r>
            <a:r>
              <a:rPr lang="tr-TR" dirty="0" err="1"/>
              <a:t>Repository</a:t>
            </a:r>
            <a:r>
              <a:rPr lang="tr-TR" dirty="0"/>
              <a:t>=Repo) </a:t>
            </a:r>
            <a:r>
              <a:rPr lang="tr-TR" u="sng" dirty="0" smtClean="0">
                <a:hlinkClick r:id="rId2"/>
              </a:rPr>
              <a:t>Oluşturma</a:t>
            </a:r>
            <a:endParaRPr lang="tr-TR" u="sng" dirty="0"/>
          </a:p>
        </p:txBody>
      </p:sp>
      <p:sp>
        <p:nvSpPr>
          <p:cNvPr id="3" name="İçerik Yer Tutucusu 2"/>
          <p:cNvSpPr>
            <a:spLocks noGrp="1"/>
          </p:cNvSpPr>
          <p:nvPr>
            <p:ph idx="1"/>
          </p:nvPr>
        </p:nvSpPr>
        <p:spPr>
          <a:xfrm>
            <a:off x="845126" y="1828800"/>
            <a:ext cx="7517823" cy="4351337"/>
          </a:xfrm>
        </p:spPr>
        <p:txBody>
          <a:bodyPr>
            <a:normAutofit lnSpcReduction="10000"/>
          </a:bodyPr>
          <a:lstStyle/>
          <a:p>
            <a:pPr algn="just"/>
            <a:r>
              <a:rPr lang="tr-TR" dirty="0" smtClean="0"/>
              <a:t>Git ile klasörleriniz takip edilmektedir. Fakat </a:t>
            </a:r>
            <a:r>
              <a:rPr lang="tr-TR" dirty="0" err="1" smtClean="0"/>
              <a:t>elbetteki</a:t>
            </a:r>
            <a:r>
              <a:rPr lang="tr-TR" dirty="0" smtClean="0"/>
              <a:t> </a:t>
            </a:r>
            <a:r>
              <a:rPr lang="tr-TR" dirty="0" err="1" smtClean="0"/>
              <a:t>herşeyimizi</a:t>
            </a:r>
            <a:r>
              <a:rPr lang="tr-TR" dirty="0" smtClean="0"/>
              <a:t> takip etmesini istemeyiz. Bunun için aynı dizinde (</a:t>
            </a:r>
            <a:r>
              <a:rPr lang="tr-TR" dirty="0" err="1" smtClean="0"/>
              <a:t>djangogirls</a:t>
            </a:r>
            <a:r>
              <a:rPr lang="tr-TR" dirty="0" smtClean="0"/>
              <a:t> dizininde) </a:t>
            </a:r>
            <a:r>
              <a:rPr lang="tr-TR" b="1" dirty="0">
                <a:solidFill>
                  <a:srgbClr val="FF0000"/>
                </a:solidFill>
              </a:rPr>
              <a:t>.</a:t>
            </a:r>
            <a:r>
              <a:rPr lang="tr-TR" b="1" dirty="0" err="1" smtClean="0">
                <a:solidFill>
                  <a:srgbClr val="FF0000"/>
                </a:solidFill>
              </a:rPr>
              <a:t>gitignore</a:t>
            </a:r>
            <a:r>
              <a:rPr lang="tr-TR" dirty="0" smtClean="0"/>
              <a:t> isimli bir dosyayı editör kullanarak oluşturup, yandaki gibi takip etmemesini istediğimiz dosya ve klasörleri içine yazarız. Dosyanın başında mutlaka nokta olması gerekmektedir. Örneğin </a:t>
            </a:r>
            <a:r>
              <a:rPr lang="tr-TR" b="1" dirty="0" smtClean="0">
                <a:solidFill>
                  <a:srgbClr val="FF0000"/>
                </a:solidFill>
              </a:rPr>
              <a:t>db.sqlite3</a:t>
            </a:r>
            <a:r>
              <a:rPr lang="tr-TR" dirty="0" smtClean="0"/>
              <a:t> isimli dosyayı ekledik. Çünkü  </a:t>
            </a:r>
            <a:r>
              <a:rPr lang="tr-TR" dirty="0" err="1" smtClean="0"/>
              <a:t>PythonAnywhere'de</a:t>
            </a:r>
            <a:r>
              <a:rPr lang="tr-TR" dirty="0" smtClean="0"/>
              <a:t> farklı bir </a:t>
            </a:r>
            <a:r>
              <a:rPr lang="tr-TR" dirty="0" err="1" smtClean="0"/>
              <a:t>veritabanı</a:t>
            </a:r>
            <a:r>
              <a:rPr lang="tr-TR" dirty="0" smtClean="0"/>
              <a:t> olan </a:t>
            </a:r>
            <a:r>
              <a:rPr lang="tr-TR" dirty="0" err="1" smtClean="0"/>
              <a:t>MySQL’i</a:t>
            </a:r>
            <a:r>
              <a:rPr lang="tr-TR" dirty="0" smtClean="0"/>
              <a:t> kullanacağız. Çünkü </a:t>
            </a:r>
            <a:r>
              <a:rPr lang="tr-TR" dirty="0" err="1" smtClean="0"/>
              <a:t>MySQL</a:t>
            </a:r>
            <a:r>
              <a:rPr lang="tr-TR" dirty="0" smtClean="0"/>
              <a:t> daha çok veri saklayabilen güçlü bir </a:t>
            </a:r>
            <a:r>
              <a:rPr lang="tr-TR" dirty="0" err="1" smtClean="0"/>
              <a:t>veritabanı</a:t>
            </a:r>
            <a:r>
              <a:rPr lang="tr-TR" dirty="0" smtClean="0"/>
              <a:t>.</a:t>
            </a:r>
          </a:p>
          <a:p>
            <a:pPr marL="0" indent="0" algn="just">
              <a:buNone/>
            </a:pPr>
            <a:endParaRPr lang="tr-TR" b="1" dirty="0">
              <a:solidFill>
                <a:srgbClr val="FF0000"/>
              </a:solidFill>
            </a:endParaRPr>
          </a:p>
        </p:txBody>
      </p:sp>
      <p:pic>
        <p:nvPicPr>
          <p:cNvPr id="5" name="Resim 4"/>
          <p:cNvPicPr>
            <a:picLocks noChangeAspect="1"/>
          </p:cNvPicPr>
          <p:nvPr/>
        </p:nvPicPr>
        <p:blipFill>
          <a:blip r:embed="rId3"/>
          <a:stretch>
            <a:fillRect/>
          </a:stretch>
        </p:blipFill>
        <p:spPr>
          <a:xfrm>
            <a:off x="8905875" y="2109787"/>
            <a:ext cx="2209800" cy="3076575"/>
          </a:xfrm>
          <a:prstGeom prst="rect">
            <a:avLst/>
          </a:prstGeom>
        </p:spPr>
      </p:pic>
    </p:spTree>
    <p:extLst>
      <p:ext uri="{BB962C8B-B14F-4D97-AF65-F5344CB8AC3E}">
        <p14:creationId xmlns:p14="http://schemas.microsoft.com/office/powerpoint/2010/main" val="30154664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Git’te</a:t>
            </a:r>
            <a:r>
              <a:rPr lang="tr-TR" u="sng" dirty="0" smtClean="0">
                <a:hlinkClick r:id="rId2"/>
              </a:rPr>
              <a:t> Depo </a:t>
            </a:r>
            <a:r>
              <a:rPr lang="tr-TR" dirty="0"/>
              <a:t>(</a:t>
            </a:r>
            <a:r>
              <a:rPr lang="tr-TR" dirty="0" err="1"/>
              <a:t>Repository</a:t>
            </a:r>
            <a:r>
              <a:rPr lang="tr-TR" dirty="0"/>
              <a:t>=Repo) </a:t>
            </a:r>
            <a:r>
              <a:rPr lang="tr-TR" u="sng" dirty="0" smtClean="0">
                <a:hlinkClick r:id="rId2"/>
              </a:rPr>
              <a:t>Oluşturma</a:t>
            </a:r>
            <a:endParaRPr lang="tr-TR" u="sng" dirty="0"/>
          </a:p>
        </p:txBody>
      </p:sp>
      <p:sp>
        <p:nvSpPr>
          <p:cNvPr id="3" name="İçerik Yer Tutucusu 2"/>
          <p:cNvSpPr>
            <a:spLocks noGrp="1"/>
          </p:cNvSpPr>
          <p:nvPr>
            <p:ph idx="1"/>
          </p:nvPr>
        </p:nvSpPr>
        <p:spPr>
          <a:xfrm>
            <a:off x="676274" y="1828800"/>
            <a:ext cx="5721927" cy="4351337"/>
          </a:xfrm>
        </p:spPr>
        <p:txBody>
          <a:bodyPr>
            <a:normAutofit fontScale="92500" lnSpcReduction="20000"/>
          </a:bodyPr>
          <a:lstStyle/>
          <a:p>
            <a:r>
              <a:rPr lang="tr-TR" b="1" dirty="0" err="1" smtClean="0">
                <a:solidFill>
                  <a:srgbClr val="FF0000"/>
                </a:solidFill>
              </a:rPr>
              <a:t>gitadd</a:t>
            </a:r>
            <a:r>
              <a:rPr lang="tr-TR" dirty="0" smtClean="0">
                <a:solidFill>
                  <a:srgbClr val="FF0000"/>
                </a:solidFill>
              </a:rPr>
              <a:t> </a:t>
            </a:r>
            <a:r>
              <a:rPr lang="tr-TR" dirty="0" smtClean="0"/>
              <a:t>komutu ile yaptığımız değişiklikleri kaydedip gönderiyoruz. Fakat nelerin değiştiğini görmek için </a:t>
            </a:r>
            <a:r>
              <a:rPr lang="tr-TR" b="1" dirty="0" err="1" smtClean="0">
                <a:solidFill>
                  <a:srgbClr val="FF0000"/>
                </a:solidFill>
              </a:rPr>
              <a:t>gitstatus</a:t>
            </a:r>
            <a:r>
              <a:rPr lang="tr-TR" dirty="0" smtClean="0"/>
              <a:t> komutunu kullanırız ve yanlış dosyaların eklenip gönderilmesini engellemiş oluruz. </a:t>
            </a:r>
            <a:r>
              <a:rPr lang="tr-TR" b="1" dirty="0" err="1" smtClean="0">
                <a:solidFill>
                  <a:srgbClr val="FF0000"/>
                </a:solidFill>
              </a:rPr>
              <a:t>gitstatus</a:t>
            </a:r>
            <a:r>
              <a:rPr lang="tr-TR" dirty="0" smtClean="0"/>
              <a:t> ile değişiklikleri görmüş oluruz. Değişiklikleri göstermesi demek eklenen veya silinen dosyaların hangi </a:t>
            </a:r>
            <a:r>
              <a:rPr lang="tr-TR" dirty="0" err="1" smtClean="0"/>
              <a:t>branch’te</a:t>
            </a:r>
            <a:r>
              <a:rPr lang="tr-TR" dirty="0" smtClean="0"/>
              <a:t> olduğunu göstermesi anlamına gelir. Eğer bizim için değişiklikler sorun teşkil etmiyorsa yandaki komutla değişikliklerimizi kaydediyoruz.</a:t>
            </a:r>
            <a:endParaRPr lang="tr-TR" dirty="0"/>
          </a:p>
        </p:txBody>
      </p:sp>
      <p:pic>
        <p:nvPicPr>
          <p:cNvPr id="5" name="Resim 4"/>
          <p:cNvPicPr>
            <a:picLocks noChangeAspect="1"/>
          </p:cNvPicPr>
          <p:nvPr/>
        </p:nvPicPr>
        <p:blipFill>
          <a:blip r:embed="rId3"/>
          <a:stretch>
            <a:fillRect/>
          </a:stretch>
        </p:blipFill>
        <p:spPr>
          <a:xfrm>
            <a:off x="6198177" y="2638425"/>
            <a:ext cx="5330371" cy="2152650"/>
          </a:xfrm>
          <a:prstGeom prst="rect">
            <a:avLst/>
          </a:prstGeom>
        </p:spPr>
      </p:pic>
    </p:spTree>
    <p:extLst>
      <p:ext uri="{BB962C8B-B14F-4D97-AF65-F5344CB8AC3E}">
        <p14:creationId xmlns:p14="http://schemas.microsoft.com/office/powerpoint/2010/main" val="22161003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Git’te</a:t>
            </a:r>
            <a:r>
              <a:rPr lang="tr-TR" u="sng" dirty="0" smtClean="0"/>
              <a:t> Kodu Yollama (</a:t>
            </a:r>
            <a:r>
              <a:rPr lang="tr-TR" u="sng" dirty="0" err="1" smtClean="0"/>
              <a:t>Push</a:t>
            </a:r>
            <a:r>
              <a:rPr lang="tr-TR" u="sng" dirty="0" smtClean="0"/>
              <a:t>)</a:t>
            </a:r>
            <a:endParaRPr lang="tr-TR" u="sng" dirty="0"/>
          </a:p>
        </p:txBody>
      </p:sp>
      <p:sp>
        <p:nvSpPr>
          <p:cNvPr id="3" name="İçerik Yer Tutucusu 2"/>
          <p:cNvSpPr>
            <a:spLocks noGrp="1"/>
          </p:cNvSpPr>
          <p:nvPr>
            <p:ph idx="1"/>
          </p:nvPr>
        </p:nvSpPr>
        <p:spPr/>
        <p:txBody>
          <a:bodyPr>
            <a:normAutofit/>
          </a:bodyPr>
          <a:lstStyle/>
          <a:p>
            <a:pPr algn="just"/>
            <a:r>
              <a:rPr lang="tr-TR" dirty="0" smtClean="0"/>
              <a:t>Github.com adresinden bir </a:t>
            </a:r>
            <a:r>
              <a:rPr lang="tr-TR" dirty="0" err="1" smtClean="0"/>
              <a:t>github</a:t>
            </a:r>
            <a:r>
              <a:rPr lang="tr-TR" dirty="0" smtClean="0"/>
              <a:t> hesabı açın. </a:t>
            </a:r>
          </a:p>
          <a:p>
            <a:pPr algn="just"/>
            <a:r>
              <a:rPr lang="tr-TR" b="1" dirty="0" smtClean="0">
                <a:solidFill>
                  <a:srgbClr val="FF0000"/>
                </a:solidFill>
              </a:rPr>
              <a:t>New </a:t>
            </a:r>
            <a:r>
              <a:rPr lang="tr-TR" b="1" dirty="0" err="1" smtClean="0">
                <a:solidFill>
                  <a:srgbClr val="FF0000"/>
                </a:solidFill>
              </a:rPr>
              <a:t>Repository</a:t>
            </a:r>
            <a:r>
              <a:rPr lang="tr-TR" dirty="0" err="1" smtClean="0"/>
              <a:t>’ye</a:t>
            </a:r>
            <a:r>
              <a:rPr lang="tr-TR" dirty="0" smtClean="0"/>
              <a:t> tıklayıp </a:t>
            </a:r>
            <a:r>
              <a:rPr lang="tr-TR" b="1" dirty="0" err="1" smtClean="0">
                <a:solidFill>
                  <a:srgbClr val="FF0000"/>
                </a:solidFill>
              </a:rPr>
              <a:t>my-first-blog</a:t>
            </a:r>
            <a:r>
              <a:rPr lang="tr-TR" dirty="0" smtClean="0"/>
              <a:t> adlı bir </a:t>
            </a:r>
            <a:r>
              <a:rPr lang="tr-TR" dirty="0" err="1" smtClean="0"/>
              <a:t>repository</a:t>
            </a:r>
            <a:r>
              <a:rPr lang="tr-TR" dirty="0" smtClean="0"/>
              <a:t> oluşturun.</a:t>
            </a:r>
          </a:p>
          <a:p>
            <a:pPr algn="just"/>
            <a:r>
              <a:rPr lang="en-US" b="1" dirty="0" smtClean="0">
                <a:solidFill>
                  <a:srgbClr val="FF0000"/>
                </a:solidFill>
              </a:rPr>
              <a:t>initialize </a:t>
            </a:r>
            <a:r>
              <a:rPr lang="en-US" b="1" dirty="0">
                <a:solidFill>
                  <a:srgbClr val="FF0000"/>
                </a:solidFill>
              </a:rPr>
              <a:t>with a </a:t>
            </a:r>
            <a:r>
              <a:rPr lang="en-US" b="1" dirty="0" smtClean="0">
                <a:solidFill>
                  <a:srgbClr val="FF0000"/>
                </a:solidFill>
              </a:rPr>
              <a:t>README</a:t>
            </a:r>
            <a:r>
              <a:rPr lang="en-US" dirty="0" smtClean="0"/>
              <a:t> </a:t>
            </a:r>
            <a:r>
              <a:rPr lang="en-US" dirty="0"/>
              <a:t>ve </a:t>
            </a:r>
            <a:r>
              <a:rPr lang="en-US" b="1" dirty="0" smtClean="0">
                <a:solidFill>
                  <a:srgbClr val="FF0000"/>
                </a:solidFill>
              </a:rPr>
              <a:t>.</a:t>
            </a:r>
            <a:r>
              <a:rPr lang="en-US" b="1" dirty="0" err="1" smtClean="0">
                <a:solidFill>
                  <a:srgbClr val="FF0000"/>
                </a:solidFill>
              </a:rPr>
              <a:t>gitignore</a:t>
            </a:r>
            <a:r>
              <a:rPr lang="en-US" dirty="0" smtClean="0"/>
              <a:t> </a:t>
            </a:r>
            <a:r>
              <a:rPr lang="en-US" dirty="0" err="1" smtClean="0"/>
              <a:t>kutuları</a:t>
            </a:r>
            <a:r>
              <a:rPr lang="tr-TR" dirty="0" smtClean="0"/>
              <a:t> seçili olmamalıdır. Çünkü </a:t>
            </a:r>
            <a:r>
              <a:rPr lang="tr-TR" b="1" dirty="0" smtClean="0">
                <a:solidFill>
                  <a:srgbClr val="FF0000"/>
                </a:solidFill>
              </a:rPr>
              <a:t>.</a:t>
            </a:r>
            <a:r>
              <a:rPr lang="tr-TR" b="1" dirty="0" err="1" smtClean="0">
                <a:solidFill>
                  <a:srgbClr val="FF0000"/>
                </a:solidFill>
              </a:rPr>
              <a:t>gitignore</a:t>
            </a:r>
            <a:r>
              <a:rPr lang="tr-TR" dirty="0" smtClean="0"/>
              <a:t> dosyasını oluşturmuştuk. </a:t>
            </a:r>
          </a:p>
          <a:p>
            <a:pPr algn="just"/>
            <a:r>
              <a:rPr lang="tr-TR" dirty="0" err="1" smtClean="0"/>
              <a:t>Licence</a:t>
            </a:r>
            <a:r>
              <a:rPr lang="tr-TR" dirty="0" smtClean="0"/>
              <a:t> seçeneğini </a:t>
            </a:r>
            <a:r>
              <a:rPr lang="tr-TR" b="1" dirty="0" err="1" smtClean="0">
                <a:solidFill>
                  <a:srgbClr val="FF0000"/>
                </a:solidFill>
              </a:rPr>
              <a:t>None</a:t>
            </a:r>
            <a:r>
              <a:rPr lang="tr-TR" dirty="0" smtClean="0"/>
              <a:t> seçin.</a:t>
            </a:r>
          </a:p>
          <a:p>
            <a:pPr algn="just"/>
            <a:endParaRPr lang="tr-TR" dirty="0" smtClean="0"/>
          </a:p>
          <a:p>
            <a:pPr algn="just"/>
            <a:endParaRPr lang="tr-TR" dirty="0"/>
          </a:p>
        </p:txBody>
      </p:sp>
    </p:spTree>
    <p:extLst>
      <p:ext uri="{BB962C8B-B14F-4D97-AF65-F5344CB8AC3E}">
        <p14:creationId xmlns:p14="http://schemas.microsoft.com/office/powerpoint/2010/main" val="36102708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Git’te</a:t>
            </a:r>
            <a:r>
              <a:rPr lang="tr-TR" u="sng" dirty="0" smtClean="0"/>
              <a:t> Kodu Yollama (</a:t>
            </a:r>
            <a:r>
              <a:rPr lang="tr-TR" u="sng" dirty="0" err="1" smtClean="0"/>
              <a:t>Push</a:t>
            </a:r>
            <a:r>
              <a:rPr lang="tr-TR" u="sng" dirty="0" smtClean="0"/>
              <a:t>)</a:t>
            </a:r>
            <a:endParaRPr lang="tr-TR" u="sng" dirty="0"/>
          </a:p>
        </p:txBody>
      </p:sp>
      <p:pic>
        <p:nvPicPr>
          <p:cNvPr id="5" name="Resim 4"/>
          <p:cNvPicPr>
            <a:picLocks noChangeAspect="1"/>
          </p:cNvPicPr>
          <p:nvPr/>
        </p:nvPicPr>
        <p:blipFill>
          <a:blip r:embed="rId3"/>
          <a:stretch>
            <a:fillRect/>
          </a:stretch>
        </p:blipFill>
        <p:spPr>
          <a:xfrm>
            <a:off x="1977303" y="1691322"/>
            <a:ext cx="8251248" cy="5057659"/>
          </a:xfrm>
          <a:prstGeom prst="rect">
            <a:avLst/>
          </a:prstGeom>
        </p:spPr>
      </p:pic>
    </p:spTree>
    <p:extLst>
      <p:ext uri="{BB962C8B-B14F-4D97-AF65-F5344CB8AC3E}">
        <p14:creationId xmlns:p14="http://schemas.microsoft.com/office/powerpoint/2010/main" val="27457579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Git’te</a:t>
            </a:r>
            <a:r>
              <a:rPr lang="tr-TR" u="sng" dirty="0" smtClean="0"/>
              <a:t> Kodu Yollama (</a:t>
            </a:r>
            <a:r>
              <a:rPr lang="tr-TR" u="sng" dirty="0" err="1" smtClean="0"/>
              <a:t>Push</a:t>
            </a:r>
            <a:r>
              <a:rPr lang="tr-TR" u="sng" dirty="0" smtClean="0"/>
              <a:t>)</a:t>
            </a:r>
            <a:endParaRPr lang="tr-TR" u="sng" dirty="0"/>
          </a:p>
        </p:txBody>
      </p:sp>
      <p:sp>
        <p:nvSpPr>
          <p:cNvPr id="3" name="İçerik Yer Tutucusu 2"/>
          <p:cNvSpPr>
            <a:spLocks noGrp="1"/>
          </p:cNvSpPr>
          <p:nvPr>
            <p:ph idx="1"/>
          </p:nvPr>
        </p:nvSpPr>
        <p:spPr>
          <a:xfrm>
            <a:off x="845127" y="1828800"/>
            <a:ext cx="2745798" cy="4351337"/>
          </a:xfrm>
        </p:spPr>
        <p:txBody>
          <a:bodyPr>
            <a:normAutofit/>
          </a:bodyPr>
          <a:lstStyle/>
          <a:p>
            <a:pPr algn="just"/>
            <a:r>
              <a:rPr lang="tr-TR" dirty="0" smtClean="0"/>
              <a:t>Reponuzun klonlama URL’si yandakidir. Bu URL’yi birkaç yerde daha kullanacağız</a:t>
            </a:r>
          </a:p>
          <a:p>
            <a:pPr algn="just"/>
            <a:endParaRPr lang="tr-TR" dirty="0"/>
          </a:p>
        </p:txBody>
      </p:sp>
      <p:pic>
        <p:nvPicPr>
          <p:cNvPr id="4" name="Resim 3"/>
          <p:cNvPicPr>
            <a:picLocks noChangeAspect="1"/>
          </p:cNvPicPr>
          <p:nvPr/>
        </p:nvPicPr>
        <p:blipFill>
          <a:blip r:embed="rId3"/>
          <a:stretch>
            <a:fillRect/>
          </a:stretch>
        </p:blipFill>
        <p:spPr>
          <a:xfrm>
            <a:off x="3757179" y="1675510"/>
            <a:ext cx="7832583" cy="4657915"/>
          </a:xfrm>
          <a:prstGeom prst="rect">
            <a:avLst/>
          </a:prstGeom>
        </p:spPr>
      </p:pic>
    </p:spTree>
    <p:extLst>
      <p:ext uri="{BB962C8B-B14F-4D97-AF65-F5344CB8AC3E}">
        <p14:creationId xmlns:p14="http://schemas.microsoft.com/office/powerpoint/2010/main" val="31163612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Git’te</a:t>
            </a:r>
            <a:r>
              <a:rPr lang="tr-TR" u="sng" dirty="0" smtClean="0"/>
              <a:t> Kodu Yollama (</a:t>
            </a:r>
            <a:r>
              <a:rPr lang="tr-TR" u="sng" dirty="0" err="1" smtClean="0"/>
              <a:t>Push</a:t>
            </a:r>
            <a:r>
              <a:rPr lang="tr-TR" u="sng" dirty="0" smtClean="0"/>
              <a:t>)</a:t>
            </a:r>
            <a:endParaRPr lang="tr-TR" u="sng" dirty="0"/>
          </a:p>
        </p:txBody>
      </p:sp>
      <p:sp>
        <p:nvSpPr>
          <p:cNvPr id="3" name="İçerik Yer Tutucusu 2"/>
          <p:cNvSpPr>
            <a:spLocks noGrp="1"/>
          </p:cNvSpPr>
          <p:nvPr>
            <p:ph idx="1"/>
          </p:nvPr>
        </p:nvSpPr>
        <p:spPr/>
        <p:txBody>
          <a:bodyPr>
            <a:normAutofit/>
          </a:bodyPr>
          <a:lstStyle/>
          <a:p>
            <a:pPr algn="just"/>
            <a:r>
              <a:rPr lang="tr-TR" dirty="0" smtClean="0"/>
              <a:t>Aşağıdakileri komutla bilgisayarınızdaki git reposunu </a:t>
            </a:r>
            <a:r>
              <a:rPr lang="tr-TR" dirty="0" err="1" smtClean="0"/>
              <a:t>github’daki</a:t>
            </a:r>
            <a:r>
              <a:rPr lang="tr-TR" dirty="0" smtClean="0"/>
              <a:t> repoya bağlayın. </a:t>
            </a:r>
            <a:r>
              <a:rPr lang="tr-TR" dirty="0" err="1" smtClean="0"/>
              <a:t>Github</a:t>
            </a:r>
            <a:r>
              <a:rPr lang="tr-TR" dirty="0" smtClean="0"/>
              <a:t> hesabı yaratırken oluşturduğunuz kullanıcı adını yazın </a:t>
            </a:r>
          </a:p>
          <a:p>
            <a:pPr marL="0" indent="0" algn="just">
              <a:buNone/>
            </a:pPr>
            <a:r>
              <a:rPr lang="en-US" sz="2000" b="1" dirty="0" err="1">
                <a:solidFill>
                  <a:srgbClr val="FF0000"/>
                </a:solidFill>
              </a:rPr>
              <a:t>git</a:t>
            </a:r>
            <a:r>
              <a:rPr lang="en-US" sz="2000" b="1" dirty="0">
                <a:solidFill>
                  <a:srgbClr val="FF0000"/>
                </a:solidFill>
              </a:rPr>
              <a:t> remote add origin </a:t>
            </a:r>
            <a:r>
              <a:rPr lang="en-US" sz="2000" b="1" dirty="0">
                <a:solidFill>
                  <a:srgbClr val="FF0000"/>
                </a:solidFill>
                <a:hlinkClick r:id="rId3"/>
              </a:rPr>
              <a:t>https://github.com/&lt;</a:t>
            </a:r>
            <a:r>
              <a:rPr lang="en-US" sz="2000" b="1" i="1" dirty="0">
                <a:solidFill>
                  <a:srgbClr val="FF0000"/>
                </a:solidFill>
                <a:hlinkClick r:id="rId3"/>
              </a:rPr>
              <a:t>github-kullanıcı-adınız</a:t>
            </a:r>
            <a:r>
              <a:rPr lang="en-US" sz="2000" b="1" dirty="0">
                <a:solidFill>
                  <a:srgbClr val="FF0000"/>
                </a:solidFill>
                <a:hlinkClick r:id="rId3"/>
              </a:rPr>
              <a:t>&gt;/</a:t>
            </a:r>
            <a:r>
              <a:rPr lang="en-US" sz="2000" b="1" dirty="0" smtClean="0">
                <a:solidFill>
                  <a:srgbClr val="FF0000"/>
                </a:solidFill>
                <a:hlinkClick r:id="rId3"/>
              </a:rPr>
              <a:t>my-first-blog.git</a:t>
            </a:r>
            <a:endParaRPr lang="tr-TR" sz="2000" b="1" dirty="0" smtClean="0">
              <a:solidFill>
                <a:srgbClr val="FF0000"/>
              </a:solidFill>
            </a:endParaRPr>
          </a:p>
          <a:p>
            <a:pPr marL="0" indent="0" algn="just">
              <a:buNone/>
            </a:pPr>
            <a:r>
              <a:rPr lang="tr-TR" sz="2000" b="1" dirty="0">
                <a:solidFill>
                  <a:srgbClr val="FF0000"/>
                </a:solidFill>
              </a:rPr>
              <a:t>git </a:t>
            </a:r>
            <a:r>
              <a:rPr lang="tr-TR" sz="2000" b="1" dirty="0" err="1">
                <a:solidFill>
                  <a:srgbClr val="FF0000"/>
                </a:solidFill>
              </a:rPr>
              <a:t>push</a:t>
            </a:r>
            <a:r>
              <a:rPr lang="tr-TR" sz="2000" b="1" dirty="0">
                <a:solidFill>
                  <a:srgbClr val="FF0000"/>
                </a:solidFill>
              </a:rPr>
              <a:t> -u </a:t>
            </a:r>
            <a:r>
              <a:rPr lang="tr-TR" sz="2000" b="1" dirty="0" err="1">
                <a:solidFill>
                  <a:srgbClr val="FF0000"/>
                </a:solidFill>
              </a:rPr>
              <a:t>origin</a:t>
            </a:r>
            <a:r>
              <a:rPr lang="tr-TR" sz="2000" b="1" dirty="0">
                <a:solidFill>
                  <a:srgbClr val="FF0000"/>
                </a:solidFill>
              </a:rPr>
              <a:t> </a:t>
            </a:r>
            <a:r>
              <a:rPr lang="tr-TR" sz="2000" b="1" dirty="0" err="1" smtClean="0">
                <a:solidFill>
                  <a:srgbClr val="FF0000"/>
                </a:solidFill>
              </a:rPr>
              <a:t>master</a:t>
            </a:r>
            <a:endParaRPr lang="tr-TR" sz="2000" b="1" dirty="0" smtClean="0">
              <a:solidFill>
                <a:srgbClr val="FF0000"/>
              </a:solidFill>
            </a:endParaRPr>
          </a:p>
          <a:p>
            <a:pPr algn="just"/>
            <a:r>
              <a:rPr lang="tr-TR" dirty="0" err="1"/>
              <a:t>Github</a:t>
            </a:r>
            <a:r>
              <a:rPr lang="tr-TR" dirty="0"/>
              <a:t> kullanıcı adı ve şifrenizi </a:t>
            </a:r>
            <a:r>
              <a:rPr lang="tr-TR" dirty="0" smtClean="0"/>
              <a:t>girin.</a:t>
            </a:r>
            <a:endParaRPr lang="tr-TR" dirty="0"/>
          </a:p>
        </p:txBody>
      </p:sp>
    </p:spTree>
    <p:extLst>
      <p:ext uri="{BB962C8B-B14F-4D97-AF65-F5344CB8AC3E}">
        <p14:creationId xmlns:p14="http://schemas.microsoft.com/office/powerpoint/2010/main" val="13324550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Git’te</a:t>
            </a:r>
            <a:r>
              <a:rPr lang="tr-TR" u="sng" dirty="0" smtClean="0"/>
              <a:t> Kodu Yollama (</a:t>
            </a:r>
            <a:r>
              <a:rPr lang="tr-TR" u="sng" dirty="0" err="1" smtClean="0"/>
              <a:t>Push</a:t>
            </a:r>
            <a:r>
              <a:rPr lang="tr-TR" u="sng" dirty="0" smtClean="0"/>
              <a:t>)</a:t>
            </a:r>
            <a:endParaRPr lang="tr-TR" u="sng" dirty="0"/>
          </a:p>
        </p:txBody>
      </p:sp>
      <p:sp>
        <p:nvSpPr>
          <p:cNvPr id="3" name="İçerik Yer Tutucusu 2"/>
          <p:cNvSpPr>
            <a:spLocks noGrp="1"/>
          </p:cNvSpPr>
          <p:nvPr>
            <p:ph idx="1"/>
          </p:nvPr>
        </p:nvSpPr>
        <p:spPr/>
        <p:txBody>
          <a:bodyPr>
            <a:normAutofit lnSpcReduction="10000"/>
          </a:bodyPr>
          <a:lstStyle/>
          <a:p>
            <a:pPr algn="just"/>
            <a:r>
              <a:rPr lang="tr-TR" dirty="0" smtClean="0"/>
              <a:t>Bunun sonucunda aşağıdakine </a:t>
            </a:r>
            <a:r>
              <a:rPr lang="tr-TR" dirty="0"/>
              <a:t>benzer bir şey görmeniz gerekiyor</a:t>
            </a:r>
            <a:r>
              <a:rPr lang="tr-TR" dirty="0" smtClean="0"/>
              <a:t>:</a:t>
            </a:r>
          </a:p>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r>
              <a:rPr lang="tr-TR" dirty="0" smtClean="0"/>
              <a:t>Kodunuz artık </a:t>
            </a:r>
            <a:r>
              <a:rPr lang="tr-TR" dirty="0" err="1" smtClean="0"/>
              <a:t>github’da</a:t>
            </a:r>
            <a:r>
              <a:rPr lang="tr-TR" dirty="0" smtClean="0"/>
              <a:t>! </a:t>
            </a:r>
            <a:endParaRPr lang="tr-TR" dirty="0"/>
          </a:p>
        </p:txBody>
      </p:sp>
      <p:pic>
        <p:nvPicPr>
          <p:cNvPr id="4" name="Resim 3"/>
          <p:cNvPicPr>
            <a:picLocks noChangeAspect="1"/>
          </p:cNvPicPr>
          <p:nvPr/>
        </p:nvPicPr>
        <p:blipFill>
          <a:blip r:embed="rId3"/>
          <a:stretch>
            <a:fillRect/>
          </a:stretch>
        </p:blipFill>
        <p:spPr>
          <a:xfrm>
            <a:off x="2138362" y="2338387"/>
            <a:ext cx="7191375" cy="3038475"/>
          </a:xfrm>
          <a:prstGeom prst="rect">
            <a:avLst/>
          </a:prstGeom>
        </p:spPr>
      </p:pic>
    </p:spTree>
    <p:extLst>
      <p:ext uri="{BB962C8B-B14F-4D97-AF65-F5344CB8AC3E}">
        <p14:creationId xmlns:p14="http://schemas.microsoft.com/office/powerpoint/2010/main" val="36013818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Blogun</a:t>
            </a:r>
            <a:r>
              <a:rPr lang="tr-TR" u="sng" dirty="0" smtClean="0">
                <a:hlinkClick r:id="rId2"/>
              </a:rPr>
              <a:t> </a:t>
            </a:r>
            <a:r>
              <a:rPr lang="tr-TR" u="sng" dirty="0" err="1" smtClean="0">
                <a:hlinkClick r:id="rId2"/>
              </a:rPr>
              <a:t>PythonAnywhere</a:t>
            </a:r>
            <a:r>
              <a:rPr lang="tr-TR" u="sng" dirty="0" smtClean="0">
                <a:hlinkClick r:id="rId2"/>
              </a:rPr>
              <a:t> (PA) Üzerinde Kurulumu</a:t>
            </a:r>
            <a:endParaRPr lang="tr-TR" u="sng" dirty="0"/>
          </a:p>
        </p:txBody>
      </p:sp>
      <p:sp>
        <p:nvSpPr>
          <p:cNvPr id="3" name="İçerik Yer Tutucusu 2"/>
          <p:cNvSpPr>
            <a:spLocks noGrp="1"/>
          </p:cNvSpPr>
          <p:nvPr>
            <p:ph idx="1"/>
          </p:nvPr>
        </p:nvSpPr>
        <p:spPr/>
        <p:txBody>
          <a:bodyPr>
            <a:normAutofit/>
          </a:bodyPr>
          <a:lstStyle/>
          <a:p>
            <a:pPr algn="just"/>
            <a:r>
              <a:rPr lang="tr-TR" dirty="0" err="1"/>
              <a:t>PythonAnywhere</a:t>
            </a:r>
            <a:r>
              <a:rPr lang="tr-TR" dirty="0"/>
              <a:t>, "bulutta" bulunan sunucularda </a:t>
            </a:r>
            <a:r>
              <a:rPr lang="tr-TR" dirty="0" err="1"/>
              <a:t>Python</a:t>
            </a:r>
            <a:r>
              <a:rPr lang="tr-TR" dirty="0"/>
              <a:t> kodunu çalıştırmak için kullanılan bir hizmettir. </a:t>
            </a:r>
          </a:p>
          <a:p>
            <a:pPr algn="just"/>
            <a:r>
              <a:rPr lang="tr-TR" dirty="0" err="1" smtClean="0"/>
              <a:t>PythonAnywhere.com'da</a:t>
            </a:r>
            <a:r>
              <a:rPr lang="tr-TR" dirty="0" smtClean="0"/>
              <a:t> ücretsiz bir </a:t>
            </a:r>
            <a:r>
              <a:rPr lang="tr-TR" dirty="0"/>
              <a:t>"</a:t>
            </a:r>
            <a:r>
              <a:rPr lang="tr-TR" dirty="0" err="1"/>
              <a:t>Beginner</a:t>
            </a:r>
            <a:r>
              <a:rPr lang="tr-TR" dirty="0"/>
              <a:t>" hesabı için </a:t>
            </a:r>
            <a:r>
              <a:rPr lang="tr-TR" dirty="0" smtClean="0"/>
              <a:t>açın. </a:t>
            </a:r>
          </a:p>
          <a:p>
            <a:pPr algn="just"/>
            <a:r>
              <a:rPr lang="tr-TR" dirty="0" smtClean="0"/>
              <a:t>Bu hesabı </a:t>
            </a:r>
            <a:r>
              <a:rPr lang="tr-TR" dirty="0" smtClean="0">
                <a:hlinkClick r:id="rId3"/>
              </a:rPr>
              <a:t>kullanıcıadı.pythonanywhere.com</a:t>
            </a:r>
            <a:r>
              <a:rPr lang="tr-TR" dirty="0" smtClean="0"/>
              <a:t> olarak kullanacaksınız. Bu sebeple kullanıcı adınızı ona göre seçin.</a:t>
            </a:r>
          </a:p>
          <a:p>
            <a:pPr algn="just"/>
            <a:r>
              <a:rPr lang="tr-TR" dirty="0" err="1" smtClean="0"/>
              <a:t>Bash</a:t>
            </a:r>
            <a:r>
              <a:rPr lang="tr-TR" dirty="0" smtClean="0"/>
              <a:t> butonuna tıklayarak PA üzerinde bir komut satırı başlatın. Bu komut satırı Linux komut satırı olacaktır. Çünkü PA Linux tabanlıdır. </a:t>
            </a:r>
          </a:p>
          <a:p>
            <a:pPr algn="just"/>
            <a:r>
              <a:rPr lang="tr-TR" dirty="0" err="1" smtClean="0"/>
              <a:t>PA’da</a:t>
            </a:r>
            <a:r>
              <a:rPr lang="tr-TR" dirty="0" smtClean="0"/>
              <a:t> web sitemizi barındırmak için </a:t>
            </a:r>
            <a:r>
              <a:rPr lang="tr-TR" dirty="0" err="1" smtClean="0"/>
              <a:t>git’e</a:t>
            </a:r>
            <a:r>
              <a:rPr lang="tr-TR" dirty="0" smtClean="0"/>
              <a:t> yüklediğimiz kodumuzu </a:t>
            </a:r>
            <a:r>
              <a:rPr lang="tr-TR" dirty="0" err="1" smtClean="0"/>
              <a:t>PA’ya</a:t>
            </a:r>
            <a:r>
              <a:rPr lang="tr-TR" dirty="0" smtClean="0"/>
              <a:t> çekmemiz gerekmektedir. Bunun için </a:t>
            </a:r>
            <a:r>
              <a:rPr lang="tr-TR" dirty="0" err="1" smtClean="0"/>
              <a:t>PA’yı</a:t>
            </a:r>
            <a:r>
              <a:rPr lang="tr-TR" dirty="0" smtClean="0"/>
              <a:t> yapılandırmamız gerekiyor. </a:t>
            </a:r>
            <a:endParaRPr lang="tr-TR" dirty="0"/>
          </a:p>
        </p:txBody>
      </p:sp>
    </p:spTree>
    <p:extLst>
      <p:ext uri="{BB962C8B-B14F-4D97-AF65-F5344CB8AC3E}">
        <p14:creationId xmlns:p14="http://schemas.microsoft.com/office/powerpoint/2010/main" val="25138751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Blogun</a:t>
            </a:r>
            <a:r>
              <a:rPr lang="tr-TR" u="sng" dirty="0" smtClean="0">
                <a:hlinkClick r:id="rId2"/>
              </a:rPr>
              <a:t> </a:t>
            </a:r>
            <a:r>
              <a:rPr lang="tr-TR" u="sng" dirty="0" err="1" smtClean="0">
                <a:hlinkClick r:id="rId2"/>
              </a:rPr>
              <a:t>PythonAnywhere</a:t>
            </a:r>
            <a:r>
              <a:rPr lang="tr-TR" u="sng" dirty="0" smtClean="0">
                <a:hlinkClick r:id="rId2"/>
              </a:rPr>
              <a:t> (PA) Üzerinde Kurulumu</a:t>
            </a:r>
            <a:endParaRPr lang="tr-TR" u="sng" dirty="0"/>
          </a:p>
        </p:txBody>
      </p:sp>
      <p:sp>
        <p:nvSpPr>
          <p:cNvPr id="3" name="İçerik Yer Tutucusu 2"/>
          <p:cNvSpPr>
            <a:spLocks noGrp="1"/>
          </p:cNvSpPr>
          <p:nvPr>
            <p:ph idx="1"/>
          </p:nvPr>
        </p:nvSpPr>
        <p:spPr/>
        <p:txBody>
          <a:bodyPr>
            <a:normAutofit fontScale="77500" lnSpcReduction="20000"/>
          </a:bodyPr>
          <a:lstStyle/>
          <a:p>
            <a:pPr marL="0" indent="0" algn="just">
              <a:buNone/>
            </a:pPr>
            <a:r>
              <a:rPr lang="tr-TR" sz="2000" b="1" dirty="0">
                <a:solidFill>
                  <a:srgbClr val="FF0000"/>
                </a:solidFill>
              </a:rPr>
              <a:t>pip3.6 </a:t>
            </a:r>
            <a:r>
              <a:rPr lang="tr-TR" sz="2000" b="1" dirty="0" err="1">
                <a:solidFill>
                  <a:srgbClr val="FF0000"/>
                </a:solidFill>
              </a:rPr>
              <a:t>install</a:t>
            </a:r>
            <a:r>
              <a:rPr lang="tr-TR" sz="2000" b="1" dirty="0">
                <a:solidFill>
                  <a:srgbClr val="FF0000"/>
                </a:solidFill>
              </a:rPr>
              <a:t> --</a:t>
            </a:r>
            <a:r>
              <a:rPr lang="tr-TR" sz="2000" b="1" dirty="0" err="1">
                <a:solidFill>
                  <a:srgbClr val="FF0000"/>
                </a:solidFill>
              </a:rPr>
              <a:t>user</a:t>
            </a:r>
            <a:r>
              <a:rPr lang="tr-TR" sz="2000" b="1" dirty="0">
                <a:solidFill>
                  <a:srgbClr val="FF0000"/>
                </a:solidFill>
              </a:rPr>
              <a:t> </a:t>
            </a:r>
            <a:r>
              <a:rPr lang="tr-TR" sz="2000" b="1" dirty="0" err="1" smtClean="0">
                <a:solidFill>
                  <a:srgbClr val="FF0000"/>
                </a:solidFill>
              </a:rPr>
              <a:t>pythonanywhere</a:t>
            </a:r>
            <a:endParaRPr lang="tr-TR" sz="2000" b="1" dirty="0" smtClean="0">
              <a:solidFill>
                <a:srgbClr val="FF0000"/>
              </a:solidFill>
            </a:endParaRPr>
          </a:p>
          <a:p>
            <a:pPr marL="0" indent="0" algn="just">
              <a:buNone/>
            </a:pPr>
            <a:r>
              <a:rPr lang="tr-TR" sz="2000" b="1" dirty="0">
                <a:solidFill>
                  <a:srgbClr val="FF0000"/>
                </a:solidFill>
              </a:rPr>
              <a:t>pa_autoconfigure_django.py </a:t>
            </a:r>
            <a:r>
              <a:rPr lang="tr-TR" sz="2000" b="1" dirty="0">
                <a:solidFill>
                  <a:srgbClr val="FF0000"/>
                </a:solidFill>
                <a:hlinkClick r:id="rId3"/>
              </a:rPr>
              <a:t>https://github.com/&lt;github-kullanıcı-adınız&gt;/</a:t>
            </a:r>
            <a:r>
              <a:rPr lang="tr-TR" sz="2000" b="1" dirty="0" smtClean="0">
                <a:solidFill>
                  <a:srgbClr val="FF0000"/>
                </a:solidFill>
                <a:hlinkClick r:id="rId3"/>
              </a:rPr>
              <a:t>my-first-blog.git</a:t>
            </a:r>
            <a:endParaRPr lang="tr-TR" sz="2000" b="1" dirty="0">
              <a:solidFill>
                <a:srgbClr val="FF0000"/>
              </a:solidFill>
            </a:endParaRPr>
          </a:p>
          <a:p>
            <a:pPr marL="0" indent="0" algn="just">
              <a:buNone/>
            </a:pPr>
            <a:r>
              <a:rPr lang="tr-TR" dirty="0" smtClean="0"/>
              <a:t>Yukarıdaki kodları </a:t>
            </a:r>
            <a:r>
              <a:rPr lang="tr-TR" dirty="0" err="1" smtClean="0"/>
              <a:t>bash</a:t>
            </a:r>
            <a:r>
              <a:rPr lang="tr-TR" dirty="0" smtClean="0"/>
              <a:t> konsolunda yazarak aşağıdakileri gerçekleştirirsiniz:</a:t>
            </a:r>
          </a:p>
          <a:p>
            <a:pPr algn="just">
              <a:buFontTx/>
              <a:buChar char="-"/>
            </a:pPr>
            <a:r>
              <a:rPr lang="tr-TR" dirty="0" smtClean="0"/>
              <a:t>Kodunuzu </a:t>
            </a:r>
            <a:r>
              <a:rPr lang="tr-TR" dirty="0" err="1" smtClean="0"/>
              <a:t>github’dan</a:t>
            </a:r>
            <a:r>
              <a:rPr lang="tr-TR" dirty="0" smtClean="0"/>
              <a:t> çekersiniz</a:t>
            </a:r>
          </a:p>
          <a:p>
            <a:pPr algn="just">
              <a:buFontTx/>
              <a:buChar char="-"/>
            </a:pPr>
            <a:r>
              <a:rPr lang="tr-TR" dirty="0" smtClean="0"/>
              <a:t>PA üzerinde bir </a:t>
            </a:r>
            <a:r>
              <a:rPr lang="tr-TR" dirty="0" err="1" smtClean="0"/>
              <a:t>virtual</a:t>
            </a:r>
            <a:r>
              <a:rPr lang="tr-TR" dirty="0" smtClean="0"/>
              <a:t> </a:t>
            </a:r>
            <a:r>
              <a:rPr lang="tr-TR" dirty="0" err="1" smtClean="0"/>
              <a:t>environment</a:t>
            </a:r>
            <a:r>
              <a:rPr lang="tr-TR" dirty="0" smtClean="0"/>
              <a:t> oluşturursunuz. Böyle bir </a:t>
            </a:r>
            <a:r>
              <a:rPr lang="tr-TR" dirty="0" err="1" smtClean="0"/>
              <a:t>venv</a:t>
            </a:r>
            <a:r>
              <a:rPr lang="tr-TR" dirty="0" smtClean="0"/>
              <a:t> kendi bilgisayarınızda da kuruludur. </a:t>
            </a:r>
          </a:p>
          <a:p>
            <a:pPr algn="just">
              <a:buFontTx/>
              <a:buChar char="-"/>
            </a:pPr>
            <a:r>
              <a:rPr lang="tr-TR" dirty="0" smtClean="0"/>
              <a:t>Yayınlamak için ayarlar yüklenir</a:t>
            </a:r>
          </a:p>
          <a:p>
            <a:pPr algn="just">
              <a:buFontTx/>
              <a:buChar char="-"/>
            </a:pPr>
            <a:r>
              <a:rPr lang="tr-TR" b="1" dirty="0">
                <a:solidFill>
                  <a:srgbClr val="FF0000"/>
                </a:solidFill>
              </a:rPr>
              <a:t>manage.py </a:t>
            </a:r>
            <a:r>
              <a:rPr lang="tr-TR" b="1" dirty="0" err="1" smtClean="0">
                <a:solidFill>
                  <a:srgbClr val="FF0000"/>
                </a:solidFill>
              </a:rPr>
              <a:t>migrate</a:t>
            </a:r>
            <a:r>
              <a:rPr lang="tr-TR" dirty="0" smtClean="0"/>
              <a:t> komutu verilir ve PA üzerinde </a:t>
            </a:r>
            <a:r>
              <a:rPr lang="tr-TR" dirty="0" err="1" smtClean="0"/>
              <a:t>veritabanınız</a:t>
            </a:r>
            <a:r>
              <a:rPr lang="tr-TR" dirty="0" smtClean="0"/>
              <a:t> oluşturulur.</a:t>
            </a:r>
          </a:p>
          <a:p>
            <a:pPr algn="just">
              <a:buFontTx/>
              <a:buChar char="-"/>
            </a:pPr>
            <a:r>
              <a:rPr lang="tr-TR" dirty="0" smtClean="0"/>
              <a:t>Sabit dosyalar oluşturulur.</a:t>
            </a:r>
          </a:p>
          <a:p>
            <a:pPr algn="just">
              <a:buFontTx/>
              <a:buChar char="-"/>
            </a:pPr>
            <a:r>
              <a:rPr lang="tr-TR" dirty="0" smtClean="0"/>
              <a:t>Web uygulamanızın </a:t>
            </a:r>
            <a:r>
              <a:rPr lang="tr-TR" dirty="0" err="1" smtClean="0"/>
              <a:t>API’sinin</a:t>
            </a:r>
            <a:r>
              <a:rPr lang="tr-TR" dirty="0" smtClean="0"/>
              <a:t> PA tarafından sunulması için ayarlar yapılır.</a:t>
            </a:r>
          </a:p>
          <a:p>
            <a:pPr marL="0" indent="0" algn="just">
              <a:buNone/>
            </a:pPr>
            <a:r>
              <a:rPr lang="tr-TR" dirty="0" smtClean="0"/>
              <a:t>Bilmeniz gereken şudur ki, PA da yeni bir </a:t>
            </a:r>
            <a:r>
              <a:rPr lang="tr-TR" dirty="0" err="1" smtClean="0"/>
              <a:t>veritabanı</a:t>
            </a:r>
            <a:r>
              <a:rPr lang="tr-TR" dirty="0" smtClean="0"/>
              <a:t> oluşturulmuştur ve sizin geliştirme ortamınızdakinden farklıdır. Bu sebeple kullanıcılar yeniden oluşturulmalıdır.</a:t>
            </a:r>
            <a:endParaRPr lang="tr-TR" dirty="0"/>
          </a:p>
        </p:txBody>
      </p:sp>
    </p:spTree>
    <p:extLst>
      <p:ext uri="{BB962C8B-B14F-4D97-AF65-F5344CB8AC3E}">
        <p14:creationId xmlns:p14="http://schemas.microsoft.com/office/powerpoint/2010/main" val="1391349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u="sng" dirty="0" smtClean="0">
                <a:hlinkClick r:id="rId2"/>
              </a:rPr>
              <a:t>Birisi sitenize girdiğinde ne olur ?</a:t>
            </a:r>
            <a:endParaRPr lang="tr-TR" dirty="0"/>
          </a:p>
        </p:txBody>
      </p:sp>
      <p:sp>
        <p:nvSpPr>
          <p:cNvPr id="3" name="İçerik Yer Tutucusu 2"/>
          <p:cNvSpPr>
            <a:spLocks noGrp="1"/>
          </p:cNvSpPr>
          <p:nvPr>
            <p:ph idx="1"/>
          </p:nvPr>
        </p:nvSpPr>
        <p:spPr/>
        <p:txBody>
          <a:bodyPr>
            <a:normAutofit/>
          </a:bodyPr>
          <a:lstStyle/>
          <a:p>
            <a:r>
              <a:rPr lang="tr-TR" dirty="0" smtClean="0"/>
              <a:t>Site kullanıcısının tıklamaları sonucu VIEW içerisinde yazılmış bir fonksiyonun harekete geçmesi mümkün hale gelir demiştik. Peki bu fonksiyonlarla neler gerçekleştirilebilir? Temel olarak CRUD olarak ifade edilen ve </a:t>
            </a:r>
            <a:r>
              <a:rPr lang="tr-TR" dirty="0" err="1" smtClean="0"/>
              <a:t>veritabanıdaki</a:t>
            </a:r>
            <a:r>
              <a:rPr lang="tr-TR" dirty="0" smtClean="0"/>
              <a:t> data üzerinde gerçekleştirilen </a:t>
            </a:r>
            <a:r>
              <a:rPr lang="tr-TR" dirty="0" err="1" smtClean="0"/>
              <a:t>Create</a:t>
            </a:r>
            <a:r>
              <a:rPr lang="tr-TR" dirty="0" smtClean="0"/>
              <a:t>, Read, Update, </a:t>
            </a:r>
            <a:r>
              <a:rPr lang="tr-TR" dirty="0" err="1" smtClean="0"/>
              <a:t>Delete</a:t>
            </a:r>
            <a:r>
              <a:rPr lang="tr-TR" dirty="0" smtClean="0"/>
              <a:t> fonksiyonlarını gerçekleştirebiliriz.</a:t>
            </a:r>
          </a:p>
        </p:txBody>
      </p:sp>
    </p:spTree>
    <p:extLst>
      <p:ext uri="{BB962C8B-B14F-4D97-AF65-F5344CB8AC3E}">
        <p14:creationId xmlns:p14="http://schemas.microsoft.com/office/powerpoint/2010/main" val="10024492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Blogun</a:t>
            </a:r>
            <a:r>
              <a:rPr lang="tr-TR" u="sng" dirty="0" smtClean="0">
                <a:hlinkClick r:id="rId2"/>
              </a:rPr>
              <a:t> </a:t>
            </a:r>
            <a:r>
              <a:rPr lang="tr-TR" u="sng" dirty="0" err="1" smtClean="0">
                <a:hlinkClick r:id="rId2"/>
              </a:rPr>
              <a:t>PythonAnywhere</a:t>
            </a:r>
            <a:r>
              <a:rPr lang="tr-TR" u="sng" dirty="0" smtClean="0">
                <a:hlinkClick r:id="rId2"/>
              </a:rPr>
              <a:t> (PA) Üzerinde Kurulumu</a:t>
            </a:r>
            <a:endParaRPr lang="tr-TR" u="sng" dirty="0"/>
          </a:p>
        </p:txBody>
      </p:sp>
      <p:sp>
        <p:nvSpPr>
          <p:cNvPr id="3" name="İçerik Yer Tutucusu 2"/>
          <p:cNvSpPr>
            <a:spLocks noGrp="1"/>
          </p:cNvSpPr>
          <p:nvPr>
            <p:ph idx="1"/>
          </p:nvPr>
        </p:nvSpPr>
        <p:spPr/>
        <p:txBody>
          <a:bodyPr>
            <a:normAutofit/>
          </a:bodyPr>
          <a:lstStyle/>
          <a:p>
            <a:pPr marL="0" indent="0" algn="just">
              <a:buNone/>
            </a:pPr>
            <a:r>
              <a:rPr lang="tr-TR" dirty="0" err="1" smtClean="0"/>
              <a:t>Createsuperuser</a:t>
            </a:r>
            <a:r>
              <a:rPr lang="tr-TR" dirty="0" smtClean="0"/>
              <a:t> komutu ile bir </a:t>
            </a:r>
            <a:r>
              <a:rPr lang="tr-TR" dirty="0" err="1" smtClean="0"/>
              <a:t>admin</a:t>
            </a:r>
            <a:r>
              <a:rPr lang="tr-TR" dirty="0" smtClean="0"/>
              <a:t> kullanıcısı oluşturmaya ihtiyacınız var. Bunun için aşağıdaki komutu kullanmalısınız:</a:t>
            </a:r>
          </a:p>
          <a:p>
            <a:pPr marL="0" indent="0" algn="just">
              <a:buNone/>
            </a:pPr>
            <a:r>
              <a:rPr lang="en-US" sz="2400" b="1" dirty="0">
                <a:solidFill>
                  <a:srgbClr val="FF0000"/>
                </a:solidFill>
              </a:rPr>
              <a:t>(&lt;</a:t>
            </a:r>
            <a:r>
              <a:rPr lang="en-US" sz="2400" b="1" dirty="0" err="1">
                <a:solidFill>
                  <a:srgbClr val="FF0000"/>
                </a:solidFill>
              </a:rPr>
              <a:t>kullanici-adiniz</a:t>
            </a:r>
            <a:r>
              <a:rPr lang="en-US" sz="2400" b="1" dirty="0">
                <a:solidFill>
                  <a:srgbClr val="FF0000"/>
                </a:solidFill>
              </a:rPr>
              <a:t>&gt;.pythonanywhere.com) $ python manage.py </a:t>
            </a:r>
            <a:r>
              <a:rPr lang="en-US" sz="2400" b="1" dirty="0" err="1" smtClean="0">
                <a:solidFill>
                  <a:srgbClr val="FF0000"/>
                </a:solidFill>
              </a:rPr>
              <a:t>createsuperuser</a:t>
            </a:r>
            <a:endParaRPr lang="tr-TR" sz="2400" b="1" dirty="0" smtClean="0">
              <a:solidFill>
                <a:srgbClr val="FF0000"/>
              </a:solidFill>
            </a:endParaRPr>
          </a:p>
          <a:p>
            <a:pPr marL="0" indent="0" algn="just">
              <a:buNone/>
            </a:pPr>
            <a:endParaRPr lang="tr-TR" sz="2400" b="1" dirty="0" smtClean="0">
              <a:solidFill>
                <a:srgbClr val="FF0000"/>
              </a:solidFill>
            </a:endParaRPr>
          </a:p>
          <a:p>
            <a:pPr marL="0" indent="0" algn="just">
              <a:buNone/>
            </a:pPr>
            <a:endParaRPr lang="tr-TR" sz="2400" b="1" dirty="0" smtClean="0">
              <a:solidFill>
                <a:srgbClr val="FF0000"/>
              </a:solidFill>
            </a:endParaRPr>
          </a:p>
          <a:p>
            <a:pPr marL="0" indent="0" algn="just">
              <a:buNone/>
            </a:pPr>
            <a:r>
              <a:rPr lang="tr-TR" sz="2400" b="1" dirty="0" smtClean="0">
                <a:solidFill>
                  <a:srgbClr val="FF0000"/>
                </a:solidFill>
              </a:rPr>
              <a:t>Artık yayındasınız! </a:t>
            </a:r>
            <a:r>
              <a:rPr lang="tr-TR" sz="2400" b="1" dirty="0" err="1" smtClean="0">
                <a:solidFill>
                  <a:srgbClr val="FF0000"/>
                </a:solidFill>
              </a:rPr>
              <a:t>PA’nın</a:t>
            </a:r>
            <a:r>
              <a:rPr lang="tr-TR" sz="2400" b="1" dirty="0" smtClean="0">
                <a:solidFill>
                  <a:srgbClr val="FF0000"/>
                </a:solidFill>
              </a:rPr>
              <a:t> web tabına tıklayarak sitenize ulaşabilirsiniz. </a:t>
            </a:r>
          </a:p>
          <a:p>
            <a:pPr marL="0" indent="0" algn="just">
              <a:buNone/>
            </a:pPr>
            <a:endParaRPr lang="tr-TR" sz="2400" b="1" dirty="0">
              <a:solidFill>
                <a:srgbClr val="FF0000"/>
              </a:solidFill>
            </a:endParaRPr>
          </a:p>
        </p:txBody>
      </p:sp>
    </p:spTree>
    <p:extLst>
      <p:ext uri="{BB962C8B-B14F-4D97-AF65-F5344CB8AC3E}">
        <p14:creationId xmlns:p14="http://schemas.microsoft.com/office/powerpoint/2010/main" val="1160099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t>Sitenizin Güvenliği</a:t>
            </a:r>
            <a:endParaRPr lang="tr-TR" u="sng" dirty="0"/>
          </a:p>
        </p:txBody>
      </p:sp>
      <p:sp>
        <p:nvSpPr>
          <p:cNvPr id="3" name="İçerik Yer Tutucusu 2"/>
          <p:cNvSpPr>
            <a:spLocks noGrp="1"/>
          </p:cNvSpPr>
          <p:nvPr>
            <p:ph idx="1"/>
          </p:nvPr>
        </p:nvSpPr>
        <p:spPr/>
        <p:txBody>
          <a:bodyPr>
            <a:normAutofit/>
          </a:bodyPr>
          <a:lstStyle/>
          <a:p>
            <a:pPr marL="0" indent="0" algn="just">
              <a:buNone/>
            </a:pPr>
            <a:r>
              <a:rPr lang="tr-TR" dirty="0" smtClean="0"/>
              <a:t>Şimdiye kadarki yayınımız bir deneme sitesi olduğu için güvenliğe dair hususlar es geçilmiştir. Güvenlik ile ilgili konular için aşağıdaki linki kullanabilirsiniz.</a:t>
            </a:r>
          </a:p>
          <a:p>
            <a:pPr marL="0" indent="0" algn="just">
              <a:buNone/>
            </a:pPr>
            <a:r>
              <a:rPr lang="tr-TR" sz="2400" b="1" dirty="0">
                <a:solidFill>
                  <a:srgbClr val="FF0000"/>
                </a:solidFill>
                <a:hlinkClick r:id="rId2"/>
              </a:rPr>
              <a:t>https://docs.djangoproject.com/en/2.0/howto/deployment/checklist</a:t>
            </a:r>
            <a:r>
              <a:rPr lang="tr-TR" sz="2400" b="1" dirty="0" smtClean="0">
                <a:solidFill>
                  <a:srgbClr val="FF0000"/>
                </a:solidFill>
                <a:hlinkClick r:id="rId2"/>
              </a:rPr>
              <a:t>/</a:t>
            </a:r>
            <a:r>
              <a:rPr lang="tr-TR" sz="2400" b="1" dirty="0" smtClean="0">
                <a:solidFill>
                  <a:srgbClr val="FF0000"/>
                </a:solidFill>
              </a:rPr>
              <a:t> </a:t>
            </a:r>
            <a:endParaRPr lang="tr-TR" sz="2400" b="1" dirty="0">
              <a:solidFill>
                <a:srgbClr val="FF0000"/>
              </a:solidFill>
            </a:endParaRPr>
          </a:p>
        </p:txBody>
      </p:sp>
    </p:spTree>
    <p:extLst>
      <p:ext uri="{BB962C8B-B14F-4D97-AF65-F5344CB8AC3E}">
        <p14:creationId xmlns:p14="http://schemas.microsoft.com/office/powerpoint/2010/main" val="11110113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t>Hata Ayıklama Önerileri</a:t>
            </a:r>
            <a:endParaRPr lang="tr-TR" u="sng" dirty="0"/>
          </a:p>
        </p:txBody>
      </p:sp>
      <p:sp>
        <p:nvSpPr>
          <p:cNvPr id="3" name="İçerik Yer Tutucusu 2"/>
          <p:cNvSpPr>
            <a:spLocks noGrp="1"/>
          </p:cNvSpPr>
          <p:nvPr>
            <p:ph idx="1"/>
          </p:nvPr>
        </p:nvSpPr>
        <p:spPr/>
        <p:txBody>
          <a:bodyPr>
            <a:normAutofit lnSpcReduction="10000"/>
          </a:bodyPr>
          <a:lstStyle/>
          <a:p>
            <a:pPr marL="0" indent="0" algn="just">
              <a:buNone/>
            </a:pPr>
            <a:r>
              <a:rPr lang="tr-TR" b="1" dirty="0" smtClean="0">
                <a:solidFill>
                  <a:srgbClr val="FF0000"/>
                </a:solidFill>
              </a:rPr>
              <a:t>pa_autoconfigure_django.py</a:t>
            </a:r>
            <a:r>
              <a:rPr lang="tr-TR" dirty="0" smtClean="0"/>
              <a:t> </a:t>
            </a:r>
            <a:r>
              <a:rPr lang="tr-TR" dirty="0"/>
              <a:t>komut dosyasını çalıştırırken bir hata görürseniz, bunun </a:t>
            </a:r>
            <a:r>
              <a:rPr lang="tr-TR" dirty="0" smtClean="0"/>
              <a:t>nedeni aşağıdakiler olabilir:</a:t>
            </a:r>
          </a:p>
          <a:p>
            <a:pPr algn="just"/>
            <a:r>
              <a:rPr lang="tr-TR" sz="2400" dirty="0" err="1" smtClean="0"/>
              <a:t>PA’nın</a:t>
            </a:r>
            <a:r>
              <a:rPr lang="tr-TR" sz="2400" dirty="0" smtClean="0"/>
              <a:t> </a:t>
            </a:r>
            <a:r>
              <a:rPr lang="tr-TR" sz="2400" dirty="0"/>
              <a:t>API </a:t>
            </a:r>
            <a:r>
              <a:rPr lang="tr-TR" sz="2400" dirty="0" err="1" smtClean="0"/>
              <a:t>tokenını</a:t>
            </a:r>
            <a:r>
              <a:rPr lang="tr-TR" sz="2400" dirty="0" smtClean="0"/>
              <a:t> </a:t>
            </a:r>
            <a:r>
              <a:rPr lang="tr-TR" sz="2400" dirty="0"/>
              <a:t>oluşturmayı unutmak.</a:t>
            </a:r>
          </a:p>
          <a:p>
            <a:pPr algn="just"/>
            <a:r>
              <a:rPr lang="tr-TR" sz="2400" dirty="0" err="1"/>
              <a:t>GitHub</a:t>
            </a:r>
            <a:r>
              <a:rPr lang="tr-TR" sz="2400" dirty="0"/>
              <a:t> URL'nizde bir hata yapmak</a:t>
            </a:r>
          </a:p>
          <a:p>
            <a:pPr algn="just"/>
            <a:r>
              <a:rPr lang="tr-TR" sz="2400" dirty="0"/>
              <a:t>"</a:t>
            </a:r>
            <a:r>
              <a:rPr lang="tr-TR" sz="2400" dirty="0" err="1"/>
              <a:t>Could</a:t>
            </a:r>
            <a:r>
              <a:rPr lang="tr-TR" sz="2400" dirty="0"/>
              <a:t> not </a:t>
            </a:r>
            <a:r>
              <a:rPr lang="tr-TR" sz="2400" dirty="0" err="1"/>
              <a:t>find</a:t>
            </a:r>
            <a:r>
              <a:rPr lang="tr-TR" sz="2400" dirty="0"/>
              <a:t> </a:t>
            </a:r>
            <a:r>
              <a:rPr lang="tr-TR" sz="2400" dirty="0" err="1"/>
              <a:t>your</a:t>
            </a:r>
            <a:r>
              <a:rPr lang="tr-TR" sz="2400" dirty="0"/>
              <a:t> settings.py" hatası genellikle tüm gerekli dosyaların </a:t>
            </a:r>
            <a:r>
              <a:rPr lang="tr-TR" sz="2400" dirty="0" err="1"/>
              <a:t>Git'e</a:t>
            </a:r>
            <a:r>
              <a:rPr lang="tr-TR" sz="2400" dirty="0"/>
              <a:t> eklenmemiş ve/veya </a:t>
            </a:r>
            <a:r>
              <a:rPr lang="tr-TR" sz="2400" dirty="0" err="1"/>
              <a:t>GitHub'a</a:t>
            </a:r>
            <a:r>
              <a:rPr lang="tr-TR" sz="2400" dirty="0"/>
              <a:t> başarılı olarak </a:t>
            </a:r>
            <a:r>
              <a:rPr lang="tr-TR" sz="2400" dirty="0" err="1"/>
              <a:t>push</a:t>
            </a:r>
            <a:r>
              <a:rPr lang="tr-TR" sz="2400" dirty="0"/>
              <a:t> edilmemiş olmasından kaynaklanır. Tekrar Git bölümüne </a:t>
            </a:r>
            <a:r>
              <a:rPr lang="tr-TR" sz="2400" dirty="0" smtClean="0"/>
              <a:t>bakın</a:t>
            </a:r>
          </a:p>
          <a:p>
            <a:pPr algn="just"/>
            <a:r>
              <a:rPr lang="tr-TR" sz="2400" dirty="0" smtClean="0"/>
              <a:t>Sitenizdeki hatayı yakalamak için ilk bakmanız gereken </a:t>
            </a:r>
            <a:r>
              <a:rPr lang="tr-TR" sz="2400" b="1" dirty="0" err="1" smtClean="0">
                <a:solidFill>
                  <a:srgbClr val="FF0000"/>
                </a:solidFill>
              </a:rPr>
              <a:t>error</a:t>
            </a:r>
            <a:r>
              <a:rPr lang="tr-TR" sz="2400" b="1" dirty="0" smtClean="0">
                <a:solidFill>
                  <a:srgbClr val="FF0000"/>
                </a:solidFill>
              </a:rPr>
              <a:t> </a:t>
            </a:r>
            <a:r>
              <a:rPr lang="tr-TR" sz="2400" b="1" dirty="0" err="1" smtClean="0">
                <a:solidFill>
                  <a:srgbClr val="FF0000"/>
                </a:solidFill>
              </a:rPr>
              <a:t>log</a:t>
            </a:r>
            <a:r>
              <a:rPr lang="tr-TR" sz="2400" b="1" dirty="0" smtClean="0">
                <a:solidFill>
                  <a:srgbClr val="FF0000"/>
                </a:solidFill>
              </a:rPr>
              <a:t> </a:t>
            </a:r>
            <a:r>
              <a:rPr lang="tr-TR" sz="2400" dirty="0" smtClean="0"/>
              <a:t>dosyasıdır. </a:t>
            </a:r>
            <a:r>
              <a:rPr lang="tr-TR" sz="2400" dirty="0" err="1" smtClean="0"/>
              <a:t>PA’nın</a:t>
            </a:r>
            <a:r>
              <a:rPr lang="tr-TR" sz="2400" dirty="0" smtClean="0"/>
              <a:t> Web sekmesinde bu dosyanın linki vardır. Hata mesajları burada listelenir. En son hata en alttadır. </a:t>
            </a:r>
          </a:p>
          <a:p>
            <a:pPr algn="just"/>
            <a:r>
              <a:rPr lang="tr-TR" sz="2400" dirty="0">
                <a:hlinkClick r:id="rId2"/>
              </a:rPr>
              <a:t>http://</a:t>
            </a:r>
            <a:r>
              <a:rPr lang="tr-TR" sz="2400" dirty="0" smtClean="0">
                <a:hlinkClick r:id="rId2"/>
              </a:rPr>
              <a:t>help.pythonanywhere.com/pages/DebuggingImportError</a:t>
            </a:r>
            <a:r>
              <a:rPr lang="tr-TR" sz="2400" dirty="0" smtClean="0"/>
              <a:t> adresinden PA tarafından hazırlanmış hata giderme tüyolarına erişebilirsiniz. </a:t>
            </a:r>
            <a:endParaRPr lang="tr-TR" sz="2400" dirty="0"/>
          </a:p>
        </p:txBody>
      </p:sp>
    </p:spTree>
    <p:extLst>
      <p:ext uri="{BB962C8B-B14F-4D97-AF65-F5344CB8AC3E}">
        <p14:creationId xmlns:p14="http://schemas.microsoft.com/office/powerpoint/2010/main" val="12491483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t>Sitenizi Deneyin! </a:t>
            </a:r>
            <a:endParaRPr lang="tr-TR" u="sng" dirty="0"/>
          </a:p>
        </p:txBody>
      </p:sp>
      <p:sp>
        <p:nvSpPr>
          <p:cNvPr id="3" name="İçerik Yer Tutucusu 2"/>
          <p:cNvSpPr>
            <a:spLocks noGrp="1"/>
          </p:cNvSpPr>
          <p:nvPr>
            <p:ph idx="1"/>
          </p:nvPr>
        </p:nvSpPr>
        <p:spPr/>
        <p:txBody>
          <a:bodyPr>
            <a:normAutofit/>
          </a:bodyPr>
          <a:lstStyle/>
          <a:p>
            <a:pPr algn="just"/>
            <a:r>
              <a:rPr lang="tr-TR" sz="2400" dirty="0" smtClean="0"/>
              <a:t>Varsayılan ana sayfada </a:t>
            </a:r>
            <a:r>
              <a:rPr lang="tr-TR" sz="2400" dirty="0"/>
              <a:t>''İşe yaradı</a:t>
            </a:r>
            <a:r>
              <a:rPr lang="tr-TR" sz="2400" dirty="0" smtClean="0"/>
              <a:t>!'‘ yazmalıdır. Çünkü aynısı geliştirme ortamınız olan kendi bilgisayarınızda da yazmıştı.</a:t>
            </a:r>
          </a:p>
          <a:p>
            <a:pPr algn="just"/>
            <a:r>
              <a:rPr lang="tr-TR" sz="2400" dirty="0" smtClean="0"/>
              <a:t>URL’nizin sonuna </a:t>
            </a:r>
            <a:r>
              <a:rPr lang="tr-TR" sz="2400" b="1" dirty="0" smtClean="0">
                <a:solidFill>
                  <a:srgbClr val="FF0000"/>
                </a:solidFill>
              </a:rPr>
              <a:t>/</a:t>
            </a:r>
            <a:r>
              <a:rPr lang="tr-TR" sz="2400" b="1" dirty="0" err="1" smtClean="0">
                <a:solidFill>
                  <a:srgbClr val="FF0000"/>
                </a:solidFill>
              </a:rPr>
              <a:t>admin</a:t>
            </a:r>
            <a:r>
              <a:rPr lang="tr-TR" sz="2400" b="1" dirty="0" smtClean="0">
                <a:solidFill>
                  <a:srgbClr val="FF0000"/>
                </a:solidFill>
              </a:rPr>
              <a:t>/</a:t>
            </a:r>
            <a:r>
              <a:rPr lang="tr-TR" sz="2400" dirty="0" smtClean="0">
                <a:solidFill>
                  <a:srgbClr val="FF0000"/>
                </a:solidFill>
              </a:rPr>
              <a:t> </a:t>
            </a:r>
            <a:r>
              <a:rPr lang="tr-TR" sz="2400" dirty="0" smtClean="0"/>
              <a:t>yazarak </a:t>
            </a:r>
            <a:r>
              <a:rPr lang="tr-TR" sz="2400" dirty="0" err="1" smtClean="0"/>
              <a:t>admin</a:t>
            </a:r>
            <a:r>
              <a:rPr lang="tr-TR" sz="2400" dirty="0" smtClean="0"/>
              <a:t> kullanıcısıyla giriş yapın ve </a:t>
            </a:r>
            <a:r>
              <a:rPr lang="tr-TR" sz="2400" dirty="0" err="1" smtClean="0"/>
              <a:t>blog</a:t>
            </a:r>
            <a:r>
              <a:rPr lang="tr-TR" sz="2400" dirty="0" smtClean="0"/>
              <a:t> yazıları oluşturmayı deneyin.</a:t>
            </a:r>
          </a:p>
          <a:p>
            <a:pPr algn="just"/>
            <a:r>
              <a:rPr lang="tr-TR" sz="2400" dirty="0" smtClean="0"/>
              <a:t>Kendi bilgisayarınızdan bazı değişiklikler yapın ve bu değişiklikleri </a:t>
            </a:r>
            <a:r>
              <a:rPr lang="tr-TR" sz="2400" dirty="0" err="1" smtClean="0"/>
              <a:t>Github’a</a:t>
            </a:r>
            <a:r>
              <a:rPr lang="tr-TR" sz="2400" dirty="0" smtClean="0"/>
              <a:t> gönderin. Daha sonra da bu değişiklikleri </a:t>
            </a:r>
            <a:r>
              <a:rPr lang="tr-TR" sz="2400" dirty="0" err="1" smtClean="0"/>
              <a:t>PA’ya</a:t>
            </a:r>
            <a:r>
              <a:rPr lang="tr-TR" sz="2400" dirty="0" smtClean="0"/>
              <a:t> çekin. Bildiğiniz gibi bu standart uygulama geliştirme akışınız olacak. Böylelikle canlı web sitenizi bozmadan yeni şeyler deneyebilirsiniz. </a:t>
            </a:r>
          </a:p>
          <a:p>
            <a:pPr algn="just"/>
            <a:r>
              <a:rPr lang="tr-TR" sz="2400" dirty="0" smtClean="0"/>
              <a:t>TEBRİKLER! </a:t>
            </a:r>
          </a:p>
          <a:p>
            <a:pPr algn="just"/>
            <a:endParaRPr lang="tr-TR" sz="2400" dirty="0" smtClean="0"/>
          </a:p>
          <a:p>
            <a:pPr algn="just"/>
            <a:endParaRPr lang="tr-TR" sz="2400" dirty="0"/>
          </a:p>
        </p:txBody>
      </p:sp>
    </p:spTree>
    <p:extLst>
      <p:ext uri="{BB962C8B-B14F-4D97-AF65-F5344CB8AC3E}">
        <p14:creationId xmlns:p14="http://schemas.microsoft.com/office/powerpoint/2010/main" val="22950048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t>URL Nedir?</a:t>
            </a:r>
            <a:endParaRPr lang="tr-TR" dirty="0"/>
          </a:p>
        </p:txBody>
      </p:sp>
      <p:sp>
        <p:nvSpPr>
          <p:cNvPr id="3" name="İçerik Yer Tutucusu 2"/>
          <p:cNvSpPr>
            <a:spLocks noGrp="1"/>
          </p:cNvSpPr>
          <p:nvPr>
            <p:ph idx="1"/>
          </p:nvPr>
        </p:nvSpPr>
        <p:spPr/>
        <p:txBody>
          <a:bodyPr/>
          <a:lstStyle/>
          <a:p>
            <a:r>
              <a:rPr lang="tr-TR" dirty="0" smtClean="0"/>
              <a:t>Tarayıcımızın adres çubuğunda gördüğümüz şey URL’dir. </a:t>
            </a:r>
            <a:r>
              <a:rPr lang="tr-TR" b="1" dirty="0" smtClean="0">
                <a:solidFill>
                  <a:srgbClr val="FF0000"/>
                </a:solidFill>
              </a:rPr>
              <a:t>127.0.0.1:8000</a:t>
            </a:r>
            <a:r>
              <a:rPr lang="tr-TR" dirty="0" smtClean="0"/>
              <a:t> veya </a:t>
            </a:r>
            <a:r>
              <a:rPr lang="tr-TR" b="1" dirty="0">
                <a:solidFill>
                  <a:srgbClr val="FF0000"/>
                </a:solidFill>
              </a:rPr>
              <a:t>https://djangogirls.org </a:t>
            </a:r>
            <a:r>
              <a:rPr lang="tr-TR" dirty="0" smtClean="0"/>
              <a:t>bir URL'dir. </a:t>
            </a:r>
          </a:p>
          <a:p>
            <a:r>
              <a:rPr lang="tr-TR" dirty="0" smtClean="0"/>
              <a:t>Her sayfanın kendi URL’si olması gerekir. Böylelikle server ne göstermesi gerektiğini bilir. </a:t>
            </a:r>
            <a:r>
              <a:rPr lang="tr-TR" dirty="0" err="1" smtClean="0"/>
              <a:t>Django’da</a:t>
            </a:r>
            <a:r>
              <a:rPr lang="tr-TR" dirty="0" smtClean="0"/>
              <a:t> </a:t>
            </a:r>
            <a:r>
              <a:rPr lang="tr-TR" dirty="0" err="1" smtClean="0"/>
              <a:t>URLConf</a:t>
            </a:r>
            <a:r>
              <a:rPr lang="tr-TR" dirty="0" smtClean="0"/>
              <a:t> vardır. </a:t>
            </a:r>
            <a:r>
              <a:rPr lang="tr-TR" dirty="0" err="1" smtClean="0"/>
              <a:t>Django</a:t>
            </a:r>
            <a:r>
              <a:rPr lang="tr-TR" dirty="0" smtClean="0"/>
              <a:t> </a:t>
            </a:r>
            <a:r>
              <a:rPr lang="tr-TR" dirty="0" err="1" smtClean="0"/>
              <a:t>URLConf</a:t>
            </a:r>
            <a:r>
              <a:rPr lang="tr-TR" dirty="0" smtClean="0"/>
              <a:t> ile URL’ye karşılık gelen </a:t>
            </a:r>
            <a:r>
              <a:rPr lang="tr-TR" dirty="0" err="1" smtClean="0"/>
              <a:t>View’ı</a:t>
            </a:r>
            <a:r>
              <a:rPr lang="tr-TR" dirty="0" smtClean="0"/>
              <a:t> bulur.</a:t>
            </a:r>
            <a:endParaRPr lang="tr-TR" dirty="0"/>
          </a:p>
        </p:txBody>
      </p:sp>
    </p:spTree>
    <p:extLst>
      <p:ext uri="{BB962C8B-B14F-4D97-AF65-F5344CB8AC3E}">
        <p14:creationId xmlns:p14="http://schemas.microsoft.com/office/powerpoint/2010/main" val="4265679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t>URL Nasıl Çalışır?</a:t>
            </a:r>
            <a:endParaRPr lang="tr-TR" dirty="0"/>
          </a:p>
        </p:txBody>
      </p:sp>
      <p:sp>
        <p:nvSpPr>
          <p:cNvPr id="3" name="İçerik Yer Tutucusu 2"/>
          <p:cNvSpPr>
            <a:spLocks noGrp="1"/>
          </p:cNvSpPr>
          <p:nvPr>
            <p:ph idx="1"/>
          </p:nvPr>
        </p:nvSpPr>
        <p:spPr>
          <a:xfrm>
            <a:off x="845127" y="1828800"/>
            <a:ext cx="5355648" cy="4351337"/>
          </a:xfrm>
        </p:spPr>
        <p:txBody>
          <a:bodyPr/>
          <a:lstStyle/>
          <a:p>
            <a:r>
              <a:rPr lang="tr-TR" dirty="0" smtClean="0"/>
              <a:t>Yandaki </a:t>
            </a:r>
            <a:r>
              <a:rPr lang="tr-TR" b="1" dirty="0" smtClean="0">
                <a:solidFill>
                  <a:srgbClr val="FF0000"/>
                </a:solidFill>
              </a:rPr>
              <a:t>mysite/urls.py</a:t>
            </a:r>
            <a:r>
              <a:rPr lang="tr-TR" dirty="0" smtClean="0"/>
              <a:t> dosyası bize URL’lerimizin nasıl çalıştığını anlatır. </a:t>
            </a:r>
            <a:r>
              <a:rPr lang="tr-TR" b="1" dirty="0" err="1" smtClean="0">
                <a:solidFill>
                  <a:srgbClr val="FF0000"/>
                </a:solidFill>
              </a:rPr>
              <a:t>admin</a:t>
            </a:r>
            <a:r>
              <a:rPr lang="tr-TR" dirty="0" smtClean="0"/>
              <a:t> kelimesi ile biten URL’ler için </a:t>
            </a:r>
            <a:r>
              <a:rPr lang="tr-TR" b="1" dirty="0" err="1" smtClean="0">
                <a:solidFill>
                  <a:srgbClr val="FF0000"/>
                </a:solidFill>
              </a:rPr>
              <a:t>admin.site.urls</a:t>
            </a:r>
            <a:r>
              <a:rPr lang="tr-TR" b="1" dirty="0" smtClean="0">
                <a:solidFill>
                  <a:srgbClr val="FF0000"/>
                </a:solidFill>
              </a:rPr>
              <a:t> </a:t>
            </a:r>
            <a:r>
              <a:rPr lang="tr-TR" dirty="0" smtClean="0"/>
              <a:t>tarafından sağlanan </a:t>
            </a:r>
            <a:r>
              <a:rPr lang="tr-TR" dirty="0" err="1" smtClean="0"/>
              <a:t>view’ları</a:t>
            </a:r>
            <a:r>
              <a:rPr lang="tr-TR" dirty="0" smtClean="0"/>
              <a:t> çalıştır diyoruz.</a:t>
            </a:r>
          </a:p>
          <a:p>
            <a:pPr marL="0" indent="0">
              <a:buNone/>
            </a:pPr>
            <a:r>
              <a:rPr lang="tr-TR" b="1" dirty="0" err="1" smtClean="0">
                <a:solidFill>
                  <a:srgbClr val="FF0000"/>
                </a:solidFill>
              </a:rPr>
              <a:t>path</a:t>
            </a:r>
            <a:r>
              <a:rPr lang="tr-TR" b="1" dirty="0">
                <a:solidFill>
                  <a:srgbClr val="FF0000"/>
                </a:solidFill>
              </a:rPr>
              <a:t>('</a:t>
            </a:r>
            <a:r>
              <a:rPr lang="tr-TR" b="1" dirty="0" err="1">
                <a:solidFill>
                  <a:srgbClr val="FF0000"/>
                </a:solidFill>
              </a:rPr>
              <a:t>admin</a:t>
            </a:r>
            <a:r>
              <a:rPr lang="tr-TR" b="1" dirty="0">
                <a:solidFill>
                  <a:srgbClr val="FF0000"/>
                </a:solidFill>
              </a:rPr>
              <a:t>/', </a:t>
            </a:r>
            <a:r>
              <a:rPr lang="tr-TR" b="1" dirty="0" err="1">
                <a:solidFill>
                  <a:srgbClr val="FF0000"/>
                </a:solidFill>
              </a:rPr>
              <a:t>admin.site.urls</a:t>
            </a:r>
            <a:r>
              <a:rPr lang="tr-TR" b="1" dirty="0">
                <a:solidFill>
                  <a:srgbClr val="FF0000"/>
                </a:solidFill>
              </a:rPr>
              <a:t>),</a:t>
            </a:r>
            <a:endParaRPr lang="tr-TR" b="1" dirty="0" smtClean="0">
              <a:solidFill>
                <a:srgbClr val="FF0000"/>
              </a:solidFill>
            </a:endParaRPr>
          </a:p>
          <a:p>
            <a:endParaRPr lang="tr-TR" dirty="0"/>
          </a:p>
        </p:txBody>
      </p:sp>
      <p:pic>
        <p:nvPicPr>
          <p:cNvPr id="4" name="Resim 3"/>
          <p:cNvPicPr>
            <a:picLocks noChangeAspect="1"/>
          </p:cNvPicPr>
          <p:nvPr/>
        </p:nvPicPr>
        <p:blipFill>
          <a:blip r:embed="rId2"/>
          <a:stretch>
            <a:fillRect/>
          </a:stretch>
        </p:blipFill>
        <p:spPr>
          <a:xfrm>
            <a:off x="6434137" y="2104230"/>
            <a:ext cx="4467225" cy="3800475"/>
          </a:xfrm>
          <a:prstGeom prst="rect">
            <a:avLst/>
          </a:prstGeom>
        </p:spPr>
      </p:pic>
    </p:spTree>
    <p:extLst>
      <p:ext uri="{BB962C8B-B14F-4D97-AF65-F5344CB8AC3E}">
        <p14:creationId xmlns:p14="http://schemas.microsoft.com/office/powerpoint/2010/main" val="15762193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t>Uygulamaların URL’leri</a:t>
            </a:r>
            <a:endParaRPr lang="tr-TR" dirty="0"/>
          </a:p>
        </p:txBody>
      </p:sp>
      <p:sp>
        <p:nvSpPr>
          <p:cNvPr id="3" name="İçerik Yer Tutucusu 2"/>
          <p:cNvSpPr>
            <a:spLocks noGrp="1"/>
          </p:cNvSpPr>
          <p:nvPr>
            <p:ph idx="1"/>
          </p:nvPr>
        </p:nvSpPr>
        <p:spPr>
          <a:xfrm>
            <a:off x="845127" y="1828800"/>
            <a:ext cx="5355648" cy="4351337"/>
          </a:xfrm>
        </p:spPr>
        <p:txBody>
          <a:bodyPr>
            <a:normAutofit fontScale="92500" lnSpcReduction="20000"/>
          </a:bodyPr>
          <a:lstStyle/>
          <a:p>
            <a:r>
              <a:rPr lang="tr-TR" b="1" dirty="0" err="1" smtClean="0">
                <a:solidFill>
                  <a:srgbClr val="FF0000"/>
                </a:solidFill>
              </a:rPr>
              <a:t>blog</a:t>
            </a:r>
            <a:r>
              <a:rPr lang="tr-TR" dirty="0" smtClean="0"/>
              <a:t> uygulamamızın URL’lerini ana URL dosyamız olan </a:t>
            </a:r>
            <a:r>
              <a:rPr lang="tr-TR" b="1" dirty="0" smtClean="0">
                <a:solidFill>
                  <a:srgbClr val="FF0000"/>
                </a:solidFill>
              </a:rPr>
              <a:t>mysite/urls.py</a:t>
            </a:r>
            <a:r>
              <a:rPr lang="tr-TR" dirty="0" smtClean="0"/>
              <a:t> dosyamızın içinden </a:t>
            </a:r>
            <a:r>
              <a:rPr lang="tr-TR" b="1" dirty="0" err="1" smtClean="0">
                <a:solidFill>
                  <a:srgbClr val="FF0000"/>
                </a:solidFill>
              </a:rPr>
              <a:t>include</a:t>
            </a:r>
            <a:r>
              <a:rPr lang="tr-TR" dirty="0" smtClean="0">
                <a:solidFill>
                  <a:srgbClr val="FF0000"/>
                </a:solidFill>
              </a:rPr>
              <a:t> </a:t>
            </a:r>
            <a:r>
              <a:rPr lang="tr-TR" dirty="0" smtClean="0"/>
              <a:t>fonksiyonu ile link vererek ifade ederiz. </a:t>
            </a:r>
            <a:r>
              <a:rPr lang="tr-TR" b="1" dirty="0" err="1" smtClean="0">
                <a:solidFill>
                  <a:srgbClr val="FF0000"/>
                </a:solidFill>
              </a:rPr>
              <a:t>include</a:t>
            </a:r>
            <a:r>
              <a:rPr lang="tr-TR" dirty="0" smtClean="0"/>
              <a:t> fonksiyonunun kullanımı aşağıdaki gibidir: </a:t>
            </a:r>
          </a:p>
          <a:p>
            <a:pPr marL="0" indent="0">
              <a:buNone/>
            </a:pPr>
            <a:r>
              <a:rPr lang="tr-TR" b="1" dirty="0" err="1" smtClean="0">
                <a:solidFill>
                  <a:srgbClr val="FF0000"/>
                </a:solidFill>
              </a:rPr>
              <a:t>path</a:t>
            </a:r>
            <a:r>
              <a:rPr lang="tr-TR" b="1" dirty="0" smtClean="0">
                <a:solidFill>
                  <a:srgbClr val="FF0000"/>
                </a:solidFill>
              </a:rPr>
              <a:t>('', </a:t>
            </a:r>
            <a:r>
              <a:rPr lang="tr-TR" b="1" dirty="0" err="1" smtClean="0">
                <a:solidFill>
                  <a:srgbClr val="FF0000"/>
                </a:solidFill>
              </a:rPr>
              <a:t>include</a:t>
            </a:r>
            <a:r>
              <a:rPr lang="tr-TR" b="1" dirty="0" smtClean="0">
                <a:solidFill>
                  <a:srgbClr val="FF0000"/>
                </a:solidFill>
              </a:rPr>
              <a:t>('</a:t>
            </a:r>
            <a:r>
              <a:rPr lang="tr-TR" b="1" dirty="0" err="1" smtClean="0">
                <a:solidFill>
                  <a:srgbClr val="FF0000"/>
                </a:solidFill>
              </a:rPr>
              <a:t>blog.urls</a:t>
            </a:r>
            <a:r>
              <a:rPr lang="tr-TR" b="1" dirty="0" smtClean="0">
                <a:solidFill>
                  <a:srgbClr val="FF0000"/>
                </a:solidFill>
              </a:rPr>
              <a:t>'))</a:t>
            </a:r>
          </a:p>
          <a:p>
            <a:pPr marL="0" indent="0">
              <a:buNone/>
            </a:pPr>
            <a:r>
              <a:rPr lang="tr-TR" dirty="0" smtClean="0"/>
              <a:t>Bu kullanımla </a:t>
            </a:r>
            <a:r>
              <a:rPr lang="tr-TR" dirty="0">
                <a:hlinkClick r:id="rId2"/>
              </a:rPr>
              <a:t>http://127.0.0.1:8000</a:t>
            </a:r>
            <a:r>
              <a:rPr lang="tr-TR" dirty="0" smtClean="0">
                <a:hlinkClick r:id="rId2"/>
              </a:rPr>
              <a:t>/</a:t>
            </a:r>
            <a:r>
              <a:rPr lang="tr-TR" dirty="0" smtClean="0"/>
              <a:t> adresine, yani ana sayfaya tıklandığında, gelen tüm talepler </a:t>
            </a:r>
            <a:r>
              <a:rPr lang="tr-TR" b="1" dirty="0" err="1" smtClean="0">
                <a:solidFill>
                  <a:srgbClr val="FF0000"/>
                </a:solidFill>
              </a:rPr>
              <a:t>blog.urls</a:t>
            </a:r>
            <a:r>
              <a:rPr lang="tr-TR" dirty="0" err="1" smtClean="0"/>
              <a:t>’e</a:t>
            </a:r>
            <a:r>
              <a:rPr lang="tr-TR" dirty="0" smtClean="0"/>
              <a:t> yönlendirilecektir. Çünkü </a:t>
            </a:r>
            <a:r>
              <a:rPr lang="tr-TR" b="1" dirty="0" smtClean="0">
                <a:solidFill>
                  <a:srgbClr val="FF0000"/>
                </a:solidFill>
              </a:rPr>
              <a:t>'' </a:t>
            </a:r>
            <a:r>
              <a:rPr lang="tr-TR" dirty="0" smtClean="0"/>
              <a:t>kullanılarak </a:t>
            </a:r>
            <a:r>
              <a:rPr lang="tr-TR" dirty="0" err="1" smtClean="0"/>
              <a:t>anasayfa</a:t>
            </a:r>
            <a:r>
              <a:rPr lang="tr-TR" dirty="0" smtClean="0"/>
              <a:t> </a:t>
            </a:r>
            <a:r>
              <a:rPr lang="tr-TR" b="1" dirty="0" err="1">
                <a:solidFill>
                  <a:srgbClr val="FF0000"/>
                </a:solidFill>
              </a:rPr>
              <a:t>blog.urls</a:t>
            </a:r>
            <a:r>
              <a:rPr lang="tr-TR" dirty="0" err="1"/>
              <a:t>’e</a:t>
            </a:r>
            <a:r>
              <a:rPr lang="tr-TR" dirty="0"/>
              <a:t> </a:t>
            </a:r>
            <a:r>
              <a:rPr lang="tr-TR" dirty="0" smtClean="0"/>
              <a:t>yönlendirilmiştir.</a:t>
            </a:r>
            <a:endParaRPr lang="tr-TR" dirty="0"/>
          </a:p>
        </p:txBody>
      </p:sp>
      <p:pic>
        <p:nvPicPr>
          <p:cNvPr id="5" name="Resim 4"/>
          <p:cNvPicPr>
            <a:picLocks noChangeAspect="1"/>
          </p:cNvPicPr>
          <p:nvPr/>
        </p:nvPicPr>
        <p:blipFill>
          <a:blip r:embed="rId3"/>
          <a:stretch>
            <a:fillRect/>
          </a:stretch>
        </p:blipFill>
        <p:spPr>
          <a:xfrm>
            <a:off x="6586537" y="1933575"/>
            <a:ext cx="4448175" cy="2990850"/>
          </a:xfrm>
          <a:prstGeom prst="rect">
            <a:avLst/>
          </a:prstGeom>
        </p:spPr>
      </p:pic>
    </p:spTree>
    <p:extLst>
      <p:ext uri="{BB962C8B-B14F-4D97-AF65-F5344CB8AC3E}">
        <p14:creationId xmlns:p14="http://schemas.microsoft.com/office/powerpoint/2010/main" val="18069546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t>URL Dosyası Oluşturmak</a:t>
            </a:r>
            <a:endParaRPr lang="tr-TR" dirty="0"/>
          </a:p>
        </p:txBody>
      </p:sp>
      <p:sp>
        <p:nvSpPr>
          <p:cNvPr id="3" name="İçerik Yer Tutucusu 2"/>
          <p:cNvSpPr>
            <a:spLocks noGrp="1"/>
          </p:cNvSpPr>
          <p:nvPr>
            <p:ph idx="1"/>
          </p:nvPr>
        </p:nvSpPr>
        <p:spPr/>
        <p:txBody>
          <a:bodyPr/>
          <a:lstStyle/>
          <a:p>
            <a:r>
              <a:rPr lang="tr-TR" b="1" dirty="0" err="1">
                <a:solidFill>
                  <a:srgbClr val="FF0000"/>
                </a:solidFill>
              </a:rPr>
              <a:t>blog.urls</a:t>
            </a:r>
            <a:r>
              <a:rPr lang="tr-TR" dirty="0" smtClean="0"/>
              <a:t> koduna erişildiğinde çalışacak olan URL’leri tanımlayalım! Bunun için </a:t>
            </a:r>
            <a:r>
              <a:rPr lang="tr-TR" dirty="0" err="1" smtClean="0"/>
              <a:t>blog</a:t>
            </a:r>
            <a:r>
              <a:rPr lang="tr-TR" dirty="0" smtClean="0"/>
              <a:t> dizini içinde </a:t>
            </a:r>
            <a:r>
              <a:rPr lang="tr-TR" b="1" dirty="0" smtClean="0">
                <a:solidFill>
                  <a:srgbClr val="FF0000"/>
                </a:solidFill>
              </a:rPr>
              <a:t>urls.py</a:t>
            </a:r>
            <a:r>
              <a:rPr lang="tr-TR" dirty="0" smtClean="0"/>
              <a:t> isimli bir boş dosya oluşturup aşağıdaki kodları ekleyelim :</a:t>
            </a:r>
          </a:p>
          <a:p>
            <a:pPr marL="0" indent="0">
              <a:buNone/>
            </a:pPr>
            <a:r>
              <a:rPr lang="en-US" b="1" dirty="0">
                <a:solidFill>
                  <a:srgbClr val="FF0000"/>
                </a:solidFill>
              </a:rPr>
              <a:t>from </a:t>
            </a:r>
            <a:r>
              <a:rPr lang="en-US" b="1" dirty="0" err="1">
                <a:solidFill>
                  <a:srgbClr val="FF0000"/>
                </a:solidFill>
              </a:rPr>
              <a:t>django.urls</a:t>
            </a:r>
            <a:r>
              <a:rPr lang="en-US" b="1" dirty="0">
                <a:solidFill>
                  <a:srgbClr val="FF0000"/>
                </a:solidFill>
              </a:rPr>
              <a:t> import path</a:t>
            </a:r>
          </a:p>
          <a:p>
            <a:pPr marL="0" indent="0">
              <a:buNone/>
            </a:pPr>
            <a:r>
              <a:rPr lang="en-US" b="1" dirty="0">
                <a:solidFill>
                  <a:srgbClr val="FF0000"/>
                </a:solidFill>
              </a:rPr>
              <a:t>from . import </a:t>
            </a:r>
            <a:r>
              <a:rPr lang="en-US" b="1" dirty="0" smtClean="0">
                <a:solidFill>
                  <a:srgbClr val="FF0000"/>
                </a:solidFill>
              </a:rPr>
              <a:t>views</a:t>
            </a:r>
            <a:endParaRPr lang="tr-TR" b="1" dirty="0" smtClean="0">
              <a:solidFill>
                <a:srgbClr val="FF0000"/>
              </a:solidFill>
            </a:endParaRPr>
          </a:p>
          <a:p>
            <a:pPr marL="0" indent="0">
              <a:buNone/>
            </a:pPr>
            <a:r>
              <a:rPr lang="tr-TR" dirty="0" smtClean="0"/>
              <a:t>Yukarıdaki ilk satırda </a:t>
            </a:r>
            <a:r>
              <a:rPr lang="tr-TR" dirty="0" err="1" smtClean="0"/>
              <a:t>django’nun</a:t>
            </a:r>
            <a:r>
              <a:rPr lang="tr-TR" dirty="0" smtClean="0"/>
              <a:t> </a:t>
            </a:r>
            <a:r>
              <a:rPr lang="tr-TR" dirty="0" err="1" smtClean="0"/>
              <a:t>path</a:t>
            </a:r>
            <a:r>
              <a:rPr lang="tr-TR" dirty="0" smtClean="0"/>
              <a:t> fonksiyonunu, ikinci satırda ise . kullanarak tüm </a:t>
            </a:r>
            <a:r>
              <a:rPr lang="tr-TR" dirty="0" err="1" smtClean="0"/>
              <a:t>views</a:t>
            </a:r>
            <a:r>
              <a:rPr lang="tr-TR" dirty="0" smtClean="0"/>
              <a:t> </a:t>
            </a:r>
            <a:r>
              <a:rPr lang="tr-TR" dirty="0" err="1" smtClean="0"/>
              <a:t>fonsiyonlarını</a:t>
            </a:r>
            <a:r>
              <a:rPr lang="tr-TR" dirty="0" smtClean="0"/>
              <a:t> dahil ediyoruz. Böylelikle kullanacağımız kütüphaneleri tanımlamış oluyoruz. </a:t>
            </a:r>
            <a:endParaRPr lang="tr-TR" dirty="0"/>
          </a:p>
        </p:txBody>
      </p:sp>
    </p:spTree>
    <p:extLst>
      <p:ext uri="{BB962C8B-B14F-4D97-AF65-F5344CB8AC3E}">
        <p14:creationId xmlns:p14="http://schemas.microsoft.com/office/powerpoint/2010/main" val="37108260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t>URL Dosyası Oluşturmak</a:t>
            </a:r>
            <a:endParaRPr lang="tr-TR" dirty="0"/>
          </a:p>
        </p:txBody>
      </p:sp>
      <p:sp>
        <p:nvSpPr>
          <p:cNvPr id="3" name="İçerik Yer Tutucusu 2"/>
          <p:cNvSpPr>
            <a:spLocks noGrp="1"/>
          </p:cNvSpPr>
          <p:nvPr>
            <p:ph idx="1"/>
          </p:nvPr>
        </p:nvSpPr>
        <p:spPr/>
        <p:txBody>
          <a:bodyPr>
            <a:normAutofit fontScale="92500"/>
          </a:bodyPr>
          <a:lstStyle/>
          <a:p>
            <a:r>
              <a:rPr lang="tr-TR" dirty="0" smtClean="0"/>
              <a:t>Bunları yaptıktan sonra aşağıdaki URL’mizi ekleyebiliriz.</a:t>
            </a:r>
          </a:p>
          <a:p>
            <a:pPr marL="0" indent="0">
              <a:buNone/>
            </a:pPr>
            <a:r>
              <a:rPr lang="en-US" b="1" dirty="0" err="1">
                <a:solidFill>
                  <a:srgbClr val="FF0000"/>
                </a:solidFill>
              </a:rPr>
              <a:t>urlpatterns</a:t>
            </a:r>
            <a:r>
              <a:rPr lang="en-US" b="1" dirty="0">
                <a:solidFill>
                  <a:srgbClr val="FF0000"/>
                </a:solidFill>
              </a:rPr>
              <a:t> = [</a:t>
            </a:r>
          </a:p>
          <a:p>
            <a:pPr marL="0" indent="0">
              <a:buNone/>
            </a:pPr>
            <a:r>
              <a:rPr lang="en-US" b="1" dirty="0">
                <a:solidFill>
                  <a:srgbClr val="FF0000"/>
                </a:solidFill>
              </a:rPr>
              <a:t>    path('', </a:t>
            </a:r>
            <a:r>
              <a:rPr lang="en-US" b="1" dirty="0" err="1">
                <a:solidFill>
                  <a:srgbClr val="FF0000"/>
                </a:solidFill>
              </a:rPr>
              <a:t>views.post_list</a:t>
            </a:r>
            <a:r>
              <a:rPr lang="en-US" b="1" dirty="0">
                <a:solidFill>
                  <a:srgbClr val="FF0000"/>
                </a:solidFill>
              </a:rPr>
              <a:t>, name='</a:t>
            </a:r>
            <a:r>
              <a:rPr lang="en-US" b="1" dirty="0" err="1">
                <a:solidFill>
                  <a:srgbClr val="FF0000"/>
                </a:solidFill>
              </a:rPr>
              <a:t>post_list</a:t>
            </a:r>
            <a:r>
              <a:rPr lang="en-US" b="1" dirty="0">
                <a:solidFill>
                  <a:srgbClr val="FF0000"/>
                </a:solidFill>
              </a:rPr>
              <a:t>'),</a:t>
            </a:r>
          </a:p>
          <a:p>
            <a:pPr marL="0" indent="0">
              <a:buNone/>
            </a:pPr>
            <a:r>
              <a:rPr lang="en-US" b="1" dirty="0" smtClean="0">
                <a:solidFill>
                  <a:srgbClr val="FF0000"/>
                </a:solidFill>
              </a:rPr>
              <a:t>]</a:t>
            </a:r>
            <a:endParaRPr lang="tr-TR" b="1" dirty="0" smtClean="0">
              <a:solidFill>
                <a:srgbClr val="FF0000"/>
              </a:solidFill>
            </a:endParaRPr>
          </a:p>
          <a:p>
            <a:pPr marL="0" indent="0">
              <a:buNone/>
            </a:pPr>
            <a:r>
              <a:rPr lang="tr-TR" dirty="0" err="1" smtClean="0"/>
              <a:t>Django’nun</a:t>
            </a:r>
            <a:r>
              <a:rPr lang="tr-TR" dirty="0" smtClean="0"/>
              <a:t> URL </a:t>
            </a:r>
            <a:r>
              <a:rPr lang="tr-TR" dirty="0" err="1" smtClean="0"/>
              <a:t>Resolver’ı</a:t>
            </a:r>
            <a:r>
              <a:rPr lang="tr-TR" dirty="0" smtClean="0"/>
              <a:t> yukarıdaki kodu görünce ana sayfa için gitmesi gereken yerin </a:t>
            </a:r>
            <a:r>
              <a:rPr lang="tr-TR" b="1" dirty="0" err="1" smtClean="0">
                <a:solidFill>
                  <a:srgbClr val="FF0000"/>
                </a:solidFill>
              </a:rPr>
              <a:t>views.post_list</a:t>
            </a:r>
            <a:r>
              <a:rPr lang="tr-TR" dirty="0" smtClean="0"/>
              <a:t> adlı </a:t>
            </a:r>
            <a:r>
              <a:rPr lang="tr-TR" dirty="0" err="1" smtClean="0"/>
              <a:t>view</a:t>
            </a:r>
            <a:r>
              <a:rPr lang="tr-TR" dirty="0" smtClean="0"/>
              <a:t> olması gerektiğini anlıyor. Çünkü </a:t>
            </a:r>
            <a:r>
              <a:rPr lang="en-US" b="1" dirty="0" smtClean="0">
                <a:solidFill>
                  <a:srgbClr val="FF0000"/>
                </a:solidFill>
              </a:rPr>
              <a:t>''</a:t>
            </a:r>
            <a:r>
              <a:rPr lang="tr-TR" b="1" dirty="0" smtClean="0">
                <a:solidFill>
                  <a:srgbClr val="FF0000"/>
                </a:solidFill>
              </a:rPr>
              <a:t> </a:t>
            </a:r>
            <a:r>
              <a:rPr lang="tr-TR" dirty="0"/>
              <a:t>işaretiyle </a:t>
            </a:r>
            <a:r>
              <a:rPr lang="tr-TR" dirty="0" err="1"/>
              <a:t>path</a:t>
            </a:r>
            <a:r>
              <a:rPr lang="tr-TR" dirty="0"/>
              <a:t> bölümü boş bırakılarak </a:t>
            </a:r>
            <a:r>
              <a:rPr lang="tr-TR" dirty="0" smtClean="0"/>
              <a:t>ana sayfanın altında bir yol tanımlanmamıştır</a:t>
            </a:r>
            <a:r>
              <a:rPr lang="tr-TR" dirty="0"/>
              <a:t>. </a:t>
            </a:r>
            <a:r>
              <a:rPr lang="tr-TR" b="1" dirty="0">
                <a:solidFill>
                  <a:srgbClr val="FF0000"/>
                </a:solidFill>
              </a:rPr>
              <a:t>name='</a:t>
            </a:r>
            <a:r>
              <a:rPr lang="tr-TR" b="1" dirty="0" err="1">
                <a:solidFill>
                  <a:srgbClr val="FF0000"/>
                </a:solidFill>
              </a:rPr>
              <a:t>post_list</a:t>
            </a:r>
            <a:r>
              <a:rPr lang="tr-TR" b="1" dirty="0">
                <a:solidFill>
                  <a:srgbClr val="FF0000"/>
                </a:solidFill>
              </a:rPr>
              <a:t>‘ </a:t>
            </a:r>
            <a:r>
              <a:rPr lang="tr-TR" dirty="0" smtClean="0"/>
              <a:t>ifadesi ise URL’ye verilen bir isimden ibarettir. Bu örnekte </a:t>
            </a:r>
            <a:r>
              <a:rPr lang="tr-TR" dirty="0" err="1" smtClean="0"/>
              <a:t>view</a:t>
            </a:r>
            <a:r>
              <a:rPr lang="tr-TR" dirty="0" smtClean="0"/>
              <a:t> ismi ile aynı olmuş, fakat farklı da olabilirdi. URL isimlerinin </a:t>
            </a:r>
            <a:r>
              <a:rPr lang="tr-TR" dirty="0" err="1" smtClean="0"/>
              <a:t>unique</a:t>
            </a:r>
            <a:r>
              <a:rPr lang="tr-TR" dirty="0" smtClean="0"/>
              <a:t> ve kolay hatırlanabilir olmasını önemsemelisiniz. </a:t>
            </a:r>
            <a:endParaRPr lang="tr-TR" dirty="0"/>
          </a:p>
        </p:txBody>
      </p:sp>
    </p:spTree>
    <p:extLst>
      <p:ext uri="{BB962C8B-B14F-4D97-AF65-F5344CB8AC3E}">
        <p14:creationId xmlns:p14="http://schemas.microsoft.com/office/powerpoint/2010/main" val="3512931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t>Views</a:t>
            </a:r>
            <a:r>
              <a:rPr lang="tr-TR" u="sng" dirty="0" smtClean="0"/>
              <a:t> Oluşturmak</a:t>
            </a:r>
            <a:endParaRPr lang="tr-TR" dirty="0"/>
          </a:p>
        </p:txBody>
      </p:sp>
      <p:sp>
        <p:nvSpPr>
          <p:cNvPr id="3" name="İçerik Yer Tutucusu 2"/>
          <p:cNvSpPr>
            <a:spLocks noGrp="1"/>
          </p:cNvSpPr>
          <p:nvPr>
            <p:ph idx="1"/>
          </p:nvPr>
        </p:nvSpPr>
        <p:spPr/>
        <p:txBody>
          <a:bodyPr>
            <a:normAutofit/>
          </a:bodyPr>
          <a:lstStyle/>
          <a:p>
            <a:r>
              <a:rPr lang="tr-TR" dirty="0" err="1" smtClean="0"/>
              <a:t>Anasayfada</a:t>
            </a:r>
            <a:r>
              <a:rPr lang="tr-TR" dirty="0" smtClean="0"/>
              <a:t> tıklanarak ulaşılacak </a:t>
            </a:r>
            <a:r>
              <a:rPr lang="tr-TR" dirty="0" err="1" smtClean="0"/>
              <a:t>views</a:t>
            </a:r>
            <a:r>
              <a:rPr lang="tr-TR" dirty="0" smtClean="0"/>
              <a:t> fonksiyonunu </a:t>
            </a:r>
            <a:r>
              <a:rPr lang="tr-TR" b="1" dirty="0" err="1">
                <a:solidFill>
                  <a:srgbClr val="FF0000"/>
                </a:solidFill>
              </a:rPr>
              <a:t>views.post_list</a:t>
            </a:r>
            <a:r>
              <a:rPr lang="tr-TR" b="1" dirty="0">
                <a:solidFill>
                  <a:srgbClr val="FF0000"/>
                </a:solidFill>
              </a:rPr>
              <a:t> </a:t>
            </a:r>
            <a:r>
              <a:rPr lang="tr-TR" dirty="0"/>
              <a:t>olarak tanımladıktan sonra </a:t>
            </a:r>
            <a:r>
              <a:rPr lang="tr-TR" dirty="0" smtClean="0"/>
              <a:t>şimdi de bu fonksiyonu </a:t>
            </a:r>
            <a:r>
              <a:rPr lang="tr-TR" dirty="0" err="1" smtClean="0"/>
              <a:t>views</a:t>
            </a:r>
            <a:r>
              <a:rPr lang="tr-TR" dirty="0" smtClean="0"/>
              <a:t> içerisinde tanımlayalım! </a:t>
            </a:r>
          </a:p>
          <a:p>
            <a:r>
              <a:rPr lang="tr-TR" dirty="0" smtClean="0"/>
              <a:t>Biliyorsunuz </a:t>
            </a:r>
            <a:r>
              <a:rPr lang="tr-TR" dirty="0" err="1" smtClean="0"/>
              <a:t>djangonun</a:t>
            </a:r>
            <a:r>
              <a:rPr lang="tr-TR" dirty="0" smtClean="0"/>
              <a:t> yapmasını istediğimiz hareketleri </a:t>
            </a:r>
            <a:r>
              <a:rPr lang="tr-TR" dirty="0" err="1" smtClean="0"/>
              <a:t>views</a:t>
            </a:r>
            <a:r>
              <a:rPr lang="tr-TR" dirty="0" smtClean="0"/>
              <a:t> içerisinde tanımlıyoruz. Yani hayat, aksiyon burada! Uygulamanın ne tür işler becereceğini buraya bakarak anlayabiliriz. </a:t>
            </a:r>
            <a:r>
              <a:rPr lang="tr-TR" sz="3600" b="1" dirty="0" err="1">
                <a:solidFill>
                  <a:srgbClr val="FF0000"/>
                </a:solidFill>
              </a:rPr>
              <a:t>view</a:t>
            </a:r>
            <a:r>
              <a:rPr lang="tr-TR" sz="3600" b="1" dirty="0">
                <a:solidFill>
                  <a:srgbClr val="FF0000"/>
                </a:solidFill>
              </a:rPr>
              <a:t> </a:t>
            </a:r>
            <a:r>
              <a:rPr lang="tr-TR" sz="3600" b="1" dirty="0" smtClean="0"/>
              <a:t>gidip </a:t>
            </a:r>
            <a:r>
              <a:rPr lang="tr-TR" sz="3600" b="1" dirty="0" err="1" smtClean="0">
                <a:solidFill>
                  <a:srgbClr val="FF0000"/>
                </a:solidFill>
              </a:rPr>
              <a:t>model’</a:t>
            </a:r>
            <a:r>
              <a:rPr lang="tr-TR" sz="3600" b="1" dirty="0" err="1" smtClean="0"/>
              <a:t>den</a:t>
            </a:r>
            <a:r>
              <a:rPr lang="tr-TR" sz="3600" b="1" dirty="0" smtClean="0"/>
              <a:t> bilgi alır ve </a:t>
            </a:r>
            <a:r>
              <a:rPr lang="tr-TR" sz="3600" b="1" dirty="0" err="1" smtClean="0">
                <a:solidFill>
                  <a:srgbClr val="FF0000"/>
                </a:solidFill>
              </a:rPr>
              <a:t>template</a:t>
            </a:r>
            <a:r>
              <a:rPr lang="tr-TR" sz="3600" b="1" dirty="0" err="1" smtClean="0"/>
              <a:t>’e</a:t>
            </a:r>
            <a:r>
              <a:rPr lang="tr-TR" sz="3600" b="1" dirty="0" smtClean="0"/>
              <a:t> iletir.</a:t>
            </a:r>
            <a:r>
              <a:rPr lang="tr-TR" dirty="0" smtClean="0"/>
              <a:t> Bu bölümde </a:t>
            </a:r>
            <a:r>
              <a:rPr lang="tr-TR" dirty="0" err="1" smtClean="0"/>
              <a:t>view</a:t>
            </a:r>
            <a:r>
              <a:rPr lang="tr-TR" dirty="0" smtClean="0"/>
              <a:t> oluşturduktan sonra modelden alınan bilginin </a:t>
            </a:r>
            <a:r>
              <a:rPr lang="tr-TR" dirty="0" err="1" smtClean="0"/>
              <a:t>template’te</a:t>
            </a:r>
            <a:r>
              <a:rPr lang="tr-TR" dirty="0" smtClean="0"/>
              <a:t> ne yapıldığına geçeceğiz. </a:t>
            </a:r>
            <a:endParaRPr lang="tr-TR" dirty="0"/>
          </a:p>
        </p:txBody>
      </p:sp>
    </p:spTree>
    <p:extLst>
      <p:ext uri="{BB962C8B-B14F-4D97-AF65-F5344CB8AC3E}">
        <p14:creationId xmlns:p14="http://schemas.microsoft.com/office/powerpoint/2010/main" val="352581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hlinkClick r:id="rId2"/>
              </a:rPr>
              <a:t>Virtual Environment Nedir?</a:t>
            </a:r>
            <a:endParaRPr lang="tr-TR" dirty="0"/>
          </a:p>
        </p:txBody>
      </p:sp>
      <p:sp>
        <p:nvSpPr>
          <p:cNvPr id="3" name="İçerik Yer Tutucusu 2"/>
          <p:cNvSpPr>
            <a:spLocks noGrp="1"/>
          </p:cNvSpPr>
          <p:nvPr>
            <p:ph idx="1"/>
          </p:nvPr>
        </p:nvSpPr>
        <p:spPr/>
        <p:txBody>
          <a:bodyPr>
            <a:normAutofit lnSpcReduction="10000"/>
          </a:bodyPr>
          <a:lstStyle/>
          <a:p>
            <a:pPr algn="just"/>
            <a:r>
              <a:rPr lang="tr-TR" dirty="0" smtClean="0"/>
              <a:t>Virtual </a:t>
            </a:r>
            <a:r>
              <a:rPr lang="tr-TR" dirty="0" err="1" smtClean="0"/>
              <a:t>environment</a:t>
            </a:r>
            <a:r>
              <a:rPr lang="tr-TR" dirty="0" smtClean="0"/>
              <a:t> projelerinizi bilgisayarınızda düzgün olarak saklamanıza yardım eden bir araçtır. </a:t>
            </a:r>
            <a:r>
              <a:rPr lang="en-US" dirty="0" err="1"/>
              <a:t>Virtualenv</a:t>
            </a:r>
            <a:r>
              <a:rPr lang="en-US" dirty="0"/>
              <a:t> </a:t>
            </a:r>
            <a:r>
              <a:rPr lang="tr-TR" dirty="0" smtClean="0"/>
              <a:t>ile </a:t>
            </a:r>
            <a:r>
              <a:rPr lang="tr-TR" dirty="0" err="1" smtClean="0"/>
              <a:t>Python</a:t>
            </a:r>
            <a:r>
              <a:rPr lang="tr-TR" dirty="0" smtClean="0"/>
              <a:t> veya </a:t>
            </a:r>
            <a:r>
              <a:rPr lang="tr-TR" dirty="0" err="1" smtClean="0"/>
              <a:t>Django</a:t>
            </a:r>
            <a:r>
              <a:rPr lang="tr-TR" dirty="0" smtClean="0"/>
              <a:t> projelerinizin kurulumlarının her birini ayrı ayrı yapabilir, bir proje kurulumundan diğerine geçerek farklı kurulum dosyaları ile çalışabilirsiniz. Böylelikle bir proje için yaptığınız kurulumun diğer projeyi etkileyerek bir karmaşa doğurması söz konusu olmaz. </a:t>
            </a:r>
          </a:p>
          <a:p>
            <a:pPr algn="just"/>
            <a:r>
              <a:rPr lang="tr-TR" dirty="0" smtClean="0"/>
              <a:t>Virtual Environment kurmak için, bunu kurmak istediğiniz dizine gidersiniz. </a:t>
            </a:r>
            <a:r>
              <a:rPr lang="tr-TR" dirty="0"/>
              <a:t>Biz </a:t>
            </a:r>
            <a:r>
              <a:rPr lang="tr-TR" dirty="0" smtClean="0"/>
              <a:t>«</a:t>
            </a:r>
            <a:r>
              <a:rPr lang="tr-TR" dirty="0" err="1" smtClean="0"/>
              <a:t>djangogirls</a:t>
            </a:r>
            <a:r>
              <a:rPr lang="tr-TR" dirty="0" smtClean="0"/>
              <a:t>» dizinine kurmak istiyoruz. Bu dizinde iken  «</a:t>
            </a:r>
            <a:r>
              <a:rPr lang="tr-TR" dirty="0" err="1" smtClean="0"/>
              <a:t>python</a:t>
            </a:r>
            <a:r>
              <a:rPr lang="tr-TR" dirty="0" smtClean="0"/>
              <a:t> </a:t>
            </a:r>
            <a:r>
              <a:rPr lang="tr-TR" dirty="0"/>
              <a:t>-m </a:t>
            </a:r>
            <a:r>
              <a:rPr lang="tr-TR" dirty="0" err="1"/>
              <a:t>venv</a:t>
            </a:r>
            <a:r>
              <a:rPr lang="tr-TR" dirty="0"/>
              <a:t> </a:t>
            </a:r>
            <a:r>
              <a:rPr lang="tr-TR" dirty="0" err="1" smtClean="0"/>
              <a:t>myvenv</a:t>
            </a:r>
            <a:r>
              <a:rPr lang="tr-TR" dirty="0" smtClean="0"/>
              <a:t>» komutunu verirsiniz ve böylelikle Virtual </a:t>
            </a:r>
            <a:r>
              <a:rPr lang="tr-TR" dirty="0" err="1" smtClean="0"/>
              <a:t>Environment’ı</a:t>
            </a:r>
            <a:r>
              <a:rPr lang="tr-TR" dirty="0" smtClean="0"/>
              <a:t> «</a:t>
            </a:r>
            <a:r>
              <a:rPr lang="tr-TR" dirty="0" err="1" smtClean="0"/>
              <a:t>djangogirls</a:t>
            </a:r>
            <a:r>
              <a:rPr lang="tr-TR" dirty="0" smtClean="0"/>
              <a:t>» klasörünün içine «</a:t>
            </a:r>
            <a:r>
              <a:rPr lang="tr-TR" dirty="0" err="1" smtClean="0"/>
              <a:t>myenv</a:t>
            </a:r>
            <a:r>
              <a:rPr lang="tr-TR" dirty="0" smtClean="0"/>
              <a:t>» ismi ile kurmuş olursunuz. </a:t>
            </a:r>
          </a:p>
          <a:p>
            <a:endParaRPr lang="tr-TR" dirty="0"/>
          </a:p>
        </p:txBody>
      </p:sp>
    </p:spTree>
    <p:extLst>
      <p:ext uri="{BB962C8B-B14F-4D97-AF65-F5344CB8AC3E}">
        <p14:creationId xmlns:p14="http://schemas.microsoft.com/office/powerpoint/2010/main" val="1580108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t>Views</a:t>
            </a:r>
            <a:r>
              <a:rPr lang="tr-TR" u="sng" dirty="0" smtClean="0"/>
              <a:t> Oluşturmak</a:t>
            </a:r>
            <a:endParaRPr lang="tr-TR" dirty="0"/>
          </a:p>
        </p:txBody>
      </p:sp>
      <p:sp>
        <p:nvSpPr>
          <p:cNvPr id="3" name="İçerik Yer Tutucusu 2"/>
          <p:cNvSpPr>
            <a:spLocks noGrp="1"/>
          </p:cNvSpPr>
          <p:nvPr>
            <p:ph idx="1"/>
          </p:nvPr>
        </p:nvSpPr>
        <p:spPr/>
        <p:txBody>
          <a:bodyPr>
            <a:normAutofit/>
          </a:bodyPr>
          <a:lstStyle/>
          <a:p>
            <a:r>
              <a:rPr lang="tr-TR" dirty="0" err="1" smtClean="0"/>
              <a:t>view’lar</a:t>
            </a:r>
            <a:r>
              <a:rPr lang="tr-TR" dirty="0" smtClean="0"/>
              <a:t> </a:t>
            </a:r>
            <a:r>
              <a:rPr lang="tr-TR" b="1" dirty="0" smtClean="0">
                <a:solidFill>
                  <a:srgbClr val="FF0000"/>
                </a:solidFill>
              </a:rPr>
              <a:t>views.py</a:t>
            </a:r>
            <a:r>
              <a:rPr lang="tr-TR" dirty="0" smtClean="0"/>
              <a:t> dosyasında yer alır. Biz </a:t>
            </a:r>
            <a:r>
              <a:rPr lang="tr-TR" dirty="0" err="1" smtClean="0"/>
              <a:t>view’larımızı</a:t>
            </a:r>
            <a:r>
              <a:rPr lang="tr-TR" dirty="0" smtClean="0"/>
              <a:t> </a:t>
            </a:r>
            <a:r>
              <a:rPr lang="tr-TR" dirty="0" err="1" smtClean="0"/>
              <a:t>blog</a:t>
            </a:r>
            <a:r>
              <a:rPr lang="tr-TR" dirty="0" smtClean="0"/>
              <a:t> klasörünün içinde olan views.py dosyasına ekleyelim. Çünkü </a:t>
            </a:r>
            <a:r>
              <a:rPr lang="tr-TR" dirty="0" err="1" smtClean="0"/>
              <a:t>blog</a:t>
            </a:r>
            <a:r>
              <a:rPr lang="tr-TR" dirty="0" smtClean="0"/>
              <a:t> uygulaması için bir </a:t>
            </a:r>
            <a:r>
              <a:rPr lang="tr-TR" dirty="0" err="1" smtClean="0"/>
              <a:t>view</a:t>
            </a:r>
            <a:r>
              <a:rPr lang="tr-TR" dirty="0" smtClean="0"/>
              <a:t> oluşturmak istiyoruz. Bu dosyayı açtığımızda </a:t>
            </a:r>
            <a:r>
              <a:rPr lang="tr-TR" dirty="0" err="1" smtClean="0"/>
              <a:t>django’nun</a:t>
            </a:r>
            <a:r>
              <a:rPr lang="tr-TR" dirty="0" smtClean="0"/>
              <a:t> bizim için otomatik oluşturmuş olduğu aşağıdaki görüntü ile karşılaşacağız. Biliyoruz ki </a:t>
            </a:r>
            <a:r>
              <a:rPr lang="tr-TR" b="1" dirty="0" smtClean="0">
                <a:solidFill>
                  <a:srgbClr val="FF0000"/>
                </a:solidFill>
              </a:rPr>
              <a:t>#</a:t>
            </a:r>
            <a:r>
              <a:rPr lang="tr-TR" dirty="0" smtClean="0"/>
              <a:t> işareti ile başlayan satırlar yorum satırıdır ve işleme alınmaz.</a:t>
            </a:r>
          </a:p>
          <a:p>
            <a:r>
              <a:rPr lang="tr-TR" dirty="0" smtClean="0"/>
              <a:t> </a:t>
            </a:r>
            <a:endParaRPr lang="tr-TR" dirty="0"/>
          </a:p>
        </p:txBody>
      </p:sp>
      <p:pic>
        <p:nvPicPr>
          <p:cNvPr id="4" name="Resim 3"/>
          <p:cNvPicPr>
            <a:picLocks noChangeAspect="1"/>
          </p:cNvPicPr>
          <p:nvPr/>
        </p:nvPicPr>
        <p:blipFill>
          <a:blip r:embed="rId2"/>
          <a:stretch>
            <a:fillRect/>
          </a:stretch>
        </p:blipFill>
        <p:spPr>
          <a:xfrm>
            <a:off x="3912177" y="4475162"/>
            <a:ext cx="4381500" cy="1704975"/>
          </a:xfrm>
          <a:prstGeom prst="rect">
            <a:avLst/>
          </a:prstGeom>
        </p:spPr>
      </p:pic>
    </p:spTree>
    <p:extLst>
      <p:ext uri="{BB962C8B-B14F-4D97-AF65-F5344CB8AC3E}">
        <p14:creationId xmlns:p14="http://schemas.microsoft.com/office/powerpoint/2010/main" val="5308313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t>Views</a:t>
            </a:r>
            <a:r>
              <a:rPr lang="tr-TR" u="sng" dirty="0" smtClean="0"/>
              <a:t> Oluşturmak</a:t>
            </a:r>
            <a:endParaRPr lang="tr-TR" dirty="0"/>
          </a:p>
        </p:txBody>
      </p:sp>
      <p:sp>
        <p:nvSpPr>
          <p:cNvPr id="3" name="İçerik Yer Tutucusu 2"/>
          <p:cNvSpPr>
            <a:spLocks noGrp="1"/>
          </p:cNvSpPr>
          <p:nvPr>
            <p:ph idx="1"/>
          </p:nvPr>
        </p:nvSpPr>
        <p:spPr>
          <a:xfrm>
            <a:off x="845127" y="1828800"/>
            <a:ext cx="7470198" cy="4351337"/>
          </a:xfrm>
        </p:spPr>
        <p:txBody>
          <a:bodyPr>
            <a:normAutofit fontScale="92500" lnSpcReduction="10000"/>
          </a:bodyPr>
          <a:lstStyle/>
          <a:p>
            <a:r>
              <a:rPr lang="tr-TR" dirty="0" smtClean="0"/>
              <a:t>Aşağıdaki satırları views.py dosyamıza ekleyelim. </a:t>
            </a:r>
          </a:p>
          <a:p>
            <a:pPr marL="0" indent="0">
              <a:buNone/>
            </a:pPr>
            <a:r>
              <a:rPr lang="en-US" b="1" dirty="0" err="1">
                <a:solidFill>
                  <a:srgbClr val="FF0000"/>
                </a:solidFill>
              </a:rPr>
              <a:t>def</a:t>
            </a:r>
            <a:r>
              <a:rPr lang="en-US" b="1" dirty="0">
                <a:solidFill>
                  <a:srgbClr val="FF0000"/>
                </a:solidFill>
              </a:rPr>
              <a:t> </a:t>
            </a:r>
            <a:r>
              <a:rPr lang="en-US" b="1" dirty="0" err="1">
                <a:solidFill>
                  <a:srgbClr val="FF0000"/>
                </a:solidFill>
              </a:rPr>
              <a:t>post_list</a:t>
            </a:r>
            <a:r>
              <a:rPr lang="en-US" b="1" dirty="0">
                <a:solidFill>
                  <a:srgbClr val="FF0000"/>
                </a:solidFill>
              </a:rPr>
              <a:t>(request):</a:t>
            </a:r>
          </a:p>
          <a:p>
            <a:pPr marL="0" indent="0">
              <a:buNone/>
            </a:pPr>
            <a:r>
              <a:rPr lang="en-US" b="1" dirty="0">
                <a:solidFill>
                  <a:srgbClr val="FF0000"/>
                </a:solidFill>
              </a:rPr>
              <a:t>    return render(request, 'blog/post_list.html', </a:t>
            </a:r>
            <a:r>
              <a:rPr lang="en-US" b="1" dirty="0" smtClean="0">
                <a:solidFill>
                  <a:srgbClr val="FF0000"/>
                </a:solidFill>
              </a:rPr>
              <a:t>{})</a:t>
            </a:r>
            <a:endParaRPr lang="tr-TR" b="1" dirty="0">
              <a:solidFill>
                <a:srgbClr val="FF0000"/>
              </a:solidFill>
            </a:endParaRPr>
          </a:p>
          <a:p>
            <a:pPr marL="0" indent="0">
              <a:buNone/>
            </a:pPr>
            <a:r>
              <a:rPr lang="tr-TR" dirty="0" smtClean="0"/>
              <a:t>Yukarıda </a:t>
            </a:r>
            <a:r>
              <a:rPr lang="tr-TR" b="1" dirty="0" smtClean="0">
                <a:solidFill>
                  <a:srgbClr val="FF0000"/>
                </a:solidFill>
              </a:rPr>
              <a:t>def</a:t>
            </a:r>
            <a:r>
              <a:rPr lang="tr-TR" dirty="0" smtClean="0"/>
              <a:t> kelimesi ile </a:t>
            </a:r>
            <a:r>
              <a:rPr lang="en-US" b="1" dirty="0" err="1" smtClean="0">
                <a:solidFill>
                  <a:srgbClr val="FF0000"/>
                </a:solidFill>
              </a:rPr>
              <a:t>post_list</a:t>
            </a:r>
            <a:r>
              <a:rPr lang="tr-TR" b="1" dirty="0" smtClean="0">
                <a:solidFill>
                  <a:srgbClr val="FF0000"/>
                </a:solidFill>
              </a:rPr>
              <a:t> </a:t>
            </a:r>
            <a:r>
              <a:rPr lang="tr-TR" dirty="0"/>
              <a:t>isimli </a:t>
            </a:r>
            <a:r>
              <a:rPr lang="tr-TR" dirty="0" smtClean="0"/>
              <a:t>bir fonksiyon oluşturduk. Bu fonksiyon parametre olarak </a:t>
            </a:r>
            <a:r>
              <a:rPr lang="tr-TR" b="1" dirty="0" err="1" smtClean="0">
                <a:solidFill>
                  <a:srgbClr val="FF0000"/>
                </a:solidFill>
              </a:rPr>
              <a:t>request</a:t>
            </a:r>
            <a:r>
              <a:rPr lang="tr-TR" dirty="0" smtClean="0">
                <a:solidFill>
                  <a:srgbClr val="FF0000"/>
                </a:solidFill>
              </a:rPr>
              <a:t> </a:t>
            </a:r>
            <a:r>
              <a:rPr lang="tr-TR" dirty="0" smtClean="0"/>
              <a:t>alıp çalışacak ve döndüreceği bilgiyi </a:t>
            </a:r>
            <a:r>
              <a:rPr lang="tr-TR" b="1" dirty="0" err="1" smtClean="0">
                <a:solidFill>
                  <a:srgbClr val="FF0000"/>
                </a:solidFill>
              </a:rPr>
              <a:t>blog</a:t>
            </a:r>
            <a:r>
              <a:rPr lang="tr-TR" b="1" dirty="0" smtClean="0">
                <a:solidFill>
                  <a:srgbClr val="FF0000"/>
                </a:solidFill>
              </a:rPr>
              <a:t>/post_list.html</a:t>
            </a:r>
            <a:r>
              <a:rPr lang="tr-TR" dirty="0" smtClean="0"/>
              <a:t> adresindeki </a:t>
            </a:r>
            <a:r>
              <a:rPr lang="tr-TR" dirty="0" err="1" smtClean="0"/>
              <a:t>template</a:t>
            </a:r>
            <a:r>
              <a:rPr lang="tr-TR" dirty="0"/>
              <a:t> </a:t>
            </a:r>
            <a:r>
              <a:rPr lang="tr-TR" dirty="0" smtClean="0"/>
              <a:t>ile yayınlayacak. Dosyayı kaydedip </a:t>
            </a:r>
            <a:r>
              <a:rPr lang="tr-TR" dirty="0">
                <a:hlinkClick r:id="rId2"/>
              </a:rPr>
              <a:t>http://127.0.0.1:8000/</a:t>
            </a:r>
            <a:r>
              <a:rPr lang="tr-TR" dirty="0"/>
              <a:t> </a:t>
            </a:r>
            <a:r>
              <a:rPr lang="tr-TR" dirty="0" smtClean="0"/>
              <a:t> linki ile ana sayfaya gittiğimizde yandaki hata ile karşılaşmamız gerekir. Çünkü </a:t>
            </a:r>
            <a:r>
              <a:rPr lang="tr-TR" dirty="0" err="1" smtClean="0"/>
              <a:t>return</a:t>
            </a:r>
            <a:r>
              <a:rPr lang="tr-TR" dirty="0" smtClean="0"/>
              <a:t> ile döndürülen bilginin yayınlanması için tanımlanmış </a:t>
            </a:r>
            <a:r>
              <a:rPr lang="tr-TR" dirty="0" err="1" smtClean="0"/>
              <a:t>template’i</a:t>
            </a:r>
            <a:r>
              <a:rPr lang="tr-TR" dirty="0" smtClean="0"/>
              <a:t> daha hazırlamadık! </a:t>
            </a:r>
            <a:endParaRPr lang="tr-TR" dirty="0"/>
          </a:p>
        </p:txBody>
      </p:sp>
      <p:pic>
        <p:nvPicPr>
          <p:cNvPr id="5" name="Resim 4"/>
          <p:cNvPicPr>
            <a:picLocks noChangeAspect="1"/>
          </p:cNvPicPr>
          <p:nvPr/>
        </p:nvPicPr>
        <p:blipFill>
          <a:blip r:embed="rId3"/>
          <a:stretch>
            <a:fillRect/>
          </a:stretch>
        </p:blipFill>
        <p:spPr>
          <a:xfrm>
            <a:off x="8077200" y="2376487"/>
            <a:ext cx="3714750" cy="2390775"/>
          </a:xfrm>
          <a:prstGeom prst="rect">
            <a:avLst/>
          </a:prstGeom>
        </p:spPr>
      </p:pic>
    </p:spTree>
    <p:extLst>
      <p:ext uri="{BB962C8B-B14F-4D97-AF65-F5344CB8AC3E}">
        <p14:creationId xmlns:p14="http://schemas.microsoft.com/office/powerpoint/2010/main" val="24526078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t>Template</a:t>
            </a:r>
            <a:r>
              <a:rPr lang="tr-TR" u="sng" dirty="0" smtClean="0"/>
              <a:t> Oluşturmak</a:t>
            </a:r>
            <a:endParaRPr lang="tr-TR" dirty="0"/>
          </a:p>
        </p:txBody>
      </p:sp>
      <p:sp>
        <p:nvSpPr>
          <p:cNvPr id="3" name="İçerik Yer Tutucusu 2"/>
          <p:cNvSpPr>
            <a:spLocks noGrp="1"/>
          </p:cNvSpPr>
          <p:nvPr>
            <p:ph idx="1"/>
          </p:nvPr>
        </p:nvSpPr>
        <p:spPr/>
        <p:txBody>
          <a:bodyPr>
            <a:normAutofit/>
          </a:bodyPr>
          <a:lstStyle/>
          <a:p>
            <a:r>
              <a:rPr lang="tr-TR" dirty="0" err="1" smtClean="0"/>
              <a:t>Template</a:t>
            </a:r>
            <a:r>
              <a:rPr lang="tr-TR" dirty="0" smtClean="0"/>
              <a:t>, farklı bilgileri hep aynı formatta sunmamızı sağlayan bir şablondur. Aynı </a:t>
            </a:r>
            <a:r>
              <a:rPr lang="tr-TR" dirty="0" err="1" smtClean="0"/>
              <a:t>template</a:t>
            </a:r>
            <a:r>
              <a:rPr lang="tr-TR" dirty="0" smtClean="0"/>
              <a:t> üzerinde farklı veriler aynı görüntü ile sunulabilmektedir. </a:t>
            </a:r>
            <a:r>
              <a:rPr lang="tr-TR" dirty="0" err="1" smtClean="0"/>
              <a:t>Django’nun</a:t>
            </a:r>
            <a:r>
              <a:rPr lang="tr-TR" dirty="0" smtClean="0"/>
              <a:t> </a:t>
            </a:r>
            <a:r>
              <a:rPr lang="tr-TR" dirty="0" err="1" smtClean="0"/>
              <a:t>templateleri</a:t>
            </a:r>
            <a:r>
              <a:rPr lang="tr-TR" dirty="0" smtClean="0"/>
              <a:t> </a:t>
            </a:r>
            <a:r>
              <a:rPr lang="tr-TR" b="1" dirty="0" smtClean="0">
                <a:solidFill>
                  <a:srgbClr val="FF0000"/>
                </a:solidFill>
              </a:rPr>
              <a:t>HTML</a:t>
            </a:r>
            <a:r>
              <a:rPr lang="tr-TR" dirty="0" smtClean="0">
                <a:solidFill>
                  <a:srgbClr val="FF0000"/>
                </a:solidFill>
              </a:rPr>
              <a:t> </a:t>
            </a:r>
            <a:r>
              <a:rPr lang="tr-TR" dirty="0" smtClean="0"/>
              <a:t>dilinde tanımlanır. </a:t>
            </a:r>
          </a:p>
          <a:p>
            <a:r>
              <a:rPr lang="tr-TR" dirty="0" smtClean="0"/>
              <a:t>HTML, bir web sayfasının internet tarayıcısında sunulmasını sağlayan basit bir dildir. </a:t>
            </a:r>
          </a:p>
          <a:p>
            <a:r>
              <a:rPr lang="tr-TR" dirty="0"/>
              <a:t>HTML "</a:t>
            </a:r>
            <a:r>
              <a:rPr lang="tr-TR" dirty="0" err="1"/>
              <a:t>HyperText</a:t>
            </a:r>
            <a:r>
              <a:rPr lang="tr-TR" dirty="0"/>
              <a:t> </a:t>
            </a:r>
            <a:r>
              <a:rPr lang="tr-TR" dirty="0" err="1"/>
              <a:t>Markup</a:t>
            </a:r>
            <a:r>
              <a:rPr lang="tr-TR" dirty="0"/>
              <a:t> Language</a:t>
            </a:r>
            <a:r>
              <a:rPr lang="tr-TR" dirty="0" smtClean="0"/>
              <a:t>" </a:t>
            </a:r>
            <a:r>
              <a:rPr lang="tr-TR" dirty="0"/>
              <a:t>anlamına gelir. </a:t>
            </a:r>
            <a:r>
              <a:rPr lang="tr-TR" dirty="0" err="1"/>
              <a:t>HyperText</a:t>
            </a:r>
            <a:r>
              <a:rPr lang="tr-TR" dirty="0"/>
              <a:t> (</a:t>
            </a:r>
            <a:r>
              <a:rPr lang="tr-TR" dirty="0" err="1"/>
              <a:t>HiperMetin</a:t>
            </a:r>
            <a:r>
              <a:rPr lang="tr-TR" dirty="0"/>
              <a:t>) sayfalar arası </a:t>
            </a:r>
            <a:r>
              <a:rPr lang="tr-TR" dirty="0" smtClean="0"/>
              <a:t>bağlantıların sağlanmasını ifade eder. </a:t>
            </a:r>
            <a:r>
              <a:rPr lang="tr-TR" dirty="0" err="1"/>
              <a:t>Markup</a:t>
            </a:r>
            <a:r>
              <a:rPr lang="tr-TR" dirty="0"/>
              <a:t> (işaretleme), </a:t>
            </a:r>
            <a:r>
              <a:rPr lang="tr-TR" dirty="0" smtClean="0"/>
              <a:t>tarayıcının anlayacağı işaretleri ona söylemek </a:t>
            </a:r>
            <a:r>
              <a:rPr lang="tr-TR" dirty="0"/>
              <a:t>demektir. HTML kodu etiketler ile oluşturulur, etiketlerin her biri &lt; ile başlar ve &gt; ile biter. </a:t>
            </a:r>
          </a:p>
        </p:txBody>
      </p:sp>
    </p:spTree>
    <p:extLst>
      <p:ext uri="{BB962C8B-B14F-4D97-AF65-F5344CB8AC3E}">
        <p14:creationId xmlns:p14="http://schemas.microsoft.com/office/powerpoint/2010/main" val="39306966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t>Template</a:t>
            </a:r>
            <a:r>
              <a:rPr lang="tr-TR" u="sng" dirty="0" smtClean="0"/>
              <a:t> Oluşturmak</a:t>
            </a:r>
            <a:endParaRPr lang="tr-TR" dirty="0"/>
          </a:p>
        </p:txBody>
      </p:sp>
      <p:sp>
        <p:nvSpPr>
          <p:cNvPr id="3" name="İçerik Yer Tutucusu 2"/>
          <p:cNvSpPr>
            <a:spLocks noGrp="1"/>
          </p:cNvSpPr>
          <p:nvPr>
            <p:ph idx="1"/>
          </p:nvPr>
        </p:nvSpPr>
        <p:spPr/>
        <p:txBody>
          <a:bodyPr>
            <a:normAutofit lnSpcReduction="10000"/>
          </a:bodyPr>
          <a:lstStyle/>
          <a:p>
            <a:r>
              <a:rPr lang="tr-TR" dirty="0" err="1" smtClean="0"/>
              <a:t>Template'lar</a:t>
            </a:r>
            <a:r>
              <a:rPr lang="tr-TR" dirty="0" smtClean="0"/>
              <a:t> </a:t>
            </a:r>
            <a:r>
              <a:rPr lang="tr-TR" b="1" dirty="0" err="1">
                <a:solidFill>
                  <a:srgbClr val="FF0000"/>
                </a:solidFill>
              </a:rPr>
              <a:t>blog</a:t>
            </a:r>
            <a:r>
              <a:rPr lang="tr-TR" b="1" dirty="0">
                <a:solidFill>
                  <a:srgbClr val="FF0000"/>
                </a:solidFill>
              </a:rPr>
              <a:t>/</a:t>
            </a:r>
            <a:r>
              <a:rPr lang="tr-TR" b="1" dirty="0" err="1">
                <a:solidFill>
                  <a:srgbClr val="FF0000"/>
                </a:solidFill>
              </a:rPr>
              <a:t>templates</a:t>
            </a:r>
            <a:r>
              <a:rPr lang="tr-TR" b="1" dirty="0">
                <a:solidFill>
                  <a:srgbClr val="FF0000"/>
                </a:solidFill>
              </a:rPr>
              <a:t>/</a:t>
            </a:r>
            <a:r>
              <a:rPr lang="tr-TR" b="1" dirty="0" err="1">
                <a:solidFill>
                  <a:srgbClr val="FF0000"/>
                </a:solidFill>
              </a:rPr>
              <a:t>blog</a:t>
            </a:r>
            <a:r>
              <a:rPr lang="tr-TR" dirty="0"/>
              <a:t> dizininde saklanır. Öyleyse </a:t>
            </a:r>
            <a:r>
              <a:rPr lang="tr-TR" dirty="0" smtClean="0"/>
              <a:t>bu klasörleri oluşturalım.</a:t>
            </a:r>
          </a:p>
          <a:p>
            <a:r>
              <a:rPr lang="tr-TR" dirty="0" err="1" smtClean="0"/>
              <a:t>Templates’in</a:t>
            </a:r>
            <a:r>
              <a:rPr lang="tr-TR" dirty="0" smtClean="0"/>
              <a:t> altında bir klasör daha oluşturduk. Çünkü sitemiz büyüdükçe yönetmemiz gereken html dosyası, yani </a:t>
            </a:r>
            <a:r>
              <a:rPr lang="tr-TR" dirty="0" err="1" smtClean="0"/>
              <a:t>template</a:t>
            </a:r>
            <a:r>
              <a:rPr lang="tr-TR" dirty="0" smtClean="0"/>
              <a:t> sayımız artacaktır. </a:t>
            </a:r>
          </a:p>
          <a:p>
            <a:r>
              <a:rPr lang="tr-TR" b="1" dirty="0" err="1" smtClean="0">
                <a:solidFill>
                  <a:srgbClr val="FF0000"/>
                </a:solidFill>
              </a:rPr>
              <a:t>blog</a:t>
            </a:r>
            <a:r>
              <a:rPr lang="tr-TR" b="1" dirty="0" smtClean="0">
                <a:solidFill>
                  <a:srgbClr val="FF0000"/>
                </a:solidFill>
              </a:rPr>
              <a:t>/</a:t>
            </a:r>
            <a:r>
              <a:rPr lang="tr-TR" b="1" dirty="0" err="1" smtClean="0">
                <a:solidFill>
                  <a:srgbClr val="FF0000"/>
                </a:solidFill>
              </a:rPr>
              <a:t>templates</a:t>
            </a:r>
            <a:r>
              <a:rPr lang="tr-TR" b="1" dirty="0" smtClean="0">
                <a:solidFill>
                  <a:srgbClr val="FF0000"/>
                </a:solidFill>
              </a:rPr>
              <a:t>/</a:t>
            </a:r>
            <a:r>
              <a:rPr lang="tr-TR" b="1" dirty="0" err="1" smtClean="0">
                <a:solidFill>
                  <a:srgbClr val="FF0000"/>
                </a:solidFill>
              </a:rPr>
              <a:t>blog</a:t>
            </a:r>
            <a:r>
              <a:rPr lang="tr-TR" b="1" dirty="0" smtClean="0">
                <a:solidFill>
                  <a:srgbClr val="FF0000"/>
                </a:solidFill>
              </a:rPr>
              <a:t> </a:t>
            </a:r>
            <a:r>
              <a:rPr lang="tr-TR" dirty="0" smtClean="0"/>
              <a:t>klasörü içinde boş bir </a:t>
            </a:r>
            <a:r>
              <a:rPr lang="tr-TR" b="1" dirty="0" smtClean="0">
                <a:solidFill>
                  <a:srgbClr val="FF0000"/>
                </a:solidFill>
              </a:rPr>
              <a:t>post_list.html </a:t>
            </a:r>
            <a:r>
              <a:rPr lang="tr-TR" dirty="0"/>
              <a:t>dosyası </a:t>
            </a:r>
            <a:r>
              <a:rPr lang="tr-TR" dirty="0" smtClean="0"/>
              <a:t>oluşturalım. Biliyorsunuz, bu dosyayı </a:t>
            </a:r>
            <a:r>
              <a:rPr lang="tr-TR" dirty="0" err="1" smtClean="0"/>
              <a:t>template’imiz</a:t>
            </a:r>
            <a:r>
              <a:rPr lang="tr-TR" dirty="0" smtClean="0"/>
              <a:t> olarak tanımlamıştık. </a:t>
            </a:r>
            <a:r>
              <a:rPr lang="tr-TR" dirty="0"/>
              <a:t>Sitenizin haline </a:t>
            </a:r>
            <a:r>
              <a:rPr lang="tr-TR" dirty="0">
                <a:hlinkClick r:id="rId2"/>
              </a:rPr>
              <a:t>http://127.0.0.1:8000</a:t>
            </a:r>
            <a:r>
              <a:rPr lang="tr-TR" dirty="0" smtClean="0">
                <a:hlinkClick r:id="rId2"/>
              </a:rPr>
              <a:t>/</a:t>
            </a:r>
            <a:r>
              <a:rPr lang="tr-TR" dirty="0" smtClean="0"/>
              <a:t> adresinden bakabilirsiniz. Eğer </a:t>
            </a:r>
            <a:r>
              <a:rPr lang="tr-TR" b="1" dirty="0" err="1" smtClean="0">
                <a:solidFill>
                  <a:srgbClr val="FF0000"/>
                </a:solidFill>
              </a:rPr>
              <a:t>TemplateDoesNotExist</a:t>
            </a:r>
            <a:r>
              <a:rPr lang="tr-TR" dirty="0" smtClean="0"/>
              <a:t> hatası alırsanız, </a:t>
            </a:r>
            <a:r>
              <a:rPr lang="tr-TR" dirty="0" err="1" smtClean="0"/>
              <a:t>Ctrl+C</a:t>
            </a:r>
            <a:r>
              <a:rPr lang="tr-TR" dirty="0" smtClean="0"/>
              <a:t> ile </a:t>
            </a:r>
            <a:r>
              <a:rPr lang="tr-TR" dirty="0" err="1" smtClean="0"/>
              <a:t>server’ınızı</a:t>
            </a:r>
            <a:r>
              <a:rPr lang="tr-TR" dirty="0" smtClean="0"/>
              <a:t> kapatıp </a:t>
            </a:r>
            <a:r>
              <a:rPr lang="tr-TR" b="1" dirty="0" err="1">
                <a:solidFill>
                  <a:srgbClr val="FF0000"/>
                </a:solidFill>
              </a:rPr>
              <a:t>python</a:t>
            </a:r>
            <a:r>
              <a:rPr lang="tr-TR" b="1" dirty="0">
                <a:solidFill>
                  <a:srgbClr val="FF0000"/>
                </a:solidFill>
              </a:rPr>
              <a:t> manage.py </a:t>
            </a:r>
            <a:r>
              <a:rPr lang="tr-TR" b="1" dirty="0" err="1" smtClean="0">
                <a:solidFill>
                  <a:srgbClr val="FF0000"/>
                </a:solidFill>
              </a:rPr>
              <a:t>runserver</a:t>
            </a:r>
            <a:r>
              <a:rPr lang="tr-TR" dirty="0" smtClean="0"/>
              <a:t> komutu ile </a:t>
            </a:r>
            <a:r>
              <a:rPr lang="tr-TR" dirty="0" err="1" smtClean="0"/>
              <a:t>webserver’ı</a:t>
            </a:r>
            <a:r>
              <a:rPr lang="tr-TR" dirty="0" smtClean="0"/>
              <a:t> yeniden başlatarak tekrar deneyebilirsiniz.</a:t>
            </a:r>
            <a:endParaRPr lang="tr-TR" b="1" dirty="0">
              <a:solidFill>
                <a:srgbClr val="FF0000"/>
              </a:solidFill>
            </a:endParaRPr>
          </a:p>
        </p:txBody>
      </p:sp>
    </p:spTree>
    <p:extLst>
      <p:ext uri="{BB962C8B-B14F-4D97-AF65-F5344CB8AC3E}">
        <p14:creationId xmlns:p14="http://schemas.microsoft.com/office/powerpoint/2010/main" val="1193908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t>Template</a:t>
            </a:r>
            <a:r>
              <a:rPr lang="tr-TR" u="sng" dirty="0" smtClean="0"/>
              <a:t> Oluşturmak</a:t>
            </a: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Sayfanız boş gelmiş olmalı ama bunda bir sorun yok. Çünkü </a:t>
            </a:r>
            <a:r>
              <a:rPr lang="tr-TR" dirty="0" err="1" smtClean="0"/>
              <a:t>template</a:t>
            </a:r>
            <a:r>
              <a:rPr lang="tr-TR" dirty="0" smtClean="0"/>
              <a:t> boştu. Şimdi </a:t>
            </a:r>
            <a:r>
              <a:rPr lang="tr-TR" dirty="0" err="1" smtClean="0"/>
              <a:t>template’imizi</a:t>
            </a:r>
            <a:r>
              <a:rPr lang="tr-TR" dirty="0" smtClean="0"/>
              <a:t> aşağıdaki kodla dolduralım. Bunun için </a:t>
            </a:r>
            <a:r>
              <a:rPr lang="tr-TR" b="1" dirty="0" err="1" smtClean="0">
                <a:solidFill>
                  <a:srgbClr val="FF0000"/>
                </a:solidFill>
              </a:rPr>
              <a:t>blog</a:t>
            </a:r>
            <a:r>
              <a:rPr lang="tr-TR" b="1" dirty="0" smtClean="0">
                <a:solidFill>
                  <a:srgbClr val="FF0000"/>
                </a:solidFill>
              </a:rPr>
              <a:t>/</a:t>
            </a:r>
            <a:r>
              <a:rPr lang="tr-TR" b="1" dirty="0" err="1" smtClean="0">
                <a:solidFill>
                  <a:srgbClr val="FF0000"/>
                </a:solidFill>
              </a:rPr>
              <a:t>templates</a:t>
            </a:r>
            <a:r>
              <a:rPr lang="tr-TR" b="1" dirty="0" smtClean="0">
                <a:solidFill>
                  <a:srgbClr val="FF0000"/>
                </a:solidFill>
              </a:rPr>
              <a:t>/</a:t>
            </a:r>
            <a:r>
              <a:rPr lang="tr-TR" b="1" dirty="0" err="1" smtClean="0">
                <a:solidFill>
                  <a:srgbClr val="FF0000"/>
                </a:solidFill>
              </a:rPr>
              <a:t>blog</a:t>
            </a:r>
            <a:r>
              <a:rPr lang="tr-TR" b="1" dirty="0" smtClean="0">
                <a:solidFill>
                  <a:srgbClr val="FF0000"/>
                </a:solidFill>
              </a:rPr>
              <a:t>/post_list.html</a:t>
            </a:r>
            <a:r>
              <a:rPr lang="tr-TR" dirty="0" smtClean="0"/>
              <a:t> dosyasını oluşturup aşağıdaki kodu içine yazın. Bu kod </a:t>
            </a:r>
            <a:r>
              <a:rPr lang="tr-TR" dirty="0">
                <a:hlinkClick r:id="rId2"/>
              </a:rPr>
              <a:t>http://127.0.0.1:8000/</a:t>
            </a:r>
            <a:r>
              <a:rPr lang="tr-TR" dirty="0"/>
              <a:t> </a:t>
            </a:r>
            <a:r>
              <a:rPr lang="tr-TR" dirty="0" smtClean="0"/>
              <a:t> adresiyle bu sayfaya ulaştığınızda resmini görmüş olduğunuz yazıyı görebilmenizi sağlayacaktır. </a:t>
            </a:r>
          </a:p>
          <a:p>
            <a:pPr marL="0" indent="0">
              <a:buNone/>
            </a:pPr>
            <a:endParaRPr lang="tr-TR" dirty="0" smtClean="0"/>
          </a:p>
          <a:p>
            <a:pPr marL="0" indent="0">
              <a:buNone/>
            </a:pPr>
            <a:r>
              <a:rPr lang="en-US" dirty="0" smtClean="0"/>
              <a:t>&lt;</a:t>
            </a:r>
            <a:r>
              <a:rPr lang="en-US" dirty="0"/>
              <a:t>html&gt;</a:t>
            </a:r>
          </a:p>
          <a:p>
            <a:pPr marL="0" indent="0">
              <a:buNone/>
            </a:pPr>
            <a:r>
              <a:rPr lang="en-US" dirty="0"/>
              <a:t>&lt;body&gt;</a:t>
            </a:r>
          </a:p>
          <a:p>
            <a:pPr marL="0" indent="0">
              <a:buNone/>
            </a:pPr>
            <a:r>
              <a:rPr lang="en-US" dirty="0"/>
              <a:t>    &lt;p&gt;Hi there!&lt;/p&gt;</a:t>
            </a:r>
          </a:p>
          <a:p>
            <a:pPr marL="0" indent="0">
              <a:buNone/>
            </a:pPr>
            <a:r>
              <a:rPr lang="en-US" dirty="0"/>
              <a:t>    &lt;p&gt;It works!&lt;/p&gt;</a:t>
            </a:r>
          </a:p>
          <a:p>
            <a:pPr marL="0" indent="0">
              <a:buNone/>
            </a:pPr>
            <a:r>
              <a:rPr lang="en-US" dirty="0"/>
              <a:t>&lt;/body&gt;</a:t>
            </a:r>
          </a:p>
          <a:p>
            <a:pPr marL="0" indent="0">
              <a:buNone/>
            </a:pPr>
            <a:r>
              <a:rPr lang="en-US" dirty="0"/>
              <a:t>&lt;/html</a:t>
            </a:r>
            <a:r>
              <a:rPr lang="en-US" dirty="0" smtClean="0"/>
              <a:t>&gt;</a:t>
            </a:r>
            <a:endParaRPr lang="tr-TR" b="1" dirty="0">
              <a:solidFill>
                <a:srgbClr val="FF0000"/>
              </a:solidFill>
            </a:endParaRPr>
          </a:p>
        </p:txBody>
      </p:sp>
      <p:pic>
        <p:nvPicPr>
          <p:cNvPr id="5" name="Resim 4"/>
          <p:cNvPicPr>
            <a:picLocks noChangeAspect="1"/>
          </p:cNvPicPr>
          <p:nvPr/>
        </p:nvPicPr>
        <p:blipFill>
          <a:blip r:embed="rId3"/>
          <a:stretch>
            <a:fillRect/>
          </a:stretch>
        </p:blipFill>
        <p:spPr>
          <a:xfrm>
            <a:off x="4810125" y="3457576"/>
            <a:ext cx="6125714" cy="2233612"/>
          </a:xfrm>
          <a:prstGeom prst="rect">
            <a:avLst/>
          </a:prstGeom>
        </p:spPr>
      </p:pic>
    </p:spTree>
    <p:extLst>
      <p:ext uri="{BB962C8B-B14F-4D97-AF65-F5344CB8AC3E}">
        <p14:creationId xmlns:p14="http://schemas.microsoft.com/office/powerpoint/2010/main" val="24063787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t>Template</a:t>
            </a:r>
            <a:r>
              <a:rPr lang="tr-TR" u="sng" dirty="0" smtClean="0"/>
              <a:t> Oluşturmak</a:t>
            </a:r>
            <a:endParaRPr lang="tr-TR" dirty="0"/>
          </a:p>
        </p:txBody>
      </p:sp>
      <p:sp>
        <p:nvSpPr>
          <p:cNvPr id="3" name="İçerik Yer Tutucusu 2"/>
          <p:cNvSpPr>
            <a:spLocks noGrp="1"/>
          </p:cNvSpPr>
          <p:nvPr>
            <p:ph idx="1"/>
          </p:nvPr>
        </p:nvSpPr>
        <p:spPr/>
        <p:txBody>
          <a:bodyPr>
            <a:normAutofit fontScale="62500" lnSpcReduction="20000"/>
          </a:bodyPr>
          <a:lstStyle/>
          <a:p>
            <a:r>
              <a:rPr lang="tr-TR" dirty="0" smtClean="0"/>
              <a:t>Sayfanız </a:t>
            </a:r>
            <a:r>
              <a:rPr lang="tr-TR" b="1" dirty="0">
                <a:solidFill>
                  <a:srgbClr val="FF0000"/>
                </a:solidFill>
              </a:rPr>
              <a:t>&lt;html</a:t>
            </a:r>
            <a:r>
              <a:rPr lang="tr-TR" b="1" dirty="0" smtClean="0">
                <a:solidFill>
                  <a:srgbClr val="FF0000"/>
                </a:solidFill>
              </a:rPr>
              <a:t>&gt;</a:t>
            </a:r>
            <a:r>
              <a:rPr lang="tr-TR" dirty="0" smtClean="0"/>
              <a:t> ile &lt;/html&gt; arasında başlayıp biter. </a:t>
            </a:r>
            <a:r>
              <a:rPr lang="tr-TR" sz="2900" b="1" dirty="0">
                <a:solidFill>
                  <a:srgbClr val="FF0000"/>
                </a:solidFill>
              </a:rPr>
              <a:t>&lt;p&gt;</a:t>
            </a:r>
            <a:r>
              <a:rPr lang="tr-TR" dirty="0"/>
              <a:t> </a:t>
            </a:r>
            <a:r>
              <a:rPr lang="tr-TR" dirty="0" smtClean="0"/>
              <a:t> ile </a:t>
            </a:r>
            <a:r>
              <a:rPr lang="tr-TR" sz="2900" b="1" dirty="0">
                <a:solidFill>
                  <a:srgbClr val="FF0000"/>
                </a:solidFill>
              </a:rPr>
              <a:t>&lt;/p&gt;</a:t>
            </a:r>
            <a:r>
              <a:rPr lang="tr-TR" dirty="0" smtClean="0"/>
              <a:t> arasında ise paragraflar tanımlanır. </a:t>
            </a:r>
          </a:p>
          <a:p>
            <a:r>
              <a:rPr lang="tr-TR" dirty="0" smtClean="0"/>
              <a:t>Tüm HTML sayfaları </a:t>
            </a:r>
            <a:r>
              <a:rPr lang="tr-TR" sz="2900" b="1" dirty="0" err="1">
                <a:solidFill>
                  <a:srgbClr val="FF0000"/>
                </a:solidFill>
              </a:rPr>
              <a:t>head</a:t>
            </a:r>
            <a:r>
              <a:rPr lang="tr-TR" dirty="0" smtClean="0"/>
              <a:t> ve </a:t>
            </a:r>
            <a:r>
              <a:rPr lang="tr-TR" sz="2900" b="1" dirty="0">
                <a:solidFill>
                  <a:srgbClr val="FF0000"/>
                </a:solidFill>
              </a:rPr>
              <a:t>body</a:t>
            </a:r>
            <a:r>
              <a:rPr lang="tr-TR" dirty="0" smtClean="0"/>
              <a:t> adlı iki bölümle ayrılır.</a:t>
            </a:r>
            <a:endParaRPr lang="tr-TR" sz="2900" b="1" dirty="0">
              <a:solidFill>
                <a:srgbClr val="FF0000"/>
              </a:solidFill>
            </a:endParaRPr>
          </a:p>
          <a:p>
            <a:pPr marL="0" indent="0">
              <a:buNone/>
            </a:pPr>
            <a:r>
              <a:rPr lang="tr-TR" sz="2900" b="1" dirty="0" err="1">
                <a:solidFill>
                  <a:srgbClr val="FF0000"/>
                </a:solidFill>
              </a:rPr>
              <a:t>Head</a:t>
            </a:r>
            <a:r>
              <a:rPr lang="tr-TR" dirty="0" smtClean="0"/>
              <a:t> ekranda görünmeyen sayfa bilgilerini içerir. Bu bilgiler konfigürasyon bilgileridir. Örneğin, </a:t>
            </a:r>
            <a:r>
              <a:rPr lang="tr-TR" b="1" dirty="0">
                <a:solidFill>
                  <a:srgbClr val="FF0000"/>
                </a:solidFill>
              </a:rPr>
              <a:t>&lt;</a:t>
            </a:r>
            <a:r>
              <a:rPr lang="tr-TR" b="1" dirty="0" err="1">
                <a:solidFill>
                  <a:srgbClr val="FF0000"/>
                </a:solidFill>
              </a:rPr>
              <a:t>title</a:t>
            </a:r>
            <a:r>
              <a:rPr lang="tr-TR" b="1" dirty="0">
                <a:solidFill>
                  <a:srgbClr val="FF0000"/>
                </a:solidFill>
              </a:rPr>
              <a:t>&gt;</a:t>
            </a:r>
            <a:r>
              <a:rPr lang="tr-TR" b="1" dirty="0" err="1">
                <a:solidFill>
                  <a:srgbClr val="FF0000"/>
                </a:solidFill>
              </a:rPr>
              <a:t>Ola's</a:t>
            </a:r>
            <a:r>
              <a:rPr lang="tr-TR" b="1" dirty="0">
                <a:solidFill>
                  <a:srgbClr val="FF0000"/>
                </a:solidFill>
              </a:rPr>
              <a:t> </a:t>
            </a:r>
            <a:r>
              <a:rPr lang="tr-TR" b="1" dirty="0" err="1">
                <a:solidFill>
                  <a:srgbClr val="FF0000"/>
                </a:solidFill>
              </a:rPr>
              <a:t>blog</a:t>
            </a:r>
            <a:r>
              <a:rPr lang="tr-TR" b="1" dirty="0">
                <a:solidFill>
                  <a:srgbClr val="FF0000"/>
                </a:solidFill>
              </a:rPr>
              <a:t>&lt;/</a:t>
            </a:r>
            <a:r>
              <a:rPr lang="tr-TR" b="1" dirty="0" err="1">
                <a:solidFill>
                  <a:srgbClr val="FF0000"/>
                </a:solidFill>
              </a:rPr>
              <a:t>title</a:t>
            </a:r>
            <a:r>
              <a:rPr lang="tr-TR" b="1" dirty="0">
                <a:solidFill>
                  <a:srgbClr val="FF0000"/>
                </a:solidFill>
              </a:rPr>
              <a:t>&gt; </a:t>
            </a:r>
            <a:r>
              <a:rPr lang="tr-TR" dirty="0"/>
              <a:t>kodu ile </a:t>
            </a:r>
            <a:r>
              <a:rPr lang="tr-TR" dirty="0" err="1"/>
              <a:t>bookmarklara</a:t>
            </a:r>
            <a:r>
              <a:rPr lang="tr-TR" dirty="0"/>
              <a:t> </a:t>
            </a:r>
            <a:r>
              <a:rPr lang="tr-TR" b="1" dirty="0" err="1">
                <a:solidFill>
                  <a:srgbClr val="FF0000"/>
                </a:solidFill>
              </a:rPr>
              <a:t>Ola's</a:t>
            </a:r>
            <a:r>
              <a:rPr lang="tr-TR" b="1" dirty="0">
                <a:solidFill>
                  <a:srgbClr val="FF0000"/>
                </a:solidFill>
              </a:rPr>
              <a:t> </a:t>
            </a:r>
            <a:r>
              <a:rPr lang="tr-TR" b="1" dirty="0" err="1">
                <a:solidFill>
                  <a:srgbClr val="FF0000"/>
                </a:solidFill>
              </a:rPr>
              <a:t>blog</a:t>
            </a:r>
            <a:r>
              <a:rPr lang="tr-TR" dirty="0"/>
              <a:t> </a:t>
            </a:r>
            <a:r>
              <a:rPr lang="tr-TR" dirty="0" smtClean="0"/>
              <a:t>yazar. </a:t>
            </a:r>
            <a:r>
              <a:rPr lang="tr-TR" sz="2900" b="1" dirty="0" smtClean="0">
                <a:solidFill>
                  <a:srgbClr val="FF0000"/>
                </a:solidFill>
              </a:rPr>
              <a:t>Body</a:t>
            </a:r>
            <a:r>
              <a:rPr lang="tr-TR" dirty="0" smtClean="0"/>
              <a:t> ise ekranda görünen sayfa bilgilerini içerir. </a:t>
            </a:r>
          </a:p>
          <a:p>
            <a:pPr marL="0" indent="0">
              <a:buNone/>
            </a:pPr>
            <a:r>
              <a:rPr lang="en-US" sz="2900" b="1" dirty="0" smtClean="0">
                <a:solidFill>
                  <a:srgbClr val="FF0000"/>
                </a:solidFill>
              </a:rPr>
              <a:t>&lt;</a:t>
            </a:r>
            <a:r>
              <a:rPr lang="en-US" sz="2900" b="1" dirty="0">
                <a:solidFill>
                  <a:srgbClr val="FF0000"/>
                </a:solidFill>
              </a:rPr>
              <a:t>html&gt;</a:t>
            </a:r>
          </a:p>
          <a:p>
            <a:pPr marL="0" indent="0">
              <a:buNone/>
            </a:pPr>
            <a:r>
              <a:rPr lang="en-US" sz="2900" b="1" dirty="0">
                <a:solidFill>
                  <a:srgbClr val="FF0000"/>
                </a:solidFill>
              </a:rPr>
              <a:t>    &lt;head&gt;</a:t>
            </a:r>
          </a:p>
          <a:p>
            <a:pPr marL="0" indent="0">
              <a:buNone/>
            </a:pPr>
            <a:r>
              <a:rPr lang="en-US" sz="2900" b="1" dirty="0">
                <a:solidFill>
                  <a:srgbClr val="FF0000"/>
                </a:solidFill>
              </a:rPr>
              <a:t>        &lt;title&gt;Ola's blog&lt;/title&gt;</a:t>
            </a:r>
          </a:p>
          <a:p>
            <a:pPr marL="0" indent="0">
              <a:buNone/>
            </a:pPr>
            <a:r>
              <a:rPr lang="en-US" sz="2900" b="1" dirty="0">
                <a:solidFill>
                  <a:srgbClr val="FF0000"/>
                </a:solidFill>
              </a:rPr>
              <a:t>    &lt;/head&gt;</a:t>
            </a:r>
          </a:p>
          <a:p>
            <a:pPr marL="0" indent="0">
              <a:buNone/>
            </a:pPr>
            <a:r>
              <a:rPr lang="en-US" sz="2900" b="1" dirty="0">
                <a:solidFill>
                  <a:srgbClr val="FF0000"/>
                </a:solidFill>
              </a:rPr>
              <a:t>    &lt;body&gt;</a:t>
            </a:r>
          </a:p>
          <a:p>
            <a:pPr marL="0" indent="0">
              <a:buNone/>
            </a:pPr>
            <a:r>
              <a:rPr lang="en-US" sz="2900" b="1" dirty="0">
                <a:solidFill>
                  <a:srgbClr val="FF0000"/>
                </a:solidFill>
              </a:rPr>
              <a:t>        &lt;p&gt;Hi there!&lt;/p&gt;</a:t>
            </a:r>
          </a:p>
          <a:p>
            <a:pPr marL="0" indent="0">
              <a:buNone/>
            </a:pPr>
            <a:r>
              <a:rPr lang="en-US" sz="2900" b="1" dirty="0">
                <a:solidFill>
                  <a:srgbClr val="FF0000"/>
                </a:solidFill>
              </a:rPr>
              <a:t>        &lt;p&gt;It works!&lt;/p&gt;</a:t>
            </a:r>
          </a:p>
          <a:p>
            <a:pPr marL="0" indent="0">
              <a:buNone/>
            </a:pPr>
            <a:r>
              <a:rPr lang="en-US" sz="2900" b="1" dirty="0">
                <a:solidFill>
                  <a:srgbClr val="FF0000"/>
                </a:solidFill>
              </a:rPr>
              <a:t>    &lt;/body&gt;</a:t>
            </a:r>
          </a:p>
          <a:p>
            <a:pPr marL="0" indent="0">
              <a:buNone/>
            </a:pPr>
            <a:r>
              <a:rPr lang="en-US" sz="2900" b="1" dirty="0">
                <a:solidFill>
                  <a:srgbClr val="FF0000"/>
                </a:solidFill>
              </a:rPr>
              <a:t>&lt;/html&gt;</a:t>
            </a:r>
            <a:endParaRPr lang="tr-TR" sz="2900" b="1" dirty="0">
              <a:solidFill>
                <a:srgbClr val="FF0000"/>
              </a:solidFill>
            </a:endParaRPr>
          </a:p>
        </p:txBody>
      </p:sp>
    </p:spTree>
    <p:extLst>
      <p:ext uri="{BB962C8B-B14F-4D97-AF65-F5344CB8AC3E}">
        <p14:creationId xmlns:p14="http://schemas.microsoft.com/office/powerpoint/2010/main" val="31501547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t>Template</a:t>
            </a:r>
            <a:r>
              <a:rPr lang="tr-TR" u="sng" dirty="0" smtClean="0"/>
              <a:t> Oluşturmak</a:t>
            </a:r>
            <a:endParaRPr lang="tr-TR" dirty="0"/>
          </a:p>
        </p:txBody>
      </p:sp>
      <p:sp>
        <p:nvSpPr>
          <p:cNvPr id="3" name="İçerik Yer Tutucusu 2"/>
          <p:cNvSpPr>
            <a:spLocks noGrp="1"/>
          </p:cNvSpPr>
          <p:nvPr>
            <p:ph idx="1"/>
          </p:nvPr>
        </p:nvSpPr>
        <p:spPr/>
        <p:txBody>
          <a:bodyPr>
            <a:normAutofit fontScale="77500" lnSpcReduction="20000"/>
          </a:bodyPr>
          <a:lstStyle/>
          <a:p>
            <a:pPr marL="0" indent="0">
              <a:buNone/>
            </a:pPr>
            <a:r>
              <a:rPr lang="tr-TR" dirty="0" smtClean="0"/>
              <a:t>Aşağıdakiler bazı temel </a:t>
            </a:r>
            <a:r>
              <a:rPr lang="tr-TR" dirty="0" err="1" smtClean="0"/>
              <a:t>template</a:t>
            </a:r>
            <a:r>
              <a:rPr lang="tr-TR" dirty="0" smtClean="0"/>
              <a:t> bilgileridir: </a:t>
            </a:r>
          </a:p>
          <a:p>
            <a:r>
              <a:rPr lang="en-US" b="1" dirty="0" smtClean="0">
                <a:solidFill>
                  <a:srgbClr val="FF0000"/>
                </a:solidFill>
              </a:rPr>
              <a:t>&lt;</a:t>
            </a:r>
            <a:r>
              <a:rPr lang="en-US" b="1" dirty="0">
                <a:solidFill>
                  <a:srgbClr val="FF0000"/>
                </a:solidFill>
              </a:rPr>
              <a:t>h1&gt;A heading&lt;/h1&gt;</a:t>
            </a:r>
            <a:r>
              <a:rPr lang="en-US" dirty="0"/>
              <a:t> </a:t>
            </a:r>
            <a:r>
              <a:rPr lang="tr-TR" dirty="0" smtClean="0"/>
              <a:t>En büyük başlığı yazar</a:t>
            </a:r>
            <a:endParaRPr lang="en-US" dirty="0" smtClean="0"/>
          </a:p>
          <a:p>
            <a:r>
              <a:rPr lang="en-US" b="1" dirty="0" smtClean="0">
                <a:solidFill>
                  <a:srgbClr val="FF0000"/>
                </a:solidFill>
              </a:rPr>
              <a:t>&lt;h2&gt;A sub-heading&lt;/h2&gt; </a:t>
            </a:r>
            <a:r>
              <a:rPr lang="tr-TR" dirty="0"/>
              <a:t>Bir sonraki seviyedeki bağlığı yazar</a:t>
            </a:r>
            <a:endParaRPr lang="en-US" dirty="0"/>
          </a:p>
          <a:p>
            <a:r>
              <a:rPr lang="en-US" b="1" dirty="0" smtClean="0">
                <a:solidFill>
                  <a:srgbClr val="FF0000"/>
                </a:solidFill>
              </a:rPr>
              <a:t>&lt;</a:t>
            </a:r>
            <a:r>
              <a:rPr lang="en-US" b="1" dirty="0">
                <a:solidFill>
                  <a:srgbClr val="FF0000"/>
                </a:solidFill>
              </a:rPr>
              <a:t>h3&gt;A sub-sub-heading&lt;/h3&gt; </a:t>
            </a:r>
            <a:r>
              <a:rPr lang="en-US" dirty="0" smtClean="0"/>
              <a:t>…</a:t>
            </a:r>
            <a:r>
              <a:rPr lang="tr-TR" dirty="0" smtClean="0"/>
              <a:t>Daha da sonraki seviyedeki başlığı yazar, ta ki </a:t>
            </a:r>
            <a:r>
              <a:rPr lang="en-US" b="1" dirty="0" smtClean="0">
                <a:solidFill>
                  <a:srgbClr val="FF0000"/>
                </a:solidFill>
              </a:rPr>
              <a:t>&lt;h6&gt;</a:t>
            </a:r>
            <a:r>
              <a:rPr lang="tr-TR" dirty="0" smtClean="0"/>
              <a:t> başlığına kadar</a:t>
            </a:r>
            <a:endParaRPr lang="en-US" dirty="0"/>
          </a:p>
          <a:p>
            <a:r>
              <a:rPr lang="en-US" b="1" dirty="0">
                <a:solidFill>
                  <a:srgbClr val="FF0000"/>
                </a:solidFill>
              </a:rPr>
              <a:t>&lt;</a:t>
            </a:r>
            <a:r>
              <a:rPr lang="en-US" b="1" dirty="0" smtClean="0">
                <a:solidFill>
                  <a:srgbClr val="FF0000"/>
                </a:solidFill>
              </a:rPr>
              <a:t>p&gt;</a:t>
            </a:r>
            <a:r>
              <a:rPr lang="tr-TR" dirty="0" smtClean="0"/>
              <a:t>İçine </a:t>
            </a:r>
            <a:r>
              <a:rPr lang="tr-TR" dirty="0" err="1" smtClean="0"/>
              <a:t>parağraf</a:t>
            </a:r>
            <a:r>
              <a:rPr lang="tr-TR" dirty="0" smtClean="0"/>
              <a:t> yazarsınız</a:t>
            </a:r>
            <a:r>
              <a:rPr lang="tr-TR" b="1" dirty="0" smtClean="0">
                <a:solidFill>
                  <a:srgbClr val="FF0000"/>
                </a:solidFill>
              </a:rPr>
              <a:t> </a:t>
            </a:r>
            <a:r>
              <a:rPr lang="en-US" b="1" dirty="0" smtClean="0">
                <a:solidFill>
                  <a:srgbClr val="FF0000"/>
                </a:solidFill>
              </a:rPr>
              <a:t>&lt;/</a:t>
            </a:r>
            <a:r>
              <a:rPr lang="en-US" b="1" dirty="0">
                <a:solidFill>
                  <a:srgbClr val="FF0000"/>
                </a:solidFill>
              </a:rPr>
              <a:t>p&gt;</a:t>
            </a:r>
          </a:p>
          <a:p>
            <a:r>
              <a:rPr lang="en-US" b="1" dirty="0">
                <a:solidFill>
                  <a:srgbClr val="FF0000"/>
                </a:solidFill>
              </a:rPr>
              <a:t>&lt;</a:t>
            </a:r>
            <a:r>
              <a:rPr lang="en-US" b="1" dirty="0" err="1">
                <a:solidFill>
                  <a:srgbClr val="FF0000"/>
                </a:solidFill>
              </a:rPr>
              <a:t>em</a:t>
            </a:r>
            <a:r>
              <a:rPr lang="en-US" b="1" dirty="0">
                <a:solidFill>
                  <a:srgbClr val="FF0000"/>
                </a:solidFill>
              </a:rPr>
              <a:t>&gt;text&lt;/</a:t>
            </a:r>
            <a:r>
              <a:rPr lang="en-US" b="1" dirty="0" err="1">
                <a:solidFill>
                  <a:srgbClr val="FF0000"/>
                </a:solidFill>
              </a:rPr>
              <a:t>em</a:t>
            </a:r>
            <a:r>
              <a:rPr lang="en-US" b="1" dirty="0">
                <a:solidFill>
                  <a:srgbClr val="FF0000"/>
                </a:solidFill>
              </a:rPr>
              <a:t>&gt;</a:t>
            </a:r>
            <a:r>
              <a:rPr lang="en-US" dirty="0"/>
              <a:t> </a:t>
            </a:r>
            <a:r>
              <a:rPr lang="tr-TR" dirty="0" smtClean="0"/>
              <a:t>yazıyı vurgulu yazdırır. </a:t>
            </a:r>
            <a:endParaRPr lang="en-US" dirty="0"/>
          </a:p>
          <a:p>
            <a:r>
              <a:rPr lang="en-US" b="1" dirty="0">
                <a:solidFill>
                  <a:srgbClr val="FF0000"/>
                </a:solidFill>
              </a:rPr>
              <a:t>&lt;strong&gt;text&lt;/strong&gt;</a:t>
            </a:r>
            <a:r>
              <a:rPr lang="en-US" dirty="0"/>
              <a:t> </a:t>
            </a:r>
            <a:r>
              <a:rPr lang="tr-TR" dirty="0" smtClean="0"/>
              <a:t>Yazıyı daha güçlü bir şekilde vurgular. </a:t>
            </a:r>
            <a:endParaRPr lang="en-US" dirty="0"/>
          </a:p>
          <a:p>
            <a:r>
              <a:rPr lang="en-US" b="1" dirty="0">
                <a:solidFill>
                  <a:srgbClr val="FF0000"/>
                </a:solidFill>
              </a:rPr>
              <a:t>&lt;</a:t>
            </a:r>
            <a:r>
              <a:rPr lang="en-US" b="1" dirty="0" err="1">
                <a:solidFill>
                  <a:srgbClr val="FF0000"/>
                </a:solidFill>
              </a:rPr>
              <a:t>br</a:t>
            </a:r>
            <a:r>
              <a:rPr lang="en-US" b="1" dirty="0">
                <a:solidFill>
                  <a:srgbClr val="FF0000"/>
                </a:solidFill>
              </a:rPr>
              <a:t>&gt; </a:t>
            </a:r>
            <a:r>
              <a:rPr lang="tr-TR" dirty="0" smtClean="0"/>
              <a:t>Satır başın gider (Break) Kapatma </a:t>
            </a:r>
            <a:r>
              <a:rPr lang="tr-TR" dirty="0" err="1" smtClean="0"/>
              <a:t>tag’ı</a:t>
            </a:r>
            <a:r>
              <a:rPr lang="tr-TR" dirty="0" smtClean="0"/>
              <a:t> yoktur. Tek kelime olarak kullanılır.</a:t>
            </a:r>
            <a:endParaRPr lang="en-US" dirty="0"/>
          </a:p>
          <a:p>
            <a:r>
              <a:rPr lang="en-US" b="1" dirty="0">
                <a:solidFill>
                  <a:srgbClr val="FF0000"/>
                </a:solidFill>
              </a:rPr>
              <a:t>&lt;a </a:t>
            </a:r>
            <a:r>
              <a:rPr lang="en-US" b="1" dirty="0" err="1">
                <a:solidFill>
                  <a:srgbClr val="FF0000"/>
                </a:solidFill>
              </a:rPr>
              <a:t>href</a:t>
            </a:r>
            <a:r>
              <a:rPr lang="en-US" b="1" dirty="0">
                <a:solidFill>
                  <a:srgbClr val="FF0000"/>
                </a:solidFill>
              </a:rPr>
              <a:t>="https://djangogirls.org"&gt;link&lt;/a&gt;</a:t>
            </a:r>
            <a:r>
              <a:rPr lang="en-US" dirty="0"/>
              <a:t> </a:t>
            </a:r>
            <a:r>
              <a:rPr lang="tr-TR" dirty="0" smtClean="0"/>
              <a:t>Bir link oluşturur.</a:t>
            </a:r>
            <a:endParaRPr lang="en-US" dirty="0" smtClean="0"/>
          </a:p>
          <a:p>
            <a:r>
              <a:rPr lang="en-US" b="1" dirty="0" smtClean="0">
                <a:solidFill>
                  <a:srgbClr val="FF0000"/>
                </a:solidFill>
              </a:rPr>
              <a:t>&lt;</a:t>
            </a:r>
            <a:r>
              <a:rPr lang="en-US" b="1" dirty="0" err="1" smtClean="0">
                <a:solidFill>
                  <a:srgbClr val="FF0000"/>
                </a:solidFill>
              </a:rPr>
              <a:t>ul</a:t>
            </a:r>
            <a:r>
              <a:rPr lang="en-US" b="1" dirty="0" smtClean="0">
                <a:solidFill>
                  <a:srgbClr val="FF0000"/>
                </a:solidFill>
              </a:rPr>
              <a:t>&gt;&lt;li&gt;first item&lt;/li&gt;&lt;li&gt;second item&lt;/li&gt;&lt;/</a:t>
            </a:r>
            <a:r>
              <a:rPr lang="en-US" b="1" dirty="0" err="1" smtClean="0">
                <a:solidFill>
                  <a:srgbClr val="FF0000"/>
                </a:solidFill>
              </a:rPr>
              <a:t>ul</a:t>
            </a:r>
            <a:r>
              <a:rPr lang="en-US" b="1" dirty="0" smtClean="0">
                <a:solidFill>
                  <a:srgbClr val="FF0000"/>
                </a:solidFill>
              </a:rPr>
              <a:t>&gt; </a:t>
            </a:r>
            <a:r>
              <a:rPr lang="tr-TR" dirty="0" smtClean="0"/>
              <a:t>Liste oluşturur.</a:t>
            </a:r>
            <a:endParaRPr lang="en-US" dirty="0" smtClean="0"/>
          </a:p>
          <a:p>
            <a:r>
              <a:rPr lang="en-US" b="1" dirty="0" smtClean="0">
                <a:solidFill>
                  <a:srgbClr val="FF0000"/>
                </a:solidFill>
              </a:rPr>
              <a:t>&lt;</a:t>
            </a:r>
            <a:r>
              <a:rPr lang="en-US" b="1" dirty="0">
                <a:solidFill>
                  <a:srgbClr val="FF0000"/>
                </a:solidFill>
              </a:rPr>
              <a:t>div&gt;&lt;/div&gt; </a:t>
            </a:r>
            <a:r>
              <a:rPr lang="tr-TR" dirty="0" smtClean="0"/>
              <a:t>Sayfa bölümü oluşturur</a:t>
            </a:r>
            <a:endParaRPr lang="tr-TR" dirty="0"/>
          </a:p>
        </p:txBody>
      </p:sp>
    </p:spTree>
    <p:extLst>
      <p:ext uri="{BB962C8B-B14F-4D97-AF65-F5344CB8AC3E}">
        <p14:creationId xmlns:p14="http://schemas.microsoft.com/office/powerpoint/2010/main" val="41813603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t>Template</a:t>
            </a:r>
            <a:r>
              <a:rPr lang="tr-TR" u="sng" dirty="0" smtClean="0"/>
              <a:t> Oluşturmak</a:t>
            </a:r>
            <a:endParaRPr lang="tr-TR" dirty="0"/>
          </a:p>
        </p:txBody>
      </p:sp>
      <p:sp>
        <p:nvSpPr>
          <p:cNvPr id="3" name="İçerik Yer Tutucusu 2"/>
          <p:cNvSpPr>
            <a:spLocks noGrp="1"/>
          </p:cNvSpPr>
          <p:nvPr>
            <p:ph idx="1"/>
          </p:nvPr>
        </p:nvSpPr>
        <p:spPr/>
        <p:txBody>
          <a:bodyPr>
            <a:normAutofit fontScale="92500" lnSpcReduction="20000"/>
          </a:bodyPr>
          <a:lstStyle/>
          <a:p>
            <a:pPr marL="0" indent="0">
              <a:buNone/>
            </a:pPr>
            <a:r>
              <a:rPr lang="tr-TR" dirty="0" smtClean="0"/>
              <a:t>Şimdiye kadar yazdığımız kodları </a:t>
            </a:r>
            <a:r>
              <a:rPr lang="tr-TR" dirty="0" err="1" smtClean="0"/>
              <a:t>PythonAnywhere’e</a:t>
            </a:r>
            <a:r>
              <a:rPr lang="tr-TR" dirty="0" smtClean="0"/>
              <a:t> </a:t>
            </a:r>
            <a:r>
              <a:rPr lang="tr-TR" dirty="0" err="1" smtClean="0"/>
              <a:t>yükleyemek</a:t>
            </a:r>
            <a:r>
              <a:rPr lang="tr-TR" dirty="0" smtClean="0"/>
              <a:t> için önce kodu </a:t>
            </a:r>
            <a:r>
              <a:rPr lang="tr-TR" dirty="0" err="1" smtClean="0"/>
              <a:t>gitHub’a</a:t>
            </a:r>
            <a:r>
              <a:rPr lang="tr-TR" dirty="0" smtClean="0"/>
              <a:t> yüklemek gerekmektedir. Bunu yapabilmek için de önce lokalde ne tür değişiklikler olduğunu görmek için </a:t>
            </a:r>
            <a:r>
              <a:rPr lang="tr-TR" b="1" dirty="0" smtClean="0">
                <a:solidFill>
                  <a:srgbClr val="FF0000"/>
                </a:solidFill>
              </a:rPr>
              <a:t>git </a:t>
            </a:r>
            <a:r>
              <a:rPr lang="tr-TR" b="1" dirty="0" err="1" smtClean="0">
                <a:solidFill>
                  <a:srgbClr val="FF0000"/>
                </a:solidFill>
              </a:rPr>
              <a:t>status</a:t>
            </a:r>
            <a:r>
              <a:rPr lang="tr-TR" dirty="0" smtClean="0"/>
              <a:t> komutunu kullanmak lazımdır. </a:t>
            </a:r>
            <a:r>
              <a:rPr lang="tr-TR" dirty="0"/>
              <a:t> </a:t>
            </a:r>
            <a:r>
              <a:rPr lang="tr-TR" dirty="0" err="1"/>
              <a:t>d</a:t>
            </a:r>
            <a:r>
              <a:rPr lang="tr-TR" dirty="0" err="1" smtClean="0"/>
              <a:t>jangogirls</a:t>
            </a:r>
            <a:r>
              <a:rPr lang="tr-TR" dirty="0" smtClean="0"/>
              <a:t> klasöründe olduğunuza emin olduktan </a:t>
            </a:r>
            <a:r>
              <a:rPr lang="tr-TR" dirty="0"/>
              <a:t>sonra </a:t>
            </a:r>
            <a:r>
              <a:rPr lang="tr-TR" b="1" dirty="0">
                <a:solidFill>
                  <a:srgbClr val="FF0000"/>
                </a:solidFill>
              </a:rPr>
              <a:t>git </a:t>
            </a:r>
            <a:r>
              <a:rPr lang="tr-TR" b="1" dirty="0" err="1">
                <a:solidFill>
                  <a:srgbClr val="FF0000"/>
                </a:solidFill>
              </a:rPr>
              <a:t>add</a:t>
            </a:r>
            <a:r>
              <a:rPr lang="tr-TR" b="1" dirty="0">
                <a:solidFill>
                  <a:srgbClr val="FF0000"/>
                </a:solidFill>
              </a:rPr>
              <a:t> --</a:t>
            </a:r>
            <a:r>
              <a:rPr lang="tr-TR" b="1" dirty="0" err="1">
                <a:solidFill>
                  <a:srgbClr val="FF0000"/>
                </a:solidFill>
              </a:rPr>
              <a:t>all</a:t>
            </a:r>
            <a:r>
              <a:rPr lang="tr-TR" b="1" dirty="0">
                <a:solidFill>
                  <a:srgbClr val="FF0000"/>
                </a:solidFill>
              </a:rPr>
              <a:t> </a:t>
            </a:r>
            <a:r>
              <a:rPr lang="tr-TR" b="1" dirty="0" smtClean="0">
                <a:solidFill>
                  <a:srgbClr val="FF0000"/>
                </a:solidFill>
              </a:rPr>
              <a:t>.</a:t>
            </a:r>
            <a:r>
              <a:rPr lang="tr-TR" dirty="0" smtClean="0"/>
              <a:t> komutuyla bu klasörde yapılmış tüm değişiklikleri almasını istemiş oluruz. </a:t>
            </a:r>
          </a:p>
          <a:p>
            <a:pPr marL="0" indent="0">
              <a:buNone/>
            </a:pPr>
            <a:r>
              <a:rPr lang="tr-TR" dirty="0" smtClean="0"/>
              <a:t>Tüm dosyaları </a:t>
            </a:r>
            <a:r>
              <a:rPr lang="tr-TR" dirty="0" err="1" smtClean="0"/>
              <a:t>upload</a:t>
            </a:r>
            <a:r>
              <a:rPr lang="tr-TR" dirty="0" smtClean="0"/>
              <a:t> etmeden önce git tarafından nelerin </a:t>
            </a:r>
            <a:r>
              <a:rPr lang="tr-TR" dirty="0" err="1" smtClean="0"/>
              <a:t>upload</a:t>
            </a:r>
            <a:r>
              <a:rPr lang="tr-TR" dirty="0" smtClean="0"/>
              <a:t> edileceğini kontrol edelim. </a:t>
            </a:r>
            <a:r>
              <a:rPr lang="tr-TR" dirty="0" err="1" smtClean="0"/>
              <a:t>Upload</a:t>
            </a:r>
            <a:r>
              <a:rPr lang="tr-TR" dirty="0" smtClean="0"/>
              <a:t> edilecek tüm dosyalar yeşil olarak gözükür. </a:t>
            </a:r>
            <a:r>
              <a:rPr lang="tr-TR" b="1" dirty="0" smtClean="0">
                <a:solidFill>
                  <a:srgbClr val="FF0000"/>
                </a:solidFill>
              </a:rPr>
              <a:t>git </a:t>
            </a:r>
            <a:r>
              <a:rPr lang="tr-TR" b="1" dirty="0" err="1" smtClean="0">
                <a:solidFill>
                  <a:srgbClr val="FF0000"/>
                </a:solidFill>
              </a:rPr>
              <a:t>status</a:t>
            </a:r>
            <a:r>
              <a:rPr lang="tr-TR" dirty="0" smtClean="0"/>
              <a:t> ile bunu yaparız. Bundan sonra ise aşağıdaki komutla hatırlayacağımız bir not ile değişiklikleri kaydederiz:</a:t>
            </a:r>
          </a:p>
          <a:p>
            <a:pPr marL="0" indent="0">
              <a:buNone/>
            </a:pPr>
            <a:r>
              <a:rPr lang="en-US" b="1" dirty="0" err="1">
                <a:solidFill>
                  <a:srgbClr val="FF0000"/>
                </a:solidFill>
              </a:rPr>
              <a:t>git</a:t>
            </a:r>
            <a:r>
              <a:rPr lang="en-US" b="1" dirty="0">
                <a:solidFill>
                  <a:srgbClr val="FF0000"/>
                </a:solidFill>
              </a:rPr>
              <a:t> commit -m </a:t>
            </a:r>
            <a:r>
              <a:rPr lang="en-US" b="1" dirty="0" smtClean="0">
                <a:solidFill>
                  <a:srgbClr val="FF0000"/>
                </a:solidFill>
              </a:rPr>
              <a:t>"</a:t>
            </a:r>
            <a:r>
              <a:rPr lang="tr-TR" b="1" dirty="0" smtClean="0">
                <a:solidFill>
                  <a:srgbClr val="FF0000"/>
                </a:solidFill>
              </a:rPr>
              <a:t>Sitenin </a:t>
            </a:r>
            <a:r>
              <a:rPr lang="en-US" b="1" dirty="0" smtClean="0">
                <a:solidFill>
                  <a:srgbClr val="FF0000"/>
                </a:solidFill>
              </a:rPr>
              <a:t>HTML </a:t>
            </a:r>
            <a:r>
              <a:rPr lang="tr-TR" b="1" dirty="0" smtClean="0">
                <a:solidFill>
                  <a:srgbClr val="FF0000"/>
                </a:solidFill>
              </a:rPr>
              <a:t>kod değişikliği</a:t>
            </a:r>
            <a:r>
              <a:rPr lang="en-US" b="1" dirty="0" smtClean="0">
                <a:solidFill>
                  <a:srgbClr val="FF0000"/>
                </a:solidFill>
              </a:rPr>
              <a:t>"</a:t>
            </a:r>
            <a:r>
              <a:rPr lang="tr-TR" b="1" dirty="0" smtClean="0">
                <a:solidFill>
                  <a:srgbClr val="FF0000"/>
                </a:solidFill>
              </a:rPr>
              <a:t> </a:t>
            </a:r>
          </a:p>
          <a:p>
            <a:pPr marL="0" indent="0">
              <a:buNone/>
            </a:pPr>
            <a:r>
              <a:rPr lang="tr-TR" dirty="0" smtClean="0"/>
              <a:t>Aşağıdaki komut ise bu değişikliklerin lokalden </a:t>
            </a:r>
            <a:r>
              <a:rPr lang="tr-TR" dirty="0" err="1" smtClean="0"/>
              <a:t>github’a</a:t>
            </a:r>
            <a:r>
              <a:rPr lang="tr-TR" dirty="0" smtClean="0"/>
              <a:t> </a:t>
            </a:r>
            <a:r>
              <a:rPr lang="tr-TR" dirty="0" err="1" smtClean="0"/>
              <a:t>push</a:t>
            </a:r>
            <a:r>
              <a:rPr lang="tr-TR" dirty="0" smtClean="0"/>
              <a:t> edilmesini sağlar.</a:t>
            </a:r>
          </a:p>
        </p:txBody>
      </p:sp>
    </p:spTree>
    <p:extLst>
      <p:ext uri="{BB962C8B-B14F-4D97-AF65-F5344CB8AC3E}">
        <p14:creationId xmlns:p14="http://schemas.microsoft.com/office/powerpoint/2010/main" val="36496273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t>Template</a:t>
            </a:r>
            <a:r>
              <a:rPr lang="tr-TR" u="sng" dirty="0" smtClean="0"/>
              <a:t> Oluşturmak</a:t>
            </a:r>
            <a:endParaRPr lang="tr-TR" dirty="0"/>
          </a:p>
        </p:txBody>
      </p:sp>
      <p:sp>
        <p:nvSpPr>
          <p:cNvPr id="3" name="İçerik Yer Tutucusu 2"/>
          <p:cNvSpPr>
            <a:spLocks noGrp="1"/>
          </p:cNvSpPr>
          <p:nvPr>
            <p:ph idx="1"/>
          </p:nvPr>
        </p:nvSpPr>
        <p:spPr/>
        <p:txBody>
          <a:bodyPr>
            <a:normAutofit/>
          </a:bodyPr>
          <a:lstStyle/>
          <a:p>
            <a:pPr marL="0" indent="0">
              <a:buNone/>
            </a:pPr>
            <a:r>
              <a:rPr lang="tr-TR" dirty="0" smtClean="0"/>
              <a:t>Şimdi ise sıra kodun </a:t>
            </a:r>
            <a:r>
              <a:rPr lang="tr-TR" dirty="0" err="1" smtClean="0"/>
              <a:t>pythonanywhere’e</a:t>
            </a:r>
            <a:r>
              <a:rPr lang="tr-TR" dirty="0" smtClean="0"/>
              <a:t> çekilmesine geldi. Bunun için </a:t>
            </a:r>
            <a:r>
              <a:rPr lang="tr-TR" dirty="0" err="1" smtClean="0"/>
              <a:t>pythnanywhere’de</a:t>
            </a:r>
            <a:r>
              <a:rPr lang="tr-TR" dirty="0" smtClean="0"/>
              <a:t> </a:t>
            </a:r>
            <a:r>
              <a:rPr lang="tr-TR" dirty="0" err="1" smtClean="0"/>
              <a:t>Bash</a:t>
            </a:r>
            <a:r>
              <a:rPr lang="tr-TR" dirty="0" smtClean="0"/>
              <a:t> </a:t>
            </a:r>
            <a:r>
              <a:rPr lang="tr-TR" dirty="0" err="1" smtClean="0"/>
              <a:t>Console’a</a:t>
            </a:r>
            <a:r>
              <a:rPr lang="tr-TR" dirty="0" smtClean="0"/>
              <a:t> girmeniz ve aşağıdaki komutu çalıştırmanız gerekiyor:</a:t>
            </a:r>
          </a:p>
          <a:p>
            <a:pPr marL="0" indent="0">
              <a:buNone/>
            </a:pPr>
            <a:r>
              <a:rPr lang="tr-TR" dirty="0"/>
              <a:t> </a:t>
            </a:r>
            <a:r>
              <a:rPr lang="tr-TR" b="1" dirty="0">
                <a:solidFill>
                  <a:srgbClr val="FF0000"/>
                </a:solidFill>
              </a:rPr>
              <a:t>cd </a:t>
            </a:r>
            <a:r>
              <a:rPr lang="tr-TR" b="1" dirty="0" smtClean="0">
                <a:solidFill>
                  <a:srgbClr val="FF0000"/>
                </a:solidFill>
              </a:rPr>
              <a:t>~/&lt;alt domain adınız&gt;.pythonanywhere.com</a:t>
            </a:r>
          </a:p>
          <a:p>
            <a:pPr marL="0" indent="0">
              <a:buNone/>
            </a:pPr>
            <a:r>
              <a:rPr lang="tr-TR" dirty="0"/>
              <a:t>Alt domain adınız kullanıcı adınızdır.</a:t>
            </a:r>
          </a:p>
          <a:p>
            <a:pPr marL="0" indent="0">
              <a:buNone/>
            </a:pPr>
            <a:r>
              <a:rPr lang="tr-TR" dirty="0" smtClean="0"/>
              <a:t>Sonra da ..</a:t>
            </a:r>
          </a:p>
          <a:p>
            <a:pPr marL="0" indent="0">
              <a:buNone/>
            </a:pPr>
            <a:r>
              <a:rPr lang="tr-TR" b="1" dirty="0">
                <a:solidFill>
                  <a:srgbClr val="FF0000"/>
                </a:solidFill>
              </a:rPr>
              <a:t>git </a:t>
            </a:r>
            <a:r>
              <a:rPr lang="tr-TR" b="1" dirty="0" err="1" smtClean="0">
                <a:solidFill>
                  <a:srgbClr val="FF0000"/>
                </a:solidFill>
              </a:rPr>
              <a:t>pull</a:t>
            </a:r>
            <a:endParaRPr lang="tr-TR" b="1" dirty="0" smtClean="0">
              <a:solidFill>
                <a:srgbClr val="FF0000"/>
              </a:solidFill>
            </a:endParaRPr>
          </a:p>
          <a:p>
            <a:pPr marL="0" indent="0">
              <a:buNone/>
            </a:pPr>
            <a:r>
              <a:rPr lang="tr-TR" dirty="0" smtClean="0"/>
              <a:t>Kodunuzu </a:t>
            </a:r>
            <a:r>
              <a:rPr lang="tr-TR" dirty="0" err="1" smtClean="0"/>
              <a:t>pythonanywhere’de</a:t>
            </a:r>
            <a:r>
              <a:rPr lang="tr-TR" dirty="0" smtClean="0"/>
              <a:t> </a:t>
            </a:r>
            <a:r>
              <a:rPr lang="tr-TR" b="1" dirty="0" err="1" smtClean="0">
                <a:solidFill>
                  <a:srgbClr val="FF0000"/>
                </a:solidFill>
              </a:rPr>
              <a:t>Files</a:t>
            </a:r>
            <a:r>
              <a:rPr lang="tr-TR" b="1" dirty="0" smtClean="0">
                <a:solidFill>
                  <a:srgbClr val="FF0000"/>
                </a:solidFill>
              </a:rPr>
              <a:t> </a:t>
            </a:r>
            <a:r>
              <a:rPr lang="tr-TR" dirty="0" smtClean="0"/>
              <a:t>sekmesinden görebilirsiniz. Sayfanızı yenilediğinizde ise güncellemeleri göreceksiniz.</a:t>
            </a:r>
          </a:p>
        </p:txBody>
      </p:sp>
    </p:spTree>
    <p:extLst>
      <p:ext uri="{BB962C8B-B14F-4D97-AF65-F5344CB8AC3E}">
        <p14:creationId xmlns:p14="http://schemas.microsoft.com/office/powerpoint/2010/main" val="2938174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t>ORM Nedir ? </a:t>
            </a:r>
            <a:endParaRPr lang="tr-TR" dirty="0"/>
          </a:p>
        </p:txBody>
      </p:sp>
      <p:sp>
        <p:nvSpPr>
          <p:cNvPr id="3" name="İçerik Yer Tutucusu 2"/>
          <p:cNvSpPr>
            <a:spLocks noGrp="1"/>
          </p:cNvSpPr>
          <p:nvPr>
            <p:ph idx="1"/>
          </p:nvPr>
        </p:nvSpPr>
        <p:spPr/>
        <p:txBody>
          <a:bodyPr/>
          <a:lstStyle/>
          <a:p>
            <a:r>
              <a:rPr lang="tr-TR" dirty="0" err="1" smtClean="0"/>
              <a:t>Django’nun</a:t>
            </a:r>
            <a:r>
              <a:rPr lang="tr-TR" dirty="0" smtClean="0"/>
              <a:t> sahip olduğu </a:t>
            </a:r>
            <a:r>
              <a:rPr lang="tr-TR" b="1" dirty="0" smtClean="0">
                <a:solidFill>
                  <a:srgbClr val="FF0000"/>
                </a:solidFill>
              </a:rPr>
              <a:t>Object </a:t>
            </a:r>
            <a:r>
              <a:rPr lang="tr-TR" b="1" dirty="0" err="1" smtClean="0">
                <a:solidFill>
                  <a:srgbClr val="FF0000"/>
                </a:solidFill>
              </a:rPr>
              <a:t>Relational</a:t>
            </a:r>
            <a:r>
              <a:rPr lang="tr-TR" b="1" dirty="0" smtClean="0">
                <a:solidFill>
                  <a:srgbClr val="FF0000"/>
                </a:solidFill>
              </a:rPr>
              <a:t> </a:t>
            </a:r>
            <a:r>
              <a:rPr lang="tr-TR" b="1" dirty="0" err="1" smtClean="0">
                <a:solidFill>
                  <a:srgbClr val="FF0000"/>
                </a:solidFill>
              </a:rPr>
              <a:t>Mapping</a:t>
            </a:r>
            <a:r>
              <a:rPr lang="tr-TR" dirty="0" smtClean="0"/>
              <a:t> adlı bir özelliktir. Bu özelliği kullanarak veri tabanımız </a:t>
            </a:r>
            <a:r>
              <a:rPr lang="tr-TR" dirty="0"/>
              <a:t>içerisinde yer alan </a:t>
            </a:r>
            <a:r>
              <a:rPr lang="tr-TR" dirty="0" smtClean="0"/>
              <a:t>tabloları </a:t>
            </a:r>
            <a:r>
              <a:rPr lang="tr-TR" dirty="0"/>
              <a:t>bir </a:t>
            </a:r>
            <a:r>
              <a:rPr lang="tr-TR" dirty="0" err="1" smtClean="0"/>
              <a:t>class</a:t>
            </a:r>
            <a:r>
              <a:rPr lang="tr-TR" dirty="0" smtClean="0"/>
              <a:t> ile, tablo alanlarımızı ise bir </a:t>
            </a:r>
            <a:r>
              <a:rPr lang="tr-TR" dirty="0" err="1" smtClean="0"/>
              <a:t>property</a:t>
            </a:r>
            <a:r>
              <a:rPr lang="tr-TR" dirty="0" smtClean="0"/>
              <a:t> ile tanımlayabilmekteyiz. </a:t>
            </a:r>
            <a:r>
              <a:rPr lang="tr-TR" dirty="0" err="1" smtClean="0"/>
              <a:t>Veritabanındaki</a:t>
            </a:r>
            <a:r>
              <a:rPr lang="tr-TR" dirty="0" smtClean="0"/>
              <a:t> </a:t>
            </a:r>
            <a:r>
              <a:rPr lang="tr-TR" dirty="0"/>
              <a:t>kayıtlara da ait olduğu sınıfta bir obje olarak erişebilmekte ve kullanabilmekteyiz</a:t>
            </a:r>
            <a:r>
              <a:rPr lang="tr-TR" dirty="0" smtClean="0"/>
              <a:t>.</a:t>
            </a:r>
          </a:p>
          <a:p>
            <a:pPr marL="0" indent="0">
              <a:buNone/>
            </a:pPr>
            <a:r>
              <a:rPr lang="tr-TR" dirty="0" smtClean="0"/>
              <a:t>Tablo </a:t>
            </a:r>
            <a:r>
              <a:rPr lang="tr-TR" dirty="0" smtClean="0">
                <a:sym typeface="Wingdings" panose="05000000000000000000" pitchFamily="2" charset="2"/>
              </a:rPr>
              <a:t> Class</a:t>
            </a:r>
          </a:p>
          <a:p>
            <a:pPr marL="0" indent="0">
              <a:buNone/>
            </a:pPr>
            <a:r>
              <a:rPr lang="tr-TR" dirty="0" smtClean="0">
                <a:sym typeface="Wingdings" panose="05000000000000000000" pitchFamily="2" charset="2"/>
              </a:rPr>
              <a:t>Alan  </a:t>
            </a:r>
            <a:r>
              <a:rPr lang="tr-TR" dirty="0" err="1" smtClean="0">
                <a:sym typeface="Wingdings" panose="05000000000000000000" pitchFamily="2" charset="2"/>
              </a:rPr>
              <a:t>Property</a:t>
            </a:r>
            <a:endParaRPr lang="tr-TR" dirty="0" smtClean="0">
              <a:sym typeface="Wingdings" panose="05000000000000000000" pitchFamily="2" charset="2"/>
            </a:endParaRPr>
          </a:p>
          <a:p>
            <a:pPr marL="0" indent="0">
              <a:buNone/>
            </a:pPr>
            <a:r>
              <a:rPr lang="tr-TR" dirty="0" smtClean="0">
                <a:sym typeface="Wingdings" panose="05000000000000000000" pitchFamily="2" charset="2"/>
              </a:rPr>
              <a:t>Kayıt  Nesne</a:t>
            </a:r>
            <a:endParaRPr lang="tr-TR" dirty="0"/>
          </a:p>
          <a:p>
            <a:pPr marL="0" indent="0">
              <a:buNone/>
            </a:pPr>
            <a:endParaRPr lang="tr-TR" dirty="0"/>
          </a:p>
        </p:txBody>
      </p:sp>
    </p:spTree>
    <p:extLst>
      <p:ext uri="{BB962C8B-B14F-4D97-AF65-F5344CB8AC3E}">
        <p14:creationId xmlns:p14="http://schemas.microsoft.com/office/powerpoint/2010/main" val="12655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hlinkClick r:id="rId2"/>
              </a:rPr>
              <a:t>Virtual Environment Nedir?</a:t>
            </a:r>
            <a:endParaRPr lang="tr-TR" dirty="0"/>
          </a:p>
        </p:txBody>
      </p:sp>
      <p:sp>
        <p:nvSpPr>
          <p:cNvPr id="3" name="İçerik Yer Tutucusu 2"/>
          <p:cNvSpPr>
            <a:spLocks noGrp="1"/>
          </p:cNvSpPr>
          <p:nvPr>
            <p:ph idx="1"/>
          </p:nvPr>
        </p:nvSpPr>
        <p:spPr/>
        <p:txBody>
          <a:bodyPr>
            <a:normAutofit/>
          </a:bodyPr>
          <a:lstStyle/>
          <a:p>
            <a:pPr algn="just"/>
            <a:r>
              <a:rPr lang="tr-TR" dirty="0" smtClean="0"/>
              <a:t>«</a:t>
            </a:r>
            <a:r>
              <a:rPr lang="tr-TR" dirty="0" err="1" smtClean="0"/>
              <a:t>Djangogirls</a:t>
            </a:r>
            <a:r>
              <a:rPr lang="tr-TR" dirty="0" smtClean="0"/>
              <a:t>» </a:t>
            </a:r>
            <a:r>
              <a:rPr lang="tr-TR" dirty="0"/>
              <a:t>klasöründeyken </a:t>
            </a:r>
            <a:r>
              <a:rPr lang="tr-TR" dirty="0" smtClean="0"/>
              <a:t>«</a:t>
            </a:r>
            <a:r>
              <a:rPr lang="tr-TR" dirty="0" err="1" smtClean="0"/>
              <a:t>myvenv</a:t>
            </a:r>
            <a:r>
              <a:rPr lang="tr-TR" dirty="0" smtClean="0"/>
              <a:t>\</a:t>
            </a:r>
            <a:r>
              <a:rPr lang="tr-TR" dirty="0" err="1" smtClean="0"/>
              <a:t>Scripts</a:t>
            </a:r>
            <a:r>
              <a:rPr lang="tr-TR" dirty="0" smtClean="0"/>
              <a:t>\</a:t>
            </a:r>
            <a:r>
              <a:rPr lang="tr-TR" dirty="0" err="1" smtClean="0"/>
              <a:t>activate</a:t>
            </a:r>
            <a:r>
              <a:rPr lang="tr-TR" dirty="0" smtClean="0"/>
              <a:t>» komutunu vererek Virtual Environment çalıştırılır. Eğer Virtual </a:t>
            </a:r>
            <a:r>
              <a:rPr lang="tr-TR" dirty="0" err="1" smtClean="0"/>
              <a:t>Environment’a</a:t>
            </a:r>
            <a:r>
              <a:rPr lang="tr-TR" dirty="0" smtClean="0"/>
              <a:t> verdiğiniz isim olan «</a:t>
            </a:r>
            <a:r>
              <a:rPr lang="tr-TR" dirty="0" err="1" smtClean="0"/>
              <a:t>myenv</a:t>
            </a:r>
            <a:r>
              <a:rPr lang="tr-TR" dirty="0" smtClean="0"/>
              <a:t>» kelimesini çalıştığınız komut satırının başında önek olarak </a:t>
            </a:r>
            <a:r>
              <a:rPr lang="tr-TR" i="1" dirty="0" smtClean="0"/>
              <a:t>(</a:t>
            </a:r>
            <a:r>
              <a:rPr lang="tr-TR" i="1" dirty="0" err="1"/>
              <a:t>myvenv</a:t>
            </a:r>
            <a:r>
              <a:rPr lang="tr-TR" i="1" dirty="0" smtClean="0"/>
              <a:t>)</a:t>
            </a:r>
            <a:r>
              <a:rPr lang="tr-TR" dirty="0" smtClean="0"/>
              <a:t> şeklinde </a:t>
            </a:r>
            <a:r>
              <a:rPr lang="tr-TR" dirty="0"/>
              <a:t>görüyorsanız  Virtual </a:t>
            </a:r>
            <a:r>
              <a:rPr lang="tr-TR" dirty="0" smtClean="0"/>
              <a:t>Environment çalışıyor demektir. </a:t>
            </a:r>
          </a:p>
          <a:p>
            <a:pPr algn="just"/>
            <a:r>
              <a:rPr lang="tr-TR" dirty="0" err="1" smtClean="0"/>
              <a:t>Django</a:t>
            </a:r>
            <a:r>
              <a:rPr lang="tr-TR" dirty="0" smtClean="0"/>
              <a:t> kurulumunu Virtual Environment kurulduktan sonra yapmanız gerekir. Yani </a:t>
            </a:r>
            <a:r>
              <a:rPr lang="tr-TR" i="1" dirty="0"/>
              <a:t>(</a:t>
            </a:r>
            <a:r>
              <a:rPr lang="tr-TR" i="1" dirty="0" err="1"/>
              <a:t>myvenv</a:t>
            </a:r>
            <a:r>
              <a:rPr lang="tr-TR" i="1" dirty="0" smtClean="0"/>
              <a:t>) </a:t>
            </a:r>
            <a:r>
              <a:rPr lang="tr-TR" dirty="0" smtClean="0"/>
              <a:t>önekini gördükten sonra…</a:t>
            </a:r>
            <a:endParaRPr lang="tr-TR" dirty="0"/>
          </a:p>
        </p:txBody>
      </p:sp>
    </p:spTree>
    <p:extLst>
      <p:ext uri="{BB962C8B-B14F-4D97-AF65-F5344CB8AC3E}">
        <p14:creationId xmlns:p14="http://schemas.microsoft.com/office/powerpoint/2010/main" val="10345924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t>Queryset</a:t>
            </a:r>
            <a:r>
              <a:rPr lang="tr-TR" u="sng" dirty="0" smtClean="0"/>
              <a:t> Nedir?</a:t>
            </a:r>
            <a:endParaRPr lang="tr-TR" dirty="0"/>
          </a:p>
        </p:txBody>
      </p:sp>
      <p:sp>
        <p:nvSpPr>
          <p:cNvPr id="3" name="İçerik Yer Tutucusu 2"/>
          <p:cNvSpPr>
            <a:spLocks noGrp="1"/>
          </p:cNvSpPr>
          <p:nvPr>
            <p:ph idx="1"/>
          </p:nvPr>
        </p:nvSpPr>
        <p:spPr/>
        <p:txBody>
          <a:bodyPr/>
          <a:lstStyle/>
          <a:p>
            <a:r>
              <a:rPr lang="tr-TR" dirty="0" err="1"/>
              <a:t>QuerySet</a:t>
            </a:r>
            <a:r>
              <a:rPr lang="tr-TR" dirty="0"/>
              <a:t> </a:t>
            </a:r>
            <a:r>
              <a:rPr lang="tr-TR" dirty="0" smtClean="0"/>
              <a:t>verilen </a:t>
            </a:r>
            <a:r>
              <a:rPr lang="tr-TR" dirty="0"/>
              <a:t>bir modele ait nesnelerin listesidir. </a:t>
            </a:r>
            <a:r>
              <a:rPr lang="tr-TR" dirty="0" err="1"/>
              <a:t>QuerySet</a:t>
            </a:r>
            <a:r>
              <a:rPr lang="tr-TR" dirty="0"/>
              <a:t> </a:t>
            </a:r>
            <a:r>
              <a:rPr lang="tr-TR" dirty="0" smtClean="0"/>
              <a:t>ile aşağıdakileri yapabiliriz: </a:t>
            </a:r>
          </a:p>
          <a:p>
            <a:pPr marL="0" indent="0">
              <a:buNone/>
            </a:pPr>
            <a:r>
              <a:rPr lang="tr-TR" dirty="0" smtClean="0"/>
              <a:t>	- </a:t>
            </a:r>
            <a:r>
              <a:rPr lang="tr-TR" dirty="0" err="1" smtClean="0"/>
              <a:t>Veritabanından</a:t>
            </a:r>
            <a:r>
              <a:rPr lang="tr-TR" dirty="0" smtClean="0"/>
              <a:t> </a:t>
            </a:r>
            <a:r>
              <a:rPr lang="tr-TR" dirty="0"/>
              <a:t>veri </a:t>
            </a:r>
            <a:r>
              <a:rPr lang="tr-TR" dirty="0" smtClean="0"/>
              <a:t>okuruz, </a:t>
            </a:r>
          </a:p>
          <a:p>
            <a:pPr marL="0" indent="0">
              <a:buNone/>
            </a:pPr>
            <a:r>
              <a:rPr lang="tr-TR" dirty="0" smtClean="0"/>
              <a:t>	- Veriyi filtreleriz,</a:t>
            </a:r>
          </a:p>
          <a:p>
            <a:pPr marL="0" indent="0">
              <a:buNone/>
            </a:pPr>
            <a:r>
              <a:rPr lang="tr-TR" dirty="0" smtClean="0"/>
              <a:t>	- Veriyi sıralarız.</a:t>
            </a:r>
            <a:endParaRPr lang="tr-TR" dirty="0"/>
          </a:p>
        </p:txBody>
      </p:sp>
    </p:spTree>
    <p:extLst>
      <p:ext uri="{BB962C8B-B14F-4D97-AF65-F5344CB8AC3E}">
        <p14:creationId xmlns:p14="http://schemas.microsoft.com/office/powerpoint/2010/main" val="33938004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t>Queryset</a:t>
            </a:r>
            <a:r>
              <a:rPr lang="tr-TR" u="sng" dirty="0" smtClean="0"/>
              <a:t> Nedir?</a:t>
            </a:r>
            <a:endParaRPr lang="tr-TR" dirty="0"/>
          </a:p>
        </p:txBody>
      </p:sp>
      <p:sp>
        <p:nvSpPr>
          <p:cNvPr id="3" name="İçerik Yer Tutucusu 2"/>
          <p:cNvSpPr>
            <a:spLocks noGrp="1"/>
          </p:cNvSpPr>
          <p:nvPr>
            <p:ph idx="1"/>
          </p:nvPr>
        </p:nvSpPr>
        <p:spPr/>
        <p:txBody>
          <a:bodyPr/>
          <a:lstStyle/>
          <a:p>
            <a:r>
              <a:rPr lang="tr-TR" dirty="0" smtClean="0"/>
              <a:t>Bilgisayarımızda konsolu açıp aşağıdaki komutu yazarak </a:t>
            </a:r>
            <a:r>
              <a:rPr lang="tr-TR" dirty="0" err="1" smtClean="0"/>
              <a:t>python’un</a:t>
            </a:r>
            <a:r>
              <a:rPr lang="tr-TR" dirty="0" smtClean="0"/>
              <a:t> etkileşimli konsoluna girelim. </a:t>
            </a:r>
          </a:p>
          <a:p>
            <a:pPr lvl="1"/>
            <a:r>
              <a:rPr lang="tr-TR" b="1" dirty="0" err="1">
                <a:solidFill>
                  <a:srgbClr val="FF0000"/>
                </a:solidFill>
              </a:rPr>
              <a:t>python</a:t>
            </a:r>
            <a:r>
              <a:rPr lang="tr-TR" b="1" dirty="0">
                <a:solidFill>
                  <a:srgbClr val="FF0000"/>
                </a:solidFill>
              </a:rPr>
              <a:t> manage.py </a:t>
            </a:r>
            <a:r>
              <a:rPr lang="tr-TR" b="1" dirty="0" smtClean="0">
                <a:solidFill>
                  <a:srgbClr val="FF0000"/>
                </a:solidFill>
              </a:rPr>
              <a:t>Shell</a:t>
            </a:r>
          </a:p>
          <a:p>
            <a:pPr lvl="1"/>
            <a:r>
              <a:rPr lang="tr-TR" b="1" dirty="0" smtClean="0">
                <a:solidFill>
                  <a:srgbClr val="FF0000"/>
                </a:solidFill>
              </a:rPr>
              <a:t>&gt;&gt;&gt; </a:t>
            </a:r>
            <a:r>
              <a:rPr lang="tr-TR" dirty="0" smtClean="0"/>
              <a:t>işaretini gördükten </a:t>
            </a:r>
            <a:r>
              <a:rPr lang="tr-TR" dirty="0"/>
              <a:t>sonra </a:t>
            </a:r>
            <a:r>
              <a:rPr lang="tr-TR" b="1" dirty="0" err="1">
                <a:solidFill>
                  <a:srgbClr val="FF0000"/>
                </a:solidFill>
              </a:rPr>
              <a:t>from</a:t>
            </a:r>
            <a:r>
              <a:rPr lang="tr-TR" b="1" dirty="0">
                <a:solidFill>
                  <a:srgbClr val="FF0000"/>
                </a:solidFill>
              </a:rPr>
              <a:t> </a:t>
            </a:r>
            <a:r>
              <a:rPr lang="tr-TR" b="1" dirty="0" err="1">
                <a:solidFill>
                  <a:srgbClr val="FF0000"/>
                </a:solidFill>
              </a:rPr>
              <a:t>blog.models</a:t>
            </a:r>
            <a:r>
              <a:rPr lang="tr-TR" b="1" dirty="0">
                <a:solidFill>
                  <a:srgbClr val="FF0000"/>
                </a:solidFill>
              </a:rPr>
              <a:t> </a:t>
            </a:r>
            <a:r>
              <a:rPr lang="tr-TR" b="1" dirty="0" err="1">
                <a:solidFill>
                  <a:srgbClr val="FF0000"/>
                </a:solidFill>
              </a:rPr>
              <a:t>import</a:t>
            </a:r>
            <a:r>
              <a:rPr lang="tr-TR" b="1" dirty="0">
                <a:solidFill>
                  <a:srgbClr val="FF0000"/>
                </a:solidFill>
              </a:rPr>
              <a:t> </a:t>
            </a:r>
            <a:r>
              <a:rPr lang="tr-TR" b="1" dirty="0" smtClean="0">
                <a:solidFill>
                  <a:srgbClr val="FF0000"/>
                </a:solidFill>
              </a:rPr>
              <a:t>Post </a:t>
            </a:r>
            <a:r>
              <a:rPr lang="tr-TR" dirty="0" smtClean="0"/>
              <a:t>komutu ile </a:t>
            </a:r>
            <a:r>
              <a:rPr lang="tr-TR" dirty="0" err="1" smtClean="0"/>
              <a:t>blog.models’dan</a:t>
            </a:r>
            <a:r>
              <a:rPr lang="tr-TR" dirty="0" smtClean="0"/>
              <a:t> Post modelini dahil edelim.</a:t>
            </a:r>
          </a:p>
          <a:p>
            <a:pPr lvl="1"/>
            <a:r>
              <a:rPr lang="tr-TR" b="1" dirty="0" err="1">
                <a:solidFill>
                  <a:srgbClr val="FF0000"/>
                </a:solidFill>
              </a:rPr>
              <a:t>Post.objects.all</a:t>
            </a:r>
            <a:r>
              <a:rPr lang="tr-TR" b="1" dirty="0" smtClean="0">
                <a:solidFill>
                  <a:srgbClr val="FF0000"/>
                </a:solidFill>
              </a:rPr>
              <a:t>() </a:t>
            </a:r>
            <a:r>
              <a:rPr lang="tr-TR" dirty="0" smtClean="0"/>
              <a:t>komutun yazarsak Daha önce oluşturduğumuz bütün postları aşağıdaki gibi görüntüleriz</a:t>
            </a:r>
          </a:p>
          <a:p>
            <a:pPr lvl="1"/>
            <a:r>
              <a:rPr lang="tr-TR" b="1" dirty="0">
                <a:solidFill>
                  <a:srgbClr val="FF0000"/>
                </a:solidFill>
              </a:rPr>
              <a:t>&lt;</a:t>
            </a:r>
            <a:r>
              <a:rPr lang="tr-TR" b="1" dirty="0" err="1">
                <a:solidFill>
                  <a:srgbClr val="FF0000"/>
                </a:solidFill>
              </a:rPr>
              <a:t>QuerySet</a:t>
            </a:r>
            <a:r>
              <a:rPr lang="tr-TR" b="1" dirty="0">
                <a:solidFill>
                  <a:srgbClr val="FF0000"/>
                </a:solidFill>
              </a:rPr>
              <a:t> [&lt;Post: Gönderi başlığım&gt;, &lt;Post: Diğer bir gönderi başlığı</a:t>
            </a:r>
            <a:r>
              <a:rPr lang="tr-TR" b="1" dirty="0" smtClean="0">
                <a:solidFill>
                  <a:srgbClr val="FF0000"/>
                </a:solidFill>
              </a:rPr>
              <a:t>&gt;]&gt;</a:t>
            </a:r>
          </a:p>
        </p:txBody>
      </p:sp>
    </p:spTree>
    <p:extLst>
      <p:ext uri="{BB962C8B-B14F-4D97-AF65-F5344CB8AC3E}">
        <p14:creationId xmlns:p14="http://schemas.microsoft.com/office/powerpoint/2010/main" val="35917075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t>Queryset</a:t>
            </a:r>
            <a:r>
              <a:rPr lang="tr-TR" u="sng" dirty="0" smtClean="0"/>
              <a:t> Nedir?</a:t>
            </a:r>
            <a:endParaRPr lang="tr-TR" dirty="0"/>
          </a:p>
        </p:txBody>
      </p:sp>
      <p:sp>
        <p:nvSpPr>
          <p:cNvPr id="3" name="İçerik Yer Tutucusu 2"/>
          <p:cNvSpPr>
            <a:spLocks noGrp="1"/>
          </p:cNvSpPr>
          <p:nvPr>
            <p:ph idx="1"/>
          </p:nvPr>
        </p:nvSpPr>
        <p:spPr/>
        <p:txBody>
          <a:bodyPr/>
          <a:lstStyle/>
          <a:p>
            <a:r>
              <a:rPr lang="tr-TR" dirty="0" smtClean="0"/>
              <a:t>Aşağıdaki adımlarla </a:t>
            </a:r>
            <a:r>
              <a:rPr lang="tr-TR" b="1" dirty="0" smtClean="0">
                <a:solidFill>
                  <a:srgbClr val="FF0000"/>
                </a:solidFill>
              </a:rPr>
              <a:t>Zeynep</a:t>
            </a:r>
            <a:r>
              <a:rPr lang="tr-TR" dirty="0" smtClean="0"/>
              <a:t> isimli bir </a:t>
            </a:r>
            <a:r>
              <a:rPr lang="tr-TR" dirty="0" err="1" smtClean="0"/>
              <a:t>user</a:t>
            </a:r>
            <a:r>
              <a:rPr lang="tr-TR" dirty="0" smtClean="0"/>
              <a:t> tanımlamak istiyoruz.</a:t>
            </a:r>
          </a:p>
          <a:p>
            <a:pPr lvl="1"/>
            <a:r>
              <a:rPr lang="tr-TR" b="1" dirty="0" err="1">
                <a:solidFill>
                  <a:srgbClr val="FF0000"/>
                </a:solidFill>
              </a:rPr>
              <a:t>from</a:t>
            </a:r>
            <a:r>
              <a:rPr lang="tr-TR" b="1" dirty="0">
                <a:solidFill>
                  <a:srgbClr val="FF0000"/>
                </a:solidFill>
              </a:rPr>
              <a:t> </a:t>
            </a:r>
            <a:r>
              <a:rPr lang="tr-TR" b="1" dirty="0" err="1">
                <a:solidFill>
                  <a:srgbClr val="FF0000"/>
                </a:solidFill>
              </a:rPr>
              <a:t>django.contrib.auth.models</a:t>
            </a:r>
            <a:r>
              <a:rPr lang="tr-TR" b="1" dirty="0">
                <a:solidFill>
                  <a:srgbClr val="FF0000"/>
                </a:solidFill>
              </a:rPr>
              <a:t> </a:t>
            </a:r>
            <a:r>
              <a:rPr lang="tr-TR" b="1" dirty="0" err="1">
                <a:solidFill>
                  <a:srgbClr val="FF0000"/>
                </a:solidFill>
              </a:rPr>
              <a:t>import</a:t>
            </a:r>
            <a:r>
              <a:rPr lang="tr-TR" b="1" dirty="0">
                <a:solidFill>
                  <a:srgbClr val="FF0000"/>
                </a:solidFill>
              </a:rPr>
              <a:t> </a:t>
            </a:r>
            <a:r>
              <a:rPr lang="tr-TR" b="1" dirty="0" smtClean="0">
                <a:solidFill>
                  <a:srgbClr val="FF0000"/>
                </a:solidFill>
              </a:rPr>
              <a:t>User</a:t>
            </a:r>
            <a:r>
              <a:rPr lang="tr-TR" dirty="0" smtClean="0"/>
              <a:t> ile </a:t>
            </a:r>
            <a:r>
              <a:rPr lang="tr-TR" dirty="0" err="1" smtClean="0"/>
              <a:t>user</a:t>
            </a:r>
            <a:r>
              <a:rPr lang="tr-TR" dirty="0" smtClean="0"/>
              <a:t> modelini </a:t>
            </a:r>
            <a:r>
              <a:rPr lang="tr-TR" dirty="0" err="1" smtClean="0"/>
              <a:t>import</a:t>
            </a:r>
            <a:r>
              <a:rPr lang="tr-TR" dirty="0" smtClean="0"/>
              <a:t> edelim.</a:t>
            </a:r>
          </a:p>
          <a:p>
            <a:pPr lvl="1"/>
            <a:r>
              <a:rPr lang="tr-TR" b="1" dirty="0">
                <a:solidFill>
                  <a:srgbClr val="FF0000"/>
                </a:solidFill>
              </a:rPr>
              <a:t>ben = </a:t>
            </a:r>
            <a:r>
              <a:rPr lang="tr-TR" b="1" dirty="0" err="1">
                <a:solidFill>
                  <a:srgbClr val="FF0000"/>
                </a:solidFill>
              </a:rPr>
              <a:t>User.objects.get</a:t>
            </a:r>
            <a:r>
              <a:rPr lang="tr-TR" b="1" dirty="0">
                <a:solidFill>
                  <a:srgbClr val="FF0000"/>
                </a:solidFill>
              </a:rPr>
              <a:t>(</a:t>
            </a:r>
            <a:r>
              <a:rPr lang="tr-TR" b="1" dirty="0" err="1">
                <a:solidFill>
                  <a:srgbClr val="FF0000"/>
                </a:solidFill>
              </a:rPr>
              <a:t>username</a:t>
            </a:r>
            <a:r>
              <a:rPr lang="tr-TR" b="1" dirty="0">
                <a:solidFill>
                  <a:srgbClr val="FF0000"/>
                </a:solidFill>
              </a:rPr>
              <a:t>='</a:t>
            </a:r>
            <a:r>
              <a:rPr lang="tr-TR" b="1" dirty="0" err="1">
                <a:solidFill>
                  <a:srgbClr val="FF0000"/>
                </a:solidFill>
              </a:rPr>
              <a:t>zeynep</a:t>
            </a:r>
            <a:r>
              <a:rPr lang="tr-TR" b="1" dirty="0" smtClean="0">
                <a:solidFill>
                  <a:srgbClr val="FF0000"/>
                </a:solidFill>
              </a:rPr>
              <a:t>') </a:t>
            </a:r>
            <a:r>
              <a:rPr lang="tr-TR" dirty="0" smtClean="0"/>
              <a:t>ile kullanıcı adı Zeynep olan bir </a:t>
            </a:r>
            <a:r>
              <a:rPr lang="tr-TR" dirty="0" err="1" smtClean="0"/>
              <a:t>user</a:t>
            </a:r>
            <a:r>
              <a:rPr lang="tr-TR" dirty="0" smtClean="0"/>
              <a:t> </a:t>
            </a:r>
            <a:r>
              <a:rPr lang="tr-TR" dirty="0" err="1" smtClean="0"/>
              <a:t>instance’ı</a:t>
            </a:r>
            <a:r>
              <a:rPr lang="tr-TR" dirty="0" smtClean="0"/>
              <a:t> oluşturalım.</a:t>
            </a:r>
          </a:p>
          <a:p>
            <a:r>
              <a:rPr lang="tr-TR" dirty="0" smtClean="0"/>
              <a:t>Aşağıdaki komutla Zeynep kullanıcısıyla bir gönderi kaydedebiliriz</a:t>
            </a:r>
          </a:p>
          <a:p>
            <a:pPr lvl="1"/>
            <a:r>
              <a:rPr lang="tr-TR" dirty="0" err="1"/>
              <a:t>Post.objects.create</a:t>
            </a:r>
            <a:r>
              <a:rPr lang="tr-TR" dirty="0"/>
              <a:t>(</a:t>
            </a:r>
            <a:r>
              <a:rPr lang="tr-TR" dirty="0" err="1"/>
              <a:t>author</a:t>
            </a:r>
            <a:r>
              <a:rPr lang="tr-TR" dirty="0"/>
              <a:t>=ben, </a:t>
            </a:r>
            <a:r>
              <a:rPr lang="tr-TR" dirty="0" err="1"/>
              <a:t>title</a:t>
            </a:r>
            <a:r>
              <a:rPr lang="tr-TR" dirty="0"/>
              <a:t>='Harika bir gönderi', </a:t>
            </a:r>
            <a:r>
              <a:rPr lang="tr-TR" dirty="0" err="1"/>
              <a:t>text</a:t>
            </a:r>
            <a:r>
              <a:rPr lang="tr-TR" dirty="0"/>
              <a:t>='Ne desem bilemedim</a:t>
            </a:r>
            <a:r>
              <a:rPr lang="tr-TR" dirty="0" smtClean="0"/>
              <a:t>')</a:t>
            </a:r>
          </a:p>
          <a:p>
            <a:pPr lvl="1"/>
            <a:r>
              <a:rPr lang="tr-TR" dirty="0" smtClean="0"/>
              <a:t>&lt;Post: Harika bir gönderi&gt;</a:t>
            </a:r>
          </a:p>
          <a:p>
            <a:pPr lvl="1"/>
            <a:endParaRPr lang="tr-TR" dirty="0" smtClean="0"/>
          </a:p>
          <a:p>
            <a:pPr lvl="1"/>
            <a:endParaRPr lang="tr-TR" dirty="0"/>
          </a:p>
        </p:txBody>
      </p:sp>
    </p:spTree>
    <p:extLst>
      <p:ext uri="{BB962C8B-B14F-4D97-AF65-F5344CB8AC3E}">
        <p14:creationId xmlns:p14="http://schemas.microsoft.com/office/powerpoint/2010/main" val="36596927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t>Queryset</a:t>
            </a:r>
            <a:r>
              <a:rPr lang="tr-TR" u="sng" dirty="0" smtClean="0"/>
              <a:t> Nedir?</a:t>
            </a:r>
            <a:endParaRPr lang="tr-TR" dirty="0"/>
          </a:p>
        </p:txBody>
      </p:sp>
      <p:sp>
        <p:nvSpPr>
          <p:cNvPr id="3" name="İçerik Yer Tutucusu 2"/>
          <p:cNvSpPr>
            <a:spLocks noGrp="1"/>
          </p:cNvSpPr>
          <p:nvPr>
            <p:ph idx="1"/>
          </p:nvPr>
        </p:nvSpPr>
        <p:spPr/>
        <p:txBody>
          <a:bodyPr>
            <a:normAutofit fontScale="92500" lnSpcReduction="10000"/>
          </a:bodyPr>
          <a:lstStyle/>
          <a:p>
            <a:r>
              <a:rPr lang="tr-TR" dirty="0" err="1" smtClean="0"/>
              <a:t>Querysetlerin</a:t>
            </a:r>
            <a:r>
              <a:rPr lang="tr-TR" dirty="0" smtClean="0"/>
              <a:t> nesneleri filtreleme yeteneği vardır. Bunu </a:t>
            </a:r>
            <a:r>
              <a:rPr lang="tr-TR" b="1" dirty="0" err="1" smtClean="0">
                <a:solidFill>
                  <a:srgbClr val="FF0000"/>
                </a:solidFill>
              </a:rPr>
              <a:t>filter</a:t>
            </a:r>
            <a:r>
              <a:rPr lang="tr-TR" dirty="0" smtClean="0">
                <a:solidFill>
                  <a:srgbClr val="FF0000"/>
                </a:solidFill>
              </a:rPr>
              <a:t> </a:t>
            </a:r>
            <a:r>
              <a:rPr lang="tr-TR" dirty="0" smtClean="0"/>
              <a:t>parametresi ile aşağıdaki gibi yaparlar. </a:t>
            </a:r>
          </a:p>
          <a:p>
            <a:endParaRPr lang="tr-TR" dirty="0"/>
          </a:p>
          <a:p>
            <a:r>
              <a:rPr lang="tr-TR" dirty="0" err="1" smtClean="0"/>
              <a:t>Title</a:t>
            </a:r>
            <a:r>
              <a:rPr lang="tr-TR" dirty="0" smtClean="0"/>
              <a:t> alanında ‘Nefis’ kelimesini içeren gönderileri aşağıdaki filtreleme ile görebiliriz: </a:t>
            </a:r>
          </a:p>
          <a:p>
            <a:endParaRPr lang="tr-TR" dirty="0"/>
          </a:p>
          <a:p>
            <a:r>
              <a:rPr lang="tr-TR" dirty="0" smtClean="0"/>
              <a:t>Harika bir gönderi başlığı ile oluşturduğumuz gönderi daha yayınlanmadı. Yayınlamak için aşağıdaki iki komutu arka arkaya yapmamız gerekiyor.</a:t>
            </a:r>
          </a:p>
          <a:p>
            <a:endParaRPr lang="tr-TR" dirty="0" smtClean="0"/>
          </a:p>
          <a:p>
            <a:r>
              <a:rPr lang="tr-TR" dirty="0" smtClean="0"/>
              <a:t> </a:t>
            </a:r>
          </a:p>
          <a:p>
            <a:pPr lvl="1"/>
            <a:endParaRPr lang="tr-TR" b="1" dirty="0">
              <a:solidFill>
                <a:srgbClr val="FF0000"/>
              </a:solidFill>
            </a:endParaRPr>
          </a:p>
        </p:txBody>
      </p:sp>
      <p:pic>
        <p:nvPicPr>
          <p:cNvPr id="5" name="Resim 4"/>
          <p:cNvPicPr>
            <a:picLocks noChangeAspect="1"/>
          </p:cNvPicPr>
          <p:nvPr/>
        </p:nvPicPr>
        <p:blipFill>
          <a:blip r:embed="rId2"/>
          <a:stretch>
            <a:fillRect/>
          </a:stretch>
        </p:blipFill>
        <p:spPr>
          <a:xfrm>
            <a:off x="845128" y="2544763"/>
            <a:ext cx="7984548" cy="531811"/>
          </a:xfrm>
          <a:prstGeom prst="rect">
            <a:avLst/>
          </a:prstGeom>
        </p:spPr>
      </p:pic>
      <p:pic>
        <p:nvPicPr>
          <p:cNvPr id="6" name="Resim 5"/>
          <p:cNvPicPr>
            <a:picLocks noChangeAspect="1"/>
          </p:cNvPicPr>
          <p:nvPr/>
        </p:nvPicPr>
        <p:blipFill>
          <a:blip r:embed="rId3"/>
          <a:stretch>
            <a:fillRect/>
          </a:stretch>
        </p:blipFill>
        <p:spPr>
          <a:xfrm>
            <a:off x="845126" y="3624898"/>
            <a:ext cx="4707949" cy="627197"/>
          </a:xfrm>
          <a:prstGeom prst="rect">
            <a:avLst/>
          </a:prstGeom>
        </p:spPr>
      </p:pic>
      <p:pic>
        <p:nvPicPr>
          <p:cNvPr id="7" name="Resim 6"/>
          <p:cNvPicPr>
            <a:picLocks noChangeAspect="1"/>
          </p:cNvPicPr>
          <p:nvPr/>
        </p:nvPicPr>
        <p:blipFill>
          <a:blip r:embed="rId4"/>
          <a:stretch>
            <a:fillRect/>
          </a:stretch>
        </p:blipFill>
        <p:spPr>
          <a:xfrm>
            <a:off x="845127" y="4924425"/>
            <a:ext cx="6343650" cy="609600"/>
          </a:xfrm>
          <a:prstGeom prst="rect">
            <a:avLst/>
          </a:prstGeom>
        </p:spPr>
      </p:pic>
      <p:pic>
        <p:nvPicPr>
          <p:cNvPr id="8" name="Resim 7"/>
          <p:cNvPicPr>
            <a:picLocks noChangeAspect="1"/>
          </p:cNvPicPr>
          <p:nvPr/>
        </p:nvPicPr>
        <p:blipFill>
          <a:blip r:embed="rId5"/>
          <a:stretch>
            <a:fillRect/>
          </a:stretch>
        </p:blipFill>
        <p:spPr>
          <a:xfrm>
            <a:off x="845126" y="5534025"/>
            <a:ext cx="2219325" cy="447675"/>
          </a:xfrm>
          <a:prstGeom prst="rect">
            <a:avLst/>
          </a:prstGeom>
        </p:spPr>
      </p:pic>
    </p:spTree>
    <p:extLst>
      <p:ext uri="{BB962C8B-B14F-4D97-AF65-F5344CB8AC3E}">
        <p14:creationId xmlns:p14="http://schemas.microsoft.com/office/powerpoint/2010/main" val="13128236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t>Queryset</a:t>
            </a:r>
            <a:r>
              <a:rPr lang="tr-TR" u="sng" dirty="0" smtClean="0"/>
              <a:t> Nedir?</a:t>
            </a:r>
            <a:endParaRPr lang="tr-TR" dirty="0"/>
          </a:p>
        </p:txBody>
      </p:sp>
      <p:sp>
        <p:nvSpPr>
          <p:cNvPr id="3" name="İçerik Yer Tutucusu 2"/>
          <p:cNvSpPr>
            <a:spLocks noGrp="1"/>
          </p:cNvSpPr>
          <p:nvPr>
            <p:ph idx="1"/>
          </p:nvPr>
        </p:nvSpPr>
        <p:spPr/>
        <p:txBody>
          <a:bodyPr/>
          <a:lstStyle/>
          <a:p>
            <a:r>
              <a:rPr lang="tr-TR" dirty="0" err="1" smtClean="0"/>
              <a:t>Queryset’in</a:t>
            </a:r>
            <a:r>
              <a:rPr lang="tr-TR" dirty="0" smtClean="0"/>
              <a:t> sıralama yeteneği vardır. Aşağıda nesneleri </a:t>
            </a:r>
            <a:r>
              <a:rPr lang="tr-TR" dirty="0" err="1" smtClean="0"/>
              <a:t>created_date</a:t>
            </a:r>
            <a:r>
              <a:rPr lang="tr-TR" dirty="0" smtClean="0"/>
              <a:t> özelliğine göre sıralıyoruz. </a:t>
            </a:r>
          </a:p>
          <a:p>
            <a:endParaRPr lang="tr-TR" dirty="0"/>
          </a:p>
          <a:p>
            <a:endParaRPr lang="tr-TR" dirty="0" smtClean="0"/>
          </a:p>
          <a:p>
            <a:r>
              <a:rPr lang="tr-TR" dirty="0" smtClean="0"/>
              <a:t>Eğer sıralama parametresi olan </a:t>
            </a:r>
            <a:r>
              <a:rPr lang="tr-TR" dirty="0" err="1" smtClean="0"/>
              <a:t>created_date</a:t>
            </a:r>
            <a:r>
              <a:rPr lang="tr-TR" dirty="0" smtClean="0"/>
              <a:t> başına – işareti koyarsak sıralama tersine çalışır.</a:t>
            </a:r>
          </a:p>
          <a:p>
            <a:endParaRPr lang="tr-TR" dirty="0" smtClean="0"/>
          </a:p>
          <a:p>
            <a:endParaRPr lang="tr-TR" dirty="0" smtClean="0"/>
          </a:p>
          <a:p>
            <a:pPr lvl="1"/>
            <a:endParaRPr lang="tr-TR" dirty="0"/>
          </a:p>
        </p:txBody>
      </p:sp>
      <p:pic>
        <p:nvPicPr>
          <p:cNvPr id="4" name="Resim 3"/>
          <p:cNvPicPr>
            <a:picLocks noChangeAspect="1"/>
          </p:cNvPicPr>
          <p:nvPr/>
        </p:nvPicPr>
        <p:blipFill>
          <a:blip r:embed="rId2"/>
          <a:stretch>
            <a:fillRect/>
          </a:stretch>
        </p:blipFill>
        <p:spPr>
          <a:xfrm>
            <a:off x="845127" y="2705100"/>
            <a:ext cx="10648950" cy="1009650"/>
          </a:xfrm>
          <a:prstGeom prst="rect">
            <a:avLst/>
          </a:prstGeom>
        </p:spPr>
      </p:pic>
      <p:pic>
        <p:nvPicPr>
          <p:cNvPr id="5" name="Resim 4"/>
          <p:cNvPicPr>
            <a:picLocks noChangeAspect="1"/>
          </p:cNvPicPr>
          <p:nvPr/>
        </p:nvPicPr>
        <p:blipFill>
          <a:blip r:embed="rId3"/>
          <a:stretch>
            <a:fillRect/>
          </a:stretch>
        </p:blipFill>
        <p:spPr>
          <a:xfrm>
            <a:off x="897514" y="4728528"/>
            <a:ext cx="10544175" cy="866775"/>
          </a:xfrm>
          <a:prstGeom prst="rect">
            <a:avLst/>
          </a:prstGeom>
        </p:spPr>
      </p:pic>
    </p:spTree>
    <p:extLst>
      <p:ext uri="{BB962C8B-B14F-4D97-AF65-F5344CB8AC3E}">
        <p14:creationId xmlns:p14="http://schemas.microsoft.com/office/powerpoint/2010/main" val="7204854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Template’de</a:t>
            </a:r>
            <a:r>
              <a:rPr lang="tr-TR" u="sng" dirty="0" smtClean="0">
                <a:hlinkClick r:id="rId2"/>
              </a:rPr>
              <a:t> Dinamik Veri Kullanmak</a:t>
            </a:r>
            <a:endParaRPr lang="tr-TR" dirty="0"/>
          </a:p>
        </p:txBody>
      </p:sp>
      <p:sp>
        <p:nvSpPr>
          <p:cNvPr id="3" name="İçerik Yer Tutucusu 2"/>
          <p:cNvSpPr>
            <a:spLocks noGrp="1"/>
          </p:cNvSpPr>
          <p:nvPr>
            <p:ph idx="1"/>
          </p:nvPr>
        </p:nvSpPr>
        <p:spPr/>
        <p:txBody>
          <a:bodyPr/>
          <a:lstStyle/>
          <a:p>
            <a:pPr marL="0" indent="0">
              <a:buNone/>
            </a:pPr>
            <a:r>
              <a:rPr lang="tr-TR" dirty="0" smtClean="0"/>
              <a:t>Şimdiye kadar post modelini </a:t>
            </a:r>
            <a:r>
              <a:rPr lang="tr-TR" dirty="0" err="1" smtClean="0"/>
              <a:t>models.py’de</a:t>
            </a:r>
            <a:r>
              <a:rPr lang="tr-TR" dirty="0" smtClean="0"/>
              <a:t> tanımladık. </a:t>
            </a:r>
            <a:r>
              <a:rPr lang="tr-TR" dirty="0" err="1" smtClean="0"/>
              <a:t>Views.py’de</a:t>
            </a:r>
            <a:r>
              <a:rPr lang="tr-TR" dirty="0" smtClean="0"/>
              <a:t> </a:t>
            </a:r>
            <a:r>
              <a:rPr lang="tr-TR" dirty="0" err="1" smtClean="0"/>
              <a:t>post_list</a:t>
            </a:r>
            <a:r>
              <a:rPr lang="tr-TR" dirty="0" smtClean="0"/>
              <a:t> ve </a:t>
            </a:r>
            <a:r>
              <a:rPr lang="tr-TR" dirty="0" err="1" smtClean="0"/>
              <a:t>template</a:t>
            </a:r>
            <a:r>
              <a:rPr lang="tr-TR" dirty="0" smtClean="0"/>
              <a:t> ekledik. Ama gönderileri </a:t>
            </a:r>
            <a:r>
              <a:rPr lang="tr-TR" dirty="0" err="1" smtClean="0"/>
              <a:t>template’te</a:t>
            </a:r>
            <a:r>
              <a:rPr lang="tr-TR" dirty="0" smtClean="0"/>
              <a:t> görünür kılmadık, yani html’de görünür kılmadık. Fakat yapmak istediğimiz şey bu verileri şablonda gösterebilmektir. </a:t>
            </a:r>
            <a:endParaRPr lang="tr-TR" dirty="0"/>
          </a:p>
          <a:p>
            <a:pPr marL="0" indent="0">
              <a:buNone/>
            </a:pPr>
            <a:r>
              <a:rPr lang="tr-TR" dirty="0" smtClean="0"/>
              <a:t>Bunu yapmak için </a:t>
            </a:r>
            <a:r>
              <a:rPr lang="tr-TR" dirty="0" err="1" smtClean="0"/>
              <a:t>view’lara</a:t>
            </a:r>
            <a:r>
              <a:rPr lang="tr-TR" dirty="0" smtClean="0"/>
              <a:t> komutlar yazacağız. Onlar da modellerden verileri alıp </a:t>
            </a:r>
            <a:r>
              <a:rPr lang="tr-TR" dirty="0" err="1" smtClean="0"/>
              <a:t>template’lerde</a:t>
            </a:r>
            <a:r>
              <a:rPr lang="tr-TR" dirty="0" smtClean="0"/>
              <a:t> gösterecek. </a:t>
            </a:r>
            <a:r>
              <a:rPr lang="tr-TR" dirty="0" err="1" smtClean="0"/>
              <a:t>View’lardaki</a:t>
            </a:r>
            <a:r>
              <a:rPr lang="tr-TR" dirty="0" smtClean="0"/>
              <a:t> komutlarla hangi </a:t>
            </a:r>
            <a:r>
              <a:rPr lang="tr-TR" dirty="0" err="1" smtClean="0"/>
              <a:t>template’de</a:t>
            </a:r>
            <a:r>
              <a:rPr lang="tr-TR" dirty="0" smtClean="0"/>
              <a:t> hangi modelin gösterileceğine karar vereceğiz. </a:t>
            </a:r>
          </a:p>
          <a:p>
            <a:pPr marL="0" indent="0">
              <a:buNone/>
            </a:pPr>
            <a:endParaRPr lang="tr-TR" dirty="0"/>
          </a:p>
        </p:txBody>
      </p:sp>
    </p:spTree>
    <p:extLst>
      <p:ext uri="{BB962C8B-B14F-4D97-AF65-F5344CB8AC3E}">
        <p14:creationId xmlns:p14="http://schemas.microsoft.com/office/powerpoint/2010/main" val="4348510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Template’de</a:t>
            </a:r>
            <a:r>
              <a:rPr lang="tr-TR" u="sng" dirty="0" smtClean="0">
                <a:hlinkClick r:id="rId2"/>
              </a:rPr>
              <a:t> Dinamik Veri Kullanmak</a:t>
            </a:r>
            <a:endParaRPr lang="tr-TR" dirty="0"/>
          </a:p>
        </p:txBody>
      </p:sp>
      <p:sp>
        <p:nvSpPr>
          <p:cNvPr id="3" name="İçerik Yer Tutucusu 2"/>
          <p:cNvSpPr>
            <a:spLocks noGrp="1"/>
          </p:cNvSpPr>
          <p:nvPr>
            <p:ph idx="1"/>
          </p:nvPr>
        </p:nvSpPr>
        <p:spPr>
          <a:xfrm>
            <a:off x="845127" y="1828800"/>
            <a:ext cx="6203373" cy="4351337"/>
          </a:xfrm>
        </p:spPr>
        <p:txBody>
          <a:bodyPr>
            <a:normAutofit/>
          </a:bodyPr>
          <a:lstStyle/>
          <a:p>
            <a:pPr marL="0" indent="0">
              <a:buNone/>
            </a:pPr>
            <a:r>
              <a:rPr lang="tr-TR" dirty="0" smtClean="0"/>
              <a:t>Şu anda views.py dosyamız yandaki gibidir. Yani, </a:t>
            </a:r>
            <a:r>
              <a:rPr lang="tr-TR" dirty="0" err="1" smtClean="0"/>
              <a:t>post_list</a:t>
            </a:r>
            <a:r>
              <a:rPr lang="tr-TR" dirty="0" smtClean="0"/>
              <a:t> fonksiyonumuz </a:t>
            </a:r>
            <a:r>
              <a:rPr lang="tr-TR" dirty="0" err="1" smtClean="0"/>
              <a:t>template’de</a:t>
            </a:r>
            <a:r>
              <a:rPr lang="tr-TR" dirty="0" smtClean="0"/>
              <a:t> verilerimizi gösterme özelliğine sahip değildir.</a:t>
            </a:r>
          </a:p>
          <a:p>
            <a:pPr marL="0" indent="0">
              <a:buNone/>
            </a:pPr>
            <a:endParaRPr lang="tr-TR" dirty="0" smtClean="0"/>
          </a:p>
          <a:p>
            <a:pPr marL="0" indent="0">
              <a:buNone/>
            </a:pPr>
            <a:r>
              <a:rPr lang="tr-TR" dirty="0" smtClean="0"/>
              <a:t>Views.py dosyasına yandaki kodu ekleyerek post modelini kullanabilir hale geliyoruz. </a:t>
            </a:r>
            <a:r>
              <a:rPr lang="tr-TR" dirty="0" err="1" smtClean="0"/>
              <a:t>Models’dan</a:t>
            </a:r>
            <a:r>
              <a:rPr lang="tr-TR" dirty="0" smtClean="0"/>
              <a:t> önceki nokta mevcut dizin ve mevcut uygulama demektir.</a:t>
            </a:r>
          </a:p>
          <a:p>
            <a:pPr marL="0" indent="0">
              <a:buNone/>
            </a:pPr>
            <a:endParaRPr lang="tr-TR" dirty="0"/>
          </a:p>
        </p:txBody>
      </p:sp>
      <p:pic>
        <p:nvPicPr>
          <p:cNvPr id="4" name="Resim 3"/>
          <p:cNvPicPr>
            <a:picLocks noChangeAspect="1"/>
          </p:cNvPicPr>
          <p:nvPr/>
        </p:nvPicPr>
        <p:blipFill>
          <a:blip r:embed="rId3"/>
          <a:stretch>
            <a:fillRect/>
          </a:stretch>
        </p:blipFill>
        <p:spPr>
          <a:xfrm>
            <a:off x="6874452" y="1691322"/>
            <a:ext cx="4888923" cy="1583736"/>
          </a:xfrm>
          <a:prstGeom prst="rect">
            <a:avLst/>
          </a:prstGeom>
        </p:spPr>
      </p:pic>
      <p:pic>
        <p:nvPicPr>
          <p:cNvPr id="5" name="Resim 4"/>
          <p:cNvPicPr>
            <a:picLocks noChangeAspect="1"/>
          </p:cNvPicPr>
          <p:nvPr/>
        </p:nvPicPr>
        <p:blipFill>
          <a:blip r:embed="rId4"/>
          <a:stretch>
            <a:fillRect/>
          </a:stretch>
        </p:blipFill>
        <p:spPr>
          <a:xfrm>
            <a:off x="7296150" y="4004468"/>
            <a:ext cx="4219575" cy="733425"/>
          </a:xfrm>
          <a:prstGeom prst="rect">
            <a:avLst/>
          </a:prstGeom>
        </p:spPr>
      </p:pic>
    </p:spTree>
    <p:extLst>
      <p:ext uri="{BB962C8B-B14F-4D97-AF65-F5344CB8AC3E}">
        <p14:creationId xmlns:p14="http://schemas.microsoft.com/office/powerpoint/2010/main" val="11883906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smtClean="0">
                <a:hlinkClick r:id="rId2"/>
              </a:rPr>
              <a:t>Template’de</a:t>
            </a:r>
            <a:r>
              <a:rPr lang="tr-TR" u="sng" dirty="0" smtClean="0">
                <a:hlinkClick r:id="rId2"/>
              </a:rPr>
              <a:t> Dinamik Veri Kullanmak</a:t>
            </a:r>
            <a:endParaRPr lang="tr-TR" dirty="0"/>
          </a:p>
        </p:txBody>
      </p:sp>
      <p:sp>
        <p:nvSpPr>
          <p:cNvPr id="3" name="İçerik Yer Tutucusu 2"/>
          <p:cNvSpPr>
            <a:spLocks noGrp="1"/>
          </p:cNvSpPr>
          <p:nvPr>
            <p:ph idx="1"/>
          </p:nvPr>
        </p:nvSpPr>
        <p:spPr/>
        <p:txBody>
          <a:bodyPr>
            <a:normAutofit/>
          </a:bodyPr>
          <a:lstStyle/>
          <a:p>
            <a:pPr marL="0" indent="0">
              <a:buNone/>
            </a:pPr>
            <a:r>
              <a:rPr lang="tr-TR" dirty="0" smtClean="0"/>
              <a:t>Aşağıdaki kod yayınlanmış ve </a:t>
            </a:r>
            <a:r>
              <a:rPr lang="tr-TR" dirty="0" err="1" smtClean="0"/>
              <a:t>published_date’e</a:t>
            </a:r>
            <a:r>
              <a:rPr lang="tr-TR" dirty="0" smtClean="0"/>
              <a:t> göre sıralanmış gönderi listesi getirir. </a:t>
            </a:r>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a:p>
            <a:pPr marL="0" indent="0">
              <a:buNone/>
            </a:pPr>
            <a:r>
              <a:rPr lang="tr-TR" dirty="0" err="1" smtClean="0"/>
              <a:t>Queryset</a:t>
            </a:r>
            <a:r>
              <a:rPr lang="tr-TR" dirty="0" smtClean="0"/>
              <a:t> için </a:t>
            </a:r>
            <a:r>
              <a:rPr lang="tr-TR" dirty="0" err="1" smtClean="0"/>
              <a:t>posts</a:t>
            </a:r>
            <a:r>
              <a:rPr lang="tr-TR" dirty="0" smtClean="0"/>
              <a:t> isimli bir değişken oluşturuyoruz. </a:t>
            </a:r>
          </a:p>
          <a:p>
            <a:pPr marL="0" indent="0">
              <a:buNone/>
            </a:pPr>
            <a:endParaRPr lang="tr-TR" dirty="0"/>
          </a:p>
          <a:p>
            <a:pPr marL="0" indent="0">
              <a:buNone/>
            </a:pPr>
            <a:endParaRPr lang="tr-TR" dirty="0"/>
          </a:p>
        </p:txBody>
      </p:sp>
      <p:pic>
        <p:nvPicPr>
          <p:cNvPr id="6" name="Resim 5"/>
          <p:cNvPicPr>
            <a:picLocks noChangeAspect="1"/>
          </p:cNvPicPr>
          <p:nvPr/>
        </p:nvPicPr>
        <p:blipFill>
          <a:blip r:embed="rId3"/>
          <a:stretch>
            <a:fillRect/>
          </a:stretch>
        </p:blipFill>
        <p:spPr>
          <a:xfrm>
            <a:off x="864177" y="2638425"/>
            <a:ext cx="10477500" cy="2514600"/>
          </a:xfrm>
          <a:prstGeom prst="rect">
            <a:avLst/>
          </a:prstGeom>
        </p:spPr>
      </p:pic>
    </p:spTree>
    <p:extLst>
      <p:ext uri="{BB962C8B-B14F-4D97-AF65-F5344CB8AC3E}">
        <p14:creationId xmlns:p14="http://schemas.microsoft.com/office/powerpoint/2010/main" val="39971286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a:t>Django</a:t>
            </a:r>
            <a:r>
              <a:rPr lang="tr-TR" u="sng" dirty="0"/>
              <a:t> </a:t>
            </a:r>
            <a:r>
              <a:rPr lang="tr-TR" u="sng" dirty="0" err="1" smtClean="0"/>
              <a:t>Template’leri</a:t>
            </a:r>
            <a:endParaRPr lang="tr-TR" dirty="0"/>
          </a:p>
        </p:txBody>
      </p:sp>
      <p:sp>
        <p:nvSpPr>
          <p:cNvPr id="3" name="İçerik Yer Tutucusu 2"/>
          <p:cNvSpPr>
            <a:spLocks noGrp="1"/>
          </p:cNvSpPr>
          <p:nvPr>
            <p:ph idx="1"/>
          </p:nvPr>
        </p:nvSpPr>
        <p:spPr/>
        <p:txBody>
          <a:bodyPr/>
          <a:lstStyle/>
          <a:p>
            <a:r>
              <a:rPr lang="tr-TR" dirty="0" err="1" smtClean="0"/>
              <a:t>Template’ler</a:t>
            </a:r>
            <a:r>
              <a:rPr lang="tr-TR" dirty="0" smtClean="0"/>
              <a:t> verileri göstermemize yarar. </a:t>
            </a:r>
            <a:r>
              <a:rPr lang="tr-TR" dirty="0" err="1" smtClean="0"/>
              <a:t>Template</a:t>
            </a:r>
            <a:r>
              <a:rPr lang="tr-TR" dirty="0" smtClean="0"/>
              <a:t> ile kastedilen HTML kodudur. HTML statik bir dildir. </a:t>
            </a:r>
            <a:r>
              <a:rPr lang="tr-TR" dirty="0" err="1" smtClean="0"/>
              <a:t>HTML’i</a:t>
            </a:r>
            <a:r>
              <a:rPr lang="tr-TR" dirty="0" smtClean="0"/>
              <a:t> dinamik hale getiren </a:t>
            </a:r>
            <a:r>
              <a:rPr lang="tr-TR" dirty="0" err="1" smtClean="0"/>
              <a:t>Django’dur</a:t>
            </a:r>
            <a:r>
              <a:rPr lang="tr-TR" dirty="0" smtClean="0"/>
              <a:t>. Tarayıcılar sadece </a:t>
            </a:r>
            <a:r>
              <a:rPr lang="tr-TR" dirty="0" err="1" smtClean="0"/>
              <a:t>HTML’den</a:t>
            </a:r>
            <a:r>
              <a:rPr lang="tr-TR" dirty="0" smtClean="0"/>
              <a:t> anlar ve biz </a:t>
            </a:r>
            <a:r>
              <a:rPr lang="tr-TR" b="1" dirty="0" err="1" smtClean="0">
                <a:solidFill>
                  <a:srgbClr val="FF0000"/>
                </a:solidFill>
              </a:rPr>
              <a:t>Template</a:t>
            </a:r>
            <a:r>
              <a:rPr lang="tr-TR" b="1" dirty="0" smtClean="0">
                <a:solidFill>
                  <a:srgbClr val="FF0000"/>
                </a:solidFill>
              </a:rPr>
              <a:t> Etiketleri </a:t>
            </a:r>
            <a:r>
              <a:rPr lang="tr-TR" dirty="0" smtClean="0"/>
              <a:t>ile </a:t>
            </a:r>
            <a:r>
              <a:rPr lang="tr-TR" dirty="0" err="1" smtClean="0"/>
              <a:t>Django</a:t>
            </a:r>
            <a:r>
              <a:rPr lang="tr-TR" dirty="0" smtClean="0"/>
              <a:t> kodlarının HTML kodları haline gelmesini sağlarız. Böylelikle HTML dinamik bir yapı haline gelir.</a:t>
            </a:r>
          </a:p>
          <a:p>
            <a:r>
              <a:rPr lang="tr-TR" dirty="0" err="1"/>
              <a:t>Django</a:t>
            </a:r>
            <a:r>
              <a:rPr lang="tr-TR" dirty="0"/>
              <a:t> </a:t>
            </a:r>
            <a:r>
              <a:rPr lang="tr-TR" dirty="0" err="1" smtClean="0"/>
              <a:t>template’inde</a:t>
            </a:r>
            <a:r>
              <a:rPr lang="tr-TR" dirty="0" smtClean="0"/>
              <a:t> </a:t>
            </a:r>
            <a:r>
              <a:rPr lang="tr-TR" dirty="0"/>
              <a:t>bir değişken </a:t>
            </a:r>
            <a:r>
              <a:rPr lang="tr-TR" dirty="0" smtClean="0"/>
              <a:t>yazdırmak </a:t>
            </a:r>
            <a:r>
              <a:rPr lang="tr-TR" dirty="0"/>
              <a:t>için, değişken adını çift kıvrımlı parantez içinde </a:t>
            </a:r>
            <a:r>
              <a:rPr lang="tr-TR" dirty="0" smtClean="0"/>
              <a:t>yazarız:</a:t>
            </a:r>
          </a:p>
          <a:p>
            <a:pPr marL="0" indent="0">
              <a:buNone/>
            </a:pPr>
            <a:r>
              <a:rPr lang="tr-TR" b="1" dirty="0">
                <a:solidFill>
                  <a:srgbClr val="FF0000"/>
                </a:solidFill>
              </a:rPr>
              <a:t>{{ </a:t>
            </a:r>
            <a:r>
              <a:rPr lang="tr-TR" b="1" dirty="0" err="1">
                <a:solidFill>
                  <a:srgbClr val="FF0000"/>
                </a:solidFill>
              </a:rPr>
              <a:t>posts</a:t>
            </a:r>
            <a:r>
              <a:rPr lang="tr-TR" b="1" dirty="0">
                <a:solidFill>
                  <a:srgbClr val="FF0000"/>
                </a:solidFill>
              </a:rPr>
              <a:t> }}</a:t>
            </a:r>
          </a:p>
        </p:txBody>
      </p:sp>
    </p:spTree>
    <p:extLst>
      <p:ext uri="{BB962C8B-B14F-4D97-AF65-F5344CB8AC3E}">
        <p14:creationId xmlns:p14="http://schemas.microsoft.com/office/powerpoint/2010/main" val="876802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a:t>Django</a:t>
            </a:r>
            <a:r>
              <a:rPr lang="tr-TR" u="sng" dirty="0"/>
              <a:t> </a:t>
            </a:r>
            <a:r>
              <a:rPr lang="tr-TR" u="sng" dirty="0" err="1" smtClean="0"/>
              <a:t>Template’leri</a:t>
            </a:r>
            <a:endParaRPr lang="tr-TR" dirty="0"/>
          </a:p>
        </p:txBody>
      </p:sp>
      <p:sp>
        <p:nvSpPr>
          <p:cNvPr id="3" name="İçerik Yer Tutucusu 2"/>
          <p:cNvSpPr>
            <a:spLocks noGrp="1"/>
          </p:cNvSpPr>
          <p:nvPr>
            <p:ph idx="1"/>
          </p:nvPr>
        </p:nvSpPr>
        <p:spPr/>
        <p:txBody>
          <a:bodyPr/>
          <a:lstStyle/>
          <a:p>
            <a:r>
              <a:rPr lang="tr-TR" b="1" dirty="0" err="1" smtClean="0">
                <a:solidFill>
                  <a:srgbClr val="FF0000"/>
                </a:solidFill>
              </a:rPr>
              <a:t>blog</a:t>
            </a:r>
            <a:r>
              <a:rPr lang="tr-TR" b="1" dirty="0" smtClean="0">
                <a:solidFill>
                  <a:srgbClr val="FF0000"/>
                </a:solidFill>
              </a:rPr>
              <a:t>/</a:t>
            </a:r>
            <a:r>
              <a:rPr lang="tr-TR" b="1" dirty="0" err="1" smtClean="0">
                <a:solidFill>
                  <a:srgbClr val="FF0000"/>
                </a:solidFill>
              </a:rPr>
              <a:t>templates</a:t>
            </a:r>
            <a:r>
              <a:rPr lang="tr-TR" b="1" dirty="0" smtClean="0">
                <a:solidFill>
                  <a:srgbClr val="FF0000"/>
                </a:solidFill>
              </a:rPr>
              <a:t>/</a:t>
            </a:r>
            <a:r>
              <a:rPr lang="tr-TR" b="1" dirty="0" err="1" smtClean="0">
                <a:solidFill>
                  <a:srgbClr val="FF0000"/>
                </a:solidFill>
              </a:rPr>
              <a:t>blog</a:t>
            </a:r>
            <a:r>
              <a:rPr lang="tr-TR" b="1" dirty="0" smtClean="0">
                <a:solidFill>
                  <a:srgbClr val="FF0000"/>
                </a:solidFill>
              </a:rPr>
              <a:t>/post_list.html</a:t>
            </a:r>
            <a:r>
              <a:rPr lang="tr-TR" dirty="0" smtClean="0"/>
              <a:t> </a:t>
            </a:r>
            <a:r>
              <a:rPr lang="tr-TR" dirty="0" err="1" smtClean="0"/>
              <a:t>template’i</a:t>
            </a:r>
            <a:r>
              <a:rPr lang="tr-TR" dirty="0" smtClean="0"/>
              <a:t> bizim verilerimizi </a:t>
            </a:r>
            <a:r>
              <a:rPr lang="tr-TR" dirty="0" err="1" smtClean="0"/>
              <a:t>göstermekistediğimiz</a:t>
            </a:r>
            <a:r>
              <a:rPr lang="tr-TR" dirty="0" smtClean="0"/>
              <a:t> </a:t>
            </a:r>
            <a:r>
              <a:rPr lang="tr-TR" dirty="0" err="1" smtClean="0"/>
              <a:t>template’dir</a:t>
            </a:r>
            <a:r>
              <a:rPr lang="tr-TR" dirty="0" smtClean="0"/>
              <a:t>. </a:t>
            </a:r>
            <a:r>
              <a:rPr lang="tr-TR" dirty="0"/>
              <a:t>&lt;div</a:t>
            </a:r>
            <a:r>
              <a:rPr lang="tr-TR" dirty="0" smtClean="0"/>
              <a:t>&gt; ile &lt;/div&gt; arasına aşağıdaki kodu yazalım: </a:t>
            </a:r>
          </a:p>
          <a:p>
            <a:pPr marL="0" indent="0">
              <a:buNone/>
            </a:pPr>
            <a:r>
              <a:rPr lang="tr-TR" b="1" dirty="0">
                <a:solidFill>
                  <a:srgbClr val="FF0000"/>
                </a:solidFill>
              </a:rPr>
              <a:t>{% </a:t>
            </a:r>
            <a:r>
              <a:rPr lang="tr-TR" b="1" dirty="0" err="1">
                <a:solidFill>
                  <a:srgbClr val="FF0000"/>
                </a:solidFill>
              </a:rPr>
              <a:t>for</a:t>
            </a:r>
            <a:r>
              <a:rPr lang="tr-TR" b="1" dirty="0">
                <a:solidFill>
                  <a:srgbClr val="FF0000"/>
                </a:solidFill>
              </a:rPr>
              <a:t> post in </a:t>
            </a:r>
            <a:r>
              <a:rPr lang="tr-TR" b="1" dirty="0" err="1">
                <a:solidFill>
                  <a:srgbClr val="FF0000"/>
                </a:solidFill>
              </a:rPr>
              <a:t>posts</a:t>
            </a:r>
            <a:r>
              <a:rPr lang="tr-TR" b="1" dirty="0">
                <a:solidFill>
                  <a:srgbClr val="FF0000"/>
                </a:solidFill>
              </a:rPr>
              <a:t> %}</a:t>
            </a:r>
          </a:p>
          <a:p>
            <a:pPr marL="0" indent="0">
              <a:buNone/>
            </a:pPr>
            <a:r>
              <a:rPr lang="tr-TR" b="1" dirty="0">
                <a:solidFill>
                  <a:srgbClr val="FF0000"/>
                </a:solidFill>
              </a:rPr>
              <a:t>    {{ post }}</a:t>
            </a:r>
          </a:p>
          <a:p>
            <a:pPr marL="0" indent="0">
              <a:buNone/>
            </a:pPr>
            <a:r>
              <a:rPr lang="tr-TR" b="1" dirty="0">
                <a:solidFill>
                  <a:srgbClr val="FF0000"/>
                </a:solidFill>
              </a:rPr>
              <a:t>{% </a:t>
            </a:r>
            <a:r>
              <a:rPr lang="tr-TR" b="1" dirty="0" err="1">
                <a:solidFill>
                  <a:srgbClr val="FF0000"/>
                </a:solidFill>
              </a:rPr>
              <a:t>endfor</a:t>
            </a:r>
            <a:r>
              <a:rPr lang="tr-TR" b="1" dirty="0">
                <a:solidFill>
                  <a:srgbClr val="FF0000"/>
                </a:solidFill>
              </a:rPr>
              <a:t> </a:t>
            </a:r>
            <a:r>
              <a:rPr lang="tr-TR" b="1" dirty="0" smtClean="0">
                <a:solidFill>
                  <a:srgbClr val="FF0000"/>
                </a:solidFill>
              </a:rPr>
              <a:t>%}</a:t>
            </a:r>
          </a:p>
          <a:p>
            <a:pPr marL="0" indent="0">
              <a:buNone/>
            </a:pPr>
            <a:endParaRPr lang="tr-TR" b="1" dirty="0">
              <a:solidFill>
                <a:srgbClr val="FF0000"/>
              </a:solidFill>
            </a:endParaRPr>
          </a:p>
          <a:p>
            <a:pPr marL="0" indent="0">
              <a:buNone/>
            </a:pPr>
            <a:r>
              <a:rPr lang="tr-TR" dirty="0" smtClean="0"/>
              <a:t>Bunun sonucu yandaki gibi olmalıdır.</a:t>
            </a:r>
            <a:endParaRPr lang="tr-TR" dirty="0"/>
          </a:p>
        </p:txBody>
      </p:sp>
      <p:pic>
        <p:nvPicPr>
          <p:cNvPr id="4" name="Resim 3"/>
          <p:cNvPicPr>
            <a:picLocks noChangeAspect="1"/>
          </p:cNvPicPr>
          <p:nvPr/>
        </p:nvPicPr>
        <p:blipFill>
          <a:blip r:embed="rId2"/>
          <a:stretch>
            <a:fillRect/>
          </a:stretch>
        </p:blipFill>
        <p:spPr>
          <a:xfrm>
            <a:off x="6742943" y="3114675"/>
            <a:ext cx="4617784" cy="2305050"/>
          </a:xfrm>
          <a:prstGeom prst="rect">
            <a:avLst/>
          </a:prstGeom>
        </p:spPr>
      </p:pic>
    </p:spTree>
    <p:extLst>
      <p:ext uri="{BB962C8B-B14F-4D97-AF65-F5344CB8AC3E}">
        <p14:creationId xmlns:p14="http://schemas.microsoft.com/office/powerpoint/2010/main" val="241584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hlinkClick r:id="rId2"/>
              </a:rPr>
              <a:t>İlk </a:t>
            </a:r>
            <a:r>
              <a:rPr lang="tr-TR" u="sng" dirty="0" err="1" smtClean="0">
                <a:hlinkClick r:id="rId2"/>
              </a:rPr>
              <a:t>Django</a:t>
            </a:r>
            <a:r>
              <a:rPr lang="tr-TR" u="sng" dirty="0" smtClean="0">
                <a:hlinkClick r:id="rId2"/>
              </a:rPr>
              <a:t> Projeniz!</a:t>
            </a:r>
            <a:endParaRPr lang="tr-TR" dirty="0"/>
          </a:p>
        </p:txBody>
      </p:sp>
      <p:sp>
        <p:nvSpPr>
          <p:cNvPr id="3" name="İçerik Yer Tutucusu 2"/>
          <p:cNvSpPr>
            <a:spLocks noGrp="1"/>
          </p:cNvSpPr>
          <p:nvPr>
            <p:ph idx="1"/>
          </p:nvPr>
        </p:nvSpPr>
        <p:spPr/>
        <p:txBody>
          <a:bodyPr/>
          <a:lstStyle/>
          <a:p>
            <a:pPr algn="just"/>
            <a:r>
              <a:rPr lang="tr-TR" dirty="0" smtClean="0"/>
              <a:t>(</a:t>
            </a:r>
            <a:r>
              <a:rPr lang="tr-TR" dirty="0" err="1" smtClean="0"/>
              <a:t>myenv</a:t>
            </a:r>
            <a:r>
              <a:rPr lang="tr-TR" dirty="0" smtClean="0"/>
              <a:t>) komut satırı ile </a:t>
            </a:r>
            <a:r>
              <a:rPr lang="tr-TR" dirty="0" err="1" smtClean="0"/>
              <a:t>djangoyu</a:t>
            </a:r>
            <a:r>
              <a:rPr lang="tr-TR" dirty="0" smtClean="0"/>
              <a:t> kurduktan sonra ilk </a:t>
            </a:r>
            <a:r>
              <a:rPr lang="tr-TR" dirty="0" err="1" smtClean="0"/>
              <a:t>django</a:t>
            </a:r>
            <a:r>
              <a:rPr lang="tr-TR" dirty="0" smtClean="0"/>
              <a:t> projemizi yapabiliriz. Projemiz bir </a:t>
            </a:r>
            <a:r>
              <a:rPr lang="tr-TR" dirty="0" err="1" smtClean="0"/>
              <a:t>blog</a:t>
            </a:r>
            <a:r>
              <a:rPr lang="tr-TR" dirty="0" smtClean="0"/>
              <a:t> olacak. Bunun için ilk adımımız bir </a:t>
            </a:r>
            <a:r>
              <a:rPr lang="tr-TR" dirty="0" err="1" smtClean="0"/>
              <a:t>django</a:t>
            </a:r>
            <a:r>
              <a:rPr lang="tr-TR" dirty="0" smtClean="0"/>
              <a:t> projesi başlatmak olacaktır. Bunun için </a:t>
            </a:r>
            <a:r>
              <a:rPr lang="tr-TR" dirty="0" err="1" smtClean="0"/>
              <a:t>Django’nun</a:t>
            </a:r>
            <a:r>
              <a:rPr lang="tr-TR" dirty="0" smtClean="0"/>
              <a:t> bazı </a:t>
            </a:r>
            <a:r>
              <a:rPr lang="tr-TR" dirty="0" err="1" smtClean="0"/>
              <a:t>scriptlerini</a:t>
            </a:r>
            <a:r>
              <a:rPr lang="tr-TR" dirty="0" smtClean="0"/>
              <a:t> çalıştıracağız ve </a:t>
            </a:r>
            <a:r>
              <a:rPr lang="tr-TR" dirty="0" err="1" smtClean="0"/>
              <a:t>Django</a:t>
            </a:r>
            <a:r>
              <a:rPr lang="tr-TR" dirty="0" smtClean="0"/>
              <a:t> tarafından projemiz için bir alt yapı oluşturulacak. Bu alt yapı proje için gerekli bazı klasörler ve temel dosyalardır. Projeniz için çalışmaya başlamadan önce mutlaka (</a:t>
            </a:r>
            <a:r>
              <a:rPr lang="tr-TR" dirty="0" err="1" smtClean="0"/>
              <a:t>myenv</a:t>
            </a:r>
            <a:r>
              <a:rPr lang="tr-TR" dirty="0" smtClean="0"/>
              <a:t>) aktif hale getirmelisiniz. </a:t>
            </a:r>
          </a:p>
          <a:p>
            <a:pPr algn="just"/>
            <a:r>
              <a:rPr lang="tr-TR" dirty="0" smtClean="0"/>
              <a:t>Bazı dosya ve klasörlerin adı ve bulundukları konum </a:t>
            </a:r>
            <a:r>
              <a:rPr lang="tr-TR" dirty="0" err="1" smtClean="0"/>
              <a:t>Django</a:t>
            </a:r>
            <a:r>
              <a:rPr lang="tr-TR" dirty="0" smtClean="0"/>
              <a:t> için oldukça önemlidir. Bu dosya ve klasörlerin adını ve konumunu değiştirmemelisiniz.  </a:t>
            </a:r>
            <a:endParaRPr lang="tr-TR" dirty="0"/>
          </a:p>
        </p:txBody>
      </p:sp>
    </p:spTree>
    <p:extLst>
      <p:ext uri="{BB962C8B-B14F-4D97-AF65-F5344CB8AC3E}">
        <p14:creationId xmlns:p14="http://schemas.microsoft.com/office/powerpoint/2010/main" val="7753159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a:hlinkClick r:id="rId2"/>
              </a:rPr>
              <a:t>CSS </a:t>
            </a:r>
            <a:r>
              <a:rPr lang="tr-TR" u="sng" dirty="0" smtClean="0">
                <a:hlinkClick r:id="rId2"/>
              </a:rPr>
              <a:t>ile Sayfa Güzelleştirmek</a:t>
            </a:r>
            <a:endParaRPr lang="tr-TR" dirty="0"/>
          </a:p>
        </p:txBody>
      </p:sp>
      <p:sp>
        <p:nvSpPr>
          <p:cNvPr id="3" name="İçerik Yer Tutucusu 2"/>
          <p:cNvSpPr>
            <a:spLocks noGrp="1"/>
          </p:cNvSpPr>
          <p:nvPr>
            <p:ph idx="1"/>
          </p:nvPr>
        </p:nvSpPr>
        <p:spPr/>
        <p:txBody>
          <a:bodyPr>
            <a:normAutofit/>
          </a:bodyPr>
          <a:lstStyle/>
          <a:p>
            <a:r>
              <a:rPr lang="tr-TR" dirty="0" smtClean="0"/>
              <a:t>CSS </a:t>
            </a:r>
            <a:r>
              <a:rPr lang="tr-TR" dirty="0" err="1" smtClean="0"/>
              <a:t>Cascading</a:t>
            </a:r>
            <a:r>
              <a:rPr lang="tr-TR" dirty="0" smtClean="0"/>
              <a:t> </a:t>
            </a:r>
            <a:r>
              <a:rPr lang="tr-TR" dirty="0"/>
              <a:t>Style </a:t>
            </a:r>
            <a:r>
              <a:rPr lang="tr-TR" dirty="0" err="1"/>
              <a:t>Sheets</a:t>
            </a:r>
            <a:r>
              <a:rPr lang="tr-TR" dirty="0"/>
              <a:t> </a:t>
            </a:r>
            <a:r>
              <a:rPr lang="tr-TR" dirty="0" smtClean="0"/>
              <a:t>demektir. HTML </a:t>
            </a:r>
            <a:r>
              <a:rPr lang="tr-TR" dirty="0"/>
              <a:t>ile yazılmış bir web sitesinin görünüm ve biçimini </a:t>
            </a:r>
            <a:r>
              <a:rPr lang="tr-TR" dirty="0" smtClean="0"/>
              <a:t>tanımlamakta, güzelleştirmekte </a:t>
            </a:r>
            <a:r>
              <a:rPr lang="tr-TR" dirty="0"/>
              <a:t>kullanılan bir dildir</a:t>
            </a:r>
            <a:r>
              <a:rPr lang="tr-TR" dirty="0" smtClean="0"/>
              <a:t>.</a:t>
            </a:r>
          </a:p>
          <a:p>
            <a:r>
              <a:rPr lang="tr-TR" dirty="0" smtClean="0">
                <a:hlinkClick r:id="rId3"/>
              </a:rPr>
              <a:t>www.getbootstrap.com</a:t>
            </a:r>
            <a:r>
              <a:rPr lang="tr-TR" dirty="0" smtClean="0"/>
              <a:t> sitesinde hazır </a:t>
            </a:r>
            <a:r>
              <a:rPr lang="tr-TR" dirty="0" err="1" smtClean="0"/>
              <a:t>CSS’ler</a:t>
            </a:r>
            <a:r>
              <a:rPr lang="tr-TR" dirty="0" smtClean="0"/>
              <a:t> vardır. Bunlardan kullanabiliriz. </a:t>
            </a:r>
            <a:r>
              <a:rPr lang="tr-TR" dirty="0" err="1" smtClean="0"/>
              <a:t>Bootstrap</a:t>
            </a:r>
            <a:r>
              <a:rPr lang="tr-TR" dirty="0" smtClean="0"/>
              <a:t> kullanabilmek için aşağıdaki kodu html sayfamızın &lt;</a:t>
            </a:r>
            <a:r>
              <a:rPr lang="tr-TR" dirty="0" err="1" smtClean="0"/>
              <a:t>head</a:t>
            </a:r>
            <a:r>
              <a:rPr lang="tr-TR" dirty="0"/>
              <a:t>&gt; </a:t>
            </a:r>
            <a:r>
              <a:rPr lang="tr-TR" dirty="0" smtClean="0"/>
              <a:t>ile &lt;/</a:t>
            </a:r>
            <a:r>
              <a:rPr lang="tr-TR" dirty="0" err="1" smtClean="0"/>
              <a:t>head</a:t>
            </a:r>
            <a:r>
              <a:rPr lang="tr-TR" dirty="0" smtClean="0"/>
              <a:t>&gt; işaretleri arasına yazalım: </a:t>
            </a:r>
          </a:p>
          <a:p>
            <a:pPr marL="0" indent="0">
              <a:buNone/>
            </a:pPr>
            <a:r>
              <a:rPr lang="tr-TR" sz="1800" b="1" dirty="0">
                <a:solidFill>
                  <a:srgbClr val="FF0000"/>
                </a:solidFill>
              </a:rPr>
              <a:t>&lt;link </a:t>
            </a:r>
            <a:r>
              <a:rPr lang="tr-TR" sz="1800" b="1" dirty="0" err="1">
                <a:solidFill>
                  <a:srgbClr val="FF0000"/>
                </a:solidFill>
              </a:rPr>
              <a:t>rel</a:t>
            </a:r>
            <a:r>
              <a:rPr lang="tr-TR" sz="1800" b="1" dirty="0">
                <a:solidFill>
                  <a:srgbClr val="FF0000"/>
                </a:solidFill>
              </a:rPr>
              <a:t>="</a:t>
            </a:r>
            <a:r>
              <a:rPr lang="tr-TR" sz="1800" b="1" dirty="0" err="1">
                <a:solidFill>
                  <a:srgbClr val="FF0000"/>
                </a:solidFill>
              </a:rPr>
              <a:t>stylesheet</a:t>
            </a:r>
            <a:r>
              <a:rPr lang="tr-TR" sz="1800" b="1" dirty="0">
                <a:solidFill>
                  <a:srgbClr val="FF0000"/>
                </a:solidFill>
              </a:rPr>
              <a:t>" </a:t>
            </a:r>
            <a:r>
              <a:rPr lang="tr-TR" sz="1800" b="1" dirty="0" err="1">
                <a:solidFill>
                  <a:srgbClr val="FF0000"/>
                </a:solidFill>
              </a:rPr>
              <a:t>href</a:t>
            </a:r>
            <a:r>
              <a:rPr lang="tr-TR" sz="1800" b="1" dirty="0">
                <a:solidFill>
                  <a:srgbClr val="FF0000"/>
                </a:solidFill>
              </a:rPr>
              <a:t>="//maxcdn.bootstrapcdn.com/</a:t>
            </a:r>
            <a:r>
              <a:rPr lang="tr-TR" sz="1800" b="1" dirty="0" err="1">
                <a:solidFill>
                  <a:srgbClr val="FF0000"/>
                </a:solidFill>
              </a:rPr>
              <a:t>bootstrap</a:t>
            </a:r>
            <a:r>
              <a:rPr lang="tr-TR" sz="1800" b="1" dirty="0">
                <a:solidFill>
                  <a:srgbClr val="FF0000"/>
                </a:solidFill>
              </a:rPr>
              <a:t>/3.2.0/</a:t>
            </a:r>
            <a:r>
              <a:rPr lang="tr-TR" sz="1800" b="1" dirty="0" err="1">
                <a:solidFill>
                  <a:srgbClr val="FF0000"/>
                </a:solidFill>
              </a:rPr>
              <a:t>css</a:t>
            </a:r>
            <a:r>
              <a:rPr lang="tr-TR" sz="1800" b="1" dirty="0">
                <a:solidFill>
                  <a:srgbClr val="FF0000"/>
                </a:solidFill>
              </a:rPr>
              <a:t>/bootstrap.min.css"&gt; &lt;link </a:t>
            </a:r>
            <a:r>
              <a:rPr lang="tr-TR" sz="1800" b="1" dirty="0" err="1">
                <a:solidFill>
                  <a:srgbClr val="FF0000"/>
                </a:solidFill>
              </a:rPr>
              <a:t>rel</a:t>
            </a:r>
            <a:r>
              <a:rPr lang="tr-TR" sz="1800" b="1" dirty="0">
                <a:solidFill>
                  <a:srgbClr val="FF0000"/>
                </a:solidFill>
              </a:rPr>
              <a:t>="</a:t>
            </a:r>
            <a:r>
              <a:rPr lang="tr-TR" sz="1800" b="1" dirty="0" err="1">
                <a:solidFill>
                  <a:srgbClr val="FF0000"/>
                </a:solidFill>
              </a:rPr>
              <a:t>stylesheet</a:t>
            </a:r>
            <a:r>
              <a:rPr lang="tr-TR" sz="1800" b="1" dirty="0">
                <a:solidFill>
                  <a:srgbClr val="FF0000"/>
                </a:solidFill>
              </a:rPr>
              <a:t>" </a:t>
            </a:r>
            <a:r>
              <a:rPr lang="tr-TR" sz="1800" b="1" dirty="0" err="1">
                <a:solidFill>
                  <a:srgbClr val="FF0000"/>
                </a:solidFill>
              </a:rPr>
              <a:t>href</a:t>
            </a:r>
            <a:r>
              <a:rPr lang="tr-TR" sz="1800" b="1" dirty="0">
                <a:solidFill>
                  <a:srgbClr val="FF0000"/>
                </a:solidFill>
              </a:rPr>
              <a:t>="//maxcdn.bootstrapcdn.com/</a:t>
            </a:r>
            <a:r>
              <a:rPr lang="tr-TR" sz="1800" b="1" dirty="0" err="1">
                <a:solidFill>
                  <a:srgbClr val="FF0000"/>
                </a:solidFill>
              </a:rPr>
              <a:t>bootstrap</a:t>
            </a:r>
            <a:r>
              <a:rPr lang="tr-TR" sz="1800" b="1" dirty="0">
                <a:solidFill>
                  <a:srgbClr val="FF0000"/>
                </a:solidFill>
              </a:rPr>
              <a:t>/3.2.0/</a:t>
            </a:r>
            <a:r>
              <a:rPr lang="tr-TR" sz="1800" b="1" dirty="0" err="1">
                <a:solidFill>
                  <a:srgbClr val="FF0000"/>
                </a:solidFill>
              </a:rPr>
              <a:t>css</a:t>
            </a:r>
            <a:r>
              <a:rPr lang="tr-TR" sz="1800" b="1" dirty="0">
                <a:solidFill>
                  <a:srgbClr val="FF0000"/>
                </a:solidFill>
              </a:rPr>
              <a:t>/bootstrap-theme.min.css</a:t>
            </a:r>
            <a:r>
              <a:rPr lang="tr-TR" sz="1800" b="1" dirty="0" smtClean="0">
                <a:solidFill>
                  <a:srgbClr val="FF0000"/>
                </a:solidFill>
              </a:rPr>
              <a:t>"&gt;</a:t>
            </a:r>
          </a:p>
          <a:p>
            <a:pPr marL="0" indent="0">
              <a:buNone/>
            </a:pPr>
            <a:r>
              <a:rPr lang="tr-TR" dirty="0" smtClean="0"/>
              <a:t>Bu link ile kodumuza bir şey ilave etmeden </a:t>
            </a:r>
            <a:r>
              <a:rPr lang="tr-TR" dirty="0" err="1" smtClean="0"/>
              <a:t>bootstrap’ın</a:t>
            </a:r>
            <a:r>
              <a:rPr lang="tr-TR" dirty="0" smtClean="0"/>
              <a:t> sitesinden CSS çekiyoruz. </a:t>
            </a:r>
            <a:endParaRPr lang="tr-TR" dirty="0"/>
          </a:p>
        </p:txBody>
      </p:sp>
    </p:spTree>
    <p:extLst>
      <p:ext uri="{BB962C8B-B14F-4D97-AF65-F5344CB8AC3E}">
        <p14:creationId xmlns:p14="http://schemas.microsoft.com/office/powerpoint/2010/main" val="2305222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a:hlinkClick r:id="rId2"/>
              </a:rPr>
              <a:t>CSS </a:t>
            </a:r>
            <a:r>
              <a:rPr lang="tr-TR" u="sng" dirty="0" smtClean="0">
                <a:hlinkClick r:id="rId2"/>
              </a:rPr>
              <a:t>ile Sayfa Güzelleştirmek</a:t>
            </a:r>
            <a:endParaRPr lang="tr-TR" dirty="0"/>
          </a:p>
        </p:txBody>
      </p:sp>
      <p:sp>
        <p:nvSpPr>
          <p:cNvPr id="3" name="İçerik Yer Tutucusu 2"/>
          <p:cNvSpPr>
            <a:spLocks noGrp="1"/>
          </p:cNvSpPr>
          <p:nvPr>
            <p:ph idx="1"/>
          </p:nvPr>
        </p:nvSpPr>
        <p:spPr>
          <a:xfrm>
            <a:off x="845127" y="1828800"/>
            <a:ext cx="8098848" cy="4351337"/>
          </a:xfrm>
        </p:spPr>
        <p:txBody>
          <a:bodyPr>
            <a:normAutofit/>
          </a:bodyPr>
          <a:lstStyle/>
          <a:p>
            <a:r>
              <a:rPr lang="tr-TR" dirty="0" err="1" smtClean="0"/>
              <a:t>Django’da</a:t>
            </a:r>
            <a:r>
              <a:rPr lang="tr-TR" dirty="0" smtClean="0"/>
              <a:t> statik dosyalar CSS dosyaları ve resimlerdir. İçerikleri </a:t>
            </a:r>
            <a:r>
              <a:rPr lang="tr-TR" dirty="0" err="1" smtClean="0"/>
              <a:t>request’le</a:t>
            </a:r>
            <a:r>
              <a:rPr lang="tr-TR" dirty="0" smtClean="0"/>
              <a:t> çekilen verilerden bağımsız olup her kullanıcı için aynıdır.</a:t>
            </a:r>
          </a:p>
          <a:p>
            <a:r>
              <a:rPr lang="tr-TR" dirty="0" smtClean="0"/>
              <a:t>Biliyorsunuz, </a:t>
            </a:r>
            <a:r>
              <a:rPr lang="tr-TR" dirty="0" err="1" smtClean="0"/>
              <a:t>django’nun</a:t>
            </a:r>
            <a:r>
              <a:rPr lang="tr-TR" dirty="0" smtClean="0"/>
              <a:t> bir </a:t>
            </a:r>
            <a:r>
              <a:rPr lang="tr-TR" dirty="0" err="1" smtClean="0"/>
              <a:t>admin</a:t>
            </a:r>
            <a:r>
              <a:rPr lang="tr-TR" dirty="0" smtClean="0"/>
              <a:t> uygulaması vardır. Bu uygulama için statik dosyaların nerede olduğunu </a:t>
            </a:r>
            <a:r>
              <a:rPr lang="tr-TR" dirty="0" err="1" smtClean="0"/>
              <a:t>django</a:t>
            </a:r>
            <a:r>
              <a:rPr lang="tr-TR" dirty="0" smtClean="0"/>
              <a:t> bilir ve gidip oradan alır. Fakat </a:t>
            </a:r>
            <a:r>
              <a:rPr lang="tr-TR" dirty="0" err="1" smtClean="0"/>
              <a:t>blog</a:t>
            </a:r>
            <a:r>
              <a:rPr lang="tr-TR" dirty="0" smtClean="0"/>
              <a:t> uygulamamız için </a:t>
            </a:r>
            <a:r>
              <a:rPr lang="tr-TR" dirty="0" err="1" smtClean="0"/>
              <a:t>static</a:t>
            </a:r>
            <a:r>
              <a:rPr lang="tr-TR" dirty="0" smtClean="0"/>
              <a:t> dosyaların nerede olduğunu bilmiyor. Bu sebeple </a:t>
            </a:r>
            <a:r>
              <a:rPr lang="tr-TR" dirty="0" err="1" smtClean="0"/>
              <a:t>blog</a:t>
            </a:r>
            <a:r>
              <a:rPr lang="tr-TR" dirty="0" smtClean="0"/>
              <a:t> uygulamamızın içinde </a:t>
            </a:r>
            <a:r>
              <a:rPr lang="tr-TR" b="1" dirty="0" err="1" smtClean="0">
                <a:solidFill>
                  <a:srgbClr val="FF0000"/>
                </a:solidFill>
              </a:rPr>
              <a:t>static</a:t>
            </a:r>
            <a:r>
              <a:rPr lang="tr-TR" dirty="0" smtClean="0"/>
              <a:t> isimli bir klasör oluşturacağız.  Sonucun yandaki gibi olması gerekir. </a:t>
            </a:r>
            <a:endParaRPr lang="tr-TR" dirty="0"/>
          </a:p>
        </p:txBody>
      </p:sp>
      <p:pic>
        <p:nvPicPr>
          <p:cNvPr id="4" name="Resim 3"/>
          <p:cNvPicPr>
            <a:picLocks noChangeAspect="1"/>
          </p:cNvPicPr>
          <p:nvPr/>
        </p:nvPicPr>
        <p:blipFill>
          <a:blip r:embed="rId3"/>
          <a:stretch>
            <a:fillRect/>
          </a:stretch>
        </p:blipFill>
        <p:spPr>
          <a:xfrm>
            <a:off x="8943975" y="2880518"/>
            <a:ext cx="2000250" cy="2247900"/>
          </a:xfrm>
          <a:prstGeom prst="rect">
            <a:avLst/>
          </a:prstGeom>
        </p:spPr>
      </p:pic>
    </p:spTree>
    <p:extLst>
      <p:ext uri="{BB962C8B-B14F-4D97-AF65-F5344CB8AC3E}">
        <p14:creationId xmlns:p14="http://schemas.microsoft.com/office/powerpoint/2010/main" val="38487580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a:hlinkClick r:id="rId2"/>
              </a:rPr>
              <a:t>CSS </a:t>
            </a:r>
            <a:r>
              <a:rPr lang="tr-TR" u="sng" dirty="0" smtClean="0">
                <a:hlinkClick r:id="rId2"/>
              </a:rPr>
              <a:t>ile Sayfa Güzelleştirmek</a:t>
            </a:r>
            <a:endParaRPr lang="tr-TR" dirty="0"/>
          </a:p>
        </p:txBody>
      </p:sp>
      <p:sp>
        <p:nvSpPr>
          <p:cNvPr id="3" name="İçerik Yer Tutucusu 2"/>
          <p:cNvSpPr>
            <a:spLocks noGrp="1"/>
          </p:cNvSpPr>
          <p:nvPr>
            <p:ph idx="1"/>
          </p:nvPr>
        </p:nvSpPr>
        <p:spPr>
          <a:xfrm>
            <a:off x="845127" y="1828800"/>
            <a:ext cx="5879523" cy="4351337"/>
          </a:xfrm>
        </p:spPr>
        <p:txBody>
          <a:bodyPr>
            <a:normAutofit/>
          </a:bodyPr>
          <a:lstStyle/>
          <a:p>
            <a:r>
              <a:rPr lang="tr-TR" dirty="0" smtClean="0"/>
              <a:t>CSS dosyamızı aşağıdaki gibi oluşturalım </a:t>
            </a:r>
          </a:p>
          <a:p>
            <a:endParaRPr lang="tr-TR" dirty="0"/>
          </a:p>
          <a:p>
            <a:endParaRPr lang="tr-TR" dirty="0" smtClean="0"/>
          </a:p>
          <a:p>
            <a:endParaRPr lang="tr-TR" dirty="0"/>
          </a:p>
          <a:p>
            <a:endParaRPr lang="tr-TR" dirty="0" smtClean="0"/>
          </a:p>
          <a:p>
            <a:r>
              <a:rPr lang="tr-TR" dirty="0" smtClean="0"/>
              <a:t>Bu dosyayı editörde açıp aşağıdaki kodları yazarak h1’e ait a öğesinin renginin turuncu olmasını sağlıyoruz.</a:t>
            </a:r>
          </a:p>
          <a:p>
            <a:endParaRPr lang="tr-TR" dirty="0" smtClean="0"/>
          </a:p>
          <a:p>
            <a:endParaRPr lang="tr-TR" dirty="0"/>
          </a:p>
        </p:txBody>
      </p:sp>
      <p:pic>
        <p:nvPicPr>
          <p:cNvPr id="4" name="Resim 3"/>
          <p:cNvPicPr>
            <a:picLocks noChangeAspect="1"/>
          </p:cNvPicPr>
          <p:nvPr/>
        </p:nvPicPr>
        <p:blipFill>
          <a:blip r:embed="rId3"/>
          <a:stretch>
            <a:fillRect/>
          </a:stretch>
        </p:blipFill>
        <p:spPr>
          <a:xfrm>
            <a:off x="7215187" y="1828800"/>
            <a:ext cx="3495675" cy="1733550"/>
          </a:xfrm>
          <a:prstGeom prst="rect">
            <a:avLst/>
          </a:prstGeom>
        </p:spPr>
      </p:pic>
      <p:pic>
        <p:nvPicPr>
          <p:cNvPr id="5" name="Resim 4"/>
          <p:cNvPicPr>
            <a:picLocks noChangeAspect="1"/>
          </p:cNvPicPr>
          <p:nvPr/>
        </p:nvPicPr>
        <p:blipFill>
          <a:blip r:embed="rId4"/>
          <a:stretch>
            <a:fillRect/>
          </a:stretch>
        </p:blipFill>
        <p:spPr>
          <a:xfrm>
            <a:off x="7215187" y="4398962"/>
            <a:ext cx="3181350" cy="1781175"/>
          </a:xfrm>
          <a:prstGeom prst="rect">
            <a:avLst/>
          </a:prstGeom>
        </p:spPr>
      </p:pic>
    </p:spTree>
    <p:extLst>
      <p:ext uri="{BB962C8B-B14F-4D97-AF65-F5344CB8AC3E}">
        <p14:creationId xmlns:p14="http://schemas.microsoft.com/office/powerpoint/2010/main" val="1546107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a:hlinkClick r:id="rId2"/>
              </a:rPr>
              <a:t>CSS </a:t>
            </a:r>
            <a:r>
              <a:rPr lang="tr-TR" u="sng" dirty="0" smtClean="0">
                <a:hlinkClick r:id="rId2"/>
              </a:rPr>
              <a:t>ile Sayfa Güzelleştirmek</a:t>
            </a:r>
            <a:endParaRPr lang="tr-TR" dirty="0"/>
          </a:p>
        </p:txBody>
      </p:sp>
      <p:sp>
        <p:nvSpPr>
          <p:cNvPr id="3" name="İçerik Yer Tutucusu 2"/>
          <p:cNvSpPr>
            <a:spLocks noGrp="1"/>
          </p:cNvSpPr>
          <p:nvPr>
            <p:ph idx="1"/>
          </p:nvPr>
        </p:nvSpPr>
        <p:spPr/>
        <p:txBody>
          <a:bodyPr>
            <a:normAutofit fontScale="70000" lnSpcReduction="20000"/>
          </a:bodyPr>
          <a:lstStyle/>
          <a:p>
            <a:r>
              <a:rPr lang="tr-TR" dirty="0" smtClean="0"/>
              <a:t>CSS eklemesi yapmışsak </a:t>
            </a:r>
            <a:r>
              <a:rPr lang="tr-TR" b="1" dirty="0" err="1">
                <a:solidFill>
                  <a:srgbClr val="FF0000"/>
                </a:solidFill>
              </a:rPr>
              <a:t>blog</a:t>
            </a:r>
            <a:r>
              <a:rPr lang="tr-TR" b="1" dirty="0">
                <a:solidFill>
                  <a:srgbClr val="FF0000"/>
                </a:solidFill>
              </a:rPr>
              <a:t>/</a:t>
            </a:r>
            <a:r>
              <a:rPr lang="tr-TR" b="1" dirty="0" err="1">
                <a:solidFill>
                  <a:srgbClr val="FF0000"/>
                </a:solidFill>
              </a:rPr>
              <a:t>templates</a:t>
            </a:r>
            <a:r>
              <a:rPr lang="tr-TR" b="1" dirty="0">
                <a:solidFill>
                  <a:srgbClr val="FF0000"/>
                </a:solidFill>
              </a:rPr>
              <a:t>/</a:t>
            </a:r>
            <a:r>
              <a:rPr lang="tr-TR" b="1" dirty="0" err="1">
                <a:solidFill>
                  <a:srgbClr val="FF0000"/>
                </a:solidFill>
              </a:rPr>
              <a:t>blog</a:t>
            </a:r>
            <a:r>
              <a:rPr lang="tr-TR" b="1" dirty="0">
                <a:solidFill>
                  <a:srgbClr val="FF0000"/>
                </a:solidFill>
              </a:rPr>
              <a:t>/post_list.html</a:t>
            </a:r>
            <a:r>
              <a:rPr lang="tr-TR" dirty="0"/>
              <a:t> </a:t>
            </a:r>
            <a:r>
              <a:rPr lang="tr-TR" dirty="0" smtClean="0"/>
              <a:t>dosyasına aşağıdaki kod ile bunu bildirmemiz gerekiyor.</a:t>
            </a:r>
          </a:p>
          <a:p>
            <a:pPr marL="0" indent="0">
              <a:buNone/>
            </a:pPr>
            <a:r>
              <a:rPr lang="tr-TR" b="1" dirty="0">
                <a:solidFill>
                  <a:srgbClr val="FF0000"/>
                </a:solidFill>
              </a:rPr>
              <a:t>{% </a:t>
            </a:r>
            <a:r>
              <a:rPr lang="tr-TR" b="1" dirty="0" err="1">
                <a:solidFill>
                  <a:srgbClr val="FF0000"/>
                </a:solidFill>
              </a:rPr>
              <a:t>load</a:t>
            </a:r>
            <a:r>
              <a:rPr lang="tr-TR" b="1" dirty="0">
                <a:solidFill>
                  <a:srgbClr val="FF0000"/>
                </a:solidFill>
              </a:rPr>
              <a:t> </a:t>
            </a:r>
            <a:r>
              <a:rPr lang="tr-TR" b="1" dirty="0" err="1">
                <a:solidFill>
                  <a:srgbClr val="FF0000"/>
                </a:solidFill>
              </a:rPr>
              <a:t>static</a:t>
            </a:r>
            <a:r>
              <a:rPr lang="tr-TR" b="1" dirty="0">
                <a:solidFill>
                  <a:srgbClr val="FF0000"/>
                </a:solidFill>
              </a:rPr>
              <a:t> %}</a:t>
            </a:r>
          </a:p>
          <a:p>
            <a:pPr marL="0" indent="0">
              <a:buNone/>
            </a:pPr>
            <a:r>
              <a:rPr lang="tr-TR" b="1" dirty="0" smtClean="0">
                <a:solidFill>
                  <a:srgbClr val="FF0000"/>
                </a:solidFill>
              </a:rPr>
              <a:t>&lt;</a:t>
            </a:r>
            <a:r>
              <a:rPr lang="tr-TR" b="1" dirty="0">
                <a:solidFill>
                  <a:srgbClr val="FF0000"/>
                </a:solidFill>
              </a:rPr>
              <a:t>link </a:t>
            </a:r>
            <a:r>
              <a:rPr lang="tr-TR" b="1" dirty="0" err="1">
                <a:solidFill>
                  <a:srgbClr val="FF0000"/>
                </a:solidFill>
              </a:rPr>
              <a:t>rel</a:t>
            </a:r>
            <a:r>
              <a:rPr lang="tr-TR" b="1" dirty="0">
                <a:solidFill>
                  <a:srgbClr val="FF0000"/>
                </a:solidFill>
              </a:rPr>
              <a:t>="</a:t>
            </a:r>
            <a:r>
              <a:rPr lang="tr-TR" b="1" dirty="0" err="1">
                <a:solidFill>
                  <a:srgbClr val="FF0000"/>
                </a:solidFill>
              </a:rPr>
              <a:t>stylesheet</a:t>
            </a:r>
            <a:r>
              <a:rPr lang="tr-TR" b="1" dirty="0">
                <a:solidFill>
                  <a:srgbClr val="FF0000"/>
                </a:solidFill>
              </a:rPr>
              <a:t>" </a:t>
            </a:r>
            <a:r>
              <a:rPr lang="tr-TR" b="1" dirty="0" err="1">
                <a:solidFill>
                  <a:srgbClr val="FF0000"/>
                </a:solidFill>
              </a:rPr>
              <a:t>href</a:t>
            </a:r>
            <a:r>
              <a:rPr lang="tr-TR" b="1" dirty="0">
                <a:solidFill>
                  <a:srgbClr val="FF0000"/>
                </a:solidFill>
              </a:rPr>
              <a:t>="{% </a:t>
            </a:r>
            <a:r>
              <a:rPr lang="tr-TR" b="1" dirty="0" err="1">
                <a:solidFill>
                  <a:srgbClr val="FF0000"/>
                </a:solidFill>
              </a:rPr>
              <a:t>static</a:t>
            </a:r>
            <a:r>
              <a:rPr lang="tr-TR" b="1" dirty="0">
                <a:solidFill>
                  <a:srgbClr val="FF0000"/>
                </a:solidFill>
              </a:rPr>
              <a:t> '</a:t>
            </a:r>
            <a:r>
              <a:rPr lang="tr-TR" b="1" dirty="0" err="1">
                <a:solidFill>
                  <a:srgbClr val="FF0000"/>
                </a:solidFill>
              </a:rPr>
              <a:t>css</a:t>
            </a:r>
            <a:r>
              <a:rPr lang="tr-TR" b="1" dirty="0">
                <a:solidFill>
                  <a:srgbClr val="FF0000"/>
                </a:solidFill>
              </a:rPr>
              <a:t>/blog.css' </a:t>
            </a:r>
            <a:r>
              <a:rPr lang="tr-TR" b="1" dirty="0" smtClean="0">
                <a:solidFill>
                  <a:srgbClr val="FF0000"/>
                </a:solidFill>
              </a:rPr>
              <a:t>%}"&gt;</a:t>
            </a:r>
          </a:p>
          <a:p>
            <a:pPr marL="0" indent="0">
              <a:buNone/>
            </a:pPr>
            <a:r>
              <a:rPr lang="tr-TR" dirty="0"/>
              <a:t>{% </a:t>
            </a:r>
            <a:r>
              <a:rPr lang="tr-TR" dirty="0" err="1"/>
              <a:t>load</a:t>
            </a:r>
            <a:r>
              <a:rPr lang="tr-TR" dirty="0"/>
              <a:t> </a:t>
            </a:r>
            <a:r>
              <a:rPr lang="tr-TR" dirty="0" err="1"/>
              <a:t>static</a:t>
            </a:r>
            <a:r>
              <a:rPr lang="tr-TR" dirty="0"/>
              <a:t> %}</a:t>
            </a:r>
          </a:p>
          <a:p>
            <a:pPr marL="0" indent="0">
              <a:buNone/>
            </a:pPr>
            <a:r>
              <a:rPr lang="tr-TR" dirty="0" smtClean="0"/>
              <a:t>Bu ilavelerden sonra </a:t>
            </a:r>
            <a:r>
              <a:rPr lang="tr-TR" dirty="0" err="1" smtClean="0"/>
              <a:t>head</a:t>
            </a:r>
            <a:r>
              <a:rPr lang="tr-TR" dirty="0" smtClean="0"/>
              <a:t> kısmı aşağıdaki gibi olmalıdır:</a:t>
            </a:r>
          </a:p>
          <a:p>
            <a:pPr marL="0" indent="0">
              <a:buNone/>
            </a:pPr>
            <a:r>
              <a:rPr lang="tr-TR" sz="2600" b="1" dirty="0" smtClean="0">
                <a:solidFill>
                  <a:srgbClr val="FF0000"/>
                </a:solidFill>
              </a:rPr>
              <a:t>&lt;</a:t>
            </a:r>
            <a:r>
              <a:rPr lang="tr-TR" sz="2600" b="1" dirty="0">
                <a:solidFill>
                  <a:srgbClr val="FF0000"/>
                </a:solidFill>
              </a:rPr>
              <a:t>html&gt;</a:t>
            </a:r>
          </a:p>
          <a:p>
            <a:pPr marL="0" indent="0">
              <a:buNone/>
            </a:pPr>
            <a:r>
              <a:rPr lang="tr-TR" sz="2600" b="1" dirty="0">
                <a:solidFill>
                  <a:srgbClr val="FF0000"/>
                </a:solidFill>
              </a:rPr>
              <a:t>    &lt;</a:t>
            </a:r>
            <a:r>
              <a:rPr lang="tr-TR" sz="2600" b="1" dirty="0" err="1">
                <a:solidFill>
                  <a:srgbClr val="FF0000"/>
                </a:solidFill>
              </a:rPr>
              <a:t>head</a:t>
            </a:r>
            <a:r>
              <a:rPr lang="tr-TR" sz="2600" b="1" dirty="0">
                <a:solidFill>
                  <a:srgbClr val="FF0000"/>
                </a:solidFill>
              </a:rPr>
              <a:t>&gt;</a:t>
            </a:r>
          </a:p>
          <a:p>
            <a:pPr marL="0" indent="0">
              <a:buNone/>
            </a:pPr>
            <a:r>
              <a:rPr lang="tr-TR" sz="2600" b="1" dirty="0">
                <a:solidFill>
                  <a:srgbClr val="FF0000"/>
                </a:solidFill>
              </a:rPr>
              <a:t>        &lt;</a:t>
            </a:r>
            <a:r>
              <a:rPr lang="tr-TR" sz="2600" b="1" dirty="0" err="1">
                <a:solidFill>
                  <a:srgbClr val="FF0000"/>
                </a:solidFill>
              </a:rPr>
              <a:t>title</a:t>
            </a:r>
            <a:r>
              <a:rPr lang="tr-TR" sz="2600" b="1" dirty="0">
                <a:solidFill>
                  <a:srgbClr val="FF0000"/>
                </a:solidFill>
              </a:rPr>
              <a:t>&gt;</a:t>
            </a:r>
            <a:r>
              <a:rPr lang="tr-TR" sz="2600" b="1" dirty="0" err="1">
                <a:solidFill>
                  <a:srgbClr val="FF0000"/>
                </a:solidFill>
              </a:rPr>
              <a:t>Django</a:t>
            </a:r>
            <a:r>
              <a:rPr lang="tr-TR" sz="2600" b="1" dirty="0">
                <a:solidFill>
                  <a:srgbClr val="FF0000"/>
                </a:solidFill>
              </a:rPr>
              <a:t> </a:t>
            </a:r>
            <a:r>
              <a:rPr lang="tr-TR" sz="2600" b="1" dirty="0" err="1">
                <a:solidFill>
                  <a:srgbClr val="FF0000"/>
                </a:solidFill>
              </a:rPr>
              <a:t>Girls</a:t>
            </a:r>
            <a:r>
              <a:rPr lang="tr-TR" sz="2600" b="1" dirty="0">
                <a:solidFill>
                  <a:srgbClr val="FF0000"/>
                </a:solidFill>
              </a:rPr>
              <a:t> </a:t>
            </a:r>
            <a:r>
              <a:rPr lang="tr-TR" sz="2600" b="1" dirty="0" err="1">
                <a:solidFill>
                  <a:srgbClr val="FF0000"/>
                </a:solidFill>
              </a:rPr>
              <a:t>blog</a:t>
            </a:r>
            <a:r>
              <a:rPr lang="tr-TR" sz="2600" b="1" dirty="0">
                <a:solidFill>
                  <a:srgbClr val="FF0000"/>
                </a:solidFill>
              </a:rPr>
              <a:t>&lt;/</a:t>
            </a:r>
            <a:r>
              <a:rPr lang="tr-TR" sz="2600" b="1" dirty="0" err="1">
                <a:solidFill>
                  <a:srgbClr val="FF0000"/>
                </a:solidFill>
              </a:rPr>
              <a:t>title</a:t>
            </a:r>
            <a:r>
              <a:rPr lang="tr-TR" sz="2600" b="1" dirty="0">
                <a:solidFill>
                  <a:srgbClr val="FF0000"/>
                </a:solidFill>
              </a:rPr>
              <a:t>&gt;</a:t>
            </a:r>
          </a:p>
          <a:p>
            <a:pPr marL="0" indent="0">
              <a:buNone/>
            </a:pPr>
            <a:r>
              <a:rPr lang="tr-TR" sz="2600" b="1" dirty="0">
                <a:solidFill>
                  <a:srgbClr val="FF0000"/>
                </a:solidFill>
              </a:rPr>
              <a:t>        &lt;link </a:t>
            </a:r>
            <a:r>
              <a:rPr lang="tr-TR" sz="2600" b="1" dirty="0" err="1">
                <a:solidFill>
                  <a:srgbClr val="FF0000"/>
                </a:solidFill>
              </a:rPr>
              <a:t>rel</a:t>
            </a:r>
            <a:r>
              <a:rPr lang="tr-TR" sz="2600" b="1" dirty="0">
                <a:solidFill>
                  <a:srgbClr val="FF0000"/>
                </a:solidFill>
              </a:rPr>
              <a:t>="</a:t>
            </a:r>
            <a:r>
              <a:rPr lang="tr-TR" sz="2600" b="1" dirty="0" err="1">
                <a:solidFill>
                  <a:srgbClr val="FF0000"/>
                </a:solidFill>
              </a:rPr>
              <a:t>stylesheet</a:t>
            </a:r>
            <a:r>
              <a:rPr lang="tr-TR" sz="2600" b="1" dirty="0">
                <a:solidFill>
                  <a:srgbClr val="FF0000"/>
                </a:solidFill>
              </a:rPr>
              <a:t>" </a:t>
            </a:r>
            <a:r>
              <a:rPr lang="tr-TR" sz="2600" b="1" dirty="0" err="1">
                <a:solidFill>
                  <a:srgbClr val="FF0000"/>
                </a:solidFill>
              </a:rPr>
              <a:t>href</a:t>
            </a:r>
            <a:r>
              <a:rPr lang="tr-TR" sz="2600" b="1" dirty="0">
                <a:solidFill>
                  <a:srgbClr val="FF0000"/>
                </a:solidFill>
              </a:rPr>
              <a:t>="//maxcdn.bootstrapcdn.com/</a:t>
            </a:r>
            <a:r>
              <a:rPr lang="tr-TR" sz="2600" b="1" dirty="0" err="1">
                <a:solidFill>
                  <a:srgbClr val="FF0000"/>
                </a:solidFill>
              </a:rPr>
              <a:t>bootstrap</a:t>
            </a:r>
            <a:r>
              <a:rPr lang="tr-TR" sz="2600" b="1" dirty="0">
                <a:solidFill>
                  <a:srgbClr val="FF0000"/>
                </a:solidFill>
              </a:rPr>
              <a:t>/3.2.0/</a:t>
            </a:r>
            <a:r>
              <a:rPr lang="tr-TR" sz="2600" b="1" dirty="0" err="1">
                <a:solidFill>
                  <a:srgbClr val="FF0000"/>
                </a:solidFill>
              </a:rPr>
              <a:t>css</a:t>
            </a:r>
            <a:r>
              <a:rPr lang="tr-TR" sz="2600" b="1" dirty="0">
                <a:solidFill>
                  <a:srgbClr val="FF0000"/>
                </a:solidFill>
              </a:rPr>
              <a:t>/bootstrap.min.css"&gt;</a:t>
            </a:r>
          </a:p>
          <a:p>
            <a:pPr marL="0" indent="0">
              <a:buNone/>
            </a:pPr>
            <a:r>
              <a:rPr lang="tr-TR" sz="2600" b="1" dirty="0">
                <a:solidFill>
                  <a:srgbClr val="FF0000"/>
                </a:solidFill>
              </a:rPr>
              <a:t>        &lt;link </a:t>
            </a:r>
            <a:r>
              <a:rPr lang="tr-TR" sz="2600" b="1" dirty="0" err="1">
                <a:solidFill>
                  <a:srgbClr val="FF0000"/>
                </a:solidFill>
              </a:rPr>
              <a:t>rel</a:t>
            </a:r>
            <a:r>
              <a:rPr lang="tr-TR" sz="2600" b="1" dirty="0">
                <a:solidFill>
                  <a:srgbClr val="FF0000"/>
                </a:solidFill>
              </a:rPr>
              <a:t>="</a:t>
            </a:r>
            <a:r>
              <a:rPr lang="tr-TR" sz="2600" b="1" dirty="0" err="1">
                <a:solidFill>
                  <a:srgbClr val="FF0000"/>
                </a:solidFill>
              </a:rPr>
              <a:t>stylesheet</a:t>
            </a:r>
            <a:r>
              <a:rPr lang="tr-TR" sz="2600" b="1" dirty="0">
                <a:solidFill>
                  <a:srgbClr val="FF0000"/>
                </a:solidFill>
              </a:rPr>
              <a:t>" </a:t>
            </a:r>
            <a:r>
              <a:rPr lang="tr-TR" sz="2600" b="1" dirty="0" err="1">
                <a:solidFill>
                  <a:srgbClr val="FF0000"/>
                </a:solidFill>
              </a:rPr>
              <a:t>href</a:t>
            </a:r>
            <a:r>
              <a:rPr lang="tr-TR" sz="2600" b="1" dirty="0">
                <a:solidFill>
                  <a:srgbClr val="FF0000"/>
                </a:solidFill>
              </a:rPr>
              <a:t>="//maxcdn.bootstrapcdn.com/</a:t>
            </a:r>
            <a:r>
              <a:rPr lang="tr-TR" sz="2600" b="1" dirty="0" err="1">
                <a:solidFill>
                  <a:srgbClr val="FF0000"/>
                </a:solidFill>
              </a:rPr>
              <a:t>bootstrap</a:t>
            </a:r>
            <a:r>
              <a:rPr lang="tr-TR" sz="2600" b="1" dirty="0">
                <a:solidFill>
                  <a:srgbClr val="FF0000"/>
                </a:solidFill>
              </a:rPr>
              <a:t>/3.2.0/</a:t>
            </a:r>
            <a:r>
              <a:rPr lang="tr-TR" sz="2600" b="1" dirty="0" err="1">
                <a:solidFill>
                  <a:srgbClr val="FF0000"/>
                </a:solidFill>
              </a:rPr>
              <a:t>css</a:t>
            </a:r>
            <a:r>
              <a:rPr lang="tr-TR" sz="2600" b="1" dirty="0">
                <a:solidFill>
                  <a:srgbClr val="FF0000"/>
                </a:solidFill>
              </a:rPr>
              <a:t>/bootstrap-theme.min.css"&gt;</a:t>
            </a:r>
          </a:p>
          <a:p>
            <a:pPr marL="0" indent="0">
              <a:buNone/>
            </a:pPr>
            <a:r>
              <a:rPr lang="tr-TR" sz="2600" b="1" dirty="0">
                <a:solidFill>
                  <a:srgbClr val="FF0000"/>
                </a:solidFill>
              </a:rPr>
              <a:t>        &lt;link </a:t>
            </a:r>
            <a:r>
              <a:rPr lang="tr-TR" sz="2600" b="1" dirty="0" err="1">
                <a:solidFill>
                  <a:srgbClr val="FF0000"/>
                </a:solidFill>
              </a:rPr>
              <a:t>rel</a:t>
            </a:r>
            <a:r>
              <a:rPr lang="tr-TR" sz="2600" b="1" dirty="0">
                <a:solidFill>
                  <a:srgbClr val="FF0000"/>
                </a:solidFill>
              </a:rPr>
              <a:t>="</a:t>
            </a:r>
            <a:r>
              <a:rPr lang="tr-TR" sz="2600" b="1" dirty="0" err="1">
                <a:solidFill>
                  <a:srgbClr val="FF0000"/>
                </a:solidFill>
              </a:rPr>
              <a:t>stylesheet</a:t>
            </a:r>
            <a:r>
              <a:rPr lang="tr-TR" sz="2600" b="1" dirty="0">
                <a:solidFill>
                  <a:srgbClr val="FF0000"/>
                </a:solidFill>
              </a:rPr>
              <a:t>" </a:t>
            </a:r>
            <a:r>
              <a:rPr lang="tr-TR" sz="2600" b="1" dirty="0" err="1">
                <a:solidFill>
                  <a:srgbClr val="FF0000"/>
                </a:solidFill>
              </a:rPr>
              <a:t>href</a:t>
            </a:r>
            <a:r>
              <a:rPr lang="tr-TR" sz="2600" b="1" dirty="0">
                <a:solidFill>
                  <a:srgbClr val="FF0000"/>
                </a:solidFill>
              </a:rPr>
              <a:t>="{% </a:t>
            </a:r>
            <a:r>
              <a:rPr lang="tr-TR" sz="2600" b="1" dirty="0" err="1">
                <a:solidFill>
                  <a:srgbClr val="FF0000"/>
                </a:solidFill>
              </a:rPr>
              <a:t>static</a:t>
            </a:r>
            <a:r>
              <a:rPr lang="tr-TR" sz="2600" b="1" dirty="0">
                <a:solidFill>
                  <a:srgbClr val="FF0000"/>
                </a:solidFill>
              </a:rPr>
              <a:t> '</a:t>
            </a:r>
            <a:r>
              <a:rPr lang="tr-TR" sz="2600" b="1" dirty="0" err="1">
                <a:solidFill>
                  <a:srgbClr val="FF0000"/>
                </a:solidFill>
              </a:rPr>
              <a:t>css</a:t>
            </a:r>
            <a:r>
              <a:rPr lang="tr-TR" sz="2600" b="1" dirty="0">
                <a:solidFill>
                  <a:srgbClr val="FF0000"/>
                </a:solidFill>
              </a:rPr>
              <a:t>/blog.css' %}"&gt;</a:t>
            </a:r>
          </a:p>
          <a:p>
            <a:pPr marL="0" indent="0">
              <a:buNone/>
            </a:pPr>
            <a:r>
              <a:rPr lang="tr-TR" sz="2600" b="1" dirty="0">
                <a:solidFill>
                  <a:srgbClr val="FF0000"/>
                </a:solidFill>
              </a:rPr>
              <a:t>    &lt;/</a:t>
            </a:r>
            <a:r>
              <a:rPr lang="tr-TR" sz="2600" b="1" dirty="0" err="1">
                <a:solidFill>
                  <a:srgbClr val="FF0000"/>
                </a:solidFill>
              </a:rPr>
              <a:t>head</a:t>
            </a:r>
            <a:r>
              <a:rPr lang="tr-TR" sz="2600" b="1" dirty="0" smtClean="0">
                <a:solidFill>
                  <a:srgbClr val="FF0000"/>
                </a:solidFill>
              </a:rPr>
              <a:t>&gt;</a:t>
            </a:r>
            <a:endParaRPr lang="tr-TR" dirty="0"/>
          </a:p>
        </p:txBody>
      </p:sp>
    </p:spTree>
    <p:extLst>
      <p:ext uri="{BB962C8B-B14F-4D97-AF65-F5344CB8AC3E}">
        <p14:creationId xmlns:p14="http://schemas.microsoft.com/office/powerpoint/2010/main" val="82130565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a:hlinkClick r:id="rId2"/>
              </a:rPr>
              <a:t>CSS </a:t>
            </a:r>
            <a:r>
              <a:rPr lang="tr-TR" u="sng" dirty="0" smtClean="0">
                <a:hlinkClick r:id="rId2"/>
              </a:rPr>
              <a:t>ile Sayfa Güzelleştirmek</a:t>
            </a:r>
            <a:endParaRPr lang="tr-TR" dirty="0"/>
          </a:p>
        </p:txBody>
      </p:sp>
      <p:sp>
        <p:nvSpPr>
          <p:cNvPr id="3" name="İçerik Yer Tutucusu 2"/>
          <p:cNvSpPr>
            <a:spLocks noGrp="1"/>
          </p:cNvSpPr>
          <p:nvPr>
            <p:ph idx="1"/>
          </p:nvPr>
        </p:nvSpPr>
        <p:spPr>
          <a:xfrm>
            <a:off x="845127" y="1828800"/>
            <a:ext cx="7432098" cy="4351337"/>
          </a:xfrm>
        </p:spPr>
        <p:txBody>
          <a:bodyPr>
            <a:normAutofit/>
          </a:bodyPr>
          <a:lstStyle/>
          <a:p>
            <a:r>
              <a:rPr lang="tr-TR" dirty="0" smtClean="0"/>
              <a:t>Böylelikle font rengi yandaki gibi turuncu olacaktır. </a:t>
            </a:r>
          </a:p>
          <a:p>
            <a:r>
              <a:rPr lang="tr-TR" dirty="0" smtClean="0"/>
              <a:t>Soldan boşluk bırakmak için de aşağıdaki kodu kullanmamız gerekiyor.</a:t>
            </a:r>
          </a:p>
          <a:p>
            <a:pPr marL="0" indent="0">
              <a:buNone/>
            </a:pPr>
            <a:r>
              <a:rPr lang="tr-TR" b="1" dirty="0">
                <a:solidFill>
                  <a:srgbClr val="FF0000"/>
                </a:solidFill>
              </a:rPr>
              <a:t>body {</a:t>
            </a:r>
          </a:p>
          <a:p>
            <a:pPr marL="0" indent="0">
              <a:buNone/>
            </a:pPr>
            <a:r>
              <a:rPr lang="tr-TR" b="1" dirty="0">
                <a:solidFill>
                  <a:srgbClr val="FF0000"/>
                </a:solidFill>
              </a:rPr>
              <a:t>    </a:t>
            </a:r>
            <a:r>
              <a:rPr lang="tr-TR" b="1" dirty="0" err="1">
                <a:solidFill>
                  <a:srgbClr val="FF0000"/>
                </a:solidFill>
              </a:rPr>
              <a:t>padding-left</a:t>
            </a:r>
            <a:r>
              <a:rPr lang="tr-TR" b="1" dirty="0">
                <a:solidFill>
                  <a:srgbClr val="FF0000"/>
                </a:solidFill>
              </a:rPr>
              <a:t>: 15px;</a:t>
            </a:r>
          </a:p>
          <a:p>
            <a:pPr marL="0" indent="0">
              <a:buNone/>
            </a:pPr>
            <a:r>
              <a:rPr lang="tr-TR" b="1" dirty="0" smtClean="0">
                <a:solidFill>
                  <a:srgbClr val="FF0000"/>
                </a:solidFill>
              </a:rPr>
              <a:t>}</a:t>
            </a:r>
          </a:p>
          <a:p>
            <a:pPr marL="0" indent="0">
              <a:buNone/>
            </a:pPr>
            <a:r>
              <a:rPr lang="tr-TR" dirty="0" smtClean="0"/>
              <a:t>Bunun sonucunda yandaki gibi solda bir boşluk oluşacaktır. </a:t>
            </a:r>
            <a:endParaRPr lang="tr-TR" dirty="0"/>
          </a:p>
        </p:txBody>
      </p:sp>
      <p:pic>
        <p:nvPicPr>
          <p:cNvPr id="4" name="Resim 3"/>
          <p:cNvPicPr>
            <a:picLocks noChangeAspect="1"/>
          </p:cNvPicPr>
          <p:nvPr/>
        </p:nvPicPr>
        <p:blipFill>
          <a:blip r:embed="rId3"/>
          <a:stretch>
            <a:fillRect/>
          </a:stretch>
        </p:blipFill>
        <p:spPr>
          <a:xfrm>
            <a:off x="8380305" y="938847"/>
            <a:ext cx="2980422" cy="2303550"/>
          </a:xfrm>
          <a:prstGeom prst="rect">
            <a:avLst/>
          </a:prstGeom>
        </p:spPr>
      </p:pic>
      <p:pic>
        <p:nvPicPr>
          <p:cNvPr id="6" name="Resim 5"/>
          <p:cNvPicPr>
            <a:picLocks noChangeAspect="1"/>
          </p:cNvPicPr>
          <p:nvPr/>
        </p:nvPicPr>
        <p:blipFill>
          <a:blip r:embed="rId4"/>
          <a:stretch>
            <a:fillRect/>
          </a:stretch>
        </p:blipFill>
        <p:spPr>
          <a:xfrm>
            <a:off x="8380305" y="3422578"/>
            <a:ext cx="2980422" cy="2464226"/>
          </a:xfrm>
          <a:prstGeom prst="rect">
            <a:avLst/>
          </a:prstGeom>
        </p:spPr>
      </p:pic>
    </p:spTree>
    <p:extLst>
      <p:ext uri="{BB962C8B-B14F-4D97-AF65-F5344CB8AC3E}">
        <p14:creationId xmlns:p14="http://schemas.microsoft.com/office/powerpoint/2010/main" val="24567117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a:hlinkClick r:id="rId2"/>
              </a:rPr>
              <a:t>CSS </a:t>
            </a:r>
            <a:r>
              <a:rPr lang="tr-TR" u="sng" dirty="0" smtClean="0">
                <a:hlinkClick r:id="rId2"/>
              </a:rPr>
              <a:t>ile Sayfa Güzelleştirmek</a:t>
            </a:r>
            <a:endParaRPr lang="tr-TR" dirty="0"/>
          </a:p>
        </p:txBody>
      </p:sp>
      <p:sp>
        <p:nvSpPr>
          <p:cNvPr id="3" name="İçerik Yer Tutucusu 2"/>
          <p:cNvSpPr>
            <a:spLocks noGrp="1"/>
          </p:cNvSpPr>
          <p:nvPr>
            <p:ph idx="1"/>
          </p:nvPr>
        </p:nvSpPr>
        <p:spPr>
          <a:xfrm>
            <a:off x="845127" y="1828800"/>
            <a:ext cx="6721920" cy="4351337"/>
          </a:xfrm>
        </p:spPr>
        <p:txBody>
          <a:bodyPr>
            <a:normAutofit/>
          </a:bodyPr>
          <a:lstStyle/>
          <a:p>
            <a:r>
              <a:rPr lang="tr-TR" dirty="0" smtClean="0"/>
              <a:t>Böylelikle font rengi yandaki gibi turuncu olacaktır. </a:t>
            </a:r>
          </a:p>
          <a:p>
            <a:endParaRPr lang="tr-TR" dirty="0"/>
          </a:p>
        </p:txBody>
      </p:sp>
      <p:pic>
        <p:nvPicPr>
          <p:cNvPr id="4" name="Resim 3"/>
          <p:cNvPicPr>
            <a:picLocks noChangeAspect="1"/>
          </p:cNvPicPr>
          <p:nvPr/>
        </p:nvPicPr>
        <p:blipFill>
          <a:blip r:embed="rId3"/>
          <a:stretch>
            <a:fillRect/>
          </a:stretch>
        </p:blipFill>
        <p:spPr>
          <a:xfrm>
            <a:off x="7567047" y="1691322"/>
            <a:ext cx="3793680" cy="2932112"/>
          </a:xfrm>
          <a:prstGeom prst="rect">
            <a:avLst/>
          </a:prstGeom>
        </p:spPr>
      </p:pic>
    </p:spTree>
    <p:extLst>
      <p:ext uri="{BB962C8B-B14F-4D97-AF65-F5344CB8AC3E}">
        <p14:creationId xmlns:p14="http://schemas.microsoft.com/office/powerpoint/2010/main" val="24044572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a:hlinkClick r:id="rId2"/>
              </a:rPr>
              <a:t>Template</a:t>
            </a:r>
            <a:r>
              <a:rPr lang="tr-TR" u="sng" dirty="0">
                <a:hlinkClick r:id="rId2"/>
              </a:rPr>
              <a:t> </a:t>
            </a:r>
            <a:r>
              <a:rPr lang="tr-TR" u="sng" dirty="0" smtClean="0">
                <a:hlinkClick r:id="rId2"/>
              </a:rPr>
              <a:t>Yaygınlaştırma</a:t>
            </a:r>
            <a:endParaRPr lang="tr-TR" dirty="0"/>
          </a:p>
        </p:txBody>
      </p:sp>
      <p:sp>
        <p:nvSpPr>
          <p:cNvPr id="3" name="İçerik Yer Tutucusu 2"/>
          <p:cNvSpPr>
            <a:spLocks noGrp="1"/>
          </p:cNvSpPr>
          <p:nvPr>
            <p:ph idx="1"/>
          </p:nvPr>
        </p:nvSpPr>
        <p:spPr>
          <a:xfrm>
            <a:off x="845127" y="1828800"/>
            <a:ext cx="6212898" cy="4351337"/>
          </a:xfrm>
        </p:spPr>
        <p:txBody>
          <a:bodyPr>
            <a:normAutofit lnSpcReduction="10000"/>
          </a:bodyPr>
          <a:lstStyle/>
          <a:p>
            <a:r>
              <a:rPr lang="tr-TR" dirty="0" smtClean="0"/>
              <a:t>Yaygınlaştırma kelimesi tam anlatamasa da «</a:t>
            </a:r>
            <a:r>
              <a:rPr lang="tr-TR" dirty="0" err="1" smtClean="0"/>
              <a:t>template</a:t>
            </a:r>
            <a:r>
              <a:rPr lang="tr-TR" dirty="0" smtClean="0"/>
              <a:t> yaygınlaştırma» demek, </a:t>
            </a:r>
            <a:r>
              <a:rPr lang="tr-TR" dirty="0"/>
              <a:t>HTML dosyanızın bazı bölümlerini birden fazla </a:t>
            </a:r>
            <a:r>
              <a:rPr lang="tr-TR" dirty="0" smtClean="0"/>
              <a:t>sayfada kullanabilmeniz demektir. Yani bir </a:t>
            </a:r>
            <a:r>
              <a:rPr lang="tr-TR" b="1" dirty="0" smtClean="0">
                <a:solidFill>
                  <a:srgbClr val="FF0000"/>
                </a:solidFill>
              </a:rPr>
              <a:t>base.html</a:t>
            </a:r>
            <a:r>
              <a:rPr lang="tr-TR" dirty="0" smtClean="0"/>
              <a:t> tanımlayıp burada belirtilenleri birden çok yerde kullanmanız mümkün olur. Bunun için </a:t>
            </a:r>
            <a:r>
              <a:rPr lang="tr-TR" b="1" dirty="0" err="1">
                <a:solidFill>
                  <a:srgbClr val="FF0000"/>
                </a:solidFill>
              </a:rPr>
              <a:t>blog</a:t>
            </a:r>
            <a:r>
              <a:rPr lang="tr-TR" b="1" dirty="0">
                <a:solidFill>
                  <a:srgbClr val="FF0000"/>
                </a:solidFill>
              </a:rPr>
              <a:t>/</a:t>
            </a:r>
            <a:r>
              <a:rPr lang="tr-TR" b="1" dirty="0" err="1">
                <a:solidFill>
                  <a:srgbClr val="FF0000"/>
                </a:solidFill>
              </a:rPr>
              <a:t>templates</a:t>
            </a:r>
            <a:r>
              <a:rPr lang="tr-TR" b="1" dirty="0">
                <a:solidFill>
                  <a:srgbClr val="FF0000"/>
                </a:solidFill>
              </a:rPr>
              <a:t>/</a:t>
            </a:r>
            <a:r>
              <a:rPr lang="tr-TR" b="1" dirty="0" err="1">
                <a:solidFill>
                  <a:srgbClr val="FF0000"/>
                </a:solidFill>
              </a:rPr>
              <a:t>blog</a:t>
            </a:r>
            <a:r>
              <a:rPr lang="tr-TR" b="1" dirty="0" smtClean="0">
                <a:solidFill>
                  <a:srgbClr val="FF0000"/>
                </a:solidFill>
              </a:rPr>
              <a:t>/</a:t>
            </a:r>
            <a:r>
              <a:rPr lang="tr-TR" dirty="0" smtClean="0"/>
              <a:t> klasörü içinde </a:t>
            </a:r>
            <a:r>
              <a:rPr lang="tr-TR" b="1" dirty="0" smtClean="0">
                <a:solidFill>
                  <a:srgbClr val="FF0000"/>
                </a:solidFill>
              </a:rPr>
              <a:t>base.html</a:t>
            </a:r>
            <a:r>
              <a:rPr lang="tr-TR" dirty="0" smtClean="0"/>
              <a:t> sayfası oluşturalım. </a:t>
            </a:r>
            <a:r>
              <a:rPr lang="tr-TR" b="1" dirty="0" smtClean="0">
                <a:solidFill>
                  <a:srgbClr val="FF0000"/>
                </a:solidFill>
              </a:rPr>
              <a:t>post_list.html</a:t>
            </a:r>
            <a:r>
              <a:rPr lang="tr-TR" dirty="0" smtClean="0"/>
              <a:t> sayfasının içeriğini buraya kopyalayarak body bölümünü yandaki kodla değiştirelim.</a:t>
            </a:r>
          </a:p>
          <a:p>
            <a:pPr marL="0" indent="0">
              <a:buNone/>
            </a:pPr>
            <a:endParaRPr lang="tr-TR" dirty="0"/>
          </a:p>
        </p:txBody>
      </p:sp>
      <p:pic>
        <p:nvPicPr>
          <p:cNvPr id="5" name="Resim 4"/>
          <p:cNvPicPr>
            <a:picLocks noChangeAspect="1"/>
          </p:cNvPicPr>
          <p:nvPr/>
        </p:nvPicPr>
        <p:blipFill>
          <a:blip r:embed="rId3"/>
          <a:stretch>
            <a:fillRect/>
          </a:stretch>
        </p:blipFill>
        <p:spPr>
          <a:xfrm>
            <a:off x="7006091" y="2190750"/>
            <a:ext cx="4354636" cy="3262312"/>
          </a:xfrm>
          <a:prstGeom prst="rect">
            <a:avLst/>
          </a:prstGeom>
        </p:spPr>
      </p:pic>
    </p:spTree>
    <p:extLst>
      <p:ext uri="{BB962C8B-B14F-4D97-AF65-F5344CB8AC3E}">
        <p14:creationId xmlns:p14="http://schemas.microsoft.com/office/powerpoint/2010/main" val="185125441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err="1">
                <a:hlinkClick r:id="rId2"/>
              </a:rPr>
              <a:t>Template</a:t>
            </a:r>
            <a:r>
              <a:rPr lang="tr-TR" u="sng" dirty="0">
                <a:hlinkClick r:id="rId2"/>
              </a:rPr>
              <a:t> </a:t>
            </a:r>
            <a:r>
              <a:rPr lang="tr-TR" u="sng" dirty="0" smtClean="0">
                <a:hlinkClick r:id="rId2"/>
              </a:rPr>
              <a:t>Yaygınlaştırma</a:t>
            </a:r>
            <a:endParaRPr lang="tr-TR" dirty="0"/>
          </a:p>
        </p:txBody>
      </p:sp>
      <p:sp>
        <p:nvSpPr>
          <p:cNvPr id="3" name="İçerik Yer Tutucusu 2"/>
          <p:cNvSpPr>
            <a:spLocks noGrp="1"/>
          </p:cNvSpPr>
          <p:nvPr>
            <p:ph idx="1"/>
          </p:nvPr>
        </p:nvSpPr>
        <p:spPr>
          <a:xfrm>
            <a:off x="845127" y="1828800"/>
            <a:ext cx="4841298" cy="4351337"/>
          </a:xfrm>
        </p:spPr>
        <p:txBody>
          <a:bodyPr>
            <a:normAutofit/>
          </a:bodyPr>
          <a:lstStyle/>
          <a:p>
            <a:r>
              <a:rPr lang="tr-TR" dirty="0" smtClean="0"/>
              <a:t>post_list.html yandaki gibi olmalıdır.</a:t>
            </a:r>
            <a:endParaRPr lang="tr-TR" dirty="0"/>
          </a:p>
        </p:txBody>
      </p:sp>
      <p:pic>
        <p:nvPicPr>
          <p:cNvPr id="4" name="Resim 3"/>
          <p:cNvPicPr>
            <a:picLocks noChangeAspect="1"/>
          </p:cNvPicPr>
          <p:nvPr/>
        </p:nvPicPr>
        <p:blipFill>
          <a:blip r:embed="rId3"/>
          <a:stretch>
            <a:fillRect/>
          </a:stretch>
        </p:blipFill>
        <p:spPr>
          <a:xfrm>
            <a:off x="5969577" y="1828800"/>
            <a:ext cx="5391150" cy="4201436"/>
          </a:xfrm>
          <a:prstGeom prst="rect">
            <a:avLst/>
          </a:prstGeom>
        </p:spPr>
      </p:pic>
    </p:spTree>
    <p:extLst>
      <p:ext uri="{BB962C8B-B14F-4D97-AF65-F5344CB8AC3E}">
        <p14:creationId xmlns:p14="http://schemas.microsoft.com/office/powerpoint/2010/main" val="18008705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tr-TR" b="1" dirty="0" smtClean="0"/>
              <a:t>DJANGO-MARCADOR</a:t>
            </a:r>
            <a:r>
              <a:rPr lang="tr-TR" b="1" dirty="0"/>
              <a:t/>
            </a:r>
            <a:br>
              <a:rPr lang="tr-TR" b="1" dirty="0"/>
            </a:br>
            <a:r>
              <a:rPr lang="tr-TR" sz="3200" dirty="0">
                <a:hlinkClick r:id="rId2"/>
              </a:rPr>
              <a:t>http://django-marcador.keimlink.de/en</a:t>
            </a:r>
            <a:r>
              <a:rPr lang="tr-TR" sz="3200" dirty="0" smtClean="0">
                <a:hlinkClick r:id="rId2"/>
              </a:rPr>
              <a:t>/</a:t>
            </a:r>
            <a:endParaRPr lang="tr-TR" b="1" dirty="0"/>
          </a:p>
        </p:txBody>
      </p:sp>
    </p:spTree>
    <p:extLst>
      <p:ext uri="{BB962C8B-B14F-4D97-AF65-F5344CB8AC3E}">
        <p14:creationId xmlns:p14="http://schemas.microsoft.com/office/powerpoint/2010/main" val="3065653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u="sng" dirty="0" smtClean="0">
                <a:hlinkClick r:id="rId2"/>
              </a:rPr>
              <a:t>İlk </a:t>
            </a:r>
            <a:r>
              <a:rPr lang="tr-TR" u="sng" dirty="0" err="1" smtClean="0">
                <a:hlinkClick r:id="rId2"/>
              </a:rPr>
              <a:t>Django</a:t>
            </a:r>
            <a:r>
              <a:rPr lang="tr-TR" u="sng" dirty="0" smtClean="0">
                <a:hlinkClick r:id="rId2"/>
              </a:rPr>
              <a:t> Projeniz!</a:t>
            </a:r>
            <a:endParaRPr lang="tr-TR" dirty="0"/>
          </a:p>
        </p:txBody>
      </p:sp>
      <p:sp>
        <p:nvSpPr>
          <p:cNvPr id="3" name="İçerik Yer Tutucusu 2"/>
          <p:cNvSpPr>
            <a:spLocks noGrp="1"/>
          </p:cNvSpPr>
          <p:nvPr>
            <p:ph idx="1"/>
          </p:nvPr>
        </p:nvSpPr>
        <p:spPr>
          <a:xfrm>
            <a:off x="845127" y="1828800"/>
            <a:ext cx="6879648" cy="4351337"/>
          </a:xfrm>
        </p:spPr>
        <p:txBody>
          <a:bodyPr>
            <a:normAutofit lnSpcReduction="10000"/>
          </a:bodyPr>
          <a:lstStyle/>
          <a:p>
            <a:pPr algn="just"/>
            <a:r>
              <a:rPr lang="tr-TR" dirty="0" smtClean="0"/>
              <a:t>«</a:t>
            </a:r>
            <a:r>
              <a:rPr lang="tr-TR" dirty="0" err="1" smtClean="0"/>
              <a:t>djangogirls</a:t>
            </a:r>
            <a:r>
              <a:rPr lang="tr-TR" dirty="0" smtClean="0"/>
              <a:t>» klasöründe iken ve (</a:t>
            </a:r>
            <a:r>
              <a:rPr lang="tr-TR" dirty="0" err="1" smtClean="0"/>
              <a:t>myenv</a:t>
            </a:r>
            <a:r>
              <a:rPr lang="tr-TR" dirty="0" smtClean="0"/>
              <a:t>) aktif </a:t>
            </a:r>
            <a:r>
              <a:rPr lang="tr-TR" dirty="0"/>
              <a:t>iken </a:t>
            </a:r>
            <a:endParaRPr lang="tr-TR" dirty="0" smtClean="0"/>
          </a:p>
          <a:p>
            <a:pPr marL="0" indent="0" algn="just">
              <a:buNone/>
            </a:pPr>
            <a:r>
              <a:rPr lang="tr-TR" b="1" i="1" dirty="0" smtClean="0"/>
              <a:t>«django-admin.exe </a:t>
            </a:r>
            <a:r>
              <a:rPr lang="tr-TR" b="1" i="1" dirty="0" err="1"/>
              <a:t>startproject</a:t>
            </a:r>
            <a:r>
              <a:rPr lang="tr-TR" b="1" i="1" dirty="0"/>
              <a:t> </a:t>
            </a:r>
            <a:r>
              <a:rPr lang="tr-TR" b="1" i="1" dirty="0" err="1"/>
              <a:t>mysite</a:t>
            </a:r>
            <a:r>
              <a:rPr lang="tr-TR" b="1" i="1" dirty="0"/>
              <a:t> </a:t>
            </a:r>
            <a:r>
              <a:rPr lang="tr-TR" b="1" i="1" dirty="0" smtClean="0"/>
              <a:t>. » </a:t>
            </a:r>
            <a:r>
              <a:rPr lang="tr-TR" dirty="0" smtClean="0"/>
              <a:t>komutunu çalıştıralım. Böylelikle </a:t>
            </a:r>
            <a:r>
              <a:rPr lang="tr-TR" dirty="0" err="1" smtClean="0"/>
              <a:t>mysite</a:t>
            </a:r>
            <a:r>
              <a:rPr lang="tr-TR" dirty="0" smtClean="0"/>
              <a:t> isimli bir proje başlatmış olacağız. Komutun sonundaki noktanın anlamı önemlidir. Bu nokta ile </a:t>
            </a:r>
            <a:r>
              <a:rPr lang="tr-TR" dirty="0" err="1" smtClean="0"/>
              <a:t>scripte</a:t>
            </a:r>
            <a:r>
              <a:rPr lang="tr-TR" dirty="0" smtClean="0"/>
              <a:t> bulunduğumuz klasöre </a:t>
            </a:r>
            <a:r>
              <a:rPr lang="tr-TR" dirty="0" err="1" smtClean="0"/>
              <a:t>django</a:t>
            </a:r>
            <a:r>
              <a:rPr lang="tr-TR" dirty="0" smtClean="0"/>
              <a:t> kurmasını istediğimizi söyleriz. </a:t>
            </a:r>
            <a:r>
              <a:rPr lang="tr-TR" b="1" dirty="0" smtClean="0"/>
              <a:t>django-admin.py </a:t>
            </a:r>
            <a:r>
              <a:rPr lang="tr-TR" dirty="0" smtClean="0"/>
              <a:t>yapmak istediğimiz projenin klasör ve dosya yapısını bizim için hızlı bir biçimde oluşturan bir </a:t>
            </a:r>
            <a:r>
              <a:rPr lang="tr-TR" dirty="0" err="1" smtClean="0"/>
              <a:t>scripttir</a:t>
            </a:r>
            <a:r>
              <a:rPr lang="tr-TR" dirty="0" smtClean="0"/>
              <a:t>. Bu yapıyı sağdaki resimde görebilirsiniz.</a:t>
            </a:r>
            <a:endParaRPr lang="tr-TR" b="1" dirty="0"/>
          </a:p>
        </p:txBody>
      </p:sp>
      <p:pic>
        <p:nvPicPr>
          <p:cNvPr id="6" name="Resim 5"/>
          <p:cNvPicPr>
            <a:picLocks noChangeAspect="1"/>
          </p:cNvPicPr>
          <p:nvPr/>
        </p:nvPicPr>
        <p:blipFill>
          <a:blip r:embed="rId3"/>
          <a:stretch>
            <a:fillRect/>
          </a:stretch>
        </p:blipFill>
        <p:spPr>
          <a:xfrm>
            <a:off x="8205787" y="2114550"/>
            <a:ext cx="2733675" cy="3028950"/>
          </a:xfrm>
          <a:prstGeom prst="rect">
            <a:avLst/>
          </a:prstGeom>
        </p:spPr>
      </p:pic>
    </p:spTree>
    <p:extLst>
      <p:ext uri="{BB962C8B-B14F-4D97-AF65-F5344CB8AC3E}">
        <p14:creationId xmlns:p14="http://schemas.microsoft.com/office/powerpoint/2010/main" val="143299537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TM02900743[[fn=Organik]]</Template>
  <TotalTime>1285</TotalTime>
  <Words>5153</Words>
  <Application>Microsoft Office PowerPoint</Application>
  <PresentationFormat>Geniş ekran</PresentationFormat>
  <Paragraphs>612</Paragraphs>
  <Slides>88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88</vt:i4>
      </vt:variant>
    </vt:vector>
  </HeadingPairs>
  <TitlesOfParts>
    <vt:vector size="92" baseType="lpstr">
      <vt:lpstr>Calibri</vt:lpstr>
      <vt:lpstr>Wingdings</vt:lpstr>
      <vt:lpstr>Wingdings 2</vt:lpstr>
      <vt:lpstr>HDOfficeLightV0</vt:lpstr>
      <vt:lpstr>DJANGO GIRLS https://tutorial.djangogirls.org/en/</vt:lpstr>
      <vt:lpstr>Giriş</vt:lpstr>
      <vt:lpstr>Django nedir?</vt:lpstr>
      <vt:lpstr>Birisi sitenize girdiğinde ne olur ?</vt:lpstr>
      <vt:lpstr>Birisi sitenize girdiğinde ne olur ?</vt:lpstr>
      <vt:lpstr>Virtual Environment Nedir?</vt:lpstr>
      <vt:lpstr>Virtual Environment Nedir?</vt:lpstr>
      <vt:lpstr>İlk Django Projeniz!</vt:lpstr>
      <vt:lpstr>İlk Django Projeniz!</vt:lpstr>
      <vt:lpstr>İlk Django Projeniz!</vt:lpstr>
      <vt:lpstr>Site Ayarlarını (settings.py) ile Değiştirmek</vt:lpstr>
      <vt:lpstr>Site Ayarlarını (settings.py) ile Değiştirmek</vt:lpstr>
      <vt:lpstr>Veri Tabanı Kurmak</vt:lpstr>
      <vt:lpstr>Veri Tabanı Kurmak</vt:lpstr>
      <vt:lpstr>Web Sunucusunu Başlatmak</vt:lpstr>
      <vt:lpstr>Web Sunucusunu Başlatmak</vt:lpstr>
      <vt:lpstr>Django Modelleri - Nesneler</vt:lpstr>
      <vt:lpstr>Django Modelleri - Nesneler</vt:lpstr>
      <vt:lpstr>Django Modelleri - Nesneler</vt:lpstr>
      <vt:lpstr>Django Modelleri - Nesneler</vt:lpstr>
      <vt:lpstr>Django Modelleri</vt:lpstr>
      <vt:lpstr>Uygulama Oluşturma</vt:lpstr>
      <vt:lpstr>Uygulama Oluşturma</vt:lpstr>
      <vt:lpstr>Blog isimli Uygulamanın Post isimli Modelini Oluşturma</vt:lpstr>
      <vt:lpstr>Blog isimli Uygulamanın Post isimli Modelini Oluşturma</vt:lpstr>
      <vt:lpstr>Blog isimli Uygulamanın Post isimli Modelini Oluşturma</vt:lpstr>
      <vt:lpstr>Blog isimli Uygulamanın Post isimli Modelini Oluşturma</vt:lpstr>
      <vt:lpstr>Blog isimli Uygulamanın Post isimli Modelini Oluşturma</vt:lpstr>
      <vt:lpstr>Blog isimli Uygulamanın Post isimli Modelini Oluşturma</vt:lpstr>
      <vt:lpstr>Blog isimli Uygulamanın Post isimli Modelini Oluşturma</vt:lpstr>
      <vt:lpstr>Post isimli Modelin Veritabanındaki Tablolarını Oluşturma</vt:lpstr>
      <vt:lpstr>Post isimli Modelin Veritabanındaki Tablolarını Oluşturma</vt:lpstr>
      <vt:lpstr>Django Admin ile Post isimli Modele Veri Ekleme, Değiştirme veya Silme</vt:lpstr>
      <vt:lpstr>Django Admin ile Post isimli Modele Veri Ekleme, Değiştirme veya Silme</vt:lpstr>
      <vt:lpstr>Django Admin ile Post isimli Modele Veri Ekleme, Değiştirme veya Silme</vt:lpstr>
      <vt:lpstr>Django Admin ile Post isimli Modele Veri Ekleme, Değiştirme veya Silme</vt:lpstr>
      <vt:lpstr>Siteyi Canlıya Al! </vt:lpstr>
      <vt:lpstr>Kodlarınızı Nerede ve Nasıl Tutacaksınız? </vt:lpstr>
      <vt:lpstr>Git Nedir? Nasıl Kurulur ? </vt:lpstr>
      <vt:lpstr>Git’te Depo (Repository=Repo) Oluşturma</vt:lpstr>
      <vt:lpstr>Git’te Depo (Repository=Repo) Oluşturma</vt:lpstr>
      <vt:lpstr>Git’te Depo (Repository=Repo) Oluşturma</vt:lpstr>
      <vt:lpstr>Git’te Kodu Yollama (Push)</vt:lpstr>
      <vt:lpstr>Git’te Kodu Yollama (Push)</vt:lpstr>
      <vt:lpstr>Git’te Kodu Yollama (Push)</vt:lpstr>
      <vt:lpstr>Git’te Kodu Yollama (Push)</vt:lpstr>
      <vt:lpstr>Git’te Kodu Yollama (Push)</vt:lpstr>
      <vt:lpstr>Blogun PythonAnywhere (PA) Üzerinde Kurulumu</vt:lpstr>
      <vt:lpstr>Blogun PythonAnywhere (PA) Üzerinde Kurulumu</vt:lpstr>
      <vt:lpstr>Blogun PythonAnywhere (PA) Üzerinde Kurulumu</vt:lpstr>
      <vt:lpstr>Sitenizin Güvenliği</vt:lpstr>
      <vt:lpstr>Hata Ayıklama Önerileri</vt:lpstr>
      <vt:lpstr>Sitenizi Deneyin! </vt:lpstr>
      <vt:lpstr>URL Nedir?</vt:lpstr>
      <vt:lpstr>URL Nasıl Çalışır?</vt:lpstr>
      <vt:lpstr>Uygulamaların URL’leri</vt:lpstr>
      <vt:lpstr>URL Dosyası Oluşturmak</vt:lpstr>
      <vt:lpstr>URL Dosyası Oluşturmak</vt:lpstr>
      <vt:lpstr>Views Oluşturmak</vt:lpstr>
      <vt:lpstr>Views Oluşturmak</vt:lpstr>
      <vt:lpstr>Views Oluşturmak</vt:lpstr>
      <vt:lpstr>Template Oluşturmak</vt:lpstr>
      <vt:lpstr>Template Oluşturmak</vt:lpstr>
      <vt:lpstr>Template Oluşturmak</vt:lpstr>
      <vt:lpstr>Template Oluşturmak</vt:lpstr>
      <vt:lpstr>Template Oluşturmak</vt:lpstr>
      <vt:lpstr>Template Oluşturmak</vt:lpstr>
      <vt:lpstr>Template Oluşturmak</vt:lpstr>
      <vt:lpstr>ORM Nedir ? </vt:lpstr>
      <vt:lpstr>Queryset Nedir?</vt:lpstr>
      <vt:lpstr>Queryset Nedir?</vt:lpstr>
      <vt:lpstr>Queryset Nedir?</vt:lpstr>
      <vt:lpstr>Queryset Nedir?</vt:lpstr>
      <vt:lpstr>Queryset Nedir?</vt:lpstr>
      <vt:lpstr>Template’de Dinamik Veri Kullanmak</vt:lpstr>
      <vt:lpstr>Template’de Dinamik Veri Kullanmak</vt:lpstr>
      <vt:lpstr>Template’de Dinamik Veri Kullanmak</vt:lpstr>
      <vt:lpstr>Django Template’leri</vt:lpstr>
      <vt:lpstr>Django Template’leri</vt:lpstr>
      <vt:lpstr>CSS ile Sayfa Güzelleştirmek</vt:lpstr>
      <vt:lpstr>CSS ile Sayfa Güzelleştirmek</vt:lpstr>
      <vt:lpstr>CSS ile Sayfa Güzelleştirmek</vt:lpstr>
      <vt:lpstr>CSS ile Sayfa Güzelleştirmek</vt:lpstr>
      <vt:lpstr>CSS ile Sayfa Güzelleştirmek</vt:lpstr>
      <vt:lpstr>CSS ile Sayfa Güzelleştirmek</vt:lpstr>
      <vt:lpstr>Template Yaygınlaştırma</vt:lpstr>
      <vt:lpstr>Template Yaygınlaştırma</vt:lpstr>
      <vt:lpstr>DJANGO-MARCADOR http://django-marcador.keimlink.de/en/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Necat Aldogan</dc:creator>
  <cp:lastModifiedBy>isa necat</cp:lastModifiedBy>
  <cp:revision>141</cp:revision>
  <dcterms:created xsi:type="dcterms:W3CDTF">2019-09-10T17:33:59Z</dcterms:created>
  <dcterms:modified xsi:type="dcterms:W3CDTF">2019-11-10T19:44:14Z</dcterms:modified>
</cp:coreProperties>
</file>