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D7B26C5-4107-4FEC-AEDC-1716B250A1EF}"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band2V>
      <a:tcStyle>
        <a:tcBdr/>
        <a:fill>
          <a:solidFill>
            <a:schemeClr val="tx1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tx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5" d="100"/>
          <a:sy n="75" d="100"/>
        </p:scale>
        <p:origin x="1032" y="49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3BEFFCD-55D1-46DA-89C3-8B3AE4381425}" type="datetimeFigureOut">
              <a:rPr lang="de-DE"/>
              <a:t>07.03.2024</a:t>
            </a:fld>
            <a:endParaRPr lang="de-DE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9EB1CA-8E32-43B2-8FCA-33A31D7A210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81D704-D80F-AFE9-9BDD-B000C39DB55C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9C5F3F-93AC-26E9-5D94-0DC65D84004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sdsdsdds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58E989-EE60-4B42-921B-3969E1E519B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61C201-2FBD-265F-FFE2-8D512EEAB2C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A89C83-D315-B02A-FE33-A8E46E335B1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340C3D-4A6F-5631-1C8C-A19AEC54351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91D2C7-25AB-DEE6-40F5-D3AEAF15EE72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ADCF08-2F3F-B605-DFC0-62337C5A54D6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D53008-03A2-AB2A-7B19-F03666247A0D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BF1CEC-AF4B-FA86-6A65-36625F3BA692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9AABA9-BC0F-843D-4F4E-53AE616DE34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50A1F0-0D72-EF0F-B63B-7FF768FB7271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1973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35992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31424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0DFF18-4082-BB9F-78DA-C37BCA90A03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759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4568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2978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88A36A-15D0-1124-A66E-F0E2FF13299E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D67F6C-3939-6938-81B0-6819A5EB2B5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3CFF2F-F194-039B-A853-DD16196E3E6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8C408A-661D-DC0B-31F6-F5A8E42D2F8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0926BC-DF16-8209-2FFA-EFF9D9345CD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59D8B8-4D2C-F7B7-113E-B29B63C7195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A9EB1CA-8E32-43B2-8FCA-33A31D7A2105}" type="slidenum">
              <a:rPr lang="de-DE"/>
              <a:t>7</a:t>
            </a:fld>
            <a:endParaRPr lang="de-DE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BB5A24-6DA5-BA28-974A-E238859BD89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C174F2-4803-B3F5-3A8A-8AB5B9615DC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5E47E5-6F11-44CE-B90D-6B38E21F4970}" type="datetimeFigureOut">
              <a:rPr lang="de-DE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86D0F7-46D7-4175-9475-ED00579CADF6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media1.svg"/><Relationship Id="rId7" Type="http://schemas.openxmlformats.org/officeDocument/2006/relationships/image" Target="../media/image21.png"/><Relationship Id="rId8" Type="http://schemas.openxmlformats.org/officeDocument/2006/relationships/image" Target="../media/media2.svg"/><Relationship Id="rId9" Type="http://schemas.openxmlformats.org/officeDocument/2006/relationships/image" Target="../media/image22.png"/><Relationship Id="rId10" Type="http://schemas.openxmlformats.org/officeDocument/2006/relationships/image" Target="../media/media3.sv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3002281" y="1028315"/>
            <a:ext cx="446882" cy="1464696"/>
            <a:chOff x="3002281" y="1028315"/>
            <a:chExt cx="446882" cy="1464696"/>
          </a:xfrm>
        </p:grpSpPr>
        <p:sp>
          <p:nvSpPr>
            <p:cNvPr id="14" name="TextBox 13"/>
            <p:cNvSpPr txBox="1"/>
            <p:nvPr/>
          </p:nvSpPr>
          <p:spPr bwMode="gray">
            <a:xfrm>
              <a:off x="3030923" y="1053369"/>
              <a:ext cx="353469" cy="143964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>
                            <m:nor m:val="on"/>
                          </m:rPr>
                          <a:rPr lang="de-DE" sz="2000" b="0" i="0">
                            <a:latin typeface="Neo Euler"/>
                            <a:ea typeface="Neo Euler"/>
                          </a:rPr>
                          <m:t>⋮</m:t>
                        </m:r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</p:txBody>
        </p:sp>
        <p:sp>
          <p:nvSpPr>
            <p:cNvPr id="15" name="Double Bracket 14"/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fill="norm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stroke="1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>
                <a:latin typeface="Neo Euler"/>
                <a:ea typeface="Neo Euler"/>
              </a:endParaRPr>
            </a:p>
          </p:txBody>
        </p:sp>
      </p:grpSp>
      <p:sp>
        <p:nvSpPr>
          <p:cNvPr id="12" name="TextBox 11"/>
          <p:cNvSpPr txBox="1"/>
          <p:nvPr/>
        </p:nvSpPr>
        <p:spPr bwMode="gray">
          <a:xfrm>
            <a:off x="6351681" y="1083954"/>
            <a:ext cx="315368" cy="143964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r">
              <a:spcBef>
                <a:spcPts val="600"/>
              </a:spcBef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latin typeface="Cambria Math"/>
                              <a:ea typeface="Neo Euler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1</m:t>
                          </m:r>
                        </m:sub>
                      </m:sSub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  <a:p>
            <a:pPr algn="r">
              <a:spcBef>
                <a:spcPts val="600"/>
              </a:spcBef>
              <a:defRPr/>
            </a:pPr>
            <a:r>
              <a:rPr lang="de-DE" sz="2000">
                <a:latin typeface="Neo Euler"/>
                <a:ea typeface="Neo Euler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⋮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  <a:p>
            <a:pPr algn="r">
              <a:spcBef>
                <a:spcPts val="600"/>
              </a:spcBef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latin typeface="Cambria Math"/>
                              <a:ea typeface="Neo Euler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 m:val="on"/>
                            </m:rPr>
                            <a:rPr lang="de-DE" sz="2000" b="0" i="0">
                              <a:latin typeface="Neo Euler"/>
                              <a:ea typeface="Neo Euler"/>
                            </a:rPr>
                            <m:t>m</m:t>
                          </m:r>
                        </m:sub>
                      </m:sSub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latin typeface="Neo Euler"/>
              <a:ea typeface="Neo Euler"/>
            </a:endParaRPr>
          </a:p>
        </p:txBody>
      </p:sp>
      <p:sp>
        <p:nvSpPr>
          <p:cNvPr id="13" name="Double Bracket 12"/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fill="norm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stroke="1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 sz="1600">
              <a:latin typeface="Neo Euler"/>
              <a:ea typeface="Neo Euler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>
                <a:latin typeface="Architects Daughter"/>
                <a:ea typeface="Neo Euler"/>
              </a:rPr>
              <a:t>Vektor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2656662" y="2588404"/>
            <a:ext cx="128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>
                <a:latin typeface="Architects Daughter"/>
                <a:ea typeface="Neo Euler"/>
              </a:rPr>
              <a:t>Vektor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6266785" y="4141996"/>
            <a:ext cx="763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f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(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x</m:t>
                      </m:r>
                      <m:r>
                        <m:rPr>
                          <m:nor m:val="on"/>
                        </m:rPr>
                        <a:rPr lang="de-DE" sz="2000" b="0" i="0">
                          <a:latin typeface="Neo Euler"/>
                          <a:ea typeface="Neo Euler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 b="0">
                <a:latin typeface="Neo Euler"/>
                <a:ea typeface="Neo Euler"/>
              </a:rPr>
              <a:t> </a:t>
            </a:r>
            <a:endParaRPr/>
          </a:p>
        </p:txBody>
      </p:sp>
      <p:sp>
        <p:nvSpPr>
          <p:cNvPr id="23" name="TextBox 22"/>
          <p:cNvSpPr txBox="1"/>
          <p:nvPr/>
        </p:nvSpPr>
        <p:spPr bwMode="auto"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>
                <a:latin typeface="Architects Daughter"/>
                <a:ea typeface="Neo Euler"/>
              </a:rPr>
              <a:t>Vektor</a:t>
            </a:r>
            <a:endParaRPr lang="de-DE">
              <a:latin typeface="Architects Daughter"/>
              <a:ea typeface="Neo Euler"/>
            </a:endParaRPr>
          </a:p>
        </p:txBody>
      </p:sp>
      <p:sp>
        <p:nvSpPr>
          <p:cNvPr id="31" name="Rectangle: Rounded Corners 30"/>
          <p:cNvSpPr/>
          <p:nvPr/>
        </p:nvSpPr>
        <p:spPr bwMode="auto">
          <a:xfrm>
            <a:off x="4043306" y="1173677"/>
            <a:ext cx="1576846" cy="1038358"/>
          </a:xfrm>
          <a:custGeom>
            <a:avLst/>
            <a:gdLst>
              <a:gd name="connsiteX0" fmla="*/ 0 w 1576846"/>
              <a:gd name="connsiteY0" fmla="*/ 173063 h 1038358"/>
              <a:gd name="connsiteX1" fmla="*/ 173063 w 1576846"/>
              <a:gd name="connsiteY1" fmla="*/ 0 h 1038358"/>
              <a:gd name="connsiteX2" fmla="*/ 788423 w 1576846"/>
              <a:gd name="connsiteY2" fmla="*/ 0 h 1038358"/>
              <a:gd name="connsiteX3" fmla="*/ 1403783 w 1576846"/>
              <a:gd name="connsiteY3" fmla="*/ 0 h 1038358"/>
              <a:gd name="connsiteX4" fmla="*/ 1576846 w 1576846"/>
              <a:gd name="connsiteY4" fmla="*/ 173063 h 1038358"/>
              <a:gd name="connsiteX5" fmla="*/ 1576846 w 1576846"/>
              <a:gd name="connsiteY5" fmla="*/ 865295 h 1038358"/>
              <a:gd name="connsiteX6" fmla="*/ 1403783 w 1576846"/>
              <a:gd name="connsiteY6" fmla="*/ 1038358 h 1038358"/>
              <a:gd name="connsiteX7" fmla="*/ 776116 w 1576846"/>
              <a:gd name="connsiteY7" fmla="*/ 1038358 h 1038358"/>
              <a:gd name="connsiteX8" fmla="*/ 173063 w 1576846"/>
              <a:gd name="connsiteY8" fmla="*/ 1038358 h 1038358"/>
              <a:gd name="connsiteX9" fmla="*/ 0 w 1576846"/>
              <a:gd name="connsiteY9" fmla="*/ 865295 h 1038358"/>
              <a:gd name="connsiteX10" fmla="*/ 0 w 1576846"/>
              <a:gd name="connsiteY10" fmla="*/ 173063 h 103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6846" h="1038358" fill="none" stroke="1" extrusionOk="0">
                <a:moveTo>
                  <a:pt x="0" y="173063"/>
                </a:moveTo>
                <a:cubicBezTo>
                  <a:pt x="10247" y="90035"/>
                  <a:pt x="87943" y="-9159"/>
                  <a:pt x="173063" y="0"/>
                </a:cubicBezTo>
                <a:cubicBezTo>
                  <a:pt x="407996" y="-30533"/>
                  <a:pt x="621493" y="-6589"/>
                  <a:pt x="788423" y="0"/>
                </a:cubicBezTo>
                <a:cubicBezTo>
                  <a:pt x="955353" y="6589"/>
                  <a:pt x="1178242" y="-20157"/>
                  <a:pt x="1403783" y="0"/>
                </a:cubicBezTo>
                <a:cubicBezTo>
                  <a:pt x="1489430" y="-20248"/>
                  <a:pt x="1578401" y="56449"/>
                  <a:pt x="1576846" y="173063"/>
                </a:cubicBezTo>
                <a:cubicBezTo>
                  <a:pt x="1579499" y="510406"/>
                  <a:pt x="1572074" y="682523"/>
                  <a:pt x="1576846" y="865295"/>
                </a:cubicBezTo>
                <a:cubicBezTo>
                  <a:pt x="1574229" y="960983"/>
                  <a:pt x="1507927" y="1022919"/>
                  <a:pt x="1403783" y="1038358"/>
                </a:cubicBezTo>
                <a:cubicBezTo>
                  <a:pt x="1092108" y="1027820"/>
                  <a:pt x="1075754" y="1065528"/>
                  <a:pt x="776116" y="1038358"/>
                </a:cubicBezTo>
                <a:cubicBezTo>
                  <a:pt x="476478" y="1011188"/>
                  <a:pt x="371358" y="1022699"/>
                  <a:pt x="173063" y="1038358"/>
                </a:cubicBezTo>
                <a:cubicBezTo>
                  <a:pt x="76955" y="1024121"/>
                  <a:pt x="8232" y="962592"/>
                  <a:pt x="0" y="865295"/>
                </a:cubicBezTo>
                <a:cubicBezTo>
                  <a:pt x="-9572" y="724157"/>
                  <a:pt x="-18122" y="339779"/>
                  <a:pt x="0" y="173063"/>
                </a:cubicBezTo>
                <a:close/>
              </a:path>
              <a:path w="1576846" h="1038358" fill="norm" stroke="0" extrusionOk="0">
                <a:moveTo>
                  <a:pt x="0" y="173063"/>
                </a:moveTo>
                <a:cubicBezTo>
                  <a:pt x="-11693" y="70271"/>
                  <a:pt x="65411" y="4531"/>
                  <a:pt x="173063" y="0"/>
                </a:cubicBezTo>
                <a:cubicBezTo>
                  <a:pt x="447393" y="1583"/>
                  <a:pt x="549024" y="14740"/>
                  <a:pt x="813037" y="0"/>
                </a:cubicBezTo>
                <a:cubicBezTo>
                  <a:pt x="1077050" y="-14740"/>
                  <a:pt x="1150562" y="22169"/>
                  <a:pt x="1403783" y="0"/>
                </a:cubicBezTo>
                <a:cubicBezTo>
                  <a:pt x="1487964" y="-6237"/>
                  <a:pt x="1587912" y="82771"/>
                  <a:pt x="1576846" y="173063"/>
                </a:cubicBezTo>
                <a:cubicBezTo>
                  <a:pt x="1578579" y="431208"/>
                  <a:pt x="1593175" y="541922"/>
                  <a:pt x="1576846" y="865295"/>
                </a:cubicBezTo>
                <a:cubicBezTo>
                  <a:pt x="1580313" y="955234"/>
                  <a:pt x="1482756" y="1052952"/>
                  <a:pt x="1403783" y="1038358"/>
                </a:cubicBezTo>
                <a:cubicBezTo>
                  <a:pt x="1137318" y="1040189"/>
                  <a:pt x="949421" y="1039915"/>
                  <a:pt x="788423" y="1038358"/>
                </a:cubicBezTo>
                <a:cubicBezTo>
                  <a:pt x="627425" y="1036801"/>
                  <a:pt x="365348" y="1048763"/>
                  <a:pt x="173063" y="1038358"/>
                </a:cubicBezTo>
                <a:cubicBezTo>
                  <a:pt x="73750" y="1038145"/>
                  <a:pt x="3906" y="950165"/>
                  <a:pt x="0" y="865295"/>
                </a:cubicBezTo>
                <a:cubicBezTo>
                  <a:pt x="21224" y="565847"/>
                  <a:pt x="7996" y="411277"/>
                  <a:pt x="0" y="17306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800" b="0" i="1">
                          <a:latin typeface="Cambria Math"/>
                          <a:ea typeface="Neo Euler"/>
                        </a:rPr>
                        <m:t>𝑓</m:t>
                      </m:r>
                    </m:oMath>
                  </m:oMathPara>
                </a14:m>
              </mc:Choice>
              <mc:Fallback/>
            </mc:AlternateContent>
            <a:endParaRPr lang="de-DE" sz="2800">
              <a:latin typeface="Neo Euler"/>
              <a:ea typeface="Neo Euler"/>
            </a:endParaRP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4072526" y="3811959"/>
            <a:ext cx="1576846" cy="1038358"/>
          </a:xfrm>
          <a:custGeom>
            <a:avLst/>
            <a:gdLst>
              <a:gd name="connsiteX0" fmla="*/ 0 w 1576846"/>
              <a:gd name="connsiteY0" fmla="*/ 173063 h 1038358"/>
              <a:gd name="connsiteX1" fmla="*/ 173063 w 1576846"/>
              <a:gd name="connsiteY1" fmla="*/ 0 h 1038358"/>
              <a:gd name="connsiteX2" fmla="*/ 788423 w 1576846"/>
              <a:gd name="connsiteY2" fmla="*/ 0 h 1038358"/>
              <a:gd name="connsiteX3" fmla="*/ 1403783 w 1576846"/>
              <a:gd name="connsiteY3" fmla="*/ 0 h 1038358"/>
              <a:gd name="connsiteX4" fmla="*/ 1576846 w 1576846"/>
              <a:gd name="connsiteY4" fmla="*/ 173063 h 1038358"/>
              <a:gd name="connsiteX5" fmla="*/ 1576846 w 1576846"/>
              <a:gd name="connsiteY5" fmla="*/ 865295 h 1038358"/>
              <a:gd name="connsiteX6" fmla="*/ 1403783 w 1576846"/>
              <a:gd name="connsiteY6" fmla="*/ 1038358 h 1038358"/>
              <a:gd name="connsiteX7" fmla="*/ 776116 w 1576846"/>
              <a:gd name="connsiteY7" fmla="*/ 1038358 h 1038358"/>
              <a:gd name="connsiteX8" fmla="*/ 173063 w 1576846"/>
              <a:gd name="connsiteY8" fmla="*/ 1038358 h 1038358"/>
              <a:gd name="connsiteX9" fmla="*/ 0 w 1576846"/>
              <a:gd name="connsiteY9" fmla="*/ 865295 h 1038358"/>
              <a:gd name="connsiteX10" fmla="*/ 0 w 1576846"/>
              <a:gd name="connsiteY10" fmla="*/ 173063 h 103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6846" h="1038358" fill="none" stroke="1" extrusionOk="0">
                <a:moveTo>
                  <a:pt x="0" y="173063"/>
                </a:moveTo>
                <a:cubicBezTo>
                  <a:pt x="10247" y="90035"/>
                  <a:pt x="87943" y="-9159"/>
                  <a:pt x="173063" y="0"/>
                </a:cubicBezTo>
                <a:cubicBezTo>
                  <a:pt x="407996" y="-30533"/>
                  <a:pt x="621493" y="-6589"/>
                  <a:pt x="788423" y="0"/>
                </a:cubicBezTo>
                <a:cubicBezTo>
                  <a:pt x="955353" y="6589"/>
                  <a:pt x="1178242" y="-20157"/>
                  <a:pt x="1403783" y="0"/>
                </a:cubicBezTo>
                <a:cubicBezTo>
                  <a:pt x="1489430" y="-20248"/>
                  <a:pt x="1578401" y="56449"/>
                  <a:pt x="1576846" y="173063"/>
                </a:cubicBezTo>
                <a:cubicBezTo>
                  <a:pt x="1579499" y="510406"/>
                  <a:pt x="1572074" y="682523"/>
                  <a:pt x="1576846" y="865295"/>
                </a:cubicBezTo>
                <a:cubicBezTo>
                  <a:pt x="1574229" y="960983"/>
                  <a:pt x="1507927" y="1022919"/>
                  <a:pt x="1403783" y="1038358"/>
                </a:cubicBezTo>
                <a:cubicBezTo>
                  <a:pt x="1092108" y="1027820"/>
                  <a:pt x="1075754" y="1065528"/>
                  <a:pt x="776116" y="1038358"/>
                </a:cubicBezTo>
                <a:cubicBezTo>
                  <a:pt x="476478" y="1011188"/>
                  <a:pt x="371358" y="1022699"/>
                  <a:pt x="173063" y="1038358"/>
                </a:cubicBezTo>
                <a:cubicBezTo>
                  <a:pt x="76955" y="1024121"/>
                  <a:pt x="8232" y="962592"/>
                  <a:pt x="0" y="865295"/>
                </a:cubicBezTo>
                <a:cubicBezTo>
                  <a:pt x="-9572" y="724157"/>
                  <a:pt x="-18122" y="339779"/>
                  <a:pt x="0" y="173063"/>
                </a:cubicBezTo>
                <a:close/>
              </a:path>
              <a:path w="1576846" h="1038358" fill="norm" stroke="0" extrusionOk="0">
                <a:moveTo>
                  <a:pt x="0" y="173063"/>
                </a:moveTo>
                <a:cubicBezTo>
                  <a:pt x="-11693" y="70271"/>
                  <a:pt x="65411" y="4531"/>
                  <a:pt x="173063" y="0"/>
                </a:cubicBezTo>
                <a:cubicBezTo>
                  <a:pt x="447393" y="1583"/>
                  <a:pt x="549024" y="14740"/>
                  <a:pt x="813037" y="0"/>
                </a:cubicBezTo>
                <a:cubicBezTo>
                  <a:pt x="1077050" y="-14740"/>
                  <a:pt x="1150562" y="22169"/>
                  <a:pt x="1403783" y="0"/>
                </a:cubicBezTo>
                <a:cubicBezTo>
                  <a:pt x="1487964" y="-6237"/>
                  <a:pt x="1587912" y="82771"/>
                  <a:pt x="1576846" y="173063"/>
                </a:cubicBezTo>
                <a:cubicBezTo>
                  <a:pt x="1578579" y="431208"/>
                  <a:pt x="1593175" y="541922"/>
                  <a:pt x="1576846" y="865295"/>
                </a:cubicBezTo>
                <a:cubicBezTo>
                  <a:pt x="1580313" y="955234"/>
                  <a:pt x="1482756" y="1052952"/>
                  <a:pt x="1403783" y="1038358"/>
                </a:cubicBezTo>
                <a:cubicBezTo>
                  <a:pt x="1137318" y="1040189"/>
                  <a:pt x="949421" y="1039915"/>
                  <a:pt x="788423" y="1038358"/>
                </a:cubicBezTo>
                <a:cubicBezTo>
                  <a:pt x="627425" y="1036801"/>
                  <a:pt x="365348" y="1048763"/>
                  <a:pt x="173063" y="1038358"/>
                </a:cubicBezTo>
                <a:cubicBezTo>
                  <a:pt x="73750" y="1038145"/>
                  <a:pt x="3906" y="950165"/>
                  <a:pt x="0" y="865295"/>
                </a:cubicBezTo>
                <a:cubicBezTo>
                  <a:pt x="21224" y="565847"/>
                  <a:pt x="7996" y="411277"/>
                  <a:pt x="0" y="17306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800" b="0" i="1">
                          <a:latin typeface="Cambria Math"/>
                          <a:ea typeface="Neo Euler"/>
                        </a:rPr>
                        <m:t>𝑓</m:t>
                      </m:r>
                    </m:oMath>
                  </m:oMathPara>
                </a14:m>
              </mc:Choice>
              <mc:Fallback/>
            </mc:AlternateContent>
            <a:endParaRPr lang="de-DE" sz="2800">
              <a:latin typeface="Neo Euler"/>
              <a:ea typeface="Neo Euler"/>
            </a:endParaRPr>
          </a:p>
        </p:txBody>
      </p:sp>
      <p:sp>
        <p:nvSpPr>
          <p:cNvPr id="35" name="Freeform: Shape 34"/>
          <p:cNvSpPr/>
          <p:nvPr/>
        </p:nvSpPr>
        <p:spPr bwMode="auto"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6" name="Freeform: Shape 35"/>
          <p:cNvSpPr/>
          <p:nvPr/>
        </p:nvSpPr>
        <p:spPr bwMode="auto"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7" name="Freeform: Shape 36"/>
          <p:cNvSpPr/>
          <p:nvPr/>
        </p:nvSpPr>
        <p:spPr bwMode="auto"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8" name="Freeform: Shape 37"/>
          <p:cNvSpPr/>
          <p:nvPr/>
        </p:nvSpPr>
        <p:spPr bwMode="auto"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fill="norm" stroke="1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2" name="TextBox 41"/>
          <p:cNvSpPr txBox="1"/>
          <p:nvPr/>
        </p:nvSpPr>
        <p:spPr bwMode="auto"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>
                <a:latin typeface="Architects Daughter"/>
                <a:ea typeface="Neo Euler"/>
              </a:rPr>
              <a:t>Reelle Zahl</a:t>
            </a:r>
            <a:endParaRPr/>
          </a:p>
        </p:txBody>
      </p:sp>
      <p:grpSp>
        <p:nvGrpSpPr>
          <p:cNvPr id="4" name="Group 3"/>
          <p:cNvGrpSpPr/>
          <p:nvPr/>
        </p:nvGrpSpPr>
        <p:grpSpPr bwMode="auto">
          <a:xfrm>
            <a:off x="3002281" y="3669915"/>
            <a:ext cx="446882" cy="1464696"/>
            <a:chOff x="3002281" y="1028315"/>
            <a:chExt cx="446882" cy="1464696"/>
          </a:xfrm>
        </p:grpSpPr>
        <p:sp>
          <p:nvSpPr>
            <p:cNvPr id="5" name="TextBox 4"/>
            <p:cNvSpPr txBox="1"/>
            <p:nvPr/>
          </p:nvSpPr>
          <p:spPr bwMode="gray">
            <a:xfrm>
              <a:off x="3030923" y="1053369"/>
              <a:ext cx="353469" cy="1439642"/>
            </a:xfrm>
            <a:prstGeom prst="rect">
              <a:avLst/>
            </a:prstGeom>
            <a:noFill/>
          </p:spPr>
          <p:txBody>
            <a:bodyPr wrap="none" lIns="72000" tIns="72000" rIns="72000" bIns="72000" rtlCol="0">
              <a:noAutofit/>
            </a:bodyPr>
            <a:lstStyle/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>
                            <m:nor m:val="on"/>
                          </m:rPr>
                          <a:rPr lang="de-DE" sz="2000" b="0" i="0">
                            <a:latin typeface="Neo Euler"/>
                            <a:ea typeface="Neo Euler"/>
                          </a:rPr>
                          <m:t>⋮</m:t>
                        </m:r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  <a:p>
              <a:pPr>
                <a:spcBef>
                  <a:spcPts val="6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000" b="0" i="1">
                                <a:latin typeface="Cambria Math"/>
                                <a:ea typeface="Neo Euler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 m:val="on"/>
                              </m:rPr>
                              <a:rPr lang="de-DE" sz="2000" b="0" i="0">
                                <a:latin typeface="Neo Euler"/>
                                <a:ea typeface="Neo Euler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 sz="2000">
                <a:latin typeface="Neo Euler"/>
                <a:ea typeface="Neo Euler"/>
              </a:endParaRPr>
            </a:p>
          </p:txBody>
        </p:sp>
        <p:sp>
          <p:nvSpPr>
            <p:cNvPr id="6" name="Double Bracket 5"/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fill="norm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stroke="1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>
                <a:latin typeface="Neo Euler"/>
                <a:ea typeface="Neo Eule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cxnSpLocks/>
          </p:cNvCxnSpPr>
          <p:nvPr/>
        </p:nvCxnSpPr>
        <p:spPr bwMode="auto">
          <a:xfrm flipH="1" flipV="1">
            <a:off x="1382395" y="2518108"/>
            <a:ext cx="1290788" cy="140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553846" y="3706342"/>
            <a:ext cx="513373" cy="103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 bwMode="auto">
          <a:xfrm>
            <a:off x="1760040" y="3441231"/>
            <a:ext cx="298080" cy="174240"/>
            <a:chOff x="3786960" y="3900630"/>
            <a:chExt cx="298080" cy="174240"/>
          </a:xfrm>
        </p:grpSpPr>
        <p:pic>
          <p:nvPicPr>
            <p:cNvPr id="58" name="Ink 57"/>
            <p:cNvPicPr/>
            <p:nvPr/>
          </p:nvPicPr>
          <p:blipFill>
            <a:blip r:embed="rId3"/>
            <a:stretch/>
          </p:blipFill>
          <p:spPr bwMode="auto">
            <a:xfrm>
              <a:off x="3777960" y="3891990"/>
              <a:ext cx="315720" cy="191880"/>
            </a:xfrm>
            <a:prstGeom prst="rect">
              <a:avLst/>
            </a:prstGeom>
          </p:spPr>
        </p:pic>
        <p:pic>
          <p:nvPicPr>
            <p:cNvPr id="59" name="Ink 58"/>
            <p:cNvPicPr/>
            <p:nvPr/>
          </p:nvPicPr>
          <p:blipFill>
            <a:blip r:embed="rId4"/>
            <a:stretch/>
          </p:blipFill>
          <p:spPr bwMode="auto">
            <a:xfrm>
              <a:off x="4002600" y="4063710"/>
              <a:ext cx="71640" cy="18000"/>
            </a:xfrm>
            <a:prstGeom prst="rect">
              <a:avLst/>
            </a:prstGeom>
          </p:spPr>
        </p:pic>
      </p:grpSp>
      <p:sp>
        <p:nvSpPr>
          <p:cNvPr id="36" name="Oval 35"/>
          <p:cNvSpPr/>
          <p:nvPr/>
        </p:nvSpPr>
        <p:spPr bwMode="auto">
          <a:xfrm>
            <a:off x="2389198" y="4047544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1" name="Oval 40"/>
          <p:cNvSpPr/>
          <p:nvPr/>
        </p:nvSpPr>
        <p:spPr bwMode="auto">
          <a:xfrm>
            <a:off x="2036938" y="4008995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 bwMode="auto">
          <a:xfrm rot="5400000" flipH="1" flipV="1">
            <a:off x="1893497" y="4004303"/>
            <a:ext cx="128565" cy="259073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 bwMode="auto">
          <a:xfrm>
            <a:off x="3343636" y="1487156"/>
            <a:ext cx="4700362" cy="4310049"/>
            <a:chOff x="3343636" y="1487156"/>
            <a:chExt cx="4700362" cy="4310049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 bwMode="auto">
            <a:xfrm flipH="1" flipV="1">
              <a:off x="4121552" y="1487156"/>
              <a:ext cx="0" cy="3633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cxnSpLocks/>
            </p:cNvCxnSpPr>
            <p:nvPr/>
          </p:nvCxnSpPr>
          <p:spPr bwMode="auto">
            <a:xfrm>
              <a:off x="4052898" y="5108077"/>
              <a:ext cx="367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 bwMode="auto">
            <a:xfrm flipH="1" flipV="1">
              <a:off x="4145034" y="2180656"/>
              <a:ext cx="1960134" cy="29618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 bwMode="auto">
            <a:xfrm>
              <a:off x="5806730" y="5427873"/>
              <a:ext cx="27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18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/>
                              <a:rPr lang="de-DE" sz="1800" b="0" i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3343636" y="3071899"/>
              <a:ext cx="275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18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m:rPr/>
                              <a:rPr lang="de-DE" sz="18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3600599" y="1677818"/>
              <a:ext cx="425094" cy="3652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400"/>
                </a:spcBef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sz="1800" b="0" i="1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</mc:Choice>
                <mc:Fallback/>
              </mc:AlternateContent>
              <a:endParaRPr lang="de-DE" sz="1800" b="0" i="1">
                <a:latin typeface="Cambria Math"/>
              </a:endParaRPr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9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8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  <a:p>
              <a:pPr algn="r">
                <a:spcBef>
                  <a:spcPts val="400"/>
                </a:spcBef>
                <a:defRPr/>
              </a:pPr>
              <a:r>
                <a:rPr lang="de-DE" b="0"/>
                <a:t>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4303312" y="5133227"/>
              <a:ext cx="32823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/>
                          <a:rPr lang="de-DE" sz="1800" b="0" i="1">
                            <a:latin typeface="Cambria Math"/>
                          </a:rPr>
                          <m:t>1    2    3    4    5    6    7    8    9   10</m:t>
                        </m:r>
                      </m:oMath>
                    </m:oMathPara>
                  </a14:m>
                </mc:Choice>
                <mc:Fallback/>
              </mc:AlternateContent>
              <a:endParaRPr lang="de-DE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>
              <a:off x="4045352" y="481191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auto">
            <a:xfrm>
              <a:off x="4045352" y="448374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auto">
            <a:xfrm>
              <a:off x="4045352" y="415558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auto">
            <a:xfrm rot="5400000">
              <a:off x="438381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auto">
            <a:xfrm rot="5400000">
              <a:off x="4713000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auto">
            <a:xfrm rot="5400000">
              <a:off x="504218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auto">
            <a:xfrm rot="5400000">
              <a:off x="537136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 rot="5400000">
              <a:off x="570055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auto">
            <a:xfrm>
              <a:off x="4045352" y="3827411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auto">
            <a:xfrm>
              <a:off x="4045352" y="349924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 bwMode="auto">
            <a:xfrm flipH="1" flipV="1">
              <a:off x="4126542" y="3499244"/>
              <a:ext cx="3311340" cy="16557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 bwMode="auto">
            <a:xfrm flipH="1" flipV="1">
              <a:off x="5769549" y="2286928"/>
              <a:ext cx="7204" cy="2855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</p:cNvCxnSpPr>
            <p:nvPr/>
          </p:nvCxnSpPr>
          <p:spPr bwMode="auto">
            <a:xfrm rot="5400000">
              <a:off x="602973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 bwMode="auto">
            <a:xfrm rot="5400000">
              <a:off x="635892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 bwMode="auto">
            <a:xfrm rot="5400000">
              <a:off x="668810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 bwMode="auto">
            <a:xfrm rot="5400000">
              <a:off x="701728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/>
          </p:nvCxnSpPr>
          <p:spPr bwMode="auto">
            <a:xfrm rot="5400000">
              <a:off x="734647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/>
            </p:cNvCxnSpPr>
            <p:nvPr/>
          </p:nvCxnSpPr>
          <p:spPr bwMode="auto">
            <a:xfrm>
              <a:off x="4045352" y="316516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cxnSpLocks/>
            </p:cNvCxnSpPr>
            <p:nvPr/>
          </p:nvCxnSpPr>
          <p:spPr bwMode="auto">
            <a:xfrm>
              <a:off x="4045352" y="28369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cxnSpLocks/>
            </p:cNvCxnSpPr>
            <p:nvPr/>
          </p:nvCxnSpPr>
          <p:spPr bwMode="auto">
            <a:xfrm>
              <a:off x="4045352" y="250882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</p:cNvCxnSpPr>
            <p:nvPr/>
          </p:nvCxnSpPr>
          <p:spPr bwMode="auto">
            <a:xfrm>
              <a:off x="4045352" y="218065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</p:cNvCxnSpPr>
            <p:nvPr/>
          </p:nvCxnSpPr>
          <p:spPr bwMode="auto">
            <a:xfrm>
              <a:off x="4045352" y="186823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 bwMode="auto">
            <a:xfrm>
              <a:off x="6768588" y="4128435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A</a:t>
              </a:r>
              <a:endParaRPr lang="de-DE" sz="1400" b="0"/>
            </a:p>
          </p:txBody>
        </p:sp>
        <p:sp>
          <p:nvSpPr>
            <p:cNvPr id="73" name="TextBox 72"/>
            <p:cNvSpPr txBox="1"/>
            <p:nvPr/>
          </p:nvSpPr>
          <p:spPr bwMode="auto">
            <a:xfrm>
              <a:off x="4311087" y="1868236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B</a:t>
              </a:r>
              <a:endParaRPr lang="de-DE" sz="1400" b="0"/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5751217" y="2943806"/>
              <a:ext cx="12754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Begrenzung Nachfrage Produkt C</a:t>
              </a:r>
              <a:endParaRPr lang="de-DE" sz="1400" b="0"/>
            </a:p>
          </p:txBody>
        </p:sp>
        <p:sp>
          <p:nvSpPr>
            <p:cNvPr id="79" name="Freeform: Shape 78"/>
            <p:cNvSpPr/>
            <p:nvPr/>
          </p:nvSpPr>
          <p:spPr bwMode="auto">
            <a:xfrm>
              <a:off x="4135120" y="3525520"/>
              <a:ext cx="1615440" cy="1574800"/>
            </a:xfrm>
            <a:custGeom>
              <a:avLst/>
              <a:gdLst>
                <a:gd name="connsiteX0" fmla="*/ 0 w 1615440"/>
                <a:gd name="connsiteY0" fmla="*/ 0 h 1574800"/>
                <a:gd name="connsiteX1" fmla="*/ 0 w 1615440"/>
                <a:gd name="connsiteY1" fmla="*/ 1574800 h 1574800"/>
                <a:gd name="connsiteX2" fmla="*/ 1615440 w 1615440"/>
                <a:gd name="connsiteY2" fmla="*/ 1574800 h 1574800"/>
                <a:gd name="connsiteX3" fmla="*/ 1615440 w 1615440"/>
                <a:gd name="connsiteY3" fmla="*/ 1117600 h 1574800"/>
                <a:gd name="connsiteX4" fmla="*/ 1325880 w 1615440"/>
                <a:gd name="connsiteY4" fmla="*/ 660400 h 1574800"/>
                <a:gd name="connsiteX5" fmla="*/ 0 w 1615440"/>
                <a:gd name="connsiteY5" fmla="*/ 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5440" h="1574800" fill="norm" stroke="1" extrusionOk="0">
                  <a:moveTo>
                    <a:pt x="0" y="0"/>
                  </a:moveTo>
                  <a:lnTo>
                    <a:pt x="0" y="1574800"/>
                  </a:lnTo>
                  <a:lnTo>
                    <a:pt x="1615440" y="1574800"/>
                  </a:lnTo>
                  <a:lnTo>
                    <a:pt x="1615440" y="1117600"/>
                  </a:lnTo>
                  <a:lnTo>
                    <a:pt x="1325880" y="660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 bwMode="auto">
          <a:xfrm>
            <a:off x="2584311" y="1487156"/>
            <a:ext cx="5459687" cy="4310049"/>
            <a:chOff x="2584311" y="1487156"/>
            <a:chExt cx="5459687" cy="4310049"/>
          </a:xfrm>
        </p:grpSpPr>
        <p:grpSp>
          <p:nvGrpSpPr>
            <p:cNvPr id="38" name="Group 37"/>
            <p:cNvGrpSpPr/>
            <p:nvPr/>
          </p:nvGrpSpPr>
          <p:grpSpPr bwMode="auto">
            <a:xfrm>
              <a:off x="3343636" y="1487156"/>
              <a:ext cx="4700362" cy="4310049"/>
              <a:chOff x="3343636" y="1487156"/>
              <a:chExt cx="4700362" cy="4310049"/>
            </a:xfrm>
          </p:grpSpPr>
          <p:cxnSp>
            <p:nvCxnSpPr>
              <p:cNvPr id="39" name="Straight Arrow Connector 38"/>
              <p:cNvCxnSpPr>
                <a:cxnSpLocks/>
              </p:cNvCxnSpPr>
              <p:nvPr/>
            </p:nvCxnSpPr>
            <p:spPr bwMode="auto">
              <a:xfrm flipH="1" flipV="1">
                <a:off x="4121552" y="1487156"/>
                <a:ext cx="0" cy="3633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</p:cNvCxnSpPr>
              <p:nvPr/>
            </p:nvCxnSpPr>
            <p:spPr bwMode="auto">
              <a:xfrm>
                <a:off x="4052898" y="5108077"/>
                <a:ext cx="3679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 bwMode="auto">
              <a:xfrm flipH="1" flipV="1">
                <a:off x="4145034" y="2180656"/>
                <a:ext cx="1960134" cy="296185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 bwMode="auto">
              <a:xfrm>
                <a:off x="5806730" y="5427873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sSub>
                            <m:sSubPr>
                              <m:ctrlPr>
                                <a:rPr lang="de-DE" sz="1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1800" b="0" i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>
                <a:off x="3343636" y="3071899"/>
                <a:ext cx="275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sSub>
                            <m:sSubPr>
                              <m:ctrlPr>
                                <a:rPr lang="de-DE" sz="1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18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>
                <a:off x="3600599" y="1677818"/>
                <a:ext cx="425094" cy="365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ts val="400"/>
                  </a:spcBef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centerGroup"/>
                        </m:oMathParaPr>
                        <m:oMath>
                          <m:r>
                            <m:rPr/>
                            <a:rPr lang="de-DE" sz="1800" b="0" i="1">
                              <a:latin typeface="Cambria Math"/>
                            </a:rPr>
                            <m:t>10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 sz="1800" b="0" i="1">
                  <a:latin typeface="Cambria Math"/>
                </a:endParaRPr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9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8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7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4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2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i="1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  <a:p>
                <a:pPr algn="r">
                  <a:spcBef>
                    <a:spcPts val="400"/>
                  </a:spcBef>
                  <a:defRPr/>
                </a:pPr>
                <a:r>
                  <a:rPr lang="de-DE" b="0"/>
                  <a:t>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r>
                            <m:rPr/>
                            <a:rPr lang="de-DE" b="0" i="1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4303312" y="5133227"/>
                <a:ext cx="32823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>
                          <m:jc m:val="left"/>
                        </m:oMathParaPr>
                        <m:oMath>
                          <m:r>
                            <m:rPr/>
                            <a:rPr lang="de-DE" sz="1800" b="0" i="1">
                              <a:latin typeface="Cambria Math"/>
                            </a:rPr>
                            <m:t>1    2    3    4    5    6    7    8    9   10</m:t>
                          </m:r>
                        </m:oMath>
                      </m:oMathPara>
                    </a14:m>
                  </mc:Choice>
                  <mc:Fallback/>
                </mc:AlternateContent>
                <a:endParaRPr lang="de-DE"/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 bwMode="auto">
              <a:xfrm>
                <a:off x="4045352" y="481191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 bwMode="auto">
              <a:xfrm>
                <a:off x="4045352" y="448374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 bwMode="auto">
              <a:xfrm>
                <a:off x="4045352" y="415558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cxnSpLocks/>
              </p:cNvCxnSpPr>
              <p:nvPr/>
            </p:nvCxnSpPr>
            <p:spPr bwMode="auto">
              <a:xfrm rot="5400000">
                <a:off x="438381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cxnSpLocks/>
              </p:cNvCxnSpPr>
              <p:nvPr/>
            </p:nvCxnSpPr>
            <p:spPr bwMode="auto">
              <a:xfrm rot="5400000">
                <a:off x="4713000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 bwMode="auto">
              <a:xfrm rot="5400000">
                <a:off x="504218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cxnSpLocks/>
              </p:cNvCxnSpPr>
              <p:nvPr/>
            </p:nvCxnSpPr>
            <p:spPr bwMode="auto">
              <a:xfrm rot="5400000">
                <a:off x="537136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 bwMode="auto">
              <a:xfrm rot="5400000">
                <a:off x="570055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cxnSpLocks/>
              </p:cNvCxnSpPr>
              <p:nvPr/>
            </p:nvCxnSpPr>
            <p:spPr bwMode="auto">
              <a:xfrm>
                <a:off x="4045352" y="3827411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cxnSpLocks/>
              </p:cNvCxnSpPr>
              <p:nvPr/>
            </p:nvCxnSpPr>
            <p:spPr bwMode="auto">
              <a:xfrm>
                <a:off x="4045352" y="349924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cxnSpLocks/>
              </p:cNvCxnSpPr>
              <p:nvPr/>
            </p:nvCxnSpPr>
            <p:spPr bwMode="auto">
              <a:xfrm flipH="1" flipV="1">
                <a:off x="4126542" y="3499244"/>
                <a:ext cx="3311340" cy="165574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cxnSpLocks/>
              </p:cNvCxnSpPr>
              <p:nvPr/>
            </p:nvCxnSpPr>
            <p:spPr bwMode="auto">
              <a:xfrm flipH="1" flipV="1">
                <a:off x="5769549" y="2286928"/>
                <a:ext cx="7204" cy="2855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/>
              </p:cNvCxnSpPr>
              <p:nvPr/>
            </p:nvCxnSpPr>
            <p:spPr bwMode="auto">
              <a:xfrm rot="5400000">
                <a:off x="602973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cxnSpLocks/>
              </p:cNvCxnSpPr>
              <p:nvPr/>
            </p:nvCxnSpPr>
            <p:spPr bwMode="auto">
              <a:xfrm rot="5400000">
                <a:off x="635892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cxnSpLocks/>
              </p:cNvCxnSpPr>
              <p:nvPr/>
            </p:nvCxnSpPr>
            <p:spPr bwMode="auto">
              <a:xfrm rot="5400000">
                <a:off x="668810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cxnSpLocks/>
              </p:cNvCxnSpPr>
              <p:nvPr/>
            </p:nvCxnSpPr>
            <p:spPr bwMode="auto">
              <a:xfrm rot="5400000">
                <a:off x="701728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cxnSpLocks/>
              </p:cNvCxnSpPr>
              <p:nvPr/>
            </p:nvCxnSpPr>
            <p:spPr bwMode="auto">
              <a:xfrm rot="5400000">
                <a:off x="734647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cxnSpLocks/>
              </p:cNvCxnSpPr>
              <p:nvPr/>
            </p:nvCxnSpPr>
            <p:spPr bwMode="auto">
              <a:xfrm>
                <a:off x="4045352" y="316516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cxnSpLocks/>
              </p:cNvCxnSpPr>
              <p:nvPr/>
            </p:nvCxnSpPr>
            <p:spPr bwMode="auto">
              <a:xfrm>
                <a:off x="4045352" y="283699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cxnSpLocks/>
              </p:cNvCxnSpPr>
              <p:nvPr/>
            </p:nvCxnSpPr>
            <p:spPr bwMode="auto">
              <a:xfrm>
                <a:off x="4045352" y="250882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cxnSpLocks/>
              </p:cNvCxnSpPr>
              <p:nvPr/>
            </p:nvCxnSpPr>
            <p:spPr bwMode="auto">
              <a:xfrm>
                <a:off x="4045352" y="218065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 bwMode="auto">
              <a:xfrm>
                <a:off x="4045352" y="186823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 bwMode="auto">
              <a:xfrm>
                <a:off x="6768588" y="4128435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A</a:t>
                </a:r>
                <a:endParaRPr lang="de-DE" sz="1400" b="0"/>
              </a:p>
            </p:txBody>
          </p:sp>
          <p:sp>
            <p:nvSpPr>
              <p:cNvPr id="69" name="TextBox 68"/>
              <p:cNvSpPr txBox="1"/>
              <p:nvPr/>
            </p:nvSpPr>
            <p:spPr bwMode="auto">
              <a:xfrm>
                <a:off x="4311087" y="1868236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B</a:t>
                </a:r>
                <a:endParaRPr lang="de-DE" sz="1400" b="0"/>
              </a:p>
            </p:txBody>
          </p:sp>
          <p:sp>
            <p:nvSpPr>
              <p:cNvPr id="70" name="TextBox 69"/>
              <p:cNvSpPr txBox="1"/>
              <p:nvPr/>
            </p:nvSpPr>
            <p:spPr bwMode="auto">
              <a:xfrm>
                <a:off x="5751217" y="2943806"/>
                <a:ext cx="12754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  <a:defRPr/>
                </a:pPr>
                <a:r>
                  <a:rPr lang="de-DE" sz="1400"/>
                  <a:t>Begrenzung Nachfrage Produkt C</a:t>
                </a:r>
                <a:endParaRPr lang="de-DE" sz="1400" b="0"/>
              </a:p>
            </p:txBody>
          </p:sp>
          <p:sp>
            <p:nvSpPr>
              <p:cNvPr id="71" name="Freeform: Shape 70"/>
              <p:cNvSpPr/>
              <p:nvPr/>
            </p:nvSpPr>
            <p:spPr bwMode="auto">
              <a:xfrm>
                <a:off x="4135120" y="3525520"/>
                <a:ext cx="1615440" cy="1574800"/>
              </a:xfrm>
              <a:custGeom>
                <a:avLst/>
                <a:gdLst>
                  <a:gd name="connsiteX0" fmla="*/ 0 w 1615440"/>
                  <a:gd name="connsiteY0" fmla="*/ 0 h 1574800"/>
                  <a:gd name="connsiteX1" fmla="*/ 0 w 1615440"/>
                  <a:gd name="connsiteY1" fmla="*/ 1574800 h 1574800"/>
                  <a:gd name="connsiteX2" fmla="*/ 1615440 w 1615440"/>
                  <a:gd name="connsiteY2" fmla="*/ 1574800 h 1574800"/>
                  <a:gd name="connsiteX3" fmla="*/ 1615440 w 1615440"/>
                  <a:gd name="connsiteY3" fmla="*/ 1117600 h 1574800"/>
                  <a:gd name="connsiteX4" fmla="*/ 1325880 w 1615440"/>
                  <a:gd name="connsiteY4" fmla="*/ 660400 h 1574800"/>
                  <a:gd name="connsiteX5" fmla="*/ 0 w 1615440"/>
                  <a:gd name="connsiteY5" fmla="*/ 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5440" h="1574800" fill="norm" stroke="1" extrusionOk="0">
                    <a:moveTo>
                      <a:pt x="0" y="0"/>
                    </a:moveTo>
                    <a:lnTo>
                      <a:pt x="0" y="1574800"/>
                    </a:lnTo>
                    <a:lnTo>
                      <a:pt x="1615440" y="1574800"/>
                    </a:lnTo>
                    <a:lnTo>
                      <a:pt x="1615440" y="1117600"/>
                    </a:lnTo>
                    <a:lnTo>
                      <a:pt x="1325880" y="660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2" name="Straight Connector 71"/>
            <p:cNvCxnSpPr>
              <a:cxnSpLocks/>
            </p:cNvCxnSpPr>
            <p:nvPr/>
          </p:nvCxnSpPr>
          <p:spPr bwMode="auto">
            <a:xfrm>
              <a:off x="4121552" y="3827411"/>
              <a:ext cx="1326017" cy="1272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 bwMode="auto">
            <a:xfrm flipV="1">
              <a:off x="4848090" y="4251960"/>
              <a:ext cx="277011" cy="28040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cxnSpLocks/>
            </p:cNvCxnSpPr>
            <p:nvPr/>
          </p:nvCxnSpPr>
          <p:spPr bwMode="auto">
            <a:xfrm>
              <a:off x="4731394" y="3491981"/>
              <a:ext cx="1326017" cy="127290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 bwMode="auto">
            <a:xfrm>
              <a:off x="5432445" y="4155580"/>
              <a:ext cx="60562" cy="60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4" name="TextBox 83"/>
            <p:cNvSpPr txBox="1"/>
            <p:nvPr/>
          </p:nvSpPr>
          <p:spPr bwMode="auto">
            <a:xfrm>
              <a:off x="2705341" y="3823798"/>
              <a:ext cx="12754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Höhenlinie von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de-DE" sz="1400" b="0" i="1"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</mc:Choice>
                <mc:Fallback/>
              </mc:AlternateContent>
              <a:endParaRPr lang="de-DE" sz="1400" b="0"/>
            </a:p>
          </p:txBody>
        </p:sp>
        <p:grpSp>
          <p:nvGrpSpPr>
            <p:cNvPr id="89" name="Group 88"/>
            <p:cNvGrpSpPr/>
            <p:nvPr/>
          </p:nvGrpSpPr>
          <p:grpSpPr bwMode="auto">
            <a:xfrm>
              <a:off x="3431660" y="3938179"/>
              <a:ext cx="683280" cy="198000"/>
              <a:chOff x="3468288" y="3965592"/>
              <a:chExt cx="683280" cy="198000"/>
            </a:xfrm>
          </p:grpSpPr>
          <p:pic>
            <p:nvPicPr>
              <p:cNvPr id="85" name="Ink 84"/>
              <p:cNvPicPr/>
              <p:nvPr/>
            </p:nvPicPr>
            <p:blipFill>
              <a:blip r:embed="rId3"/>
              <a:stretch/>
            </p:blipFill>
            <p:spPr bwMode="auto">
              <a:xfrm>
                <a:off x="3459648" y="3984672"/>
                <a:ext cx="680760" cy="187920"/>
              </a:xfrm>
              <a:prstGeom prst="rect">
                <a:avLst/>
              </a:prstGeom>
            </p:spPr>
          </p:pic>
          <p:pic>
            <p:nvPicPr>
              <p:cNvPr id="86" name="Ink 85"/>
              <p:cNvPicPr/>
              <p:nvPr/>
            </p:nvPicPr>
            <p:blipFill>
              <a:blip r:embed="rId4"/>
              <a:stretch/>
            </p:blipFill>
            <p:spPr bwMode="auto">
              <a:xfrm>
                <a:off x="4004328" y="3983592"/>
                <a:ext cx="156240" cy="129240"/>
              </a:xfrm>
              <a:prstGeom prst="rect">
                <a:avLst/>
              </a:prstGeom>
            </p:spPr>
          </p:pic>
          <p:pic>
            <p:nvPicPr>
              <p:cNvPr id="88" name="Ink 87"/>
              <p:cNvPicPr/>
              <p:nvPr/>
            </p:nvPicPr>
            <p:blipFill>
              <a:blip r:embed="rId5"/>
              <a:stretch/>
            </p:blipFill>
            <p:spPr bwMode="auto">
              <a:xfrm>
                <a:off x="3959688" y="3956952"/>
                <a:ext cx="200520" cy="20520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 bwMode="auto">
            <a:xfrm>
              <a:off x="5790403" y="3801464"/>
              <a:ext cx="16308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Optimallösung</a:t>
              </a:r>
              <a:endParaRPr lang="de-DE" sz="1400" b="0"/>
            </a:p>
          </p:txBody>
        </p:sp>
        <p:grpSp>
          <p:nvGrpSpPr>
            <p:cNvPr id="93" name="Group 92"/>
            <p:cNvGrpSpPr/>
            <p:nvPr/>
          </p:nvGrpSpPr>
          <p:grpSpPr bwMode="auto">
            <a:xfrm>
              <a:off x="5558808" y="4114271"/>
              <a:ext cx="464040" cy="152280"/>
              <a:chOff x="5558808" y="4114271"/>
              <a:chExt cx="464040" cy="152280"/>
            </a:xfrm>
          </p:grpSpPr>
          <p:pic>
            <p:nvPicPr>
              <p:cNvPr id="91" name="Ink 90"/>
              <p:cNvPicPr/>
              <p:nvPr/>
            </p:nvPicPr>
            <p:blipFill>
              <a:blip r:embed="rId6"/>
              <a:stretch/>
            </p:blipFill>
            <p:spPr bwMode="auto">
              <a:xfrm>
                <a:off x="5550168" y="4105632"/>
                <a:ext cx="481680" cy="116640"/>
              </a:xfrm>
              <a:prstGeom prst="rect">
                <a:avLst/>
              </a:prstGeom>
            </p:spPr>
          </p:pic>
          <p:pic>
            <p:nvPicPr>
              <p:cNvPr id="92" name="Ink 91"/>
              <p:cNvPicPr/>
              <p:nvPr/>
            </p:nvPicPr>
            <p:blipFill>
              <a:blip r:embed="rId7"/>
              <a:stretch/>
            </p:blipFill>
            <p:spPr bwMode="auto">
              <a:xfrm>
                <a:off x="5550528" y="4215432"/>
                <a:ext cx="91080" cy="60120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 bwMode="auto">
            <a:xfrm>
              <a:off x="3657288" y="4296792"/>
              <a:ext cx="1256040" cy="421560"/>
              <a:chOff x="3657288" y="4296792"/>
              <a:chExt cx="1256040" cy="421560"/>
            </a:xfrm>
          </p:grpSpPr>
          <p:pic>
            <p:nvPicPr>
              <p:cNvPr id="94" name="Ink 93"/>
              <p:cNvPicPr/>
              <p:nvPr/>
            </p:nvPicPr>
            <p:blipFill>
              <a:blip r:embed="rId8"/>
              <a:stretch/>
            </p:blipFill>
            <p:spPr bwMode="auto">
              <a:xfrm>
                <a:off x="3648288" y="4288152"/>
                <a:ext cx="1271880" cy="439200"/>
              </a:xfrm>
              <a:prstGeom prst="rect">
                <a:avLst/>
              </a:prstGeom>
            </p:spPr>
          </p:pic>
          <p:pic>
            <p:nvPicPr>
              <p:cNvPr id="95" name="Ink 94"/>
              <p:cNvPicPr/>
              <p:nvPr/>
            </p:nvPicPr>
            <p:blipFill>
              <a:blip r:embed="rId9"/>
              <a:stretch/>
            </p:blipFill>
            <p:spPr bwMode="auto">
              <a:xfrm>
                <a:off x="4803888" y="4379952"/>
                <a:ext cx="118440" cy="69120"/>
              </a:xfrm>
              <a:prstGeom prst="rect">
                <a:avLst/>
              </a:prstGeom>
            </p:spPr>
          </p:pic>
        </p:grpSp>
        <p:sp>
          <p:nvSpPr>
            <p:cNvPr id="97" name="TextBox 96"/>
            <p:cNvSpPr txBox="1"/>
            <p:nvPr/>
          </p:nvSpPr>
          <p:spPr bwMode="auto">
            <a:xfrm>
              <a:off x="2584311" y="4414815"/>
              <a:ext cx="12754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de-DE" sz="1400"/>
                <a:t>Optimierungs-richtung</a:t>
              </a:r>
              <a:endParaRPr lang="de-DE" sz="1400" b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1513840" y="740051"/>
            <a:ext cx="4043679" cy="5313508"/>
            <a:chOff x="1513840" y="740051"/>
            <a:chExt cx="4043679" cy="5313508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1930400" y="2133600"/>
              <a:ext cx="241808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513840" y="3158858"/>
              <a:ext cx="2021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2174240" y="4160197"/>
              <a:ext cx="96520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2305551" y="5140961"/>
              <a:ext cx="1767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ight Brace 7"/>
            <p:cNvSpPr/>
            <p:nvPr/>
          </p:nvSpPr>
          <p:spPr bwMode="auto">
            <a:xfrm rot="16199999">
              <a:off x="3007360" y="751840"/>
              <a:ext cx="264160" cy="241808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865120" y="1523999"/>
              <a:ext cx="548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1" name="Right Brace 10"/>
            <p:cNvSpPr/>
            <p:nvPr/>
          </p:nvSpPr>
          <p:spPr bwMode="auto">
            <a:xfrm rot="16199999">
              <a:off x="2392680" y="1975218"/>
              <a:ext cx="264160" cy="2021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305551" y="2549257"/>
              <a:ext cx="458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auto">
            <a:xfrm rot="16199999">
              <a:off x="2524760" y="3504878"/>
              <a:ext cx="264160" cy="96520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69896" y="3570317"/>
              <a:ext cx="218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5" name="Right Brace 14"/>
            <p:cNvSpPr/>
            <p:nvPr/>
          </p:nvSpPr>
          <p:spPr bwMode="auto">
            <a:xfrm rot="16199999">
              <a:off x="3057391" y="4077131"/>
              <a:ext cx="264160" cy="1767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988917" y="4546277"/>
              <a:ext cx="40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4348480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3535680" y="740051"/>
              <a:ext cx="2021839" cy="119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func>
                          <m:func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eqArr>
                                  <m:eqArrPr>
                                    <m:baseJc m:val="center"/>
                                    <m:maxDist m:val="off"/>
                                    <m:objDist m:val="off"/>
                                    <m:rSp/>
                                    <m:rSpRule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baseJc m:val="center"/>
                                        <m:maxDist m:val="off"/>
                                        <m:objDist m:val="off"/>
                                        <m:rSp/>
                                        <m:rSpRule/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baseJc m:val="center"/>
                                            <m:maxDist m:val="off"/>
                                            <m:objDist m:val="off"/>
                                            <m:rSp/>
                                            <m:rSpRule/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667052" y="713238"/>
            <a:ext cx="3681428" cy="5340321"/>
            <a:chOff x="667052" y="713238"/>
            <a:chExt cx="3681428" cy="5340321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1930400" y="2133600"/>
              <a:ext cx="241808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513840" y="3158858"/>
              <a:ext cx="2021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2174240" y="4160197"/>
              <a:ext cx="96520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2305551" y="5140961"/>
              <a:ext cx="1767840" cy="386080"/>
            </a:xfrm>
            <a:prstGeom prst="roundRect">
              <a:avLst>
                <a:gd name="adj" fmla="val 16667"/>
              </a:avLst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ight Brace 7"/>
            <p:cNvSpPr/>
            <p:nvPr/>
          </p:nvSpPr>
          <p:spPr bwMode="auto">
            <a:xfrm rot="16199999">
              <a:off x="3007360" y="751840"/>
              <a:ext cx="264160" cy="241808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2865120" y="1523999"/>
              <a:ext cx="548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1" name="Right Brace 10"/>
            <p:cNvSpPr/>
            <p:nvPr/>
          </p:nvSpPr>
          <p:spPr bwMode="auto">
            <a:xfrm rot="16199999">
              <a:off x="2392680" y="1975218"/>
              <a:ext cx="264160" cy="2021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305551" y="2549257"/>
              <a:ext cx="4587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auto">
            <a:xfrm rot="16199999">
              <a:off x="2524760" y="3504878"/>
              <a:ext cx="264160" cy="96520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69896" y="3570317"/>
              <a:ext cx="218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5" name="Right Brace 14"/>
            <p:cNvSpPr/>
            <p:nvPr/>
          </p:nvSpPr>
          <p:spPr bwMode="auto">
            <a:xfrm rot="16199999">
              <a:off x="3057391" y="4077131"/>
              <a:ext cx="264160" cy="1767840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988917" y="4546277"/>
              <a:ext cx="40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b="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m:rPr/>
                              <a:rPr lang="de-DE" b="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cxnSp>
          <p:nvCxnSpPr>
            <p:cNvPr id="18" name="Straight Connector 17"/>
            <p:cNvCxnSpPr>
              <a:cxnSpLocks/>
            </p:cNvCxnSpPr>
            <p:nvPr/>
          </p:nvCxnSpPr>
          <p:spPr bwMode="auto">
            <a:xfrm>
              <a:off x="1501111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667052" y="713238"/>
              <a:ext cx="2021839" cy="1091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func>
                          <m:funcPr>
                            <m:ctrlPr>
                              <a:rPr lang="de-DE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>
                                    <a:latin typeface="Cambria Math"/>
                                  </a:rPr>
                                  <m:t>min</m:t>
                                </m:r>
                              </m:fName>
                              <m:e>
                                <m:eqArr>
                                  <m:eqArrPr>
                                    <m:baseJc m:val="center"/>
                                    <m:maxDist m:val="off"/>
                                    <m:objDist m:val="off"/>
                                    <m:rSp/>
                                    <m:rSpRule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/>
                                      <a:rPr lang="de-DE" b="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baseJc m:val="center"/>
                                        <m:maxDist m:val="off"/>
                                        <m:objDist m:val="off"/>
                                        <m:rSp/>
                                        <m:rSpRule/>
                                        <m:ctrlPr>
                                          <a:rPr lang="de-DE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/>
                                          <a:rPr lang="de-DE" b="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baseJc m:val="center"/>
                                            <m:maxDist m:val="off"/>
                                            <m:objDist m:val="off"/>
                                            <m:rSp/>
                                            <m:rSpRule/>
                                            <m:ctrlPr>
                                              <a:rPr lang="de-DE" b="0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>
                                                    <a:latin typeface="Cambria Math"/>
                                                    <a:ea typeface="Cambria Math"/>
                                                    <a:cs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/>
                                                  <a:rPr lang="de-DE" b="0" i="1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/>
                                              <a:rPr lang="de-DE" b="0" i="1">
                                                <a:latin typeface="Cambria Math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 bwMode="auto">
          <a:xfrm>
            <a:off x="2320953" y="1238491"/>
            <a:ext cx="3470247" cy="4081393"/>
            <a:chOff x="2320953" y="1238491"/>
            <a:chExt cx="3470247" cy="4081393"/>
          </a:xfrm>
        </p:grpSpPr>
        <p:sp>
          <p:nvSpPr>
            <p:cNvPr id="5" name="Rectangle: Rounded Corners 4"/>
            <p:cNvSpPr/>
            <p:nvPr/>
          </p:nvSpPr>
          <p:spPr bwMode="auto">
            <a:xfrm>
              <a:off x="4560426" y="1238491"/>
              <a:ext cx="509286" cy="162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5281914" y="1238491"/>
              <a:ext cx="509286" cy="162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3094301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8" name="Rectangle: Rounded Corners 7"/>
            <p:cNvSpPr/>
            <p:nvPr/>
          </p:nvSpPr>
          <p:spPr bwMode="auto">
            <a:xfrm>
              <a:off x="3815789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9" name="Rectangle: Rounded Corners 8"/>
            <p:cNvSpPr/>
            <p:nvPr/>
          </p:nvSpPr>
          <p:spPr bwMode="auto">
            <a:xfrm>
              <a:off x="2372812" y="1238491"/>
              <a:ext cx="509286" cy="10800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72812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094301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15789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88759" y="4009050"/>
              <a:ext cx="11892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sz="2400" b="0" i="1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320953" y="2880219"/>
              <a:ext cx="2129745" cy="289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4537277" y="4940393"/>
              <a:ext cx="9896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"/>
                      </m:oMathParaPr>
                      <m:oMath>
                        <m:r>
                          <m:rPr/>
                          <a:rPr lang="de-DE" b="0" i="1">
                            <a:latin typeface="Cambria Math"/>
                          </a:rPr>
                          <m:t>𝐵</m:t>
                        </m:r>
                        <m:r>
                          <m:rPr/>
                          <a:rPr lang="de-DE" b="0" i="1"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</mc:Choice>
                <mc:Fallback/>
              </mc:AlternateContent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 bwMode="auto">
          <a:xfrm>
            <a:off x="602613" y="563040"/>
            <a:ext cx="10916857" cy="3856657"/>
            <a:chOff x="602613" y="563040"/>
            <a:chExt cx="10916857" cy="3856657"/>
          </a:xfrm>
        </p:grpSpPr>
        <p:grpSp>
          <p:nvGrpSpPr>
            <p:cNvPr id="40" name="Group 39"/>
            <p:cNvGrpSpPr/>
            <p:nvPr/>
          </p:nvGrpSpPr>
          <p:grpSpPr bwMode="auto">
            <a:xfrm>
              <a:off x="602613" y="563040"/>
              <a:ext cx="10916857" cy="3856657"/>
              <a:chOff x="602613" y="563040"/>
              <a:chExt cx="10916857" cy="3856657"/>
            </a:xfrm>
          </p:grpSpPr>
          <p:pic>
            <p:nvPicPr>
              <p:cNvPr id="4" name="Picture 3" descr="Chart, line chart&#10;&#10;Description automatically generated"/>
              <p:cNvPicPr>
                <a:picLocks noChangeAspect="1"/>
              </p:cNvPicPr>
              <p:nvPr/>
            </p:nvPicPr>
            <p:blipFill>
              <a:blip r:embed="rId3"/>
              <a:srcRect l="0" t="0" r="0" b="12662"/>
              <a:stretch/>
            </p:blipFill>
            <p:spPr bwMode="auto">
              <a:xfrm>
                <a:off x="602613" y="1254265"/>
                <a:ext cx="3252946" cy="1635500"/>
              </a:xfrm>
              <a:prstGeom prst="rect">
                <a:avLst/>
              </a:prstGeom>
            </p:spPr>
          </p:pic>
          <p:pic>
            <p:nvPicPr>
              <p:cNvPr id="5" name="Picture 4" descr="Graphical user interface&#10;&#10;Description automatically generated"/>
              <p:cNvPicPr>
                <a:picLocks noChangeAspect="1"/>
              </p:cNvPicPr>
              <p:nvPr/>
            </p:nvPicPr>
            <p:blipFill>
              <a:blip r:embed="rId4"/>
              <a:srcRect l="0" t="0" r="0" b="12031"/>
              <a:stretch/>
            </p:blipFill>
            <p:spPr bwMode="auto">
              <a:xfrm>
                <a:off x="4297227" y="1242449"/>
                <a:ext cx="3252946" cy="1647317"/>
              </a:xfrm>
              <a:prstGeom prst="rect">
                <a:avLst/>
              </a:prstGeom>
            </p:spPr>
          </p:pic>
          <p:pic>
            <p:nvPicPr>
              <p:cNvPr id="6" name="Graphic 5" descr="Battery charging outline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/>
            </p:blipFill>
            <p:spPr bwMode="auto">
              <a:xfrm>
                <a:off x="9001788" y="3214356"/>
                <a:ext cx="1190611" cy="1190611"/>
              </a:xfrm>
              <a:prstGeom prst="rect">
                <a:avLst/>
              </a:prstGeom>
            </p:spPr>
          </p:pic>
          <p:pic>
            <p:nvPicPr>
              <p:cNvPr id="7" name="Graphic 6" descr="Electric Tower outline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/>
            </p:blipFill>
            <p:spPr bwMode="auto">
              <a:xfrm>
                <a:off x="1651592" y="3123923"/>
                <a:ext cx="1295774" cy="1295774"/>
              </a:xfrm>
              <a:prstGeom prst="rect">
                <a:avLst/>
              </a:prstGeom>
            </p:spPr>
          </p:pic>
          <p:pic>
            <p:nvPicPr>
              <p:cNvPr id="8" name="Graphic 7" descr="City outline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/>
            </p:blipFill>
            <p:spPr bwMode="auto">
              <a:xfrm>
                <a:off x="5291087" y="3176505"/>
                <a:ext cx="1190610" cy="119061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 bwMode="auto">
              <a:xfrm>
                <a:off x="4933910" y="563040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Bedarf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sSub>
                            <m:sSubPr>
                              <m:ctrlPr>
                                <a:rPr lang="de-DE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 sz="2400">
                  <a:latin typeface="Calibri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1735369" y="563040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Strompreis </a:t>
                </a:r>
                <mc:AlternateContent xmlns:mc="http://schemas.openxmlformats.org/markup-compatibility/2006" xmlns:m="http://schemas.openxmlformats.org/officeDocument/2006/math">
                  <mc:Choice xmlns:a14="http://schemas.microsoft.com/office/drawing/2010/main" Requires="a14">
                    <a14:m>
                      <m:oMathPara>
                        <m:oMathParaPr/>
                        <m:oMath>
                          <m:sSub>
                            <m:sSubPr>
                              <m:ctrlPr>
                                <a:rPr lang="de-DE" sz="24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m:rPr/>
                                <a:rPr lang="de-DE" sz="2400" b="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/>
                </mc:AlternateContent>
                <a:endParaRPr lang="de-DE" sz="2400"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cxnSpLocks/>
                <a:stCxn id="7" idx="3"/>
                <a:endCxn id="8" idx="1"/>
              </p:cNvCxnSpPr>
              <p:nvPr/>
            </p:nvCxnSpPr>
            <p:spPr bwMode="auto">
              <a:xfrm>
                <a:off x="2947366" y="3771810"/>
                <a:ext cx="234372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</p:cNvCxnSpPr>
              <p:nvPr/>
            </p:nvCxnSpPr>
            <p:spPr bwMode="auto">
              <a:xfrm>
                <a:off x="6481697" y="3650359"/>
                <a:ext cx="24010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 bwMode="auto">
              <a:xfrm>
                <a:off x="6451217" y="3924679"/>
                <a:ext cx="243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 bwMode="auto">
              <a:xfrm>
                <a:off x="8482837" y="563693"/>
                <a:ext cx="1973796" cy="330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>
                  <a:defRPr/>
                </a:pPr>
                <a:r>
                  <a:rPr lang="de-DE" sz="2400">
                    <a:latin typeface="Calibri"/>
                  </a:rPr>
                  <a:t>Stromspeicherstand</a:t>
                </a:r>
                <a:endParaRPr/>
              </a:p>
            </p:txBody>
          </p:sp>
          <p:pic>
            <p:nvPicPr>
              <p:cNvPr id="32" name="Picture 31" descr="Graphical user interface&#10;&#10;Description automatically generated"/>
              <p:cNvPicPr>
                <a:picLocks noChangeAspect="1"/>
              </p:cNvPicPr>
              <p:nvPr/>
            </p:nvPicPr>
            <p:blipFill>
              <a:blip r:embed="rId4"/>
              <a:srcRect l="0" t="0" r="0" b="12031"/>
              <a:stretch/>
            </p:blipFill>
            <p:spPr bwMode="auto">
              <a:xfrm>
                <a:off x="7991841" y="1248357"/>
                <a:ext cx="3229610" cy="1635500"/>
              </a:xfrm>
              <a:prstGeom prst="rect">
                <a:avLst/>
              </a:prstGeom>
            </p:spPr>
          </p:pic>
          <p:sp>
            <p:nvSpPr>
              <p:cNvPr id="33" name="Rectangle 32"/>
              <p:cNvSpPr/>
              <p:nvPr/>
            </p:nvSpPr>
            <p:spPr bwMode="auto">
              <a:xfrm>
                <a:off x="7982450" y="1113807"/>
                <a:ext cx="3537020" cy="1863622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 bwMode="auto">
              <a:xfrm>
                <a:off x="9244903" y="1691675"/>
                <a:ext cx="4496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de-DE" sz="4000">
                    <a:solidFill>
                      <a:srgbClr val="C00000"/>
                    </a:solidFill>
                    <a:latin typeface="Calibri"/>
                  </a:rPr>
                  <a:t>?</a:t>
                </a:r>
                <a:endParaRPr lang="en-US" sz="40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 bwMode="auto">
            <a:xfrm>
              <a:off x="3630726" y="3771810"/>
              <a:ext cx="449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7467562" y="3154158"/>
              <a:ext cx="449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Sup>
                          <m:sSubSupPr>
                            <m:alnScr m:val="off"/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  <p:sp>
          <p:nvSpPr>
            <p:cNvPr id="44" name="TextBox 43"/>
            <p:cNvSpPr txBox="1"/>
            <p:nvPr/>
          </p:nvSpPr>
          <p:spPr bwMode="auto">
            <a:xfrm>
              <a:off x="7457388" y="3889031"/>
              <a:ext cx="4496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Sup>
                          <m:sSubSupPr>
                            <m:alnScr m:val="off"/>
                            <m:ctrlPr>
                              <a:rPr lang="de-DE" sz="2400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m:rPr/>
                              <a:rPr lang="de-DE" sz="2400" b="0" i="1">
                                <a:latin typeface="Cambria Math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288375" y="689520"/>
          <a:ext cx="11615248" cy="25958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{9D7B26C5-4107-4FEC-AEDC-1716B250A1EF}</a:tableStyleId>
              </a:tblPr>
              <a:tblGrid>
                <a:gridCol w="1713230"/>
                <a:gridCol w="1414574"/>
                <a:gridCol w="1414574"/>
                <a:gridCol w="1414574"/>
                <a:gridCol w="1414574"/>
                <a:gridCol w="1414574"/>
                <a:gridCol w="1414574"/>
                <a:gridCol w="1414574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Stunde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𝟓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Preis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Verbrauch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Speicherstand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Einspeicherung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Ausspeicherung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Sup>
                                  <m:sSubSupPr>
                                    <m:alnScr m:val="off"/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/>
                        <a:t>Strombezug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sSub>
                                  <m:sSubPr>
                                    <m:ctrlPr>
                                      <a:rPr lang="de-DE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/>
                                      <a:rPr lang="de-DE" b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Group"/>
                              </m:oMathParaPr>
                              <m:oMath>
                                <m:r>
                                  <m:rPr/>
                                  <a:rPr lang="de-DE" b="1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347011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347011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346630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347011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346630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3494008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497817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3497817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4872195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872195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868385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4872195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 bwMode="auto">
          <a:xfrm>
            <a:off x="4868385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896088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899897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99897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 bwMode="auto">
          <a:xfrm>
            <a:off x="6268957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 bwMode="auto">
          <a:xfrm>
            <a:off x="6268957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 bwMode="auto">
          <a:xfrm>
            <a:off x="6265148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6268957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 bwMode="auto">
          <a:xfrm>
            <a:off x="6265148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292851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6296660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6296660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 bwMode="auto">
          <a:xfrm>
            <a:off x="7670801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 bwMode="auto">
          <a:xfrm>
            <a:off x="7670801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 bwMode="auto">
          <a:xfrm>
            <a:off x="7666991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 bwMode="auto">
          <a:xfrm>
            <a:off x="7670801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 bwMode="auto">
          <a:xfrm>
            <a:off x="7666991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7694694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698503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7698503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9067564" y="1614184"/>
            <a:ext cx="0" cy="14859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 bwMode="auto">
          <a:xfrm>
            <a:off x="9067564" y="310008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 bwMode="auto">
          <a:xfrm>
            <a:off x="9063754" y="273813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 bwMode="auto">
          <a:xfrm>
            <a:off x="9067564" y="2368564"/>
            <a:ext cx="41608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 bwMode="auto">
          <a:xfrm>
            <a:off x="9063754" y="1614184"/>
            <a:ext cx="450375" cy="0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 bwMode="auto">
          <a:xfrm>
            <a:off x="9091457" y="2795536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9095266" y="2426204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9095266" y="2040983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1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</mc:Choice>
              <mc:Fallback/>
            </mc:AlternateContent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 bwMode="auto">
          <a:xfrm flipV="1">
            <a:off x="2914305" y="199254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3170675" y="169240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 bwMode="auto">
          <a:xfrm flipV="1">
            <a:off x="4303731" y="198982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 bwMode="auto">
          <a:xfrm flipV="1">
            <a:off x="5791192" y="1988799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 bwMode="auto">
          <a:xfrm flipV="1">
            <a:off x="7164746" y="1997106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 bwMode="auto">
          <a:xfrm flipV="1">
            <a:off x="8593562" y="2006100"/>
            <a:ext cx="940383" cy="1030"/>
          </a:xfrm>
          <a:prstGeom prst="line">
            <a:avLst/>
          </a:prstGeom>
          <a:ln w="19050">
            <a:solidFill>
              <a:srgbClr val="177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 bwMode="auto">
          <a:xfrm>
            <a:off x="4492481" y="1693349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894428" y="170267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7289891" y="1693349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8683716" y="1702678"/>
            <a:ext cx="36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b="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 bwMode="auto">
          <a:xfrm>
            <a:off x="4257040" y="2047544"/>
            <a:ext cx="367015" cy="765314"/>
            <a:chOff x="4257040" y="2047544"/>
            <a:chExt cx="367015" cy="765314"/>
          </a:xfrm>
        </p:grpSpPr>
        <p:cxnSp>
          <p:nvCxnSpPr>
            <p:cNvPr id="68" name="Straight Connector 67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85" name="Straight Connector 84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 bwMode="auto">
          <a:xfrm>
            <a:off x="5744233" y="2060111"/>
            <a:ext cx="367015" cy="765314"/>
            <a:chOff x="4257040" y="2047544"/>
            <a:chExt cx="367015" cy="765314"/>
          </a:xfrm>
        </p:grpSpPr>
        <p:cxnSp>
          <p:nvCxnSpPr>
            <p:cNvPr id="96" name="Straight Connector 95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 bwMode="auto">
          <a:xfrm>
            <a:off x="7117155" y="2047544"/>
            <a:ext cx="367015" cy="765314"/>
            <a:chOff x="4257040" y="2047544"/>
            <a:chExt cx="367015" cy="765314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07" name="Straight Connector 106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 bwMode="auto">
          <a:xfrm>
            <a:off x="8535185" y="2054113"/>
            <a:ext cx="367015" cy="765314"/>
            <a:chOff x="4257040" y="2047544"/>
            <a:chExt cx="367015" cy="765314"/>
          </a:xfrm>
        </p:grpSpPr>
        <p:cxnSp>
          <p:nvCxnSpPr>
            <p:cNvPr id="110" name="Straight Connector 109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14" name="Straight Connector 113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 bwMode="auto">
          <a:xfrm>
            <a:off x="9920140" y="2047544"/>
            <a:ext cx="367015" cy="765314"/>
            <a:chOff x="4257040" y="2047544"/>
            <a:chExt cx="367015" cy="765314"/>
          </a:xfrm>
        </p:grpSpPr>
        <p:cxnSp>
          <p:nvCxnSpPr>
            <p:cNvPr id="117" name="Straight Connector 116"/>
            <p:cNvCxnSpPr>
              <a:cxnSpLocks/>
            </p:cNvCxnSpPr>
            <p:nvPr/>
          </p:nvCxnSpPr>
          <p:spPr bwMode="auto">
            <a:xfrm>
              <a:off x="4597292" y="2072010"/>
              <a:ext cx="0" cy="67704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cxnSpLocks/>
            </p:cNvCxnSpPr>
            <p:nvPr/>
          </p:nvCxnSpPr>
          <p:spPr bwMode="auto">
            <a:xfrm>
              <a:off x="4307298" y="2740039"/>
              <a:ext cx="289994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 bwMode="auto">
            <a:xfrm>
              <a:off x="4263375" y="2047544"/>
              <a:ext cx="360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 bwMode="auto">
            <a:xfrm>
              <a:off x="4268350" y="2443526"/>
              <a:ext cx="305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r>
                          <m:rPr/>
                          <a:rPr lang="de-DE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</mc:Choice>
                <mc:Fallback/>
              </mc:AlternateContent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/>
            <p:cNvCxnSpPr>
              <a:cxnSpLocks/>
            </p:cNvCxnSpPr>
            <p:nvPr/>
          </p:nvCxnSpPr>
          <p:spPr bwMode="auto">
            <a:xfrm>
              <a:off x="4305393" y="2363498"/>
              <a:ext cx="291899" cy="0"/>
            </a:xfrm>
            <a:prstGeom prst="line">
              <a:avLst/>
            </a:prstGeom>
            <a:ln w="19050">
              <a:solidFill>
                <a:srgbClr val="1772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cxnSpLocks/>
            </p:cNvCxnSpPr>
            <p:nvPr/>
          </p:nvCxnSpPr>
          <p:spPr bwMode="auto">
            <a:xfrm>
              <a:off x="4257040" y="2079630"/>
              <a:ext cx="340252" cy="0"/>
            </a:xfrm>
            <a:prstGeom prst="line">
              <a:avLst/>
            </a:prstGeom>
            <a:ln w="19050">
              <a:solidFill>
                <a:srgbClr val="1772B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 bwMode="auto">
          <a:xfrm>
            <a:off x="288375" y="3674035"/>
            <a:ext cx="102155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000"/>
              <a:t>Für jede </a:t>
            </a:r>
            <a:r>
              <a:rPr lang="de-DE" sz="2000"/>
              <a:t>Stunde</a:t>
            </a:r>
            <a:r>
              <a:rPr lang="de-DE" sz="20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 sz="2000"/>
              <a:t>: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Speicherstand</a:t>
            </a:r>
            <a:r>
              <a:rPr lang="en-US" sz="2000"/>
              <a:t> </a:t>
            </a:r>
            <a:r>
              <a:rPr lang="en-US" sz="2000"/>
              <a:t>Vorstunde</a:t>
            </a:r>
            <a:r>
              <a:rPr lang="en-US" sz="2000"/>
              <a:t>  +  </a:t>
            </a:r>
            <a:r>
              <a:rPr lang="en-US" sz="2000"/>
              <a:t>Einspeicherung</a:t>
            </a:r>
            <a:r>
              <a:rPr lang="en-US" sz="2000"/>
              <a:t>  –  </a:t>
            </a:r>
            <a:r>
              <a:rPr lang="en-US" sz="2000"/>
              <a:t>Ausspeicherung</a:t>
            </a:r>
            <a:r>
              <a:rPr lang="en-US" sz="2000"/>
              <a:t>  =  </a:t>
            </a:r>
            <a:r>
              <a:rPr lang="en-US" sz="2000"/>
              <a:t>Speicherstand</a:t>
            </a:r>
            <a:r>
              <a:rPr lang="en-US" sz="2000"/>
              <a:t> </a:t>
            </a:r>
            <a:r>
              <a:rPr lang="en-US" sz="2000"/>
              <a:t>aktuelle</a:t>
            </a:r>
            <a:r>
              <a:rPr lang="en-US" sz="2000"/>
              <a:t> </a:t>
            </a:r>
            <a:r>
              <a:rPr lang="en-US" sz="2000"/>
              <a:t>Stunde</a:t>
            </a:r>
            <a:endParaRPr lang="en-US" sz="20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         +          </m:t>
                      </m:r>
                      <m:sSubSup>
                        <m:sSubSupPr>
                          <m:alnScr m:val="off"/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 −           </m:t>
                      </m:r>
                      <m:sSubSup>
                        <m:sSubSupPr>
                          <m:alnScr m:val="off"/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m:rPr/>
                        <a:rPr lang="de-DE" sz="2000" b="0" i="1">
                          <a:solidFill>
                            <a:srgbClr val="1772B1"/>
                          </a:solidFill>
                          <a:latin typeface="Cambria Math"/>
                        </a:rPr>
                        <m:t>              =         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1772B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000"/>
              <a:t> 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/>
              <a:t>Strombezug</a:t>
            </a:r>
            <a:r>
              <a:rPr lang="en-US" sz="2000"/>
              <a:t>  –  </a:t>
            </a:r>
            <a:r>
              <a:rPr lang="en-US" sz="2000"/>
              <a:t>Einspeicherung</a:t>
            </a:r>
            <a:r>
              <a:rPr lang="en-US" sz="2000"/>
              <a:t> + </a:t>
            </a:r>
            <a:r>
              <a:rPr lang="en-US" sz="2000"/>
              <a:t>Ausspeicherung</a:t>
            </a:r>
            <a:r>
              <a:rPr lang="en-US" sz="2000"/>
              <a:t>  =  </a:t>
            </a:r>
            <a:r>
              <a:rPr lang="en-US" sz="2000"/>
              <a:t>Bedarf</a:t>
            </a:r>
            <a:endParaRPr lang="en-US" sz="200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</m:t>
                      </m:r>
                      <m:sSubSup>
                        <m:sSubSupPr>
                          <m:alnScr m:val="off"/>
                          <m:ctrlPr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bSup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</m:t>
                      </m:r>
                      <m:sSubSup>
                        <m:sSubSupPr>
                          <m:alnScr m:val="off"/>
                          <m:ctrlPr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m:rPr/>
                            <a:rPr lang="de-DE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</m:sup>
                      </m:sSubSup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              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m:rPr/>
                        <a:rPr lang="de-DE" sz="2000" i="1">
                          <a:solidFill>
                            <a:srgbClr val="C00000"/>
                          </a:solidFill>
                          <a:latin typeface="Cambria Math"/>
                        </a:rPr>
                        <m:t>=    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000">
                <a:solidFill>
                  <a:srgbClr val="C00000"/>
                </a:solidFill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2477" y="798348"/>
            <a:ext cx="11687045" cy="5261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 bwMode="auto">
          <a:xfrm>
            <a:off x="1068817" y="629658"/>
            <a:ext cx="10281967" cy="2264684"/>
            <a:chOff x="1068817" y="629658"/>
            <a:chExt cx="10281967" cy="2264684"/>
          </a:xfrm>
        </p:grpSpPr>
        <p:grpSp>
          <p:nvGrpSpPr>
            <p:cNvPr id="73" name="Group 72"/>
            <p:cNvGrpSpPr/>
            <p:nvPr/>
          </p:nvGrpSpPr>
          <p:grpSpPr bwMode="auto">
            <a:xfrm>
              <a:off x="1068817" y="629658"/>
              <a:ext cx="3054100" cy="2264684"/>
              <a:chOff x="1068817" y="624840"/>
              <a:chExt cx="3054100" cy="226468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938518" y="62484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068817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2757419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956796" y="2320564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553957" y="2307341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9" name="Straight Arrow Connector 8"/>
              <p:cNvCxnSpPr>
                <a:cxnSpLocks/>
                <a:stCxn id="4" idx="3"/>
                <a:endCxn id="5" idx="7"/>
              </p:cNvCxnSpPr>
              <p:nvPr/>
            </p:nvCxnSpPr>
            <p:spPr bwMode="auto">
              <a:xfrm flipH="1">
                <a:off x="1554455" y="1110478"/>
                <a:ext cx="4673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Arrow Connector 9"/>
              <p:cNvCxnSpPr>
                <a:cxnSpLocks/>
                <a:stCxn id="6" idx="3"/>
                <a:endCxn id="7" idx="7"/>
              </p:cNvCxnSpPr>
              <p:nvPr/>
            </p:nvCxnSpPr>
            <p:spPr bwMode="auto">
              <a:xfrm flipH="1">
                <a:off x="2442434" y="1951218"/>
                <a:ext cx="398307" cy="45266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Straight Arrow Connector 11"/>
              <p:cNvCxnSpPr>
                <a:cxnSpLocks/>
                <a:stCxn id="6" idx="5"/>
                <a:endCxn id="8" idx="1"/>
              </p:cNvCxnSpPr>
              <p:nvPr/>
            </p:nvCxnSpPr>
            <p:spPr bwMode="auto">
              <a:xfrm>
                <a:off x="3243057" y="1951218"/>
                <a:ext cx="394222" cy="439445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Straight Arrow Connector 24"/>
              <p:cNvCxnSpPr>
                <a:cxnSpLocks/>
                <a:stCxn id="4" idx="5"/>
                <a:endCxn id="6" idx="1"/>
              </p:cNvCxnSpPr>
              <p:nvPr/>
            </p:nvCxnSpPr>
            <p:spPr bwMode="auto">
              <a:xfrm>
                <a:off x="2424156" y="1110478"/>
                <a:ext cx="4165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4" name="Group 73"/>
            <p:cNvGrpSpPr/>
            <p:nvPr/>
          </p:nvGrpSpPr>
          <p:grpSpPr bwMode="auto">
            <a:xfrm>
              <a:off x="4682751" y="629658"/>
              <a:ext cx="3054100" cy="2264684"/>
              <a:chOff x="4968244" y="624840"/>
              <a:chExt cx="3054100" cy="2264684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837945" y="62484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4968244" y="146558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6656846" y="1465580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856223" y="2320564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7453384" y="2307341"/>
                <a:ext cx="568960" cy="56896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51" name="Straight Arrow Connector 50"/>
              <p:cNvCxnSpPr>
                <a:cxnSpLocks/>
                <a:stCxn id="46" idx="3"/>
                <a:endCxn id="47" idx="7"/>
              </p:cNvCxnSpPr>
              <p:nvPr/>
            </p:nvCxnSpPr>
            <p:spPr bwMode="auto">
              <a:xfrm flipH="1">
                <a:off x="5453882" y="1110478"/>
                <a:ext cx="467385" cy="43842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2" name="Straight Arrow Connector 51"/>
              <p:cNvCxnSpPr>
                <a:cxnSpLocks/>
                <a:stCxn id="48" idx="3"/>
                <a:endCxn id="49" idx="7"/>
              </p:cNvCxnSpPr>
              <p:nvPr/>
            </p:nvCxnSpPr>
            <p:spPr bwMode="auto">
              <a:xfrm flipH="1">
                <a:off x="6341861" y="1951218"/>
                <a:ext cx="398307" cy="45266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3" name="Straight Arrow Connector 52"/>
              <p:cNvCxnSpPr>
                <a:cxnSpLocks/>
                <a:stCxn id="48" idx="5"/>
                <a:endCxn id="50" idx="1"/>
              </p:cNvCxnSpPr>
              <p:nvPr/>
            </p:nvCxnSpPr>
            <p:spPr bwMode="auto">
              <a:xfrm>
                <a:off x="7142484" y="1951218"/>
                <a:ext cx="394222" cy="43944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4" name="Straight Arrow Connector 53"/>
              <p:cNvCxnSpPr>
                <a:cxnSpLocks/>
                <a:stCxn id="46" idx="5"/>
                <a:endCxn id="48" idx="1"/>
              </p:cNvCxnSpPr>
              <p:nvPr/>
            </p:nvCxnSpPr>
            <p:spPr bwMode="auto">
              <a:xfrm>
                <a:off x="6323583" y="1110478"/>
                <a:ext cx="416585" cy="438424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75" name="Group 74"/>
            <p:cNvGrpSpPr/>
            <p:nvPr/>
          </p:nvGrpSpPr>
          <p:grpSpPr bwMode="auto">
            <a:xfrm>
              <a:off x="8296684" y="629658"/>
              <a:ext cx="3054100" cy="2264684"/>
              <a:chOff x="8690866" y="624840"/>
              <a:chExt cx="3054100" cy="2264684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9560567" y="62484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a</a:t>
                </a:r>
                <a:endParaRPr/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690866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b</a:t>
                </a:r>
                <a:endParaRPr/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10379468" y="1465580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c</a:t>
                </a:r>
                <a:endParaRPr/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9560567" y="2320564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d</a:t>
                </a:r>
                <a:endParaRPr/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11176006" y="2307341"/>
                <a:ext cx="568960" cy="568960"/>
              </a:xfrm>
              <a:prstGeom prst="ellipse">
                <a:avLst/>
              </a:prstGeom>
              <a:ln>
                <a:tailEnd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de-DE"/>
                  <a:t>e</a:t>
                </a:r>
                <a:endParaRPr/>
              </a:p>
            </p:txBody>
          </p:sp>
          <p:cxnSp>
            <p:nvCxnSpPr>
              <p:cNvPr id="60" name="Straight Arrow Connector 59"/>
              <p:cNvCxnSpPr>
                <a:cxnSpLocks/>
                <a:stCxn id="55" idx="3"/>
                <a:endCxn id="56" idx="7"/>
              </p:cNvCxnSpPr>
              <p:nvPr/>
            </p:nvCxnSpPr>
            <p:spPr bwMode="auto">
              <a:xfrm flipH="1">
                <a:off x="9176504" y="1110478"/>
                <a:ext cx="4673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1" name="Straight Arrow Connector 60"/>
              <p:cNvCxnSpPr>
                <a:cxnSpLocks/>
                <a:stCxn id="57" idx="3"/>
                <a:endCxn id="58" idx="7"/>
              </p:cNvCxnSpPr>
              <p:nvPr/>
            </p:nvCxnSpPr>
            <p:spPr bwMode="auto">
              <a:xfrm flipH="1">
                <a:off x="10046204" y="1951218"/>
                <a:ext cx="416585" cy="45266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Arrow Connector 61"/>
              <p:cNvCxnSpPr>
                <a:cxnSpLocks/>
                <a:stCxn id="57" idx="5"/>
                <a:endCxn id="59" idx="1"/>
              </p:cNvCxnSpPr>
              <p:nvPr/>
            </p:nvCxnSpPr>
            <p:spPr bwMode="auto">
              <a:xfrm>
                <a:off x="10865106" y="1951218"/>
                <a:ext cx="394222" cy="439445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3" name="Straight Arrow Connector 62"/>
              <p:cNvCxnSpPr>
                <a:cxnSpLocks/>
                <a:stCxn id="55" idx="5"/>
                <a:endCxn id="57" idx="1"/>
              </p:cNvCxnSpPr>
              <p:nvPr/>
            </p:nvCxnSpPr>
            <p:spPr bwMode="auto">
              <a:xfrm>
                <a:off x="10046204" y="1110478"/>
                <a:ext cx="416585" cy="4384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Arrow Connector 67"/>
              <p:cNvCxnSpPr>
                <a:cxnSpLocks/>
                <a:stCxn id="58" idx="0"/>
                <a:endCxn id="55" idx="4"/>
              </p:cNvCxnSpPr>
              <p:nvPr/>
            </p:nvCxnSpPr>
            <p:spPr bwMode="auto">
              <a:xfrm flipV="1">
                <a:off x="9845047" y="1193800"/>
                <a:ext cx="0" cy="112676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55267106" name=""/>
          <p:cNvGrpSpPr/>
          <p:nvPr/>
        </p:nvGrpSpPr>
        <p:grpSpPr bwMode="auto">
          <a:xfrm>
            <a:off x="1068816" y="4374000"/>
            <a:ext cx="8703498" cy="1145261"/>
            <a:chOff x="0" y="0"/>
            <a:chExt cx="8703498" cy="1145261"/>
          </a:xfrm>
        </p:grpSpPr>
        <p:sp>
          <p:nvSpPr>
            <p:cNvPr id="1366750341" name="Oval 3"/>
            <p:cNvSpPr/>
            <p:nvPr/>
          </p:nvSpPr>
          <p:spPr bwMode="auto">
            <a:xfrm rot="0" flipH="0" flipV="0">
              <a:off x="0" y="7341"/>
              <a:ext cx="1137919" cy="1137919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656683027" name="Straight Arrow Connector 8"/>
            <p:cNvCxnSpPr>
              <a:cxnSpLocks/>
              <a:stCxn id="1366750341" idx="6"/>
              <a:endCxn id="1550211972" idx="2"/>
            </p:cNvCxnSpPr>
            <p:nvPr/>
          </p:nvCxnSpPr>
          <p:spPr bwMode="auto">
            <a:xfrm rot="0" flipH="0" flipV="1">
              <a:off x="1137919" y="572630"/>
              <a:ext cx="1429263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50211972" name="Oval 3"/>
            <p:cNvSpPr/>
            <p:nvPr/>
          </p:nvSpPr>
          <p:spPr bwMode="auto">
            <a:xfrm rot="0" flipH="0" flipV="0">
              <a:off x="2567182" y="0"/>
              <a:ext cx="1137919" cy="1137919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=x²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1877121625" name="Oval 3"/>
            <p:cNvSpPr/>
            <p:nvPr/>
          </p:nvSpPr>
          <p:spPr bwMode="auto">
            <a:xfrm rot="0" flipH="0" flipV="0">
              <a:off x="5133982" y="7200"/>
              <a:ext cx="1137918" cy="1137918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g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487977849" name="Straight Arrow Connector 8"/>
            <p:cNvCxnSpPr>
              <a:cxnSpLocks/>
            </p:cNvCxnSpPr>
            <p:nvPr/>
          </p:nvCxnSpPr>
          <p:spPr bwMode="auto">
            <a:xfrm rot="0" flipH="0" flipV="1">
              <a:off x="3705102" y="576301"/>
              <a:ext cx="142926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5728874" name="Straight Arrow Connector 8"/>
            <p:cNvCxnSpPr>
              <a:cxnSpLocks/>
              <a:stCxn id="1877121625" idx="6"/>
            </p:cNvCxnSpPr>
            <p:nvPr/>
          </p:nvCxnSpPr>
          <p:spPr bwMode="auto">
            <a:xfrm rot="0" flipH="0" flipV="1">
              <a:off x="6271902" y="569642"/>
              <a:ext cx="24315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4928963" name=""/>
            <p:cNvSpPr txBox="1"/>
            <p:nvPr/>
          </p:nvSpPr>
          <p:spPr bwMode="auto">
            <a:xfrm flipH="0" flipV="0">
              <a:off x="1668174" y="203199"/>
              <a:ext cx="305266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left"/>
                      </m:oMathParaPr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882592519" name=""/>
            <p:cNvSpPr txBox="1"/>
            <p:nvPr/>
          </p:nvSpPr>
          <p:spPr bwMode="auto">
            <a:xfrm flipH="0" flipV="0">
              <a:off x="3834568" y="202839"/>
              <a:ext cx="117033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=f(x)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735154527" name=""/>
            <p:cNvSpPr txBox="1"/>
            <p:nvPr/>
          </p:nvSpPr>
          <p:spPr bwMode="auto">
            <a:xfrm flipH="0" flipV="0">
              <a:off x="6401187" y="203199"/>
              <a:ext cx="2080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g(f</m:t>
                        </m:r>
                        <m:d>
                          <m:dPr>
                            <m:begChr m:val="("/>
                            <m:endChr m:val=")"/>
                            <m:ctrlPr>
                              <a:rPr/>
                            </m:ctrlPr>
                          </m:d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>
            <a:cxnSpLocks/>
          </p:cNvCxnSpPr>
          <p:nvPr/>
        </p:nvCxnSpPr>
        <p:spPr bwMode="auto"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 bwMode="auto"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19556052" name=""/>
          <p:cNvGrpSpPr/>
          <p:nvPr/>
        </p:nvGrpSpPr>
        <p:grpSpPr bwMode="auto">
          <a:xfrm>
            <a:off x="498499" y="1781338"/>
            <a:ext cx="12043833" cy="4031606"/>
            <a:chOff x="0" y="0"/>
            <a:chExt cx="12043833" cy="4031606"/>
          </a:xfrm>
        </p:grpSpPr>
        <p:sp>
          <p:nvSpPr>
            <p:cNvPr id="1866003550" name="Oval 3"/>
            <p:cNvSpPr/>
            <p:nvPr/>
          </p:nvSpPr>
          <p:spPr bwMode="auto">
            <a:xfrm rot="0" flipH="0" flipV="0">
              <a:off x="0" y="1063240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202517319" name="Straight Arrow Connector 8"/>
            <p:cNvCxnSpPr>
              <a:cxnSpLocks/>
              <a:stCxn id="1866003550" idx="6"/>
              <a:endCxn id="1731658932" idx="2"/>
            </p:cNvCxnSpPr>
            <p:nvPr/>
          </p:nvCxnSpPr>
          <p:spPr bwMode="auto">
            <a:xfrm rot="0" flipH="0" flipV="0">
              <a:off x="1584573" y="1863529"/>
              <a:ext cx="93371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1658932" name="Oval 3"/>
            <p:cNvSpPr/>
            <p:nvPr/>
          </p:nvSpPr>
          <p:spPr bwMode="auto">
            <a:xfrm rot="0" flipH="0" flipV="0">
              <a:off x="2518289" y="1079244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g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=x²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1728477110" name="Oval 3"/>
            <p:cNvSpPr/>
            <p:nvPr/>
          </p:nvSpPr>
          <p:spPr bwMode="auto">
            <a:xfrm rot="0" flipH="0" flipV="0">
              <a:off x="5158386" y="0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h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d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y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782183970" name="Straight Arrow Connector 8"/>
            <p:cNvCxnSpPr>
              <a:cxnSpLocks/>
              <a:stCxn id="1731658932" idx="6"/>
              <a:endCxn id="1728477110" idx="2"/>
            </p:cNvCxnSpPr>
            <p:nvPr/>
          </p:nvCxnSpPr>
          <p:spPr bwMode="auto">
            <a:xfrm rot="0" flipH="0" flipV="1">
              <a:off x="4102862" y="792286"/>
              <a:ext cx="1055523" cy="107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72923136" name="Straight Arrow Connector 8"/>
            <p:cNvCxnSpPr>
              <a:cxnSpLocks/>
              <a:stCxn id="1731658932" idx="6"/>
              <a:endCxn id="722710672" idx="2"/>
            </p:cNvCxnSpPr>
            <p:nvPr/>
          </p:nvCxnSpPr>
          <p:spPr bwMode="auto">
            <a:xfrm rot="0" flipH="0" flipV="0">
              <a:off x="4102862" y="1871530"/>
              <a:ext cx="1055523" cy="136778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64867335" name=""/>
            <p:cNvSpPr txBox="1"/>
            <p:nvPr/>
          </p:nvSpPr>
          <p:spPr bwMode="auto">
            <a:xfrm rot="0" flipH="0" flipV="0">
              <a:off x="1898798" y="1464601"/>
              <a:ext cx="305265" cy="366118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762464855" name=""/>
            <p:cNvSpPr txBox="1"/>
            <p:nvPr/>
          </p:nvSpPr>
          <p:spPr bwMode="auto">
            <a:xfrm rot="18871545" flipH="0" flipV="0">
              <a:off x="3945148" y="930696"/>
              <a:ext cx="117105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y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=g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974455105" name=""/>
            <p:cNvSpPr txBox="1"/>
            <p:nvPr/>
          </p:nvSpPr>
          <p:spPr bwMode="auto">
            <a:xfrm rot="0" flipH="0" flipV="0">
              <a:off x="9479283" y="1584573"/>
              <a:ext cx="239101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f</m:t>
                        </m:r>
                        <m:d>
                          <m:dPr>
                            <m:begChr m:val="("/>
                            <m:endChr m:val=")"/>
                            <m:ctrlPr>
                              <a:rPr/>
                            </m:ctrlPr>
                          </m:dPr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722710672" name="Oval 3"/>
            <p:cNvSpPr/>
            <p:nvPr/>
          </p:nvSpPr>
          <p:spPr bwMode="auto">
            <a:xfrm rot="0" flipH="0" flipV="0">
              <a:off x="5158386" y="2447033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i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d>
                      </m:oMath>
                    </m:oMathPara>
                  </a14:m>
                </mc:Choice>
                <mc:Fallback/>
              </mc:AlternateContent>
              <a:endParaRPr sz="1800"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sz="18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sp>
          <p:nvSpPr>
            <p:cNvPr id="363333254" name="Oval 3"/>
            <p:cNvSpPr/>
            <p:nvPr/>
          </p:nvSpPr>
          <p:spPr bwMode="auto">
            <a:xfrm rot="0" flipH="0" flipV="0">
              <a:off x="7721174" y="1161501"/>
              <a:ext cx="1584573" cy="1584573"/>
            </a:xfrm>
            <a:prstGeom prst="ellipse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lt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k</m:t>
                        </m:r>
                        <m:d>
                          <m:dPr>
                            <m:begChr m:val="("/>
                            <m:endChr m:val=")"/>
                            <m:ctrlPr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m:rPr/>
                              <a:rPr sz="1800">
                                <a:latin typeface="Cambria Math"/>
                                <a:ea typeface="Cambria Math"/>
                                <a:cs typeface="Cambria Math"/>
                              </a:rPr>
                              <m:t>v,</m:t>
                            </m:r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 w</m:t>
                            </m:r>
                          </m:e>
                        </m:d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=v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+w</m:t>
                        </m:r>
                      </m:oMath>
                    </m:oMathPara>
                  </a14:m>
                </mc:Choice>
                <mc:Fallback/>
              </mc:AlternateContent>
              <a:endParaRPr sz="1800"/>
            </a:p>
          </p:txBody>
        </p:sp>
        <p:cxnSp>
          <p:nvCxnSpPr>
            <p:cNvPr id="1815142403" name="Straight Arrow Connector 8"/>
            <p:cNvCxnSpPr>
              <a:cxnSpLocks/>
              <a:stCxn id="1728477110" idx="6"/>
              <a:endCxn id="363333254" idx="2"/>
            </p:cNvCxnSpPr>
            <p:nvPr/>
          </p:nvCxnSpPr>
          <p:spPr bwMode="auto">
            <a:xfrm rot="0" flipH="0" flipV="0">
              <a:off x="6742959" y="792286"/>
              <a:ext cx="978215" cy="116150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8195383" name="Straight Arrow Connector 8"/>
            <p:cNvCxnSpPr>
              <a:cxnSpLocks/>
              <a:stCxn id="722710672" idx="6"/>
              <a:endCxn id="363333254" idx="2"/>
            </p:cNvCxnSpPr>
            <p:nvPr/>
          </p:nvCxnSpPr>
          <p:spPr bwMode="auto">
            <a:xfrm rot="0" flipH="0" flipV="1">
              <a:off x="6742959" y="1953788"/>
              <a:ext cx="978215" cy="12855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8012436" name="Straight Arrow Connector 8"/>
            <p:cNvCxnSpPr>
              <a:cxnSpLocks/>
              <a:stCxn id="363333254" idx="6"/>
            </p:cNvCxnSpPr>
            <p:nvPr/>
          </p:nvCxnSpPr>
          <p:spPr bwMode="auto">
            <a:xfrm rot="0" flipH="0" flipV="0">
              <a:off x="9305747" y="1959474"/>
              <a:ext cx="273808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6697055" name=""/>
            <p:cNvSpPr txBox="1"/>
            <p:nvPr/>
          </p:nvSpPr>
          <p:spPr bwMode="auto">
            <a:xfrm rot="3153617" flipH="0" flipV="0">
              <a:off x="3944968" y="2563374"/>
              <a:ext cx="117213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z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=g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(x)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527303469" name=""/>
            <p:cNvSpPr txBox="1"/>
            <p:nvPr/>
          </p:nvSpPr>
          <p:spPr bwMode="auto">
            <a:xfrm rot="18481361" flipH="0" flipV="0">
              <a:off x="6744138" y="2622247"/>
              <a:ext cx="117681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w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021490616" name=""/>
            <p:cNvSpPr txBox="1"/>
            <p:nvPr/>
          </p:nvSpPr>
          <p:spPr bwMode="auto">
            <a:xfrm rot="2995583" flipH="0" flipV="0">
              <a:off x="6650150" y="1037326"/>
              <a:ext cx="140219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v</m:t>
                        </m:r>
                        <m:r>
                          <m:rPr/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/>
                            </m:ctrlPr>
                          </m:funcPr>
                          <m:fName>
                            <m:func>
                              <m:funcPr>
                                <m:ctrlPr>
                                  <a:rPr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/>
                                  <a:rPr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y</m:t>
                                </m:r>
                              </m:e>
                            </m:func>
                          </m:fName>
                          <m:e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z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29294983" name=""/>
          <p:cNvGrpSpPr/>
          <p:nvPr/>
        </p:nvGrpSpPr>
        <p:grpSpPr bwMode="auto">
          <a:xfrm>
            <a:off x="498498" y="1781337"/>
            <a:ext cx="11898963" cy="4031605"/>
            <a:chOff x="0" y="0"/>
            <a:chExt cx="11898963" cy="4031605"/>
          </a:xfrm>
        </p:grpSpPr>
        <p:sp>
          <p:nvSpPr>
            <p:cNvPr id="1119489576" name="Oval 3"/>
            <p:cNvSpPr/>
            <p:nvPr/>
          </p:nvSpPr>
          <p:spPr bwMode="auto">
            <a:xfrm rot="0" flipH="0" flipV="0">
              <a:off x="0" y="106324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x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endParaRPr>
            </a:p>
          </p:txBody>
        </p:sp>
        <p:cxnSp>
          <p:nvCxnSpPr>
            <p:cNvPr id="1421785653" name="Straight Arrow Connector 8"/>
            <p:cNvCxnSpPr>
              <a:cxnSpLocks/>
              <a:stCxn id="1119489576" idx="6"/>
              <a:endCxn id="243632428" idx="2"/>
            </p:cNvCxnSpPr>
            <p:nvPr/>
          </p:nvCxnSpPr>
          <p:spPr bwMode="auto">
            <a:xfrm rot="0" flipH="0" flipV="0">
              <a:off x="1584572" y="1863528"/>
              <a:ext cx="93371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3632428" name="Oval 3"/>
            <p:cNvSpPr/>
            <p:nvPr/>
          </p:nvSpPr>
          <p:spPr bwMode="auto">
            <a:xfrm rot="0" flipH="0" flipV="0">
              <a:off x="2518288" y="1079244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 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Sup>
                          <m:sSubSupPr>
                            <m:alnScr m:val="off"/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SupPr>
                          <m:e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/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289941108" name="Oval 3"/>
            <p:cNvSpPr/>
            <p:nvPr/>
          </p:nvSpPr>
          <p:spPr bwMode="auto">
            <a:xfrm rot="0" flipH="0" flipV="0">
              <a:off x="5158386" y="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1535008785" name="Straight Arrow Connector 8"/>
            <p:cNvCxnSpPr>
              <a:cxnSpLocks/>
              <a:stCxn id="243632428" idx="6"/>
              <a:endCxn id="1289941108" idx="2"/>
            </p:cNvCxnSpPr>
            <p:nvPr/>
          </p:nvCxnSpPr>
          <p:spPr bwMode="auto">
            <a:xfrm rot="0" flipH="0" flipV="1">
              <a:off x="4102862" y="792285"/>
              <a:ext cx="1055522" cy="107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435983" name="Straight Arrow Connector 8"/>
            <p:cNvCxnSpPr>
              <a:cxnSpLocks/>
              <a:stCxn id="243632428" idx="6"/>
              <a:endCxn id="1005916642" idx="2"/>
            </p:cNvCxnSpPr>
            <p:nvPr/>
          </p:nvCxnSpPr>
          <p:spPr bwMode="auto">
            <a:xfrm rot="0" flipH="0" flipV="0">
              <a:off x="4102862" y="1871530"/>
              <a:ext cx="1055522" cy="13677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47597986" name=""/>
            <p:cNvSpPr txBox="1"/>
            <p:nvPr/>
          </p:nvSpPr>
          <p:spPr bwMode="auto">
            <a:xfrm rot="0" flipH="0" flipV="0">
              <a:off x="9305746" y="1584572"/>
              <a:ext cx="251727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>
                            <m:sty m:val="i"/>
                          </m:rPr>
                          <a:rPr lang="de-DE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f(x)=</m:t>
                        </m:r>
                        <m:func>
                          <m:funcPr>
                            <m:ctrlPr>
                              <a:rPr sz="20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  <m:r>
                          <m:rPr/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func>
                          <m:funcPr>
                            <m:ctrlPr>
                              <a:rPr sz="2000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/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x²</m:t>
                            </m:r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1005916642" name="Oval 3"/>
            <p:cNvSpPr/>
            <p:nvPr/>
          </p:nvSpPr>
          <p:spPr bwMode="auto">
            <a:xfrm rot="0" flipH="0" flipV="0">
              <a:off x="5158386" y="2447032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8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func>
                          <m:funcPr>
                            <m:ctrl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sz="18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/>
                                  <a:rPr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sp>
          <p:nvSpPr>
            <p:cNvPr id="2074318386" name="Oval 3"/>
            <p:cNvSpPr/>
            <p:nvPr/>
          </p:nvSpPr>
          <p:spPr bwMode="auto">
            <a:xfrm rot="0" flipH="0" flipV="0">
              <a:off x="7721173" y="1161500"/>
              <a:ext cx="1584572" cy="1584572"/>
            </a:xfrm>
            <a:prstGeom prst="ellipse">
              <a:avLst/>
            </a:prstGeom>
            <a:solidFill>
              <a:schemeClr val="bg1"/>
            </a:solidFill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43200" rIns="0" bIns="45720" numCol="1" spcCol="0" rtlCol="0" fromWordArt="0" anchor="ctr" anchorCtr="0" forceAA="0" upright="0" compatLnSpc="0"/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accent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  <m:r>
                          <m:rPr/>
                          <a:rPr sz="16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+</m:t>
                        </m:r>
                        <m:sSub>
                          <m:sSubPr>
                            <m:ctrlPr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/>
                              <a:rPr sz="16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m:rPr/>
                                  <a:rPr sz="180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/>
                              <a:rPr sz="180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b>
                        </m:sSub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m:rPr/>
                          <a:rPr sz="18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?</m:t>
                        </m:r>
                      </m:oMath>
                    </m:oMathPara>
                  </a14:m>
                </mc:Choice>
                <mc:Fallback/>
              </mc:AlternateContent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340959915" name="Straight Arrow Connector 8"/>
            <p:cNvCxnSpPr>
              <a:cxnSpLocks/>
              <a:stCxn id="1289941108" idx="6"/>
              <a:endCxn id="2074318386" idx="2"/>
            </p:cNvCxnSpPr>
            <p:nvPr/>
          </p:nvCxnSpPr>
          <p:spPr bwMode="auto">
            <a:xfrm rot="0" flipH="0" flipV="0">
              <a:off x="6742959" y="792285"/>
              <a:ext cx="978214" cy="11615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1361052" name="Straight Arrow Connector 8"/>
            <p:cNvCxnSpPr>
              <a:cxnSpLocks/>
              <a:stCxn id="1005916642" idx="6"/>
              <a:endCxn id="2074318386" idx="2"/>
            </p:cNvCxnSpPr>
            <p:nvPr/>
          </p:nvCxnSpPr>
          <p:spPr bwMode="auto">
            <a:xfrm rot="0" flipH="0" flipV="1">
              <a:off x="6742959" y="1953787"/>
              <a:ext cx="978214" cy="128553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204131" name="Straight Arrow Connector 8"/>
            <p:cNvCxnSpPr>
              <a:cxnSpLocks/>
              <a:stCxn id="2074318386" idx="6"/>
            </p:cNvCxnSpPr>
            <p:nvPr/>
          </p:nvCxnSpPr>
          <p:spPr bwMode="auto">
            <a:xfrm rot="0" flipH="0" flipV="1">
              <a:off x="9305746" y="1947568"/>
              <a:ext cx="259321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8693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582822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</p:spPr>
      </p:pic>
      <p:cxnSp>
        <p:nvCxnSpPr>
          <p:cNvPr id="4" name="Straight Connector 3"/>
          <p:cNvCxnSpPr>
            <a:cxnSpLocks/>
          </p:cNvCxnSpPr>
          <p:nvPr/>
        </p:nvCxnSpPr>
        <p:spPr bwMode="auto"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>
            <a:off x="5620512" y="3212591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 bwMode="auto"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6571622" y="3428997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6571622" y="2733151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6015139" y="3081074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 bwMode="auto">
          <a:xfrm>
            <a:off x="4637105" y="3071183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 flipV="1">
            <a:off x="4833256" y="3221572"/>
            <a:ext cx="791705" cy="60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 flipV="1">
            <a:off x="5659729" y="3194757"/>
            <a:ext cx="641874" cy="6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5566749" y="377710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070740" y="3546269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</p:cNvCxnSpPr>
          <p:nvPr/>
        </p:nvCxnSpPr>
        <p:spPr bwMode="auto">
          <a:xfrm flipV="1">
            <a:off x="5796425" y="3017519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 bwMode="auto"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TextBox 5"/>
          <p:cNvSpPr txBox="1"/>
          <p:nvPr/>
        </p:nvSpPr>
        <p:spPr bwMode="auto">
          <a:xfrm>
            <a:off x="5649507" y="3408902"/>
            <a:ext cx="54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4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400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400" b="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754599" y="1729647"/>
            <a:ext cx="6819900" cy="4286250"/>
          </a:xfrm>
        </p:spPr>
      </p:pic>
      <p:cxnSp>
        <p:nvCxnSpPr>
          <p:cNvPr id="8" name="Straight Arrow Connector 7"/>
          <p:cNvCxnSpPr>
            <a:cxnSpLocks/>
          </p:cNvCxnSpPr>
          <p:nvPr/>
        </p:nvCxnSpPr>
        <p:spPr bwMode="auto">
          <a:xfrm flipH="1">
            <a:off x="4064000" y="3581632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4872138" y="3581632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4888804" y="4162091"/>
            <a:ext cx="38750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23931" y="3616699"/>
            <a:ext cx="1006744" cy="581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>
                <a:solidFill>
                  <a:schemeClr val="tx1"/>
                </a:solidFill>
              </a:rPr>
              <a:t> </a:t>
            </a:r>
            <a:endParaRPr/>
          </a:p>
        </p:txBody>
      </p:sp>
      <p:sp>
        <p:nvSpPr>
          <p:cNvPr id="12" name="TextBox 11"/>
          <p:cNvSpPr txBox="1"/>
          <p:nvPr/>
        </p:nvSpPr>
        <p:spPr bwMode="auto">
          <a:xfrm>
            <a:off x="4210243" y="2939722"/>
            <a:ext cx="1006744" cy="581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de-DE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de-DE" sz="2000">
                <a:solidFill>
                  <a:schemeClr val="tx1"/>
                </a:solidFill>
              </a:rPr>
              <a:t> </a:t>
            </a:r>
            <a:endParaRPr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3802793" y="4138823"/>
            <a:ext cx="34961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 bwMode="auto"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2771585" y="3093226"/>
            <a:ext cx="881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sty m:val="p"/>
                        </m:rPr>
                        <a:rPr lang="de-DE" sz="2000" b="0" i="0">
                          <a:solidFill>
                            <a:srgbClr val="C00000"/>
                          </a:solidFill>
                          <a:latin typeface="Cambria Math"/>
                        </a:rPr>
                        <m:t>∇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m:rPr/>
                            <a:rPr lang="de-DE" sz="2000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de-DE" sz="2000" b="0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de-DE" sz="200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Oval 6"/>
          <p:cNvSpPr/>
          <p:nvPr/>
        </p:nvSpPr>
        <p:spPr bwMode="auto"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Oval 7"/>
          <p:cNvSpPr/>
          <p:nvPr/>
        </p:nvSpPr>
        <p:spPr bwMode="auto"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Lokales Minimum</a:t>
            </a:r>
            <a:endParaRPr lang="de-DE" sz="160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Lokales Maximum</a:t>
            </a:r>
            <a:endParaRPr lang="de-DE" sz="160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0"/>
              <a:t>Globales Minimum</a:t>
            </a:r>
            <a:endParaRPr lang="de-DE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9" name="Picture 8" descr="Chart&#10;&#10;Description automatically generated with medium confidence"/>
          <p:cNvPicPr>
            <a:picLocks noChangeAspect="1"/>
          </p:cNvPicPr>
          <p:nvPr/>
        </p:nvPicPr>
        <p:blipFill>
          <a:blip r:embed="rId3"/>
          <a:srcRect l="6857" t="12880" r="0" b="8000"/>
          <a:stretch/>
        </p:blipFill>
        <p:spPr bwMode="auto"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/>
          <p:cNvPicPr>
            <a:picLocks noChangeAspect="1"/>
          </p:cNvPicPr>
          <p:nvPr/>
        </p:nvPicPr>
        <p:blipFill>
          <a:blip r:embed="rId4"/>
          <a:srcRect l="5737" t="14616" r="20284" b="9427"/>
          <a:stretch/>
        </p:blipFill>
        <p:spPr bwMode="auto"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 bwMode="auto">
          <a:xfrm rot="18485235">
            <a:off x="6035134" y="3476841"/>
            <a:ext cx="2341265" cy="3516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Tal des </a:t>
            </a:r>
            <a:r>
              <a:rPr lang="de-DE" i="1"/>
              <a:t>besten </a:t>
            </a:r>
            <a:r>
              <a:rPr lang="de-DE"/>
              <a:t>Abstiegs</a:t>
            </a:r>
            <a:endParaRPr/>
          </a:p>
        </p:txBody>
      </p:sp>
      <p:sp>
        <p:nvSpPr>
          <p:cNvPr id="14" name="Arrow: Right 13"/>
          <p:cNvSpPr/>
          <p:nvPr/>
        </p:nvSpPr>
        <p:spPr bwMode="auto"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/>
              <a:t>Richtung des </a:t>
            </a:r>
            <a:br>
              <a:rPr lang="de-DE"/>
            </a:br>
            <a:r>
              <a:rPr lang="de-DE"/>
              <a:t>steilsten</a:t>
            </a:r>
            <a:r>
              <a:rPr lang="de-DE" i="1"/>
              <a:t> </a:t>
            </a:r>
            <a:r>
              <a:rPr lang="de-DE"/>
              <a:t>Abstiegs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Arc 16"/>
          <p:cNvSpPr/>
          <p:nvPr/>
        </p:nvSpPr>
        <p:spPr bwMode="auto">
          <a:xfrm rot="19356536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" name="Oval 18"/>
          <p:cNvSpPr/>
          <p:nvPr/>
        </p:nvSpPr>
        <p:spPr bwMode="auto"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Widescreen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Dennis.Janka</dc:creator>
  <cp:keywords/>
  <dc:description/>
  <dc:identifier/>
  <dc:language/>
  <cp:lastModifiedBy/>
  <cp:revision>30</cp:revision>
  <dcterms:created xsi:type="dcterms:W3CDTF">2023-01-22T13:32:45Z</dcterms:created>
  <dcterms:modified xsi:type="dcterms:W3CDTF">2024-03-08T20:33:59Z</dcterms:modified>
  <cp:category/>
  <cp:contentStatus/>
  <cp:version/>
</cp:coreProperties>
</file>