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7B26C5-4107-4FEC-AEDC-1716B250A1EF}"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1032" y="49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BEFFCD-55D1-46DA-89C3-8B3AE4381425}" type="datetimeFigureOut">
              <a:rPr lang="de-DE"/>
              <a:t>07.03.2024</a:t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9EB1CA-8E32-43B2-8FCA-33A31D7A210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5ECC65-EB09-9DCA-672C-5846842BBC0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CE5A5D-97DD-F992-8929-75F4EE578F6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sdsdsdds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0355A-C241-E50A-BC80-B9540B50B99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79544B-4EC5-7B3B-2202-5780BDA991F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5E379-4F1D-CD4D-0893-9FA08E9127A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E0592-6840-8463-01E0-9AB70AE1FC9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2F2100-C28A-AA7F-D890-A8EE9909412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2F590D-4AAD-10BA-22A1-C3D22BB9972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AA08B-6905-3CFA-9263-3D11E5844B0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995E9-431F-D53D-60FC-F863D783138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9AABA9-BC0F-843D-4F4E-53AE616DE34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261D2-70B9-1576-60CD-9B7BCD1C435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1973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3599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3142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DFF18-4082-BB9F-78DA-C37BCA90A0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759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568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2978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88A36A-15D0-1124-A66E-F0E2FF13299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D67F6C-3939-6938-81B0-6819A5EB2B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B0F931-EE68-F378-FC25-6BDFA70395D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5DB7D2-4BBE-CBDF-93F0-384491B72F0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E584F9-0E7A-E662-3267-7A7CF2C3698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6E1E4-979E-99C1-CC74-E9FADEDF89F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A9EB1CA-8E32-43B2-8FCA-33A31D7A2105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0AD73-50AE-CAC7-ADEA-303CD36C94D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23DF86-F6B3-A38D-207A-B435EF9B8E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media1.svg"/><Relationship Id="rId7" Type="http://schemas.openxmlformats.org/officeDocument/2006/relationships/image" Target="../media/image21.png"/><Relationship Id="rId8" Type="http://schemas.openxmlformats.org/officeDocument/2006/relationships/image" Target="../media/media2.svg"/><Relationship Id="rId9" Type="http://schemas.openxmlformats.org/officeDocument/2006/relationships/image" Target="../media/image22.png"/><Relationship Id="rId10" Type="http://schemas.openxmlformats.org/officeDocument/2006/relationships/image" Target="../media/media3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3002281" y="1028315"/>
            <a:ext cx="446882" cy="1464696"/>
            <a:chOff x="3002281" y="1028315"/>
            <a:chExt cx="446882" cy="146469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15" name="Double Bracket 14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  <p:sp>
        <p:nvSpPr>
          <p:cNvPr id="12" name="TextBox 11"/>
          <p:cNvSpPr txBox="1"/>
          <p:nvPr/>
        </p:nvSpPr>
        <p:spPr bwMode="gray">
          <a:xfrm>
            <a:off x="6351681" y="1083954"/>
            <a:ext cx="315368" cy="143964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1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a:r>
              <a:rPr lang="de-DE" sz="2000">
                <a:latin typeface="Neo Euler"/>
                <a:ea typeface="Neo Euler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⋮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m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</p:txBody>
      </p:sp>
      <p:sp>
        <p:nvSpPr>
          <p:cNvPr id="13" name="Double Bracket 12"/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fill="norm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stroke="1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 sz="1600">
              <a:latin typeface="Neo Euler"/>
              <a:ea typeface="Neo Eul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56662" y="2588404"/>
            <a:ext cx="128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6266785" y="4141996"/>
            <a:ext cx="763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f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 b="0">
                <a:latin typeface="Neo Euler"/>
                <a:ea typeface="Neo Euler"/>
              </a:rPr>
              <a:t> </a:t>
            </a:r>
            <a:endParaRPr/>
          </a:p>
        </p:txBody>
      </p:sp>
      <p:sp>
        <p:nvSpPr>
          <p:cNvPr id="23" name="TextBox 22"/>
          <p:cNvSpPr txBox="1"/>
          <p:nvPr/>
        </p:nvSpPr>
        <p:spPr bwMode="auto"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>
                <a:latin typeface="Architects Daughter"/>
                <a:ea typeface="Neo Euler"/>
              </a:rPr>
              <a:t>Vektor</a:t>
            </a:r>
            <a:endParaRPr lang="de-DE">
              <a:latin typeface="Architects Daughter"/>
              <a:ea typeface="Neo Euler"/>
            </a:endParaRPr>
          </a:p>
        </p:txBody>
      </p:sp>
      <p:sp>
        <p:nvSpPr>
          <p:cNvPr id="31" name="Rectangle: Rounded Corners 30"/>
          <p:cNvSpPr/>
          <p:nvPr/>
        </p:nvSpPr>
        <p:spPr bwMode="auto">
          <a:xfrm>
            <a:off x="4043306" y="1173677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072526" y="3811959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5" name="Freeform: Shape 34"/>
          <p:cNvSpPr/>
          <p:nvPr/>
        </p:nvSpPr>
        <p:spPr bwMode="auto"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Freeform: Shape 35"/>
          <p:cNvSpPr/>
          <p:nvPr/>
        </p:nvSpPr>
        <p:spPr bwMode="auto"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" name="Freeform: Shape 36"/>
          <p:cNvSpPr/>
          <p:nvPr/>
        </p:nvSpPr>
        <p:spPr bwMode="auto"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Freeform: Shape 37"/>
          <p:cNvSpPr/>
          <p:nvPr/>
        </p:nvSpPr>
        <p:spPr bwMode="auto"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" name="TextBox 41"/>
          <p:cNvSpPr txBox="1"/>
          <p:nvPr/>
        </p:nvSpPr>
        <p:spPr bwMode="auto"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latin typeface="Architects Daughter"/>
                <a:ea typeface="Neo Euler"/>
              </a:rPr>
              <a:t>Reelle Zahl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3002281" y="3669915"/>
            <a:ext cx="446882" cy="1464696"/>
            <a:chOff x="3002281" y="1028315"/>
            <a:chExt cx="446882" cy="1464696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6" name="Double Bracket 5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 bwMode="auto"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 bwMode="auto">
          <a:xfrm>
            <a:off x="1760040" y="3441231"/>
            <a:ext cx="298080" cy="174240"/>
            <a:chOff x="3786960" y="3900630"/>
            <a:chExt cx="298080" cy="174240"/>
          </a:xfrm>
        </p:grpSpPr>
        <p:pic>
          <p:nvPicPr>
            <p:cNvPr id="58" name="Ink 57"/>
            <p:cNvPicPr/>
            <p:nvPr/>
          </p:nvPicPr>
          <p:blipFill>
            <a:blip r:embed="rId3"/>
            <a:stretch/>
          </p:blipFill>
          <p:spPr bwMode="auto">
            <a:xfrm>
              <a:off x="3777960" y="3891990"/>
              <a:ext cx="315720" cy="191880"/>
            </a:xfrm>
            <a:prstGeom prst="rect">
              <a:avLst/>
            </a:prstGeom>
          </p:spPr>
        </p:pic>
        <p:pic>
          <p:nvPicPr>
            <p:cNvPr id="59" name="Ink 58"/>
            <p:cNvPicPr/>
            <p:nvPr/>
          </p:nvPicPr>
          <p:blipFill>
            <a:blip r:embed="rId4"/>
            <a:stretch/>
          </p:blipFill>
          <p:spPr bwMode="auto">
            <a:xfrm>
              <a:off x="4002600" y="4063710"/>
              <a:ext cx="71640" cy="18000"/>
            </a:xfrm>
            <a:prstGeom prst="rect">
              <a:avLst/>
            </a:prstGeom>
          </p:spPr>
        </p:pic>
      </p:grpSp>
      <p:sp>
        <p:nvSpPr>
          <p:cNvPr id="36" name="Oval 35"/>
          <p:cNvSpPr/>
          <p:nvPr/>
        </p:nvSpPr>
        <p:spPr bwMode="auto"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Oval 40"/>
          <p:cNvSpPr/>
          <p:nvPr/>
        </p:nvSpPr>
        <p:spPr bwMode="auto"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 bwMode="auto"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 bwMode="auto"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 bwMode="auto"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 bwMode="auto">
            <a:xfrm>
              <a:off x="5806730" y="5427873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43636" y="3071899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600599" y="1677818"/>
              <a:ext cx="425094" cy="3652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</mc:Choice>
                <mc:Fallback/>
              </mc:AlternateContent>
              <a:endParaRPr lang="de-DE" sz="1800" b="0" i="1">
                <a:latin typeface="Cambria Math"/>
              </a:endParaRPr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 b="0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303312" y="5133227"/>
              <a:ext cx="3282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auto"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auto">
            <a:xfrm rot="5400000">
              <a:off x="4713000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auto"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045352" y="3827411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 bwMode="auto"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 bwMode="auto"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 bwMode="auto"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 bwMode="auto"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 bwMode="auto"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 bwMode="auto"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 bwMode="auto"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 bwMode="auto"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 bwMode="auto">
            <a:xfrm>
              <a:off x="6768588" y="4128435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A</a:t>
              </a:r>
              <a:endParaRPr lang="de-DE" sz="1400" b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4311087" y="186823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B</a:t>
              </a:r>
              <a:endParaRPr lang="de-DE" sz="1400" b="0"/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5751217" y="294380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C</a:t>
              </a:r>
              <a:endParaRPr lang="de-DE" sz="1400" b="0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 fill="norm" stroke="1" extrusionOk="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 bwMode="auto"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/>
            <p:cNvGrpSpPr/>
            <p:nvPr/>
          </p:nvGrpSpPr>
          <p:grpSpPr bwMode="auto"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/>
              <p:cNvCxnSpPr>
                <a:cxnSpLocks/>
              </p:cNvCxnSpPr>
              <p:nvPr/>
            </p:nvCxnSpPr>
            <p:spPr bwMode="auto"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 bwMode="auto"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auto"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>
                <a:off x="5806730" y="5427873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343636" y="3071899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600599" y="1677818"/>
                <a:ext cx="425094" cy="365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400"/>
                  </a:spcBef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 sz="1800" b="0" i="1">
                  <a:latin typeface="Cambria Math"/>
                </a:endParaRPr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 b="0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b="0" i="1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303312" y="5133227"/>
                <a:ext cx="3282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auto"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auto"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auto"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auto">
              <a:xfrm rot="5400000">
                <a:off x="4713000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auto"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auto"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auto"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auto">
              <a:xfrm>
                <a:off x="4045352" y="3827411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 bwMode="auto"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cxnSpLocks/>
              </p:cNvCxnSpPr>
              <p:nvPr/>
            </p:nvCxnSpPr>
            <p:spPr bwMode="auto"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</p:cNvCxnSpPr>
              <p:nvPr/>
            </p:nvCxnSpPr>
            <p:spPr bwMode="auto"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/>
              </p:cNvCxnSpPr>
              <p:nvPr/>
            </p:nvCxnSpPr>
            <p:spPr bwMode="auto"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</p:cNvCxnSpPr>
              <p:nvPr/>
            </p:nvCxnSpPr>
            <p:spPr bwMode="auto"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cxnSpLocks/>
              </p:cNvCxnSpPr>
              <p:nvPr/>
            </p:nvCxnSpPr>
            <p:spPr bwMode="auto"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 bwMode="auto"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 bwMode="auto"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 bwMode="auto"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 bwMode="auto"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</p:cNvCxnSpPr>
              <p:nvPr/>
            </p:nvCxnSpPr>
            <p:spPr bwMode="auto"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 bwMode="auto"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 bwMode="auto"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 bwMode="auto">
              <a:xfrm>
                <a:off x="6768588" y="4128435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A</a:t>
                </a:r>
                <a:endParaRPr lang="de-DE" sz="1400" b="0"/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4311087" y="186823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B</a:t>
                </a:r>
                <a:endParaRPr lang="de-DE" sz="1400" b="0"/>
              </a:p>
            </p:txBody>
          </p:sp>
          <p:sp>
            <p:nvSpPr>
              <p:cNvPr id="70" name="TextBox 69"/>
              <p:cNvSpPr txBox="1"/>
              <p:nvPr/>
            </p:nvSpPr>
            <p:spPr bwMode="auto">
              <a:xfrm>
                <a:off x="5751217" y="294380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C</a:t>
                </a:r>
                <a:endParaRPr lang="de-DE" sz="1400" b="0"/>
              </a:p>
            </p:txBody>
          </p:sp>
          <p:sp>
            <p:nvSpPr>
              <p:cNvPr id="71" name="Freeform: Shape 70"/>
              <p:cNvSpPr/>
              <p:nvPr/>
            </p:nvSpPr>
            <p:spPr bwMode="auto"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 fill="norm" stroke="1" extrusionOk="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4121552" y="3827411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 bwMode="auto"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</p:cNvCxnSpPr>
            <p:nvPr/>
          </p:nvCxnSpPr>
          <p:spPr bwMode="auto"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 bwMode="auto"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2705341" y="3823798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Höhenlinie von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sz="1400" b="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de-DE" sz="1400" b="0"/>
            </a:p>
          </p:txBody>
        </p:sp>
        <p:grpSp>
          <p:nvGrpSpPr>
            <p:cNvPr id="89" name="Group 88"/>
            <p:cNvGrpSpPr/>
            <p:nvPr/>
          </p:nvGrpSpPr>
          <p:grpSpPr bwMode="auto">
            <a:xfrm>
              <a:off x="3431660" y="3938179"/>
              <a:ext cx="683280" cy="198000"/>
              <a:chOff x="3468288" y="3965592"/>
              <a:chExt cx="683280" cy="198000"/>
            </a:xfrm>
          </p:grpSpPr>
          <p:pic>
            <p:nvPicPr>
              <p:cNvPr id="85" name="Ink 84"/>
              <p:cNvPicPr/>
              <p:nvPr/>
            </p:nvPicPr>
            <p:blipFill>
              <a:blip r:embed="rId3"/>
              <a:stretch/>
            </p:blipFill>
            <p:spPr bwMode="auto">
              <a:xfrm>
                <a:off x="3459648" y="3984672"/>
                <a:ext cx="680760" cy="187920"/>
              </a:xfrm>
              <a:prstGeom prst="rect">
                <a:avLst/>
              </a:prstGeom>
            </p:spPr>
          </p:pic>
          <p:pic>
            <p:nvPicPr>
              <p:cNvPr id="86" name="Ink 85"/>
              <p:cNvPicPr/>
              <p:nvPr/>
            </p:nvPicPr>
            <p:blipFill>
              <a:blip r:embed="rId4"/>
              <a:stretch/>
            </p:blipFill>
            <p:spPr bwMode="auto">
              <a:xfrm>
                <a:off x="4004328" y="3983592"/>
                <a:ext cx="156240" cy="129240"/>
              </a:xfrm>
              <a:prstGeom prst="rect">
                <a:avLst/>
              </a:prstGeom>
            </p:spPr>
          </p:pic>
          <p:pic>
            <p:nvPicPr>
              <p:cNvPr id="88" name="Ink 87"/>
              <p:cNvPicPr/>
              <p:nvPr/>
            </p:nvPicPr>
            <p:blipFill>
              <a:blip r:embed="rId5"/>
              <a:stretch/>
            </p:blipFill>
            <p:spPr bwMode="auto">
              <a:xfrm>
                <a:off x="3959688" y="3956952"/>
                <a:ext cx="200520" cy="20520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 bwMode="auto"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Optimallösung</a:t>
              </a:r>
              <a:endParaRPr lang="de-DE" sz="1400" b="0"/>
            </a:p>
          </p:txBody>
        </p:sp>
        <p:grpSp>
          <p:nvGrpSpPr>
            <p:cNvPr id="93" name="Group 92"/>
            <p:cNvGrpSpPr/>
            <p:nvPr/>
          </p:nvGrpSpPr>
          <p:grpSpPr bwMode="auto">
            <a:xfrm>
              <a:off x="5558808" y="4114271"/>
              <a:ext cx="464040" cy="152280"/>
              <a:chOff x="5558808" y="4114271"/>
              <a:chExt cx="464040" cy="152280"/>
            </a:xfrm>
          </p:grpSpPr>
          <p:pic>
            <p:nvPicPr>
              <p:cNvPr id="91" name="Ink 90"/>
              <p:cNvPicPr/>
              <p:nvPr/>
            </p:nvPicPr>
            <p:blipFill>
              <a:blip r:embed="rId6"/>
              <a:stretch/>
            </p:blipFill>
            <p:spPr bwMode="auto">
              <a:xfrm>
                <a:off x="5550168" y="4105632"/>
                <a:ext cx="481680" cy="116640"/>
              </a:xfrm>
              <a:prstGeom prst="rect">
                <a:avLst/>
              </a:prstGeom>
            </p:spPr>
          </p:pic>
          <p:pic>
            <p:nvPicPr>
              <p:cNvPr id="92" name="Ink 91"/>
              <p:cNvPicPr/>
              <p:nvPr/>
            </p:nvPicPr>
            <p:blipFill>
              <a:blip r:embed="rId7"/>
              <a:stretch/>
            </p:blipFill>
            <p:spPr bwMode="auto">
              <a:xfrm>
                <a:off x="5550528" y="4215432"/>
                <a:ext cx="91080" cy="60120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 bwMode="auto">
            <a:xfrm>
              <a:off x="3657288" y="4296792"/>
              <a:ext cx="1256040" cy="421560"/>
              <a:chOff x="3657288" y="4296792"/>
              <a:chExt cx="1256040" cy="421560"/>
            </a:xfrm>
          </p:grpSpPr>
          <p:pic>
            <p:nvPicPr>
              <p:cNvPr id="94" name="Ink 93"/>
              <p:cNvPicPr/>
              <p:nvPr/>
            </p:nvPicPr>
            <p:blipFill>
              <a:blip r:embed="rId8"/>
              <a:stretch/>
            </p:blipFill>
            <p:spPr bwMode="auto">
              <a:xfrm>
                <a:off x="3648288" y="4288152"/>
                <a:ext cx="1271880" cy="439200"/>
              </a:xfrm>
              <a:prstGeom prst="rect">
                <a:avLst/>
              </a:prstGeom>
            </p:spPr>
          </p:pic>
          <p:pic>
            <p:nvPicPr>
              <p:cNvPr id="95" name="Ink 94"/>
              <p:cNvPicPr/>
              <p:nvPr/>
            </p:nvPicPr>
            <p:blipFill>
              <a:blip r:embed="rId9"/>
              <a:stretch/>
            </p:blipFill>
            <p:spPr bwMode="auto">
              <a:xfrm>
                <a:off x="4803888" y="4379952"/>
                <a:ext cx="118440" cy="6912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 bwMode="auto">
            <a:xfrm>
              <a:off x="2584311" y="4414815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Optimierungs-richtung</a:t>
              </a:r>
              <a:endParaRPr lang="de-DE" sz="1400" b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513840" y="740051"/>
            <a:ext cx="4043679" cy="5313508"/>
            <a:chOff x="1513840" y="740051"/>
            <a:chExt cx="4043679" cy="5313508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9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9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9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9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3535680" y="740051"/>
              <a:ext cx="2021839" cy="119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667052" y="713238"/>
            <a:ext cx="3681428" cy="5340321"/>
            <a:chOff x="667052" y="713238"/>
            <a:chExt cx="3681428" cy="5340321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9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9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9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9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667052" y="713238"/>
              <a:ext cx="2021839" cy="1091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 bwMode="auto">
          <a:xfrm>
            <a:off x="2320953" y="1238491"/>
            <a:ext cx="3470247" cy="4081393"/>
            <a:chOff x="2320953" y="1238491"/>
            <a:chExt cx="3470247" cy="4081393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60426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5281914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3094301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3815789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 bwMode="auto">
            <a:xfrm>
              <a:off x="2372812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72812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88759" y="4009050"/>
              <a:ext cx="118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2400" b="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537277" y="4940393"/>
              <a:ext cx="98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𝐵</m:t>
                        </m:r>
                        <m:r>
                          <m:rPr/>
                          <a:rPr lang="de-DE" b="0" i="1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 bwMode="auto">
          <a:xfrm>
            <a:off x="602613" y="563040"/>
            <a:ext cx="10916857" cy="3856657"/>
            <a:chOff x="602613" y="563040"/>
            <a:chExt cx="10916857" cy="3856657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602613" y="563040"/>
              <a:ext cx="10916857" cy="3856657"/>
              <a:chOff x="602613" y="563040"/>
              <a:chExt cx="10916857" cy="3856657"/>
            </a:xfrm>
          </p:grpSpPr>
          <p:pic>
            <p:nvPicPr>
              <p:cNvPr id="4" name="Picture 3" descr="Chart, line chart&#10;&#10;Description automatically generated"/>
              <p:cNvPicPr>
                <a:picLocks noChangeAspect="1"/>
              </p:cNvPicPr>
              <p:nvPr/>
            </p:nvPicPr>
            <p:blipFill>
              <a:blip r:embed="rId3"/>
              <a:srcRect l="0" t="0" r="0" b="12662"/>
              <a:stretch/>
            </p:blipFill>
            <p:spPr bwMode="auto">
              <a:xfrm>
                <a:off x="602613" y="1254265"/>
                <a:ext cx="3252946" cy="16355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4297227" y="1242449"/>
                <a:ext cx="3252946" cy="1647317"/>
              </a:xfrm>
              <a:prstGeom prst="rect">
                <a:avLst/>
              </a:prstGeom>
            </p:spPr>
          </p:pic>
          <p:pic>
            <p:nvPicPr>
              <p:cNvPr id="6" name="Graphic 5" descr="Battery charging outline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/>
            </p:blipFill>
            <p:spPr bwMode="auto">
              <a:xfrm>
                <a:off x="9001788" y="3214356"/>
                <a:ext cx="1190611" cy="1190611"/>
              </a:xfrm>
              <a:prstGeom prst="rect">
                <a:avLst/>
              </a:prstGeom>
            </p:spPr>
          </p:pic>
          <p:pic>
            <p:nvPicPr>
              <p:cNvPr id="7" name="Graphic 6" descr="Electric Tower outline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/>
            </p:blipFill>
            <p:spPr bwMode="auto">
              <a:xfrm>
                <a:off x="1651592" y="3123923"/>
                <a:ext cx="1295774" cy="1295774"/>
              </a:xfrm>
              <a:prstGeom prst="rect">
                <a:avLst/>
              </a:prstGeom>
            </p:spPr>
          </p:pic>
          <p:pic>
            <p:nvPicPr>
              <p:cNvPr id="8" name="Graphic 7" descr="City outline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/>
            </p:blipFill>
            <p:spPr bwMode="auto">
              <a:xfrm>
                <a:off x="5291087" y="3176505"/>
                <a:ext cx="1190610" cy="119061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 bwMode="auto">
              <a:xfrm>
                <a:off x="4933910" y="56304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Bedarf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1735369" y="56304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Strompreis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cxnSpLocks/>
                <a:stCxn id="7" idx="3"/>
                <a:endCxn id="8" idx="1"/>
              </p:cNvCxnSpPr>
              <p:nvPr/>
            </p:nvCxnSpPr>
            <p:spPr bwMode="auto">
              <a:xfrm>
                <a:off x="2947366" y="3771810"/>
                <a:ext cx="23437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 bwMode="auto">
              <a:xfrm>
                <a:off x="6481697" y="3650359"/>
                <a:ext cx="24010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 bwMode="auto">
              <a:xfrm>
                <a:off x="6451217" y="3924679"/>
                <a:ext cx="243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 bwMode="auto">
              <a:xfrm>
                <a:off x="8482837" y="563693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Stromspeicherstand</a:t>
                </a:r>
                <a:endParaRPr/>
              </a:p>
            </p:txBody>
          </p:sp>
          <p:pic>
            <p:nvPicPr>
              <p:cNvPr id="32" name="Picture 31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7991841" y="1248357"/>
                <a:ext cx="3229610" cy="1635500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7982450" y="1113807"/>
                <a:ext cx="3537020" cy="186362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9244903" y="1691675"/>
                <a:ext cx="4496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4000">
                    <a:solidFill>
                      <a:srgbClr val="C00000"/>
                    </a:solidFill>
                    <a:latin typeface="Calibri"/>
                  </a:rPr>
                  <a:t>?</a:t>
                </a:r>
                <a:endParaRPr lang="en-US" sz="4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 bwMode="auto">
            <a:xfrm>
              <a:off x="3630726" y="3771810"/>
              <a:ext cx="449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7467562" y="3154158"/>
              <a:ext cx="449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7457388" y="3889031"/>
              <a:ext cx="449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88375" y="689520"/>
          <a:ext cx="11615248" cy="2595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{9D7B26C5-4107-4FEC-AEDC-1716B250A1EF}</a:tableStyleId>
              </a:tblPr>
              <a:tblGrid>
                <a:gridCol w="1713230"/>
                <a:gridCol w="1414574"/>
                <a:gridCol w="1414574"/>
                <a:gridCol w="1414574"/>
                <a:gridCol w="1414574"/>
                <a:gridCol w="1414574"/>
                <a:gridCol w="1414574"/>
                <a:gridCol w="1414574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Stunde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Preis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Verbrauch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Speicherstand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Einspeicherung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Ausspeicherung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Strombezug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47011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347011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46630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47011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346630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349400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9781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49781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87219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7219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86838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87219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86838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89608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9989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9989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6268957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6268957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6265148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6268957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6265148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92851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296660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296660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7670801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 bwMode="auto">
          <a:xfrm>
            <a:off x="7670801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 bwMode="auto">
          <a:xfrm>
            <a:off x="7666991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 bwMode="auto">
          <a:xfrm>
            <a:off x="7670801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 bwMode="auto">
          <a:xfrm>
            <a:off x="7666991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7694694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698503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7698503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9067564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9067564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9063754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9067564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 bwMode="auto">
          <a:xfrm>
            <a:off x="9063754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9091457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9095266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095266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 bwMode="auto">
          <a:xfrm flipV="1">
            <a:off x="2914305" y="199254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3170675" y="169240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 bwMode="auto">
          <a:xfrm flipV="1">
            <a:off x="4303731" y="198982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 bwMode="auto">
          <a:xfrm flipV="1">
            <a:off x="5791192" y="198879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 bwMode="auto">
          <a:xfrm flipV="1">
            <a:off x="7164746" y="1997106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 bwMode="auto">
          <a:xfrm flipV="1">
            <a:off x="8593562" y="200610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449248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894428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28989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8683716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 bwMode="auto">
          <a:xfrm>
            <a:off x="4257040" y="2047544"/>
            <a:ext cx="367015" cy="765314"/>
            <a:chOff x="4257040" y="2047544"/>
            <a:chExt cx="367015" cy="765314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 bwMode="auto">
          <a:xfrm>
            <a:off x="5744233" y="2060111"/>
            <a:ext cx="367015" cy="765314"/>
            <a:chOff x="4257040" y="2047544"/>
            <a:chExt cx="367015" cy="765314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 bwMode="auto">
          <a:xfrm>
            <a:off x="7117155" y="2047544"/>
            <a:ext cx="367015" cy="765314"/>
            <a:chOff x="4257040" y="2047544"/>
            <a:chExt cx="367015" cy="765314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 bwMode="auto">
          <a:xfrm>
            <a:off x="8535185" y="2054113"/>
            <a:ext cx="367015" cy="765314"/>
            <a:chOff x="4257040" y="2047544"/>
            <a:chExt cx="367015" cy="765314"/>
          </a:xfrm>
        </p:grpSpPr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 bwMode="auto">
          <a:xfrm>
            <a:off x="9920140" y="2047544"/>
            <a:ext cx="367015" cy="765314"/>
            <a:chOff x="4257040" y="2047544"/>
            <a:chExt cx="367015" cy="765314"/>
          </a:xfrm>
        </p:grpSpPr>
        <p:cxnSp>
          <p:nvCxnSpPr>
            <p:cNvPr id="117" name="Straight Connector 116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 bwMode="auto">
          <a:xfrm>
            <a:off x="288375" y="3674035"/>
            <a:ext cx="10215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/>
              <a:t>Für jede </a:t>
            </a:r>
            <a:r>
              <a:rPr lang="de-DE" sz="2000"/>
              <a:t>Stunde</a:t>
            </a:r>
            <a:r>
              <a:rPr lang="de-DE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2000"/>
              <a:t>: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Vorstunde</a:t>
            </a:r>
            <a:r>
              <a:rPr lang="en-US" sz="2000"/>
              <a:t>  +  </a:t>
            </a:r>
            <a:r>
              <a:rPr lang="en-US" sz="2000"/>
              <a:t>Einspeicherung</a:t>
            </a:r>
            <a:r>
              <a:rPr lang="en-US" sz="2000"/>
              <a:t>  – 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aktuelle</a:t>
            </a:r>
            <a:r>
              <a:rPr lang="en-US" sz="2000"/>
              <a:t> </a:t>
            </a:r>
            <a:r>
              <a:rPr lang="en-US" sz="2000"/>
              <a:t>Stunde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         +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− 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=   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/>
              <a:t> 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Strombezug</a:t>
            </a:r>
            <a:r>
              <a:rPr lang="en-US" sz="2000"/>
              <a:t>  –  </a:t>
            </a:r>
            <a:r>
              <a:rPr lang="en-US" sz="2000"/>
              <a:t>Einspeicherung</a:t>
            </a:r>
            <a:r>
              <a:rPr lang="en-US" sz="2000"/>
              <a:t> +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Bedarf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=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rgbClr val="C0000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477" y="798348"/>
            <a:ext cx="11687045" cy="526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 bwMode="auto">
          <a:xfrm>
            <a:off x="1068817" y="629658"/>
            <a:ext cx="10281967" cy="2264684"/>
            <a:chOff x="1068817" y="629658"/>
            <a:chExt cx="10281967" cy="2264684"/>
          </a:xfrm>
        </p:grpSpPr>
        <p:grpSp>
          <p:nvGrpSpPr>
            <p:cNvPr id="73" name="Group 72"/>
            <p:cNvGrpSpPr/>
            <p:nvPr/>
          </p:nvGrpSpPr>
          <p:grpSpPr bwMode="auto">
            <a:xfrm>
              <a:off x="1068817" y="629658"/>
              <a:ext cx="3054100" cy="2264684"/>
              <a:chOff x="1068817" y="624840"/>
              <a:chExt cx="3054100" cy="22646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938518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68817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757419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956796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553957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9" name="Straight Arrow Connector 8"/>
              <p:cNvCxnSpPr>
                <a:cxnSpLocks/>
                <a:stCxn id="4" idx="3"/>
                <a:endCxn id="5" idx="7"/>
              </p:cNvCxnSpPr>
              <p:nvPr/>
            </p:nvCxnSpPr>
            <p:spPr bwMode="auto">
              <a:xfrm flipH="1">
                <a:off x="1554455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Arrow Connector 9"/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2442434" y="1951218"/>
                <a:ext cx="398307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6" idx="5"/>
                <a:endCxn id="8" idx="1"/>
              </p:cNvCxnSpPr>
              <p:nvPr/>
            </p:nvCxnSpPr>
            <p:spPr bwMode="auto">
              <a:xfrm>
                <a:off x="3243057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4" idx="5"/>
                <a:endCxn id="6" idx="1"/>
              </p:cNvCxnSpPr>
              <p:nvPr/>
            </p:nvCxnSpPr>
            <p:spPr bwMode="auto">
              <a:xfrm>
                <a:off x="2424156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4" name="Group 73"/>
            <p:cNvGrpSpPr/>
            <p:nvPr/>
          </p:nvGrpSpPr>
          <p:grpSpPr bwMode="auto">
            <a:xfrm>
              <a:off x="4682751" y="629658"/>
              <a:ext cx="3054100" cy="2264684"/>
              <a:chOff x="4968244" y="624840"/>
              <a:chExt cx="3054100" cy="2264684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837945" y="62484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968244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56846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856223" y="2320564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7453384" y="2307341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51" name="Straight Arrow Connector 50"/>
              <p:cNvCxnSpPr>
                <a:cxnSpLocks/>
                <a:stCxn id="46" idx="3"/>
                <a:endCxn id="47" idx="7"/>
              </p:cNvCxnSpPr>
              <p:nvPr/>
            </p:nvCxnSpPr>
            <p:spPr bwMode="auto">
              <a:xfrm flipH="1">
                <a:off x="5453882" y="1110478"/>
                <a:ext cx="4673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>
                <a:cxnSpLocks/>
                <a:stCxn id="48" idx="3"/>
                <a:endCxn id="49" idx="7"/>
              </p:cNvCxnSpPr>
              <p:nvPr/>
            </p:nvCxnSpPr>
            <p:spPr bwMode="auto">
              <a:xfrm flipH="1">
                <a:off x="6341861" y="1951218"/>
                <a:ext cx="398307" cy="45266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48" idx="5"/>
                <a:endCxn id="50" idx="1"/>
              </p:cNvCxnSpPr>
              <p:nvPr/>
            </p:nvCxnSpPr>
            <p:spPr bwMode="auto">
              <a:xfrm>
                <a:off x="7142484" y="1951218"/>
                <a:ext cx="394222" cy="43944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6" idx="5"/>
                <a:endCxn id="48" idx="1"/>
              </p:cNvCxnSpPr>
              <p:nvPr/>
            </p:nvCxnSpPr>
            <p:spPr bwMode="auto">
              <a:xfrm>
                <a:off x="6323583" y="1110478"/>
                <a:ext cx="4165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 bwMode="auto">
            <a:xfrm>
              <a:off x="8296684" y="629658"/>
              <a:ext cx="3054100" cy="2264684"/>
              <a:chOff x="8690866" y="624840"/>
              <a:chExt cx="3054100" cy="226468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9560567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690866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10379468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9560567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11176006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60" name="Straight Arrow Connector 59"/>
              <p:cNvCxnSpPr>
                <a:cxnSpLocks/>
                <a:stCxn id="55" idx="3"/>
                <a:endCxn id="56" idx="7"/>
              </p:cNvCxnSpPr>
              <p:nvPr/>
            </p:nvCxnSpPr>
            <p:spPr bwMode="auto">
              <a:xfrm flipH="1">
                <a:off x="9176504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57" idx="3"/>
                <a:endCxn id="58" idx="7"/>
              </p:cNvCxnSpPr>
              <p:nvPr/>
            </p:nvCxnSpPr>
            <p:spPr bwMode="auto">
              <a:xfrm flipH="1">
                <a:off x="10046204" y="1951218"/>
                <a:ext cx="416585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7" idx="5"/>
                <a:endCxn id="59" idx="1"/>
              </p:cNvCxnSpPr>
              <p:nvPr/>
            </p:nvCxnSpPr>
            <p:spPr bwMode="auto">
              <a:xfrm>
                <a:off x="10865106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5" idx="5"/>
                <a:endCxn id="57" idx="1"/>
              </p:cNvCxnSpPr>
              <p:nvPr/>
            </p:nvCxnSpPr>
            <p:spPr bwMode="auto">
              <a:xfrm>
                <a:off x="10046204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>
                <a:cxnSpLocks/>
                <a:stCxn id="58" idx="0"/>
                <a:endCxn id="55" idx="4"/>
              </p:cNvCxnSpPr>
              <p:nvPr/>
            </p:nvCxnSpPr>
            <p:spPr bwMode="auto">
              <a:xfrm flipV="1">
                <a:off x="9845047" y="1193800"/>
                <a:ext cx="0" cy="112676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5267106" name=""/>
          <p:cNvGrpSpPr/>
          <p:nvPr/>
        </p:nvGrpSpPr>
        <p:grpSpPr bwMode="auto">
          <a:xfrm>
            <a:off x="1068816" y="4374000"/>
            <a:ext cx="8703498" cy="1145261"/>
            <a:chOff x="0" y="0"/>
            <a:chExt cx="8703498" cy="1145261"/>
          </a:xfrm>
        </p:grpSpPr>
        <p:sp>
          <p:nvSpPr>
            <p:cNvPr id="1366750341" name="Oval 3"/>
            <p:cNvSpPr/>
            <p:nvPr/>
          </p:nvSpPr>
          <p:spPr bwMode="auto">
            <a:xfrm rot="0" flipH="0" flipV="0">
              <a:off x="0" y="7341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656683027" name="Straight Arrow Connector 8"/>
            <p:cNvCxnSpPr>
              <a:cxnSpLocks/>
              <a:stCxn id="1366750341" idx="6"/>
              <a:endCxn id="1550211972" idx="2"/>
            </p:cNvCxnSpPr>
            <p:nvPr/>
          </p:nvCxnSpPr>
          <p:spPr bwMode="auto">
            <a:xfrm rot="0" flipH="0" flipV="1">
              <a:off x="1137919" y="572630"/>
              <a:ext cx="1429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50211972" name="Oval 3"/>
            <p:cNvSpPr/>
            <p:nvPr/>
          </p:nvSpPr>
          <p:spPr bwMode="auto">
            <a:xfrm rot="0" flipH="0" flipV="0">
              <a:off x="2567182" y="0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877121625" name="Oval 3"/>
            <p:cNvSpPr/>
            <p:nvPr/>
          </p:nvSpPr>
          <p:spPr bwMode="auto">
            <a:xfrm rot="0" flipH="0" flipV="0">
              <a:off x="5133982" y="7200"/>
              <a:ext cx="1137918" cy="1137918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87977849" name="Straight Arrow Connector 8"/>
            <p:cNvCxnSpPr>
              <a:cxnSpLocks/>
            </p:cNvCxnSpPr>
            <p:nvPr/>
          </p:nvCxnSpPr>
          <p:spPr bwMode="auto">
            <a:xfrm rot="0" flipH="0" flipV="1">
              <a:off x="3705102" y="576301"/>
              <a:ext cx="1429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5728874" name="Straight Arrow Connector 8"/>
            <p:cNvCxnSpPr>
              <a:cxnSpLocks/>
              <a:stCxn id="1877121625" idx="6"/>
            </p:cNvCxnSpPr>
            <p:nvPr/>
          </p:nvCxnSpPr>
          <p:spPr bwMode="auto">
            <a:xfrm rot="0" flipH="0" flipV="1">
              <a:off x="6271902" y="569642"/>
              <a:ext cx="24315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4928963" name=""/>
            <p:cNvSpPr txBox="1"/>
            <p:nvPr/>
          </p:nvSpPr>
          <p:spPr bwMode="auto">
            <a:xfrm flipH="0" flipV="0">
              <a:off x="1668174" y="203199"/>
              <a:ext cx="30526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882592519" name=""/>
            <p:cNvSpPr txBox="1"/>
            <p:nvPr/>
          </p:nvSpPr>
          <p:spPr bwMode="auto">
            <a:xfrm flipH="0" flipV="0">
              <a:off x="3834568" y="202839"/>
              <a:ext cx="117033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=f(x)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735154527" name=""/>
            <p:cNvSpPr txBox="1"/>
            <p:nvPr/>
          </p:nvSpPr>
          <p:spPr bwMode="auto">
            <a:xfrm flipH="0" flipV="0">
              <a:off x="6401187" y="203199"/>
              <a:ext cx="2080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g(f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cxnSpLocks/>
          </p:cNvCxnSpPr>
          <p:nvPr/>
        </p:nvCxnSpPr>
        <p:spPr bwMode="auto"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19556052" name=""/>
          <p:cNvGrpSpPr/>
          <p:nvPr/>
        </p:nvGrpSpPr>
        <p:grpSpPr bwMode="auto">
          <a:xfrm>
            <a:off x="498499" y="1781338"/>
            <a:ext cx="12043833" cy="4031606"/>
            <a:chOff x="0" y="0"/>
            <a:chExt cx="12043833" cy="4031606"/>
          </a:xfrm>
        </p:grpSpPr>
        <p:sp>
          <p:nvSpPr>
            <p:cNvPr id="1866003550" name="Oval 3"/>
            <p:cNvSpPr/>
            <p:nvPr/>
          </p:nvSpPr>
          <p:spPr bwMode="auto">
            <a:xfrm rot="0" flipH="0" flipV="0">
              <a:off x="0" y="106324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2517319" name="Straight Arrow Connector 8"/>
            <p:cNvCxnSpPr>
              <a:cxnSpLocks/>
              <a:stCxn id="1866003550" idx="6"/>
              <a:endCxn id="1731658932" idx="2"/>
            </p:cNvCxnSpPr>
            <p:nvPr/>
          </p:nvCxnSpPr>
          <p:spPr bwMode="auto">
            <a:xfrm rot="0" flipH="0" flipV="0">
              <a:off x="1584573" y="1863529"/>
              <a:ext cx="9337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1658932" name="Oval 3"/>
            <p:cNvSpPr/>
            <p:nvPr/>
          </p:nvSpPr>
          <p:spPr bwMode="auto">
            <a:xfrm rot="0" flipH="0" flipV="0">
              <a:off x="2518289" y="1079244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728477110" name="Oval 3"/>
            <p:cNvSpPr/>
            <p:nvPr/>
          </p:nvSpPr>
          <p:spPr bwMode="auto">
            <a:xfrm rot="0" flipH="0" flipV="0">
              <a:off x="5158386" y="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h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782183970" name="Straight Arrow Connector 8"/>
            <p:cNvCxnSpPr>
              <a:cxnSpLocks/>
              <a:stCxn id="1731658932" idx="6"/>
              <a:endCxn id="1728477110" idx="2"/>
            </p:cNvCxnSpPr>
            <p:nvPr/>
          </p:nvCxnSpPr>
          <p:spPr bwMode="auto">
            <a:xfrm rot="0" flipH="0" flipV="1">
              <a:off x="4102862" y="792286"/>
              <a:ext cx="1055523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2923136" name="Straight Arrow Connector 8"/>
            <p:cNvCxnSpPr>
              <a:cxnSpLocks/>
              <a:stCxn id="1731658932" idx="6"/>
              <a:endCxn id="722710672" idx="2"/>
            </p:cNvCxnSpPr>
            <p:nvPr/>
          </p:nvCxnSpPr>
          <p:spPr bwMode="auto">
            <a:xfrm rot="0" flipH="0" flipV="0">
              <a:off x="4102862" y="1871530"/>
              <a:ext cx="1055523" cy="1367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4867335" name=""/>
            <p:cNvSpPr txBox="1"/>
            <p:nvPr/>
          </p:nvSpPr>
          <p:spPr bwMode="auto">
            <a:xfrm rot="0" flipH="0" flipV="0">
              <a:off x="1898798" y="1464601"/>
              <a:ext cx="305265" cy="36611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62464855" name=""/>
            <p:cNvSpPr txBox="1"/>
            <p:nvPr/>
          </p:nvSpPr>
          <p:spPr bwMode="auto">
            <a:xfrm rot="18871545" flipH="0" flipV="0">
              <a:off x="3945148" y="930696"/>
              <a:ext cx="117105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974455105" name=""/>
            <p:cNvSpPr txBox="1"/>
            <p:nvPr/>
          </p:nvSpPr>
          <p:spPr bwMode="auto">
            <a:xfrm rot="0" flipH="0" flipV="0">
              <a:off x="9479283" y="1584573"/>
              <a:ext cx="239101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22710672" name="Oval 3"/>
            <p:cNvSpPr/>
            <p:nvPr/>
          </p:nvSpPr>
          <p:spPr bwMode="auto">
            <a:xfrm rot="0" flipH="0" flipV="0">
              <a:off x="5158386" y="2447033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363333254" name="Oval 3"/>
            <p:cNvSpPr/>
            <p:nvPr/>
          </p:nvSpPr>
          <p:spPr bwMode="auto">
            <a:xfrm rot="0" flipH="0" flipV="0">
              <a:off x="7721174" y="1161501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v,</m:t>
                            </m:r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 w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+w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815142403" name="Straight Arrow Connector 8"/>
            <p:cNvCxnSpPr>
              <a:cxnSpLocks/>
              <a:stCxn id="1728477110" idx="6"/>
              <a:endCxn id="363333254" idx="2"/>
            </p:cNvCxnSpPr>
            <p:nvPr/>
          </p:nvCxnSpPr>
          <p:spPr bwMode="auto">
            <a:xfrm rot="0" flipH="0" flipV="0">
              <a:off x="6742959" y="792286"/>
              <a:ext cx="978215" cy="11615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8195383" name="Straight Arrow Connector 8"/>
            <p:cNvCxnSpPr>
              <a:cxnSpLocks/>
              <a:stCxn id="722710672" idx="6"/>
              <a:endCxn id="363333254" idx="2"/>
            </p:cNvCxnSpPr>
            <p:nvPr/>
          </p:nvCxnSpPr>
          <p:spPr bwMode="auto">
            <a:xfrm rot="0" flipH="0" flipV="1">
              <a:off x="6742959" y="1953788"/>
              <a:ext cx="978215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8012436" name="Straight Arrow Connector 8"/>
            <p:cNvCxnSpPr>
              <a:cxnSpLocks/>
              <a:stCxn id="363333254" idx="6"/>
            </p:cNvCxnSpPr>
            <p:nvPr/>
          </p:nvCxnSpPr>
          <p:spPr bwMode="auto">
            <a:xfrm rot="0" flipH="0" flipV="0">
              <a:off x="9305747" y="1959474"/>
              <a:ext cx="273808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6697055" name=""/>
            <p:cNvSpPr txBox="1"/>
            <p:nvPr/>
          </p:nvSpPr>
          <p:spPr bwMode="auto">
            <a:xfrm rot="3153617" flipH="0" flipV="0">
              <a:off x="3944968" y="2563374"/>
              <a:ext cx="117213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527303469" name=""/>
            <p:cNvSpPr txBox="1"/>
            <p:nvPr/>
          </p:nvSpPr>
          <p:spPr bwMode="auto">
            <a:xfrm rot="18481361" flipH="0" flipV="0">
              <a:off x="6744138" y="2624047"/>
              <a:ext cx="118041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w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21490616" name=""/>
            <p:cNvSpPr txBox="1"/>
            <p:nvPr/>
          </p:nvSpPr>
          <p:spPr bwMode="auto">
            <a:xfrm rot="2995583" flipH="0" flipV="0">
              <a:off x="6650150" y="1039306"/>
              <a:ext cx="140615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9294983" name=""/>
          <p:cNvGrpSpPr/>
          <p:nvPr/>
        </p:nvGrpSpPr>
        <p:grpSpPr bwMode="auto">
          <a:xfrm>
            <a:off x="498498" y="1781337"/>
            <a:ext cx="11898963" cy="4031605"/>
            <a:chOff x="0" y="0"/>
            <a:chExt cx="11898963" cy="4031605"/>
          </a:xfrm>
        </p:grpSpPr>
        <p:sp>
          <p:nvSpPr>
            <p:cNvPr id="1119489576" name="Oval 3"/>
            <p:cNvSpPr/>
            <p:nvPr/>
          </p:nvSpPr>
          <p:spPr bwMode="auto">
            <a:xfrm rot="0" flipH="0" flipV="0">
              <a:off x="0" y="106324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1421785653" name="Straight Arrow Connector 8"/>
            <p:cNvCxnSpPr>
              <a:cxnSpLocks/>
              <a:stCxn id="1119489576" idx="6"/>
              <a:endCxn id="243632428" idx="2"/>
            </p:cNvCxnSpPr>
            <p:nvPr/>
          </p:nvCxnSpPr>
          <p:spPr bwMode="auto">
            <a:xfrm rot="0" flipH="0" flipV="0">
              <a:off x="1584572" y="1863528"/>
              <a:ext cx="93371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3632428" name="Oval 3"/>
            <p:cNvSpPr/>
            <p:nvPr/>
          </p:nvSpPr>
          <p:spPr bwMode="auto">
            <a:xfrm rot="0" flipH="0" flipV="0">
              <a:off x="2518288" y="1079244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Sup>
                          <m:sSubSupPr>
                            <m:alnScr m:val="off"/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289941108" name="Oval 3"/>
            <p:cNvSpPr/>
            <p:nvPr/>
          </p:nvSpPr>
          <p:spPr bwMode="auto">
            <a:xfrm rot="0" flipH="0" flipV="0">
              <a:off x="5158386" y="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535008785" name="Straight Arrow Connector 8"/>
            <p:cNvCxnSpPr>
              <a:cxnSpLocks/>
              <a:stCxn id="243632428" idx="6"/>
              <a:endCxn id="1289941108" idx="2"/>
            </p:cNvCxnSpPr>
            <p:nvPr/>
          </p:nvCxnSpPr>
          <p:spPr bwMode="auto">
            <a:xfrm rot="0" flipH="0" flipV="1">
              <a:off x="4102862" y="792285"/>
              <a:ext cx="1055522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35983" name="Straight Arrow Connector 8"/>
            <p:cNvCxnSpPr>
              <a:cxnSpLocks/>
              <a:stCxn id="243632428" idx="6"/>
              <a:endCxn id="1005916642" idx="2"/>
            </p:cNvCxnSpPr>
            <p:nvPr/>
          </p:nvCxnSpPr>
          <p:spPr bwMode="auto">
            <a:xfrm rot="0" flipH="0" flipV="0">
              <a:off x="4102862" y="1871530"/>
              <a:ext cx="1055522" cy="13677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7597986" name=""/>
            <p:cNvSpPr txBox="1"/>
            <p:nvPr/>
          </p:nvSpPr>
          <p:spPr bwMode="auto">
            <a:xfrm rot="0" flipH="0" flipV="0">
              <a:off x="9305746" y="1584572"/>
              <a:ext cx="251727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f(x)=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05916642" name="Oval 3"/>
            <p:cNvSpPr/>
            <p:nvPr/>
          </p:nvSpPr>
          <p:spPr bwMode="auto">
            <a:xfrm rot="0" flipH="0" flipV="0">
              <a:off x="5158386" y="2447032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2074318386" name="Oval 3"/>
            <p:cNvSpPr/>
            <p:nvPr/>
          </p:nvSpPr>
          <p:spPr bwMode="auto">
            <a:xfrm rot="0" flipH="0" flipV="0">
              <a:off x="7721173" y="116150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340959915" name="Straight Arrow Connector 8"/>
            <p:cNvCxnSpPr>
              <a:cxnSpLocks/>
              <a:stCxn id="1289941108" idx="6"/>
              <a:endCxn id="2074318386" idx="2"/>
            </p:cNvCxnSpPr>
            <p:nvPr/>
          </p:nvCxnSpPr>
          <p:spPr bwMode="auto">
            <a:xfrm rot="0" flipH="0" flipV="0">
              <a:off x="6742959" y="792285"/>
              <a:ext cx="978214" cy="11615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1361052" name="Straight Arrow Connector 8"/>
            <p:cNvCxnSpPr>
              <a:cxnSpLocks/>
              <a:stCxn id="1005916642" idx="6"/>
              <a:endCxn id="2074318386" idx="2"/>
            </p:cNvCxnSpPr>
            <p:nvPr/>
          </p:nvCxnSpPr>
          <p:spPr bwMode="auto">
            <a:xfrm rot="0" flipH="0" flipV="1">
              <a:off x="6742959" y="1953787"/>
              <a:ext cx="978214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204131" name="Straight Arrow Connector 8"/>
            <p:cNvCxnSpPr>
              <a:cxnSpLocks/>
              <a:stCxn id="2074318386" idx="6"/>
            </p:cNvCxnSpPr>
            <p:nvPr/>
          </p:nvCxnSpPr>
          <p:spPr bwMode="auto">
            <a:xfrm rot="0" flipH="0" flipV="1">
              <a:off x="9305746" y="1947568"/>
              <a:ext cx="259321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8693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58282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5620512" y="3212591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6571622" y="3428997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571622" y="2733151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015139" y="3081074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 flipV="1">
            <a:off x="4833256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070740" y="3546269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5796425" y="3017519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5649507" y="3408902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54599" y="1729647"/>
            <a:ext cx="6819900" cy="4286250"/>
          </a:xfr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064000" y="3581632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872138" y="3581632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4888804" y="4162091"/>
            <a:ext cx="3875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23931" y="3616699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4210243" y="2939722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802793" y="4138823"/>
            <a:ext cx="3496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2771585" y="3093226"/>
            <a:ext cx="881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de-DE" sz="2000" b="0" i="0">
                          <a:solidFill>
                            <a:srgbClr val="C00000"/>
                          </a:solidFill>
                          <a:latin typeface="Cambria Math"/>
                        </a:rPr>
                        <m:t>∇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/>
          <p:nvPr/>
        </p:nvSpPr>
        <p:spPr bwMode="auto"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/>
          <p:nvPr/>
        </p:nvSpPr>
        <p:spPr bwMode="auto"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Minimum</a:t>
            </a:r>
            <a:endParaRPr lang="de-DE" sz="16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Maximum</a:t>
            </a:r>
            <a:endParaRPr lang="de-DE" sz="16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Globales Minimum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Picture 8" descr="Chart&#10;&#10;Description automatically generated with medium confidence"/>
          <p:cNvPicPr>
            <a:picLocks noChangeAspect="1"/>
          </p:cNvPicPr>
          <p:nvPr/>
        </p:nvPicPr>
        <p:blipFill>
          <a:blip r:embed="rId3"/>
          <a:srcRect l="6857" t="12880" r="0" b="8000"/>
          <a:stretch/>
        </p:blipFill>
        <p:spPr bwMode="auto"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4"/>
          <a:srcRect l="5737" t="14616" r="20284" b="9427"/>
          <a:stretch/>
        </p:blipFill>
        <p:spPr bwMode="auto"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 bwMode="auto">
          <a:xfrm rot="18485235">
            <a:off x="6035134" y="3476841"/>
            <a:ext cx="2341265" cy="35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Tal des </a:t>
            </a:r>
            <a:r>
              <a:rPr lang="de-DE" i="1"/>
              <a:t>besten </a:t>
            </a:r>
            <a:r>
              <a:rPr lang="de-DE"/>
              <a:t>Abstiegs</a:t>
            </a:r>
            <a:endParaRPr/>
          </a:p>
        </p:txBody>
      </p:sp>
      <p:sp>
        <p:nvSpPr>
          <p:cNvPr id="14" name="Arrow: Right 13"/>
          <p:cNvSpPr/>
          <p:nvPr/>
        </p:nvSpPr>
        <p:spPr bwMode="auto"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Richtung des </a:t>
            </a:r>
            <a:br>
              <a:rPr lang="de-DE"/>
            </a:br>
            <a:r>
              <a:rPr lang="de-DE"/>
              <a:t>steilsten</a:t>
            </a:r>
            <a:r>
              <a:rPr lang="de-DE" i="1"/>
              <a:t> </a:t>
            </a:r>
            <a:r>
              <a:rPr lang="de-DE"/>
              <a:t>Abstiegs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Arc 16"/>
          <p:cNvSpPr/>
          <p:nvPr/>
        </p:nvSpPr>
        <p:spPr bwMode="auto">
          <a:xfrm rot="19356536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Oval 18"/>
          <p:cNvSpPr/>
          <p:nvPr/>
        </p:nvSpPr>
        <p:spPr bwMode="auto"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Dennis.Janka</dc:creator>
  <cp:keywords/>
  <dc:description/>
  <dc:identifier/>
  <dc:language/>
  <cp:lastModifiedBy/>
  <cp:revision>30</cp:revision>
  <dcterms:created xsi:type="dcterms:W3CDTF">2023-01-22T13:32:45Z</dcterms:created>
  <dcterms:modified xsi:type="dcterms:W3CDTF">2024-03-10T08:34:28Z</dcterms:modified>
  <cp:category/>
  <cp:contentStatus/>
  <cp:version/>
</cp:coreProperties>
</file>