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notesSlides/notesSlide17.xml" ContentType="application/vnd.openxmlformats-officedocument.presentationml.notesSlide+xml"/>
  <Override PartName="/ppt/slides/slide2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D7B26C5-4107-4FEC-AEDC-1716B250A1EF}">
  <a:tblStyle styleId="{9D7B26C5-4107-4FEC-AEDC-1716B250A1EF}" styleName="Light Style 1">
    <a:wholeTbl>
      <a:tcTxStyle>
        <a:fontRef idx="minor">
          <a:srgbClr val="000000"/>
        </a:fontRef>
        <a:schemeClr val="tx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solidFill>
                <a:schemeClr val="tx1"/>
              </a:solidFill>
            </a:ln>
          </a:top>
          <a:bottom>
            <a:ln w="12700">
              <a:solidFill>
                <a:schemeClr val="tx1"/>
              </a:solidFill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band2V>
      <a:tcStyle>
        <a:tcBdr/>
        <a:fill>
          <a:solidFill>
            <a:schemeClr val="tx1">
              <a:alpha val="20000"/>
            </a:schemeClr>
          </a:solidFill>
        </a:fill>
      </a:tcStyle>
    </a:band2V>
    <a:lastCol>
      <a:tcStyle>
        <a:tcBdr/>
      </a:tcStyle>
    </a:lastCol>
    <a:firstCol>
      <a:tcStyle>
        <a:tcBdr/>
      </a:tcStyle>
    </a:firstCol>
    <a:lastRow>
      <a:tcStyle>
        <a:tcBdr>
          <a:top>
            <a:ln w="12700">
              <a:solidFill>
                <a:schemeClr val="tx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12700">
              <a:solidFill>
                <a:schemeClr val="tx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75" d="100"/>
          <a:sy n="75" d="100"/>
        </p:scale>
        <p:origin x="1032" y="492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notesMaster" Target="notesMasters/notesMaster1.xml"/><Relationship Id="rId30" Type="http://schemas.openxmlformats.org/officeDocument/2006/relationships/presProps" Target="presProps.xml" /><Relationship Id="rId31" Type="http://schemas.openxmlformats.org/officeDocument/2006/relationships/tableStyles" Target="tableStyles.xml" /><Relationship Id="rId3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3BEFFCD-55D1-46DA-89C3-8B3AE4381425}" type="datetimeFigureOut">
              <a:rPr lang="de-DE"/>
              <a:t>07.03.2024</a:t>
            </a:fld>
            <a:endParaRPr lang="de-DE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A9EB1CA-8E32-43B2-8FCA-33A31D7A2105}" type="slidenum">
              <a:rPr lang="de-DE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85ECC65-EB09-9DCA-672C-5846842BBC0A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0CE5A5D-97DD-F992-8929-75F4EE578F6E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sdsdsdds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730355A-C241-E50A-BC80-B9540B50B994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79544B-4EC5-7B3B-2202-5780BDA991FC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DB5E379-4F1D-CD4D-0893-9FA08E9127A8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A6E0592-6840-8463-01E0-9AB70AE1FC9A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B2F2100-C28A-AA7F-D890-A8EE9909412C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72F590D-4AAD-10BA-22A1-C3D22BB9972C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38AA08B-6905-3CFA-9263-3D11E5844B0B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8995E9-431F-D53D-60FC-F863D7831389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39AABA9-BC0F-843D-4F4E-53AE616DE345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94261D2-70B9-1576-60CD-9B7BCD1C435D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719738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735992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131424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70DFF18-4082-BB9F-78DA-C37BCA90A037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657952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3422017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1177877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CF13365-9983-6915-F31E-BD3782F36EF7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97596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0456871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4297842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188A36A-15D0-1124-A66E-F0E2FF13299E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2D67F6C-3939-6938-81B0-6819A5EB2B58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502797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5630790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6167885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EE2A1D0-B037-5FD4-16C3-75688CA13C21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864940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087126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793951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5536FA9-8AA8-A9F5-9820-4AE7B6473924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1B0F931-EE68-F378-FC25-6BDFA70395D2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5DB7D2-4BBE-CBDF-93F0-384491B72F01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8E584F9-0E7A-E662-3267-7A7CF2C3698D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C36E1E4-979E-99C1-CC74-E9FADEDF89FA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2A9EB1CA-8E32-43B2-8FCA-33A31D7A2105}" type="slidenum">
              <a:rPr lang="de-DE"/>
              <a:t>7</a:t>
            </a:fld>
            <a:endParaRPr lang="de-DE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450AD73-50AE-CAC7-ADEA-303CD36C94DD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D23DF86-F6B3-A38D-207A-B435EF9B8EAC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media1.svg"/><Relationship Id="rId7" Type="http://schemas.openxmlformats.org/officeDocument/2006/relationships/image" Target="../media/image21.png"/><Relationship Id="rId8" Type="http://schemas.openxmlformats.org/officeDocument/2006/relationships/image" Target="../media/media2.svg"/><Relationship Id="rId9" Type="http://schemas.openxmlformats.org/officeDocument/2006/relationships/image" Target="../media/image22.png"/><Relationship Id="rId10" Type="http://schemas.openxmlformats.org/officeDocument/2006/relationships/image" Target="../media/media3.sv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 bwMode="auto">
          <a:xfrm>
            <a:off x="3002281" y="1028315"/>
            <a:ext cx="446882" cy="1464696"/>
            <a:chOff x="3002281" y="1028315"/>
            <a:chExt cx="446882" cy="1464696"/>
          </a:xfrm>
        </p:grpSpPr>
        <p:sp>
          <p:nvSpPr>
            <p:cNvPr id="14" name="TextBox 13"/>
            <p:cNvSpPr txBox="1"/>
            <p:nvPr/>
          </p:nvSpPr>
          <p:spPr bwMode="gray">
            <a:xfrm>
              <a:off x="3030923" y="1053369"/>
              <a:ext cx="353469" cy="1439642"/>
            </a:xfrm>
            <a:prstGeom prst="rect">
              <a:avLst/>
            </a:prstGeom>
            <a:noFill/>
          </p:spPr>
          <p:txBody>
            <a:bodyPr wrap="none" lIns="72000" tIns="72000" rIns="72000" bIns="72000" rtlCol="0">
              <a:noAutofit/>
            </a:bodyPr>
            <a:lstStyle/>
            <a:p>
              <a:pPr>
                <a:spcBef>
                  <a:spcPts val="600"/>
                </a:spcBef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sz="2000" b="0" i="1">
                                <a:latin typeface="Cambria Math"/>
                                <a:ea typeface="Neo Euler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de-DE" sz="2000">
                <a:latin typeface="Neo Euler"/>
                <a:ea typeface="Neo Euler"/>
              </a:endParaRPr>
            </a:p>
            <a:p>
              <a:pPr>
                <a:spcBef>
                  <a:spcPts val="600"/>
                </a:spcBef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sz="2000" b="0" i="1">
                                <a:latin typeface="Cambria Math"/>
                                <a:ea typeface="Neo Euler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>
                            <m:nor m:val="on"/>
                          </m:rPr>
                          <a:rPr lang="de-DE" sz="2000" b="0" i="0">
                            <a:latin typeface="Neo Euler"/>
                            <a:ea typeface="Neo Euler"/>
                          </a:rPr>
                          <m:t>⋮</m:t>
                        </m:r>
                      </m:oMath>
                    </m:oMathPara>
                  </a14:m>
                </mc:Choice>
                <mc:Fallback/>
              </mc:AlternateContent>
              <a:endParaRPr lang="de-DE" sz="2000">
                <a:latin typeface="Neo Euler"/>
                <a:ea typeface="Neo Euler"/>
              </a:endParaRPr>
            </a:p>
            <a:p>
              <a:pPr>
                <a:spcBef>
                  <a:spcPts val="600"/>
                </a:spcBef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sz="2000" b="0" i="1">
                                <a:latin typeface="Cambria Math"/>
                                <a:ea typeface="Neo Euler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n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de-DE" sz="2000">
                <a:latin typeface="Neo Euler"/>
                <a:ea typeface="Neo Euler"/>
              </a:endParaRPr>
            </a:p>
          </p:txBody>
        </p:sp>
        <p:sp>
          <p:nvSpPr>
            <p:cNvPr id="15" name="Double Bracket 14"/>
            <p:cNvSpPr/>
            <p:nvPr/>
          </p:nvSpPr>
          <p:spPr bwMode="gray">
            <a:xfrm>
              <a:off x="3002281" y="1028315"/>
              <a:ext cx="446882" cy="1439642"/>
            </a:xfrm>
            <a:custGeom>
              <a:avLst/>
              <a:gdLst>
                <a:gd name="connsiteX0" fmla="*/ 0 w 446882"/>
                <a:gd name="connsiteY0" fmla="*/ 74482 h 1439642"/>
                <a:gd name="connsiteX1" fmla="*/ 74482 w 446882"/>
                <a:gd name="connsiteY1" fmla="*/ 0 h 1439642"/>
                <a:gd name="connsiteX2" fmla="*/ 372400 w 446882"/>
                <a:gd name="connsiteY2" fmla="*/ 0 h 1439642"/>
                <a:gd name="connsiteX3" fmla="*/ 446882 w 446882"/>
                <a:gd name="connsiteY3" fmla="*/ 74482 h 1439642"/>
                <a:gd name="connsiteX4" fmla="*/ 446882 w 446882"/>
                <a:gd name="connsiteY4" fmla="*/ 719821 h 1439642"/>
                <a:gd name="connsiteX5" fmla="*/ 446882 w 446882"/>
                <a:gd name="connsiteY5" fmla="*/ 1365160 h 1439642"/>
                <a:gd name="connsiteX6" fmla="*/ 372400 w 446882"/>
                <a:gd name="connsiteY6" fmla="*/ 1439642 h 1439642"/>
                <a:gd name="connsiteX7" fmla="*/ 74482 w 446882"/>
                <a:gd name="connsiteY7" fmla="*/ 1439642 h 1439642"/>
                <a:gd name="connsiteX8" fmla="*/ 0 w 446882"/>
                <a:gd name="connsiteY8" fmla="*/ 1365160 h 1439642"/>
                <a:gd name="connsiteX9" fmla="*/ 0 w 446882"/>
                <a:gd name="connsiteY9" fmla="*/ 719821 h 1439642"/>
                <a:gd name="connsiteX10" fmla="*/ 0 w 446882"/>
                <a:gd name="connsiteY10" fmla="*/ 74482 h 1439642"/>
                <a:gd name="connsiteX0" fmla="*/ 74482 w 446882"/>
                <a:gd name="connsiteY0" fmla="*/ 1439642 h 1439642"/>
                <a:gd name="connsiteX1" fmla="*/ 0 w 446882"/>
                <a:gd name="connsiteY1" fmla="*/ 1365160 h 1439642"/>
                <a:gd name="connsiteX2" fmla="*/ 0 w 446882"/>
                <a:gd name="connsiteY2" fmla="*/ 758541 h 1439642"/>
                <a:gd name="connsiteX3" fmla="*/ 0 w 446882"/>
                <a:gd name="connsiteY3" fmla="*/ 74482 h 1439642"/>
                <a:gd name="connsiteX4" fmla="*/ 74482 w 446882"/>
                <a:gd name="connsiteY4" fmla="*/ 0 h 1439642"/>
                <a:gd name="connsiteX5" fmla="*/ 372400 w 446882"/>
                <a:gd name="connsiteY5" fmla="*/ 0 h 1439642"/>
                <a:gd name="connsiteX6" fmla="*/ 446882 w 446882"/>
                <a:gd name="connsiteY6" fmla="*/ 74482 h 1439642"/>
                <a:gd name="connsiteX7" fmla="*/ 446882 w 446882"/>
                <a:gd name="connsiteY7" fmla="*/ 706914 h 1439642"/>
                <a:gd name="connsiteX8" fmla="*/ 446882 w 446882"/>
                <a:gd name="connsiteY8" fmla="*/ 1365160 h 1439642"/>
                <a:gd name="connsiteX9" fmla="*/ 372400 w 446882"/>
                <a:gd name="connsiteY9" fmla="*/ 1439642 h 1439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6882" h="1439642" fill="norm" stroke="0" extrusionOk="0">
                  <a:moveTo>
                    <a:pt x="0" y="74482"/>
                  </a:moveTo>
                  <a:cubicBezTo>
                    <a:pt x="-1938" y="32152"/>
                    <a:pt x="26710" y="2491"/>
                    <a:pt x="74482" y="0"/>
                  </a:cubicBezTo>
                  <a:cubicBezTo>
                    <a:pt x="223375" y="-12137"/>
                    <a:pt x="304220" y="-162"/>
                    <a:pt x="372400" y="0"/>
                  </a:cubicBezTo>
                  <a:cubicBezTo>
                    <a:pt x="410540" y="-2278"/>
                    <a:pt x="445198" y="36803"/>
                    <a:pt x="446882" y="74482"/>
                  </a:cubicBezTo>
                  <a:cubicBezTo>
                    <a:pt x="415130" y="285135"/>
                    <a:pt x="418711" y="580387"/>
                    <a:pt x="446882" y="719821"/>
                  </a:cubicBezTo>
                  <a:cubicBezTo>
                    <a:pt x="475053" y="859255"/>
                    <a:pt x="455158" y="1131255"/>
                    <a:pt x="446882" y="1365160"/>
                  </a:cubicBezTo>
                  <a:cubicBezTo>
                    <a:pt x="451139" y="1399367"/>
                    <a:pt x="406271" y="1446026"/>
                    <a:pt x="372400" y="1439642"/>
                  </a:cubicBezTo>
                  <a:cubicBezTo>
                    <a:pt x="264664" y="1425506"/>
                    <a:pt x="151248" y="1426750"/>
                    <a:pt x="74482" y="1439642"/>
                  </a:cubicBezTo>
                  <a:cubicBezTo>
                    <a:pt x="39266" y="1441065"/>
                    <a:pt x="-3990" y="1405650"/>
                    <a:pt x="0" y="1365160"/>
                  </a:cubicBezTo>
                  <a:cubicBezTo>
                    <a:pt x="31569" y="1141921"/>
                    <a:pt x="-10303" y="938996"/>
                    <a:pt x="0" y="719821"/>
                  </a:cubicBezTo>
                  <a:cubicBezTo>
                    <a:pt x="10303" y="500646"/>
                    <a:pt x="-5863" y="205106"/>
                    <a:pt x="0" y="74482"/>
                  </a:cubicBezTo>
                  <a:close/>
                </a:path>
                <a:path w="446882" h="1439642" fill="none" stroke="1" extrusionOk="0">
                  <a:moveTo>
                    <a:pt x="74482" y="1439642"/>
                  </a:moveTo>
                  <a:cubicBezTo>
                    <a:pt x="24318" y="1444403"/>
                    <a:pt x="723" y="1402161"/>
                    <a:pt x="0" y="1365160"/>
                  </a:cubicBezTo>
                  <a:cubicBezTo>
                    <a:pt x="6366" y="1103037"/>
                    <a:pt x="-25817" y="994396"/>
                    <a:pt x="0" y="758541"/>
                  </a:cubicBezTo>
                  <a:cubicBezTo>
                    <a:pt x="25817" y="522686"/>
                    <a:pt x="16672" y="234415"/>
                    <a:pt x="0" y="74482"/>
                  </a:cubicBezTo>
                  <a:cubicBezTo>
                    <a:pt x="-5670" y="25824"/>
                    <a:pt x="41308" y="2494"/>
                    <a:pt x="74482" y="0"/>
                  </a:cubicBezTo>
                  <a:moveTo>
                    <a:pt x="372400" y="0"/>
                  </a:moveTo>
                  <a:cubicBezTo>
                    <a:pt x="413083" y="-9371"/>
                    <a:pt x="448243" y="34205"/>
                    <a:pt x="446882" y="74482"/>
                  </a:cubicBezTo>
                  <a:cubicBezTo>
                    <a:pt x="430544" y="280040"/>
                    <a:pt x="462618" y="525556"/>
                    <a:pt x="446882" y="706914"/>
                  </a:cubicBezTo>
                  <a:cubicBezTo>
                    <a:pt x="431146" y="888272"/>
                    <a:pt x="474692" y="1071463"/>
                    <a:pt x="446882" y="1365160"/>
                  </a:cubicBezTo>
                  <a:cubicBezTo>
                    <a:pt x="449086" y="1402469"/>
                    <a:pt x="411121" y="1438717"/>
                    <a:pt x="372400" y="1439642"/>
                  </a:cubicBezTo>
                </a:path>
                <a:path w="446882" h="1439642" fill="none" stroke="0" extrusionOk="0">
                  <a:moveTo>
                    <a:pt x="74482" y="1439642"/>
                  </a:moveTo>
                  <a:cubicBezTo>
                    <a:pt x="34953" y="1441610"/>
                    <a:pt x="2445" y="1404154"/>
                    <a:pt x="0" y="1365160"/>
                  </a:cubicBezTo>
                  <a:cubicBezTo>
                    <a:pt x="-1789" y="1098455"/>
                    <a:pt x="3794" y="948391"/>
                    <a:pt x="0" y="719821"/>
                  </a:cubicBezTo>
                  <a:cubicBezTo>
                    <a:pt x="-3794" y="491251"/>
                    <a:pt x="14468" y="371861"/>
                    <a:pt x="0" y="74482"/>
                  </a:cubicBezTo>
                  <a:cubicBezTo>
                    <a:pt x="-2519" y="28213"/>
                    <a:pt x="33542" y="-2635"/>
                    <a:pt x="74482" y="0"/>
                  </a:cubicBezTo>
                  <a:moveTo>
                    <a:pt x="372400" y="0"/>
                  </a:moveTo>
                  <a:cubicBezTo>
                    <a:pt x="406847" y="3905"/>
                    <a:pt x="442980" y="40324"/>
                    <a:pt x="446882" y="74482"/>
                  </a:cubicBezTo>
                  <a:cubicBezTo>
                    <a:pt x="461284" y="338775"/>
                    <a:pt x="463630" y="510348"/>
                    <a:pt x="446882" y="694007"/>
                  </a:cubicBezTo>
                  <a:cubicBezTo>
                    <a:pt x="430134" y="877666"/>
                    <a:pt x="447601" y="1074631"/>
                    <a:pt x="446882" y="1365160"/>
                  </a:cubicBezTo>
                  <a:cubicBezTo>
                    <a:pt x="445559" y="1406366"/>
                    <a:pt x="416318" y="1445153"/>
                    <a:pt x="372400" y="1439642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>
                <a:latin typeface="Neo Euler"/>
                <a:ea typeface="Neo Euler"/>
              </a:endParaRPr>
            </a:p>
          </p:txBody>
        </p:sp>
      </p:grpSp>
      <p:sp>
        <p:nvSpPr>
          <p:cNvPr id="12" name="TextBox 11"/>
          <p:cNvSpPr txBox="1"/>
          <p:nvPr/>
        </p:nvSpPr>
        <p:spPr bwMode="gray">
          <a:xfrm>
            <a:off x="6351681" y="1083954"/>
            <a:ext cx="315368" cy="143964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r">
              <a:spcBef>
                <a:spcPts val="600"/>
              </a:spcBef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de-DE" sz="2000" b="0" i="1">
                              <a:latin typeface="Cambria Math"/>
                              <a:ea typeface="Neo Euler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nor m:val="on"/>
                            </m:rPr>
                            <a:rPr lang="de-DE" sz="2000" b="0" i="0">
                              <a:latin typeface="Neo Euler"/>
                              <a:ea typeface="Neo Euler"/>
                            </a:rPr>
                            <m:t>f</m:t>
                          </m:r>
                        </m:e>
                        <m:sub>
                          <m:r>
                            <m:rPr>
                              <m:nor m:val="on"/>
                            </m:rPr>
                            <a:rPr lang="de-DE" sz="2000" b="0" i="0">
                              <a:latin typeface="Neo Euler"/>
                              <a:ea typeface="Neo Euler"/>
                            </a:rPr>
                            <m:t>1</m:t>
                          </m:r>
                        </m:sub>
                      </m:sSub>
                      <m:r>
                        <m:rPr>
                          <m:nor m:val="on"/>
                        </m:rPr>
                        <a:rPr lang="de-DE" sz="2000" b="0" i="0">
                          <a:latin typeface="Neo Euler"/>
                          <a:ea typeface="Neo Euler"/>
                        </a:rPr>
                        <m:t>(</m:t>
                      </m:r>
                      <m:r>
                        <m:rPr>
                          <m:nor m:val="on"/>
                        </m:rPr>
                        <a:rPr lang="de-DE" sz="2000" b="0" i="0">
                          <a:latin typeface="Neo Euler"/>
                          <a:ea typeface="Neo Euler"/>
                        </a:rPr>
                        <m:t>x</m:t>
                      </m:r>
                      <m:r>
                        <m:rPr>
                          <m:nor m:val="on"/>
                        </m:rPr>
                        <a:rPr lang="de-DE" sz="2000" b="0" i="0">
                          <a:latin typeface="Neo Euler"/>
                          <a:ea typeface="Neo Euler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endParaRPr lang="de-DE" sz="2000">
              <a:latin typeface="Neo Euler"/>
              <a:ea typeface="Neo Euler"/>
            </a:endParaRPr>
          </a:p>
          <a:p>
            <a:pPr algn="r">
              <a:spcBef>
                <a:spcPts val="600"/>
              </a:spcBef>
              <a:defRPr/>
            </a:pPr>
            <a:r>
              <a:rPr lang="de-DE" sz="2000">
                <a:latin typeface="Neo Euler"/>
                <a:ea typeface="Neo Euler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nor m:val="on"/>
                        </m:rPr>
                        <a:rPr lang="de-DE" sz="2000" b="0" i="0">
                          <a:latin typeface="Neo Euler"/>
                          <a:ea typeface="Neo Euler"/>
                        </a:rPr>
                        <m:t>⋮</m:t>
                      </m:r>
                    </m:oMath>
                  </m:oMathPara>
                </a14:m>
              </mc:Choice>
              <mc:Fallback/>
            </mc:AlternateContent>
            <a:endParaRPr lang="de-DE" sz="2000">
              <a:latin typeface="Neo Euler"/>
              <a:ea typeface="Neo Euler"/>
            </a:endParaRPr>
          </a:p>
          <a:p>
            <a:pPr algn="r">
              <a:spcBef>
                <a:spcPts val="600"/>
              </a:spcBef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de-DE" sz="2000" b="0" i="1">
                              <a:latin typeface="Cambria Math"/>
                              <a:ea typeface="Neo Euler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nor m:val="on"/>
                            </m:rPr>
                            <a:rPr lang="de-DE" sz="2000" b="0" i="0">
                              <a:latin typeface="Neo Euler"/>
                              <a:ea typeface="Neo Euler"/>
                            </a:rPr>
                            <m:t>f</m:t>
                          </m:r>
                        </m:e>
                        <m:sub>
                          <m:r>
                            <m:rPr>
                              <m:nor m:val="on"/>
                            </m:rPr>
                            <a:rPr lang="de-DE" sz="2000" b="0" i="0">
                              <a:latin typeface="Neo Euler"/>
                              <a:ea typeface="Neo Euler"/>
                            </a:rPr>
                            <m:t>m</m:t>
                          </m:r>
                        </m:sub>
                      </m:sSub>
                      <m:r>
                        <m:rPr>
                          <m:nor m:val="on"/>
                        </m:rPr>
                        <a:rPr lang="de-DE" sz="2000" b="0" i="0">
                          <a:latin typeface="Neo Euler"/>
                          <a:ea typeface="Neo Euler"/>
                        </a:rPr>
                        <m:t>(</m:t>
                      </m:r>
                      <m:r>
                        <m:rPr>
                          <m:nor m:val="on"/>
                        </m:rPr>
                        <a:rPr lang="de-DE" sz="2000" b="0" i="0">
                          <a:latin typeface="Neo Euler"/>
                          <a:ea typeface="Neo Euler"/>
                        </a:rPr>
                        <m:t>x</m:t>
                      </m:r>
                      <m:r>
                        <m:rPr>
                          <m:nor m:val="on"/>
                        </m:rPr>
                        <a:rPr lang="de-DE" sz="2000" b="0" i="0">
                          <a:latin typeface="Neo Euler"/>
                          <a:ea typeface="Neo Euler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endParaRPr lang="de-DE" sz="2000">
              <a:latin typeface="Neo Euler"/>
              <a:ea typeface="Neo Euler"/>
            </a:endParaRPr>
          </a:p>
        </p:txBody>
      </p:sp>
      <p:sp>
        <p:nvSpPr>
          <p:cNvPr id="13" name="Double Bracket 12"/>
          <p:cNvSpPr/>
          <p:nvPr/>
        </p:nvSpPr>
        <p:spPr bwMode="gray">
          <a:xfrm>
            <a:off x="6357461" y="1068948"/>
            <a:ext cx="774859" cy="1242173"/>
          </a:xfrm>
          <a:custGeom>
            <a:avLst/>
            <a:gdLst>
              <a:gd name="connsiteX0" fmla="*/ 0 w 774859"/>
              <a:gd name="connsiteY0" fmla="*/ 129146 h 1242173"/>
              <a:gd name="connsiteX1" fmla="*/ 129146 w 774859"/>
              <a:gd name="connsiteY1" fmla="*/ 0 h 1242173"/>
              <a:gd name="connsiteX2" fmla="*/ 645713 w 774859"/>
              <a:gd name="connsiteY2" fmla="*/ 0 h 1242173"/>
              <a:gd name="connsiteX3" fmla="*/ 774859 w 774859"/>
              <a:gd name="connsiteY3" fmla="*/ 129146 h 1242173"/>
              <a:gd name="connsiteX4" fmla="*/ 774859 w 774859"/>
              <a:gd name="connsiteY4" fmla="*/ 621087 h 1242173"/>
              <a:gd name="connsiteX5" fmla="*/ 774859 w 774859"/>
              <a:gd name="connsiteY5" fmla="*/ 1113027 h 1242173"/>
              <a:gd name="connsiteX6" fmla="*/ 645713 w 774859"/>
              <a:gd name="connsiteY6" fmla="*/ 1242173 h 1242173"/>
              <a:gd name="connsiteX7" fmla="*/ 129146 w 774859"/>
              <a:gd name="connsiteY7" fmla="*/ 1242173 h 1242173"/>
              <a:gd name="connsiteX8" fmla="*/ 0 w 774859"/>
              <a:gd name="connsiteY8" fmla="*/ 1113027 h 1242173"/>
              <a:gd name="connsiteX9" fmla="*/ 0 w 774859"/>
              <a:gd name="connsiteY9" fmla="*/ 621087 h 1242173"/>
              <a:gd name="connsiteX10" fmla="*/ 0 w 774859"/>
              <a:gd name="connsiteY10" fmla="*/ 129146 h 1242173"/>
              <a:gd name="connsiteX0" fmla="*/ 129146 w 774859"/>
              <a:gd name="connsiteY0" fmla="*/ 1242173 h 1242173"/>
              <a:gd name="connsiteX1" fmla="*/ 0 w 774859"/>
              <a:gd name="connsiteY1" fmla="*/ 1113027 h 1242173"/>
              <a:gd name="connsiteX2" fmla="*/ 0 w 774859"/>
              <a:gd name="connsiteY2" fmla="*/ 650603 h 1242173"/>
              <a:gd name="connsiteX3" fmla="*/ 0 w 774859"/>
              <a:gd name="connsiteY3" fmla="*/ 129146 h 1242173"/>
              <a:gd name="connsiteX4" fmla="*/ 129146 w 774859"/>
              <a:gd name="connsiteY4" fmla="*/ 0 h 1242173"/>
              <a:gd name="connsiteX5" fmla="*/ 645713 w 774859"/>
              <a:gd name="connsiteY5" fmla="*/ 0 h 1242173"/>
              <a:gd name="connsiteX6" fmla="*/ 774859 w 774859"/>
              <a:gd name="connsiteY6" fmla="*/ 129146 h 1242173"/>
              <a:gd name="connsiteX7" fmla="*/ 774859 w 774859"/>
              <a:gd name="connsiteY7" fmla="*/ 611248 h 1242173"/>
              <a:gd name="connsiteX8" fmla="*/ 774859 w 774859"/>
              <a:gd name="connsiteY8" fmla="*/ 1113027 h 1242173"/>
              <a:gd name="connsiteX9" fmla="*/ 645713 w 774859"/>
              <a:gd name="connsiteY9" fmla="*/ 1242173 h 1242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859" h="1242173" fill="norm" stroke="0" extrusionOk="0">
                <a:moveTo>
                  <a:pt x="0" y="129146"/>
                </a:moveTo>
                <a:cubicBezTo>
                  <a:pt x="-11966" y="50440"/>
                  <a:pt x="50607" y="2707"/>
                  <a:pt x="129146" y="0"/>
                </a:cubicBezTo>
                <a:cubicBezTo>
                  <a:pt x="366873" y="-18044"/>
                  <a:pt x="434411" y="25295"/>
                  <a:pt x="645713" y="0"/>
                </a:cubicBezTo>
                <a:cubicBezTo>
                  <a:pt x="711035" y="-4566"/>
                  <a:pt x="773303" y="61014"/>
                  <a:pt x="774859" y="129146"/>
                </a:cubicBezTo>
                <a:cubicBezTo>
                  <a:pt x="789840" y="256368"/>
                  <a:pt x="764672" y="438791"/>
                  <a:pt x="774859" y="621087"/>
                </a:cubicBezTo>
                <a:cubicBezTo>
                  <a:pt x="785046" y="803383"/>
                  <a:pt x="788955" y="965860"/>
                  <a:pt x="774859" y="1113027"/>
                </a:cubicBezTo>
                <a:cubicBezTo>
                  <a:pt x="776148" y="1182255"/>
                  <a:pt x="710352" y="1248048"/>
                  <a:pt x="645713" y="1242173"/>
                </a:cubicBezTo>
                <a:cubicBezTo>
                  <a:pt x="452303" y="1263635"/>
                  <a:pt x="275700" y="1243863"/>
                  <a:pt x="129146" y="1242173"/>
                </a:cubicBezTo>
                <a:cubicBezTo>
                  <a:pt x="72706" y="1245752"/>
                  <a:pt x="-12624" y="1182310"/>
                  <a:pt x="0" y="1113027"/>
                </a:cubicBezTo>
                <a:cubicBezTo>
                  <a:pt x="-15918" y="935951"/>
                  <a:pt x="-23683" y="805580"/>
                  <a:pt x="0" y="621087"/>
                </a:cubicBezTo>
                <a:cubicBezTo>
                  <a:pt x="23683" y="436594"/>
                  <a:pt x="-18095" y="320368"/>
                  <a:pt x="0" y="129146"/>
                </a:cubicBezTo>
                <a:close/>
              </a:path>
              <a:path w="774859" h="1242173" fill="none" stroke="1" extrusionOk="0">
                <a:moveTo>
                  <a:pt x="129146" y="1242173"/>
                </a:moveTo>
                <a:cubicBezTo>
                  <a:pt x="50062" y="1246265"/>
                  <a:pt x="1468" y="1175959"/>
                  <a:pt x="0" y="1113027"/>
                </a:cubicBezTo>
                <a:cubicBezTo>
                  <a:pt x="4562" y="1014052"/>
                  <a:pt x="16612" y="754293"/>
                  <a:pt x="0" y="650603"/>
                </a:cubicBezTo>
                <a:cubicBezTo>
                  <a:pt x="-16612" y="546913"/>
                  <a:pt x="-8193" y="310324"/>
                  <a:pt x="0" y="129146"/>
                </a:cubicBezTo>
                <a:cubicBezTo>
                  <a:pt x="-6366" y="49375"/>
                  <a:pt x="64550" y="2108"/>
                  <a:pt x="129146" y="0"/>
                </a:cubicBezTo>
                <a:moveTo>
                  <a:pt x="645713" y="0"/>
                </a:moveTo>
                <a:cubicBezTo>
                  <a:pt x="716394" y="-13367"/>
                  <a:pt x="777437" y="59445"/>
                  <a:pt x="774859" y="129146"/>
                </a:cubicBezTo>
                <a:cubicBezTo>
                  <a:pt x="787313" y="321500"/>
                  <a:pt x="786959" y="431447"/>
                  <a:pt x="774859" y="611248"/>
                </a:cubicBezTo>
                <a:cubicBezTo>
                  <a:pt x="762759" y="791049"/>
                  <a:pt x="781109" y="940912"/>
                  <a:pt x="774859" y="1113027"/>
                </a:cubicBezTo>
                <a:cubicBezTo>
                  <a:pt x="782003" y="1171949"/>
                  <a:pt x="708493" y="1238897"/>
                  <a:pt x="645713" y="1242173"/>
                </a:cubicBezTo>
              </a:path>
              <a:path w="774859" h="1242173" fill="none" stroke="0" extrusionOk="0">
                <a:moveTo>
                  <a:pt x="129146" y="1242173"/>
                </a:moveTo>
                <a:cubicBezTo>
                  <a:pt x="62221" y="1247563"/>
                  <a:pt x="2072" y="1182537"/>
                  <a:pt x="0" y="1113027"/>
                </a:cubicBezTo>
                <a:cubicBezTo>
                  <a:pt x="-8756" y="936542"/>
                  <a:pt x="-664" y="786996"/>
                  <a:pt x="0" y="621087"/>
                </a:cubicBezTo>
                <a:cubicBezTo>
                  <a:pt x="664" y="455178"/>
                  <a:pt x="-11050" y="306120"/>
                  <a:pt x="0" y="129146"/>
                </a:cubicBezTo>
                <a:cubicBezTo>
                  <a:pt x="-2504" y="52718"/>
                  <a:pt x="58811" y="-13386"/>
                  <a:pt x="129146" y="0"/>
                </a:cubicBezTo>
                <a:moveTo>
                  <a:pt x="645713" y="0"/>
                </a:moveTo>
                <a:cubicBezTo>
                  <a:pt x="702140" y="8699"/>
                  <a:pt x="773009" y="61129"/>
                  <a:pt x="774859" y="129146"/>
                </a:cubicBezTo>
                <a:cubicBezTo>
                  <a:pt x="756309" y="324366"/>
                  <a:pt x="791906" y="427189"/>
                  <a:pt x="774859" y="601409"/>
                </a:cubicBezTo>
                <a:cubicBezTo>
                  <a:pt x="757812" y="775629"/>
                  <a:pt x="794813" y="886973"/>
                  <a:pt x="774859" y="1113027"/>
                </a:cubicBezTo>
                <a:cubicBezTo>
                  <a:pt x="766797" y="1184782"/>
                  <a:pt x="725051" y="1258038"/>
                  <a:pt x="645713" y="1242173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de-DE" sz="1600">
              <a:latin typeface="Neo Euler"/>
              <a:ea typeface="Neo Euler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6080729" y="2580966"/>
            <a:ext cx="1422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2000">
                <a:latin typeface="Architects Daughter"/>
                <a:ea typeface="Neo Euler"/>
              </a:rPr>
              <a:t>Vektor</a:t>
            </a:r>
            <a:endParaRPr/>
          </a:p>
        </p:txBody>
      </p:sp>
      <p:sp>
        <p:nvSpPr>
          <p:cNvPr id="11" name="TextBox 10"/>
          <p:cNvSpPr txBox="1"/>
          <p:nvPr/>
        </p:nvSpPr>
        <p:spPr bwMode="auto">
          <a:xfrm>
            <a:off x="2656662" y="2588404"/>
            <a:ext cx="1285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2000">
                <a:latin typeface="Architects Daughter"/>
                <a:ea typeface="Neo Euler"/>
              </a:rPr>
              <a:t>Vektor</a:t>
            </a:r>
            <a:endParaRPr/>
          </a:p>
        </p:txBody>
      </p:sp>
      <p:sp>
        <p:nvSpPr>
          <p:cNvPr id="18" name="TextBox 17"/>
          <p:cNvSpPr txBox="1"/>
          <p:nvPr/>
        </p:nvSpPr>
        <p:spPr bwMode="auto">
          <a:xfrm>
            <a:off x="6266785" y="4141996"/>
            <a:ext cx="763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nor m:val="on"/>
                        </m:rPr>
                        <a:rPr lang="de-DE" sz="2000" b="0" i="0">
                          <a:latin typeface="Neo Euler"/>
                          <a:ea typeface="Neo Euler"/>
                        </a:rPr>
                        <m:t>f</m:t>
                      </m:r>
                      <m:r>
                        <m:rPr>
                          <m:nor m:val="on"/>
                        </m:rPr>
                        <a:rPr lang="de-DE" sz="2000" b="0" i="0">
                          <a:latin typeface="Neo Euler"/>
                          <a:ea typeface="Neo Euler"/>
                        </a:rPr>
                        <m:t>(</m:t>
                      </m:r>
                      <m:r>
                        <m:rPr>
                          <m:nor m:val="on"/>
                        </m:rPr>
                        <a:rPr lang="de-DE" sz="2000" b="0" i="0">
                          <a:latin typeface="Neo Euler"/>
                          <a:ea typeface="Neo Euler"/>
                        </a:rPr>
                        <m:t>x</m:t>
                      </m:r>
                      <m:r>
                        <m:rPr>
                          <m:nor m:val="on"/>
                        </m:rPr>
                        <a:rPr lang="de-DE" sz="2000" b="0" i="0">
                          <a:latin typeface="Neo Euler"/>
                          <a:ea typeface="Neo Euler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r>
              <a:rPr lang="de-DE" sz="2000" b="0">
                <a:latin typeface="Neo Euler"/>
                <a:ea typeface="Neo Euler"/>
              </a:rPr>
              <a:t> </a:t>
            </a:r>
            <a:endParaRPr/>
          </a:p>
        </p:txBody>
      </p:sp>
      <p:sp>
        <p:nvSpPr>
          <p:cNvPr id="23" name="TextBox 22"/>
          <p:cNvSpPr txBox="1"/>
          <p:nvPr/>
        </p:nvSpPr>
        <p:spPr bwMode="auto">
          <a:xfrm>
            <a:off x="2638107" y="5224638"/>
            <a:ext cx="1378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800">
                <a:latin typeface="Architects Daughter"/>
                <a:ea typeface="Neo Euler"/>
              </a:rPr>
              <a:t>Vektor</a:t>
            </a:r>
            <a:endParaRPr lang="de-DE">
              <a:latin typeface="Architects Daughter"/>
              <a:ea typeface="Neo Euler"/>
            </a:endParaRPr>
          </a:p>
        </p:txBody>
      </p:sp>
      <p:sp>
        <p:nvSpPr>
          <p:cNvPr id="31" name="Rectangle: Rounded Corners 30"/>
          <p:cNvSpPr/>
          <p:nvPr/>
        </p:nvSpPr>
        <p:spPr bwMode="auto">
          <a:xfrm>
            <a:off x="4043306" y="1173677"/>
            <a:ext cx="1576846" cy="1038358"/>
          </a:xfrm>
          <a:custGeom>
            <a:avLst/>
            <a:gdLst>
              <a:gd name="connsiteX0" fmla="*/ 0 w 1576846"/>
              <a:gd name="connsiteY0" fmla="*/ 173063 h 1038358"/>
              <a:gd name="connsiteX1" fmla="*/ 173063 w 1576846"/>
              <a:gd name="connsiteY1" fmla="*/ 0 h 1038358"/>
              <a:gd name="connsiteX2" fmla="*/ 788423 w 1576846"/>
              <a:gd name="connsiteY2" fmla="*/ 0 h 1038358"/>
              <a:gd name="connsiteX3" fmla="*/ 1403783 w 1576846"/>
              <a:gd name="connsiteY3" fmla="*/ 0 h 1038358"/>
              <a:gd name="connsiteX4" fmla="*/ 1576846 w 1576846"/>
              <a:gd name="connsiteY4" fmla="*/ 173063 h 1038358"/>
              <a:gd name="connsiteX5" fmla="*/ 1576846 w 1576846"/>
              <a:gd name="connsiteY5" fmla="*/ 865295 h 1038358"/>
              <a:gd name="connsiteX6" fmla="*/ 1403783 w 1576846"/>
              <a:gd name="connsiteY6" fmla="*/ 1038358 h 1038358"/>
              <a:gd name="connsiteX7" fmla="*/ 776116 w 1576846"/>
              <a:gd name="connsiteY7" fmla="*/ 1038358 h 1038358"/>
              <a:gd name="connsiteX8" fmla="*/ 173063 w 1576846"/>
              <a:gd name="connsiteY8" fmla="*/ 1038358 h 1038358"/>
              <a:gd name="connsiteX9" fmla="*/ 0 w 1576846"/>
              <a:gd name="connsiteY9" fmla="*/ 865295 h 1038358"/>
              <a:gd name="connsiteX10" fmla="*/ 0 w 1576846"/>
              <a:gd name="connsiteY10" fmla="*/ 173063 h 1038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76846" h="1038358" fill="none" stroke="1" extrusionOk="0">
                <a:moveTo>
                  <a:pt x="0" y="173063"/>
                </a:moveTo>
                <a:cubicBezTo>
                  <a:pt x="10247" y="90035"/>
                  <a:pt x="87943" y="-9159"/>
                  <a:pt x="173063" y="0"/>
                </a:cubicBezTo>
                <a:cubicBezTo>
                  <a:pt x="407996" y="-30533"/>
                  <a:pt x="621493" y="-6589"/>
                  <a:pt x="788423" y="0"/>
                </a:cubicBezTo>
                <a:cubicBezTo>
                  <a:pt x="955353" y="6589"/>
                  <a:pt x="1178242" y="-20157"/>
                  <a:pt x="1403783" y="0"/>
                </a:cubicBezTo>
                <a:cubicBezTo>
                  <a:pt x="1489430" y="-20248"/>
                  <a:pt x="1578401" y="56449"/>
                  <a:pt x="1576846" y="173063"/>
                </a:cubicBezTo>
                <a:cubicBezTo>
                  <a:pt x="1579499" y="510406"/>
                  <a:pt x="1572074" y="682523"/>
                  <a:pt x="1576846" y="865295"/>
                </a:cubicBezTo>
                <a:cubicBezTo>
                  <a:pt x="1574229" y="960983"/>
                  <a:pt x="1507927" y="1022919"/>
                  <a:pt x="1403783" y="1038358"/>
                </a:cubicBezTo>
                <a:cubicBezTo>
                  <a:pt x="1092108" y="1027820"/>
                  <a:pt x="1075754" y="1065528"/>
                  <a:pt x="776116" y="1038358"/>
                </a:cubicBezTo>
                <a:cubicBezTo>
                  <a:pt x="476478" y="1011188"/>
                  <a:pt x="371358" y="1022699"/>
                  <a:pt x="173063" y="1038358"/>
                </a:cubicBezTo>
                <a:cubicBezTo>
                  <a:pt x="76955" y="1024121"/>
                  <a:pt x="8232" y="962592"/>
                  <a:pt x="0" y="865295"/>
                </a:cubicBezTo>
                <a:cubicBezTo>
                  <a:pt x="-9572" y="724157"/>
                  <a:pt x="-18122" y="339779"/>
                  <a:pt x="0" y="173063"/>
                </a:cubicBezTo>
                <a:close/>
              </a:path>
              <a:path w="1576846" h="1038358" fill="norm" stroke="0" extrusionOk="0">
                <a:moveTo>
                  <a:pt x="0" y="173063"/>
                </a:moveTo>
                <a:cubicBezTo>
                  <a:pt x="-11693" y="70271"/>
                  <a:pt x="65411" y="4531"/>
                  <a:pt x="173063" y="0"/>
                </a:cubicBezTo>
                <a:cubicBezTo>
                  <a:pt x="447393" y="1583"/>
                  <a:pt x="549024" y="14740"/>
                  <a:pt x="813037" y="0"/>
                </a:cubicBezTo>
                <a:cubicBezTo>
                  <a:pt x="1077050" y="-14740"/>
                  <a:pt x="1150562" y="22169"/>
                  <a:pt x="1403783" y="0"/>
                </a:cubicBezTo>
                <a:cubicBezTo>
                  <a:pt x="1487964" y="-6237"/>
                  <a:pt x="1587912" y="82771"/>
                  <a:pt x="1576846" y="173063"/>
                </a:cubicBezTo>
                <a:cubicBezTo>
                  <a:pt x="1578579" y="431208"/>
                  <a:pt x="1593175" y="541922"/>
                  <a:pt x="1576846" y="865295"/>
                </a:cubicBezTo>
                <a:cubicBezTo>
                  <a:pt x="1580313" y="955234"/>
                  <a:pt x="1482756" y="1052952"/>
                  <a:pt x="1403783" y="1038358"/>
                </a:cubicBezTo>
                <a:cubicBezTo>
                  <a:pt x="1137318" y="1040189"/>
                  <a:pt x="949421" y="1039915"/>
                  <a:pt x="788423" y="1038358"/>
                </a:cubicBezTo>
                <a:cubicBezTo>
                  <a:pt x="627425" y="1036801"/>
                  <a:pt x="365348" y="1048763"/>
                  <a:pt x="173063" y="1038358"/>
                </a:cubicBezTo>
                <a:cubicBezTo>
                  <a:pt x="73750" y="1038145"/>
                  <a:pt x="3906" y="950165"/>
                  <a:pt x="0" y="865295"/>
                </a:cubicBezTo>
                <a:cubicBezTo>
                  <a:pt x="21224" y="565847"/>
                  <a:pt x="7996" y="411277"/>
                  <a:pt x="0" y="173063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sz="2800" b="0" i="1">
                          <a:latin typeface="Cambria Math"/>
                          <a:ea typeface="Neo Euler"/>
                        </a:rPr>
                        <m:t>𝑓</m:t>
                      </m:r>
                    </m:oMath>
                  </m:oMathPara>
                </a14:m>
              </mc:Choice>
              <mc:Fallback/>
            </mc:AlternateContent>
            <a:endParaRPr lang="de-DE" sz="2800">
              <a:latin typeface="Neo Euler"/>
              <a:ea typeface="Neo Euler"/>
            </a:endParaRPr>
          </a:p>
        </p:txBody>
      </p:sp>
      <p:sp>
        <p:nvSpPr>
          <p:cNvPr id="32" name="Rectangle: Rounded Corners 31"/>
          <p:cNvSpPr/>
          <p:nvPr/>
        </p:nvSpPr>
        <p:spPr bwMode="auto">
          <a:xfrm>
            <a:off x="4072526" y="3811959"/>
            <a:ext cx="1576846" cy="1038358"/>
          </a:xfrm>
          <a:custGeom>
            <a:avLst/>
            <a:gdLst>
              <a:gd name="connsiteX0" fmla="*/ 0 w 1576846"/>
              <a:gd name="connsiteY0" fmla="*/ 173063 h 1038358"/>
              <a:gd name="connsiteX1" fmla="*/ 173063 w 1576846"/>
              <a:gd name="connsiteY1" fmla="*/ 0 h 1038358"/>
              <a:gd name="connsiteX2" fmla="*/ 788423 w 1576846"/>
              <a:gd name="connsiteY2" fmla="*/ 0 h 1038358"/>
              <a:gd name="connsiteX3" fmla="*/ 1403783 w 1576846"/>
              <a:gd name="connsiteY3" fmla="*/ 0 h 1038358"/>
              <a:gd name="connsiteX4" fmla="*/ 1576846 w 1576846"/>
              <a:gd name="connsiteY4" fmla="*/ 173063 h 1038358"/>
              <a:gd name="connsiteX5" fmla="*/ 1576846 w 1576846"/>
              <a:gd name="connsiteY5" fmla="*/ 865295 h 1038358"/>
              <a:gd name="connsiteX6" fmla="*/ 1403783 w 1576846"/>
              <a:gd name="connsiteY6" fmla="*/ 1038358 h 1038358"/>
              <a:gd name="connsiteX7" fmla="*/ 776116 w 1576846"/>
              <a:gd name="connsiteY7" fmla="*/ 1038358 h 1038358"/>
              <a:gd name="connsiteX8" fmla="*/ 173063 w 1576846"/>
              <a:gd name="connsiteY8" fmla="*/ 1038358 h 1038358"/>
              <a:gd name="connsiteX9" fmla="*/ 0 w 1576846"/>
              <a:gd name="connsiteY9" fmla="*/ 865295 h 1038358"/>
              <a:gd name="connsiteX10" fmla="*/ 0 w 1576846"/>
              <a:gd name="connsiteY10" fmla="*/ 173063 h 1038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76846" h="1038358" fill="none" stroke="1" extrusionOk="0">
                <a:moveTo>
                  <a:pt x="0" y="173063"/>
                </a:moveTo>
                <a:cubicBezTo>
                  <a:pt x="10247" y="90035"/>
                  <a:pt x="87943" y="-9159"/>
                  <a:pt x="173063" y="0"/>
                </a:cubicBezTo>
                <a:cubicBezTo>
                  <a:pt x="407996" y="-30533"/>
                  <a:pt x="621493" y="-6589"/>
                  <a:pt x="788423" y="0"/>
                </a:cubicBezTo>
                <a:cubicBezTo>
                  <a:pt x="955353" y="6589"/>
                  <a:pt x="1178242" y="-20157"/>
                  <a:pt x="1403783" y="0"/>
                </a:cubicBezTo>
                <a:cubicBezTo>
                  <a:pt x="1489430" y="-20248"/>
                  <a:pt x="1578401" y="56449"/>
                  <a:pt x="1576846" y="173063"/>
                </a:cubicBezTo>
                <a:cubicBezTo>
                  <a:pt x="1579499" y="510406"/>
                  <a:pt x="1572074" y="682523"/>
                  <a:pt x="1576846" y="865295"/>
                </a:cubicBezTo>
                <a:cubicBezTo>
                  <a:pt x="1574229" y="960983"/>
                  <a:pt x="1507927" y="1022919"/>
                  <a:pt x="1403783" y="1038358"/>
                </a:cubicBezTo>
                <a:cubicBezTo>
                  <a:pt x="1092108" y="1027820"/>
                  <a:pt x="1075754" y="1065528"/>
                  <a:pt x="776116" y="1038358"/>
                </a:cubicBezTo>
                <a:cubicBezTo>
                  <a:pt x="476478" y="1011188"/>
                  <a:pt x="371358" y="1022699"/>
                  <a:pt x="173063" y="1038358"/>
                </a:cubicBezTo>
                <a:cubicBezTo>
                  <a:pt x="76955" y="1024121"/>
                  <a:pt x="8232" y="962592"/>
                  <a:pt x="0" y="865295"/>
                </a:cubicBezTo>
                <a:cubicBezTo>
                  <a:pt x="-9572" y="724157"/>
                  <a:pt x="-18122" y="339779"/>
                  <a:pt x="0" y="173063"/>
                </a:cubicBezTo>
                <a:close/>
              </a:path>
              <a:path w="1576846" h="1038358" fill="norm" stroke="0" extrusionOk="0">
                <a:moveTo>
                  <a:pt x="0" y="173063"/>
                </a:moveTo>
                <a:cubicBezTo>
                  <a:pt x="-11693" y="70271"/>
                  <a:pt x="65411" y="4531"/>
                  <a:pt x="173063" y="0"/>
                </a:cubicBezTo>
                <a:cubicBezTo>
                  <a:pt x="447393" y="1583"/>
                  <a:pt x="549024" y="14740"/>
                  <a:pt x="813037" y="0"/>
                </a:cubicBezTo>
                <a:cubicBezTo>
                  <a:pt x="1077050" y="-14740"/>
                  <a:pt x="1150562" y="22169"/>
                  <a:pt x="1403783" y="0"/>
                </a:cubicBezTo>
                <a:cubicBezTo>
                  <a:pt x="1487964" y="-6237"/>
                  <a:pt x="1587912" y="82771"/>
                  <a:pt x="1576846" y="173063"/>
                </a:cubicBezTo>
                <a:cubicBezTo>
                  <a:pt x="1578579" y="431208"/>
                  <a:pt x="1593175" y="541922"/>
                  <a:pt x="1576846" y="865295"/>
                </a:cubicBezTo>
                <a:cubicBezTo>
                  <a:pt x="1580313" y="955234"/>
                  <a:pt x="1482756" y="1052952"/>
                  <a:pt x="1403783" y="1038358"/>
                </a:cubicBezTo>
                <a:cubicBezTo>
                  <a:pt x="1137318" y="1040189"/>
                  <a:pt x="949421" y="1039915"/>
                  <a:pt x="788423" y="1038358"/>
                </a:cubicBezTo>
                <a:cubicBezTo>
                  <a:pt x="627425" y="1036801"/>
                  <a:pt x="365348" y="1048763"/>
                  <a:pt x="173063" y="1038358"/>
                </a:cubicBezTo>
                <a:cubicBezTo>
                  <a:pt x="73750" y="1038145"/>
                  <a:pt x="3906" y="950165"/>
                  <a:pt x="0" y="865295"/>
                </a:cubicBezTo>
                <a:cubicBezTo>
                  <a:pt x="21224" y="565847"/>
                  <a:pt x="7996" y="411277"/>
                  <a:pt x="0" y="173063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sz="2800" b="0" i="1">
                          <a:latin typeface="Cambria Math"/>
                          <a:ea typeface="Neo Euler"/>
                        </a:rPr>
                        <m:t>𝑓</m:t>
                      </m:r>
                    </m:oMath>
                  </m:oMathPara>
                </a14:m>
              </mc:Choice>
              <mc:Fallback/>
            </mc:AlternateContent>
            <a:endParaRPr lang="de-DE" sz="2800">
              <a:latin typeface="Neo Euler"/>
              <a:ea typeface="Neo Euler"/>
            </a:endParaRPr>
          </a:p>
        </p:txBody>
      </p:sp>
      <p:sp>
        <p:nvSpPr>
          <p:cNvPr id="35" name="Freeform: Shape 34"/>
          <p:cNvSpPr/>
          <p:nvPr/>
        </p:nvSpPr>
        <p:spPr bwMode="auto">
          <a:xfrm>
            <a:off x="3493406" y="1692856"/>
            <a:ext cx="522938" cy="0"/>
          </a:xfrm>
          <a:custGeom>
            <a:avLst/>
            <a:gdLst>
              <a:gd name="connsiteX0" fmla="*/ 0 w 522938"/>
              <a:gd name="connsiteY0" fmla="*/ 0 h 0"/>
              <a:gd name="connsiteX1" fmla="*/ 522938 w 5229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938" fill="norm" stroke="1" extrusionOk="0">
                <a:moveTo>
                  <a:pt x="0" y="0"/>
                </a:moveTo>
                <a:cubicBezTo>
                  <a:pt x="167505" y="-25624"/>
                  <a:pt x="365525" y="20441"/>
                  <a:pt x="522938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6" name="Freeform: Shape 35"/>
          <p:cNvSpPr/>
          <p:nvPr/>
        </p:nvSpPr>
        <p:spPr bwMode="auto">
          <a:xfrm>
            <a:off x="5713366" y="1703016"/>
            <a:ext cx="522938" cy="0"/>
          </a:xfrm>
          <a:custGeom>
            <a:avLst/>
            <a:gdLst>
              <a:gd name="connsiteX0" fmla="*/ 0 w 522938"/>
              <a:gd name="connsiteY0" fmla="*/ 0 h 0"/>
              <a:gd name="connsiteX1" fmla="*/ 522938 w 5229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938" fill="norm" stroke="1" extrusionOk="0">
                <a:moveTo>
                  <a:pt x="0" y="0"/>
                </a:moveTo>
                <a:cubicBezTo>
                  <a:pt x="167505" y="-25624"/>
                  <a:pt x="365525" y="20441"/>
                  <a:pt x="522938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7" name="Freeform: Shape 36"/>
          <p:cNvSpPr/>
          <p:nvPr/>
        </p:nvSpPr>
        <p:spPr bwMode="auto">
          <a:xfrm>
            <a:off x="3523886" y="4336996"/>
            <a:ext cx="522938" cy="0"/>
          </a:xfrm>
          <a:custGeom>
            <a:avLst/>
            <a:gdLst>
              <a:gd name="connsiteX0" fmla="*/ 0 w 522938"/>
              <a:gd name="connsiteY0" fmla="*/ 0 h 0"/>
              <a:gd name="connsiteX1" fmla="*/ 522938 w 5229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938" fill="norm" stroke="1" extrusionOk="0">
                <a:moveTo>
                  <a:pt x="0" y="0"/>
                </a:moveTo>
                <a:cubicBezTo>
                  <a:pt x="167505" y="-25624"/>
                  <a:pt x="365525" y="20441"/>
                  <a:pt x="522938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8" name="Freeform: Shape 37"/>
          <p:cNvSpPr/>
          <p:nvPr/>
        </p:nvSpPr>
        <p:spPr bwMode="auto">
          <a:xfrm>
            <a:off x="5743846" y="4347156"/>
            <a:ext cx="522938" cy="0"/>
          </a:xfrm>
          <a:custGeom>
            <a:avLst/>
            <a:gdLst>
              <a:gd name="connsiteX0" fmla="*/ 0 w 522938"/>
              <a:gd name="connsiteY0" fmla="*/ 0 h 0"/>
              <a:gd name="connsiteX1" fmla="*/ 522938 w 5229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938" fill="norm" stroke="1" extrusionOk="0">
                <a:moveTo>
                  <a:pt x="0" y="0"/>
                </a:moveTo>
                <a:cubicBezTo>
                  <a:pt x="167505" y="-25624"/>
                  <a:pt x="365525" y="20441"/>
                  <a:pt x="522938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2" name="TextBox 41"/>
          <p:cNvSpPr txBox="1"/>
          <p:nvPr/>
        </p:nvSpPr>
        <p:spPr bwMode="auto">
          <a:xfrm>
            <a:off x="5723527" y="5154984"/>
            <a:ext cx="1890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>
                <a:latin typeface="Architects Daughter"/>
                <a:ea typeface="Neo Euler"/>
              </a:rPr>
              <a:t>Reelle Zahl</a:t>
            </a:r>
            <a:endParaRPr/>
          </a:p>
        </p:txBody>
      </p:sp>
      <p:grpSp>
        <p:nvGrpSpPr>
          <p:cNvPr id="4" name="Group 3"/>
          <p:cNvGrpSpPr/>
          <p:nvPr/>
        </p:nvGrpSpPr>
        <p:grpSpPr bwMode="auto">
          <a:xfrm>
            <a:off x="3002281" y="3669915"/>
            <a:ext cx="446882" cy="1464696"/>
            <a:chOff x="3002281" y="1028315"/>
            <a:chExt cx="446882" cy="1464696"/>
          </a:xfrm>
        </p:grpSpPr>
        <p:sp>
          <p:nvSpPr>
            <p:cNvPr id="5" name="TextBox 4"/>
            <p:cNvSpPr txBox="1"/>
            <p:nvPr/>
          </p:nvSpPr>
          <p:spPr bwMode="gray">
            <a:xfrm>
              <a:off x="3030923" y="1053369"/>
              <a:ext cx="353469" cy="1439642"/>
            </a:xfrm>
            <a:prstGeom prst="rect">
              <a:avLst/>
            </a:prstGeom>
            <a:noFill/>
          </p:spPr>
          <p:txBody>
            <a:bodyPr wrap="none" lIns="72000" tIns="72000" rIns="72000" bIns="72000" rtlCol="0">
              <a:noAutofit/>
            </a:bodyPr>
            <a:lstStyle/>
            <a:p>
              <a:pPr>
                <a:spcBef>
                  <a:spcPts val="600"/>
                </a:spcBef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sz="2000" b="0" i="1">
                                <a:latin typeface="Cambria Math"/>
                                <a:ea typeface="Neo Euler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de-DE" sz="2000">
                <a:latin typeface="Neo Euler"/>
                <a:ea typeface="Neo Euler"/>
              </a:endParaRPr>
            </a:p>
            <a:p>
              <a:pPr>
                <a:spcBef>
                  <a:spcPts val="600"/>
                </a:spcBef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sz="2000" b="0" i="1">
                                <a:latin typeface="Cambria Math"/>
                                <a:ea typeface="Neo Euler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>
                            <m:nor m:val="on"/>
                          </m:rPr>
                          <a:rPr lang="de-DE" sz="2000" b="0" i="0">
                            <a:latin typeface="Neo Euler"/>
                            <a:ea typeface="Neo Euler"/>
                          </a:rPr>
                          <m:t>⋮</m:t>
                        </m:r>
                      </m:oMath>
                    </m:oMathPara>
                  </a14:m>
                </mc:Choice>
                <mc:Fallback/>
              </mc:AlternateContent>
              <a:endParaRPr lang="de-DE" sz="2000">
                <a:latin typeface="Neo Euler"/>
                <a:ea typeface="Neo Euler"/>
              </a:endParaRPr>
            </a:p>
            <a:p>
              <a:pPr>
                <a:spcBef>
                  <a:spcPts val="600"/>
                </a:spcBef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sz="2000" b="0" i="1">
                                <a:latin typeface="Cambria Math"/>
                                <a:ea typeface="Neo Euler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n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de-DE" sz="2000">
                <a:latin typeface="Neo Euler"/>
                <a:ea typeface="Neo Euler"/>
              </a:endParaRPr>
            </a:p>
          </p:txBody>
        </p:sp>
        <p:sp>
          <p:nvSpPr>
            <p:cNvPr id="6" name="Double Bracket 5"/>
            <p:cNvSpPr/>
            <p:nvPr/>
          </p:nvSpPr>
          <p:spPr bwMode="gray">
            <a:xfrm>
              <a:off x="3002281" y="1028315"/>
              <a:ext cx="446882" cy="1439642"/>
            </a:xfrm>
            <a:custGeom>
              <a:avLst/>
              <a:gdLst>
                <a:gd name="connsiteX0" fmla="*/ 0 w 446882"/>
                <a:gd name="connsiteY0" fmla="*/ 74482 h 1439642"/>
                <a:gd name="connsiteX1" fmla="*/ 74482 w 446882"/>
                <a:gd name="connsiteY1" fmla="*/ 0 h 1439642"/>
                <a:gd name="connsiteX2" fmla="*/ 372400 w 446882"/>
                <a:gd name="connsiteY2" fmla="*/ 0 h 1439642"/>
                <a:gd name="connsiteX3" fmla="*/ 446882 w 446882"/>
                <a:gd name="connsiteY3" fmla="*/ 74482 h 1439642"/>
                <a:gd name="connsiteX4" fmla="*/ 446882 w 446882"/>
                <a:gd name="connsiteY4" fmla="*/ 719821 h 1439642"/>
                <a:gd name="connsiteX5" fmla="*/ 446882 w 446882"/>
                <a:gd name="connsiteY5" fmla="*/ 1365160 h 1439642"/>
                <a:gd name="connsiteX6" fmla="*/ 372400 w 446882"/>
                <a:gd name="connsiteY6" fmla="*/ 1439642 h 1439642"/>
                <a:gd name="connsiteX7" fmla="*/ 74482 w 446882"/>
                <a:gd name="connsiteY7" fmla="*/ 1439642 h 1439642"/>
                <a:gd name="connsiteX8" fmla="*/ 0 w 446882"/>
                <a:gd name="connsiteY8" fmla="*/ 1365160 h 1439642"/>
                <a:gd name="connsiteX9" fmla="*/ 0 w 446882"/>
                <a:gd name="connsiteY9" fmla="*/ 719821 h 1439642"/>
                <a:gd name="connsiteX10" fmla="*/ 0 w 446882"/>
                <a:gd name="connsiteY10" fmla="*/ 74482 h 1439642"/>
                <a:gd name="connsiteX0" fmla="*/ 74482 w 446882"/>
                <a:gd name="connsiteY0" fmla="*/ 1439642 h 1439642"/>
                <a:gd name="connsiteX1" fmla="*/ 0 w 446882"/>
                <a:gd name="connsiteY1" fmla="*/ 1365160 h 1439642"/>
                <a:gd name="connsiteX2" fmla="*/ 0 w 446882"/>
                <a:gd name="connsiteY2" fmla="*/ 758541 h 1439642"/>
                <a:gd name="connsiteX3" fmla="*/ 0 w 446882"/>
                <a:gd name="connsiteY3" fmla="*/ 74482 h 1439642"/>
                <a:gd name="connsiteX4" fmla="*/ 74482 w 446882"/>
                <a:gd name="connsiteY4" fmla="*/ 0 h 1439642"/>
                <a:gd name="connsiteX5" fmla="*/ 372400 w 446882"/>
                <a:gd name="connsiteY5" fmla="*/ 0 h 1439642"/>
                <a:gd name="connsiteX6" fmla="*/ 446882 w 446882"/>
                <a:gd name="connsiteY6" fmla="*/ 74482 h 1439642"/>
                <a:gd name="connsiteX7" fmla="*/ 446882 w 446882"/>
                <a:gd name="connsiteY7" fmla="*/ 706914 h 1439642"/>
                <a:gd name="connsiteX8" fmla="*/ 446882 w 446882"/>
                <a:gd name="connsiteY8" fmla="*/ 1365160 h 1439642"/>
                <a:gd name="connsiteX9" fmla="*/ 372400 w 446882"/>
                <a:gd name="connsiteY9" fmla="*/ 1439642 h 1439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6882" h="1439642" fill="norm" stroke="0" extrusionOk="0">
                  <a:moveTo>
                    <a:pt x="0" y="74482"/>
                  </a:moveTo>
                  <a:cubicBezTo>
                    <a:pt x="-1938" y="32152"/>
                    <a:pt x="26710" y="2491"/>
                    <a:pt x="74482" y="0"/>
                  </a:cubicBezTo>
                  <a:cubicBezTo>
                    <a:pt x="223375" y="-12137"/>
                    <a:pt x="304220" y="-162"/>
                    <a:pt x="372400" y="0"/>
                  </a:cubicBezTo>
                  <a:cubicBezTo>
                    <a:pt x="410540" y="-2278"/>
                    <a:pt x="445198" y="36803"/>
                    <a:pt x="446882" y="74482"/>
                  </a:cubicBezTo>
                  <a:cubicBezTo>
                    <a:pt x="415130" y="285135"/>
                    <a:pt x="418711" y="580387"/>
                    <a:pt x="446882" y="719821"/>
                  </a:cubicBezTo>
                  <a:cubicBezTo>
                    <a:pt x="475053" y="859255"/>
                    <a:pt x="455158" y="1131255"/>
                    <a:pt x="446882" y="1365160"/>
                  </a:cubicBezTo>
                  <a:cubicBezTo>
                    <a:pt x="451139" y="1399367"/>
                    <a:pt x="406271" y="1446026"/>
                    <a:pt x="372400" y="1439642"/>
                  </a:cubicBezTo>
                  <a:cubicBezTo>
                    <a:pt x="264664" y="1425506"/>
                    <a:pt x="151248" y="1426750"/>
                    <a:pt x="74482" y="1439642"/>
                  </a:cubicBezTo>
                  <a:cubicBezTo>
                    <a:pt x="39266" y="1441065"/>
                    <a:pt x="-3990" y="1405650"/>
                    <a:pt x="0" y="1365160"/>
                  </a:cubicBezTo>
                  <a:cubicBezTo>
                    <a:pt x="31569" y="1141921"/>
                    <a:pt x="-10303" y="938996"/>
                    <a:pt x="0" y="719821"/>
                  </a:cubicBezTo>
                  <a:cubicBezTo>
                    <a:pt x="10303" y="500646"/>
                    <a:pt x="-5863" y="205106"/>
                    <a:pt x="0" y="74482"/>
                  </a:cubicBezTo>
                  <a:close/>
                </a:path>
                <a:path w="446882" h="1439642" fill="none" stroke="1" extrusionOk="0">
                  <a:moveTo>
                    <a:pt x="74482" y="1439642"/>
                  </a:moveTo>
                  <a:cubicBezTo>
                    <a:pt x="24318" y="1444403"/>
                    <a:pt x="723" y="1402161"/>
                    <a:pt x="0" y="1365160"/>
                  </a:cubicBezTo>
                  <a:cubicBezTo>
                    <a:pt x="6366" y="1103037"/>
                    <a:pt x="-25817" y="994396"/>
                    <a:pt x="0" y="758541"/>
                  </a:cubicBezTo>
                  <a:cubicBezTo>
                    <a:pt x="25817" y="522686"/>
                    <a:pt x="16672" y="234415"/>
                    <a:pt x="0" y="74482"/>
                  </a:cubicBezTo>
                  <a:cubicBezTo>
                    <a:pt x="-5670" y="25824"/>
                    <a:pt x="41308" y="2494"/>
                    <a:pt x="74482" y="0"/>
                  </a:cubicBezTo>
                  <a:moveTo>
                    <a:pt x="372400" y="0"/>
                  </a:moveTo>
                  <a:cubicBezTo>
                    <a:pt x="413083" y="-9371"/>
                    <a:pt x="448243" y="34205"/>
                    <a:pt x="446882" y="74482"/>
                  </a:cubicBezTo>
                  <a:cubicBezTo>
                    <a:pt x="430544" y="280040"/>
                    <a:pt x="462618" y="525556"/>
                    <a:pt x="446882" y="706914"/>
                  </a:cubicBezTo>
                  <a:cubicBezTo>
                    <a:pt x="431146" y="888272"/>
                    <a:pt x="474692" y="1071463"/>
                    <a:pt x="446882" y="1365160"/>
                  </a:cubicBezTo>
                  <a:cubicBezTo>
                    <a:pt x="449086" y="1402469"/>
                    <a:pt x="411121" y="1438717"/>
                    <a:pt x="372400" y="1439642"/>
                  </a:cubicBezTo>
                </a:path>
                <a:path w="446882" h="1439642" fill="none" stroke="0" extrusionOk="0">
                  <a:moveTo>
                    <a:pt x="74482" y="1439642"/>
                  </a:moveTo>
                  <a:cubicBezTo>
                    <a:pt x="34953" y="1441610"/>
                    <a:pt x="2445" y="1404154"/>
                    <a:pt x="0" y="1365160"/>
                  </a:cubicBezTo>
                  <a:cubicBezTo>
                    <a:pt x="-1789" y="1098455"/>
                    <a:pt x="3794" y="948391"/>
                    <a:pt x="0" y="719821"/>
                  </a:cubicBezTo>
                  <a:cubicBezTo>
                    <a:pt x="-3794" y="491251"/>
                    <a:pt x="14468" y="371861"/>
                    <a:pt x="0" y="74482"/>
                  </a:cubicBezTo>
                  <a:cubicBezTo>
                    <a:pt x="-2519" y="28213"/>
                    <a:pt x="33542" y="-2635"/>
                    <a:pt x="74482" y="0"/>
                  </a:cubicBezTo>
                  <a:moveTo>
                    <a:pt x="372400" y="0"/>
                  </a:moveTo>
                  <a:cubicBezTo>
                    <a:pt x="406847" y="3905"/>
                    <a:pt x="442980" y="40324"/>
                    <a:pt x="446882" y="74482"/>
                  </a:cubicBezTo>
                  <a:cubicBezTo>
                    <a:pt x="461284" y="338775"/>
                    <a:pt x="463630" y="510348"/>
                    <a:pt x="446882" y="694007"/>
                  </a:cubicBezTo>
                  <a:cubicBezTo>
                    <a:pt x="430134" y="877666"/>
                    <a:pt x="447601" y="1074631"/>
                    <a:pt x="446882" y="1365160"/>
                  </a:cubicBezTo>
                  <a:cubicBezTo>
                    <a:pt x="445559" y="1406366"/>
                    <a:pt x="416318" y="1445153"/>
                    <a:pt x="372400" y="1439642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>
                <a:latin typeface="Neo Euler"/>
                <a:ea typeface="Neo Eule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>
            <a:cxnSpLocks/>
          </p:cNvCxnSpPr>
          <p:nvPr/>
        </p:nvCxnSpPr>
        <p:spPr bwMode="auto">
          <a:xfrm flipH="1" flipV="1">
            <a:off x="1382395" y="2518108"/>
            <a:ext cx="1290788" cy="1401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 bwMode="auto">
          <a:xfrm>
            <a:off x="1553846" y="3706342"/>
            <a:ext cx="513373" cy="1031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 bwMode="auto">
          <a:xfrm>
            <a:off x="1760040" y="3441231"/>
            <a:ext cx="298080" cy="174240"/>
            <a:chOff x="3786960" y="3900630"/>
            <a:chExt cx="298080" cy="174240"/>
          </a:xfrm>
        </p:grpSpPr>
        <p:pic>
          <p:nvPicPr>
            <p:cNvPr id="58" name="Ink 57"/>
            <p:cNvPicPr/>
            <p:nvPr/>
          </p:nvPicPr>
          <p:blipFill>
            <a:blip r:embed="rId3"/>
            <a:stretch/>
          </p:blipFill>
          <p:spPr bwMode="auto">
            <a:xfrm>
              <a:off x="3777960" y="3891990"/>
              <a:ext cx="315720" cy="191880"/>
            </a:xfrm>
            <a:prstGeom prst="rect">
              <a:avLst/>
            </a:prstGeom>
          </p:spPr>
        </p:pic>
        <p:pic>
          <p:nvPicPr>
            <p:cNvPr id="59" name="Ink 58"/>
            <p:cNvPicPr/>
            <p:nvPr/>
          </p:nvPicPr>
          <p:blipFill>
            <a:blip r:embed="rId4"/>
            <a:stretch/>
          </p:blipFill>
          <p:spPr bwMode="auto">
            <a:xfrm>
              <a:off x="4002600" y="4063710"/>
              <a:ext cx="71640" cy="18000"/>
            </a:xfrm>
            <a:prstGeom prst="rect">
              <a:avLst/>
            </a:prstGeom>
          </p:spPr>
        </p:pic>
      </p:grpSp>
      <p:sp>
        <p:nvSpPr>
          <p:cNvPr id="36" name="Oval 35"/>
          <p:cNvSpPr/>
          <p:nvPr/>
        </p:nvSpPr>
        <p:spPr bwMode="auto">
          <a:xfrm>
            <a:off x="2389198" y="4047544"/>
            <a:ext cx="60562" cy="605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1" name="Oval 40"/>
          <p:cNvSpPr/>
          <p:nvPr/>
        </p:nvSpPr>
        <p:spPr bwMode="auto">
          <a:xfrm>
            <a:off x="2036938" y="4008995"/>
            <a:ext cx="60562" cy="605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 bwMode="auto">
          <a:xfrm rot="5400000" flipH="1" flipV="1">
            <a:off x="1893497" y="4004303"/>
            <a:ext cx="128565" cy="259073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 bwMode="auto">
          <a:xfrm>
            <a:off x="3343636" y="1487156"/>
            <a:ext cx="4700362" cy="4310049"/>
            <a:chOff x="3343636" y="1487156"/>
            <a:chExt cx="4700362" cy="4310049"/>
          </a:xfrm>
        </p:grpSpPr>
        <p:cxnSp>
          <p:nvCxnSpPr>
            <p:cNvPr id="4" name="Straight Arrow Connector 3"/>
            <p:cNvCxnSpPr>
              <a:cxnSpLocks/>
            </p:cNvCxnSpPr>
            <p:nvPr/>
          </p:nvCxnSpPr>
          <p:spPr bwMode="auto">
            <a:xfrm flipH="1" flipV="1">
              <a:off x="4121552" y="1487156"/>
              <a:ext cx="0" cy="36338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cxnSpLocks/>
            </p:cNvCxnSpPr>
            <p:nvPr/>
          </p:nvCxnSpPr>
          <p:spPr bwMode="auto">
            <a:xfrm>
              <a:off x="4052898" y="5108077"/>
              <a:ext cx="36790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cxnSpLocks/>
            </p:cNvCxnSpPr>
            <p:nvPr/>
          </p:nvCxnSpPr>
          <p:spPr bwMode="auto">
            <a:xfrm flipH="1" flipV="1">
              <a:off x="4145034" y="2180656"/>
              <a:ext cx="1960134" cy="296185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 bwMode="auto">
            <a:xfrm>
              <a:off x="5806730" y="5427873"/>
              <a:ext cx="2755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sz="1800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sz="1800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m:rPr/>
                              <a:rPr lang="de-DE" sz="1800" b="0" i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de-DE"/>
            </a:p>
          </p:txBody>
        </p:sp>
        <p:sp>
          <p:nvSpPr>
            <p:cNvPr id="8" name="TextBox 7"/>
            <p:cNvSpPr txBox="1"/>
            <p:nvPr/>
          </p:nvSpPr>
          <p:spPr bwMode="auto">
            <a:xfrm>
              <a:off x="3343636" y="3071899"/>
              <a:ext cx="2755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sz="1800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sz="1800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m:rPr/>
                              <a:rPr lang="de-DE" sz="1800" b="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de-DE"/>
            </a:p>
          </p:txBody>
        </p:sp>
        <p:sp>
          <p:nvSpPr>
            <p:cNvPr id="9" name="TextBox 8"/>
            <p:cNvSpPr txBox="1"/>
            <p:nvPr/>
          </p:nvSpPr>
          <p:spPr bwMode="auto">
            <a:xfrm>
              <a:off x="3600599" y="1677818"/>
              <a:ext cx="425094" cy="36522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ts val="400"/>
                </a:spcBef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sz="1800" b="0" i="1">
                            <a:latin typeface="Cambria Math"/>
                          </a:rPr>
                          <m:t>10</m:t>
                        </m:r>
                      </m:oMath>
                    </m:oMathPara>
                  </a14:m>
                </mc:Choice>
                <mc:Fallback/>
              </mc:AlternateContent>
              <a:endParaRPr lang="de-DE" sz="1800" b="0" i="1">
                <a:latin typeface="Cambria Math"/>
              </a:endParaRPr>
            </a:p>
            <a:p>
              <a:pPr algn="r">
                <a:spcBef>
                  <a:spcPts val="400"/>
                </a:spcBef>
                <a:defRPr/>
              </a:pPr>
              <a:r>
                <a:rPr lang="de-DE"/>
                <a:t>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de-DE" i="1">
                            <a:latin typeface="Cambria Math"/>
                          </a:rPr>
                          <m:t>9</m:t>
                        </m:r>
                      </m:oMath>
                    </m:oMathPara>
                  </a14:m>
                </mc:Choice>
                <mc:Fallback/>
              </mc:AlternateContent>
              <a:endParaRPr lang="de-DE"/>
            </a:p>
            <a:p>
              <a:pPr algn="r">
                <a:spcBef>
                  <a:spcPts val="400"/>
                </a:spcBef>
                <a:defRPr/>
              </a:pPr>
              <a:r>
                <a:rPr lang="de-DE"/>
                <a:t>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de-DE" i="1">
                            <a:latin typeface="Cambria Math"/>
                          </a:rPr>
                          <m:t>8</m:t>
                        </m:r>
                      </m:oMath>
                    </m:oMathPara>
                  </a14:m>
                </mc:Choice>
                <mc:Fallback/>
              </mc:AlternateContent>
              <a:endParaRPr lang="de-DE"/>
            </a:p>
            <a:p>
              <a:pPr algn="r">
                <a:spcBef>
                  <a:spcPts val="400"/>
                </a:spcBef>
                <a:defRPr/>
              </a:pPr>
              <a:r>
                <a:rPr lang="de-DE"/>
                <a:t>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de-DE" i="1">
                            <a:latin typeface="Cambria Math"/>
                          </a:rPr>
                          <m:t>7</m:t>
                        </m:r>
                      </m:oMath>
                    </m:oMathPara>
                  </a14:m>
                </mc:Choice>
                <mc:Fallback/>
              </mc:AlternateContent>
              <a:endParaRPr lang="de-DE"/>
            </a:p>
            <a:p>
              <a:pPr algn="r">
                <a:spcBef>
                  <a:spcPts val="400"/>
                </a:spcBef>
                <a:defRPr/>
              </a:pPr>
              <a:r>
                <a:rPr lang="de-DE"/>
                <a:t>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de-DE" i="1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</mc:Choice>
                <mc:Fallback/>
              </mc:AlternateContent>
              <a:endParaRPr lang="de-DE"/>
            </a:p>
            <a:p>
              <a:pPr algn="r">
                <a:spcBef>
                  <a:spcPts val="400"/>
                </a:spcBef>
                <a:defRPr/>
              </a:pPr>
              <a:r>
                <a:rPr lang="de-DE"/>
                <a:t>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de-DE" i="1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</mc:Choice>
                <mc:Fallback/>
              </mc:AlternateContent>
              <a:endParaRPr lang="de-DE"/>
            </a:p>
            <a:p>
              <a:pPr algn="r">
                <a:spcBef>
                  <a:spcPts val="400"/>
                </a:spcBef>
                <a:defRPr/>
              </a:pPr>
              <a:r>
                <a:rPr lang="de-DE"/>
                <a:t>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de-DE" i="1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</mc:Choice>
                <mc:Fallback/>
              </mc:AlternateContent>
              <a:endParaRPr lang="de-DE"/>
            </a:p>
            <a:p>
              <a:pPr algn="r">
                <a:spcBef>
                  <a:spcPts val="400"/>
                </a:spcBef>
                <a:defRPr/>
              </a:pPr>
              <a:r>
                <a:rPr lang="de-DE"/>
                <a:t>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de-DE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</mc:Choice>
                <mc:Fallback/>
              </mc:AlternateContent>
              <a:endParaRPr lang="de-DE"/>
            </a:p>
            <a:p>
              <a:pPr algn="r">
                <a:spcBef>
                  <a:spcPts val="400"/>
                </a:spcBef>
                <a:defRPr/>
              </a:pPr>
              <a:r>
                <a:rPr lang="de-DE"/>
                <a:t>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de-DE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</mc:Choice>
                <mc:Fallback/>
              </mc:AlternateContent>
              <a:endParaRPr lang="de-DE"/>
            </a:p>
            <a:p>
              <a:pPr algn="r">
                <a:spcBef>
                  <a:spcPts val="400"/>
                </a:spcBef>
                <a:defRPr/>
              </a:pPr>
              <a:r>
                <a:rPr lang="de-DE"/>
                <a:t>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de-DE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</mc:Choice>
                <mc:Fallback/>
              </mc:AlternateContent>
              <a:endParaRPr lang="de-DE"/>
            </a:p>
            <a:p>
              <a:pPr algn="r">
                <a:spcBef>
                  <a:spcPts val="400"/>
                </a:spcBef>
                <a:defRPr/>
              </a:pPr>
              <a:r>
                <a:rPr lang="de-DE" b="0"/>
                <a:t>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de-DE" b="0" i="1"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</mc:Choice>
                <mc:Fallback/>
              </mc:AlternateContent>
              <a:endParaRPr lang="de-DE"/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4303312" y="5133227"/>
              <a:ext cx="32823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left"/>
                      </m:oMathParaPr>
                      <m:oMath>
                        <m:r>
                          <m:rPr/>
                          <a:rPr lang="de-DE" sz="1800" b="0" i="1">
                            <a:latin typeface="Cambria Math"/>
                          </a:rPr>
                          <m:t>1    2    3    4    5    6    7    8    9   10</m:t>
                        </m:r>
                      </m:oMath>
                    </m:oMathPara>
                  </a14:m>
                </mc:Choice>
                <mc:Fallback/>
              </mc:AlternateContent>
              <a:endParaRPr lang="de-DE"/>
            </a:p>
          </p:txBody>
        </p:sp>
        <p:cxnSp>
          <p:nvCxnSpPr>
            <p:cNvPr id="11" name="Straight Connector 10"/>
            <p:cNvCxnSpPr>
              <a:cxnSpLocks/>
            </p:cNvCxnSpPr>
            <p:nvPr/>
          </p:nvCxnSpPr>
          <p:spPr bwMode="auto">
            <a:xfrm>
              <a:off x="4045352" y="4811916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</p:cNvCxnSpPr>
            <p:nvPr/>
          </p:nvCxnSpPr>
          <p:spPr bwMode="auto">
            <a:xfrm>
              <a:off x="4045352" y="4483748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</p:cNvCxnSpPr>
            <p:nvPr/>
          </p:nvCxnSpPr>
          <p:spPr bwMode="auto">
            <a:xfrm>
              <a:off x="4045352" y="415558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</p:cNvCxnSpPr>
            <p:nvPr/>
          </p:nvCxnSpPr>
          <p:spPr bwMode="auto">
            <a:xfrm rot="5400000">
              <a:off x="4383817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</p:cNvCxnSpPr>
            <p:nvPr/>
          </p:nvCxnSpPr>
          <p:spPr bwMode="auto">
            <a:xfrm rot="5400000">
              <a:off x="4713000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 bwMode="auto">
            <a:xfrm rot="5400000">
              <a:off x="5042185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/>
          </p:nvCxnSpPr>
          <p:spPr bwMode="auto">
            <a:xfrm rot="5400000">
              <a:off x="5371369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</p:cNvCxnSpPr>
            <p:nvPr/>
          </p:nvCxnSpPr>
          <p:spPr bwMode="auto">
            <a:xfrm rot="5400000">
              <a:off x="5700553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</p:cNvCxnSpPr>
            <p:nvPr/>
          </p:nvCxnSpPr>
          <p:spPr bwMode="auto">
            <a:xfrm>
              <a:off x="4045352" y="3827411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 bwMode="auto">
            <a:xfrm>
              <a:off x="4045352" y="3499244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cxnSpLocks/>
            </p:cNvCxnSpPr>
            <p:nvPr/>
          </p:nvCxnSpPr>
          <p:spPr bwMode="auto">
            <a:xfrm flipH="1" flipV="1">
              <a:off x="4126542" y="3499244"/>
              <a:ext cx="3311340" cy="165574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cxnSpLocks/>
            </p:cNvCxnSpPr>
            <p:nvPr/>
          </p:nvCxnSpPr>
          <p:spPr bwMode="auto">
            <a:xfrm flipH="1" flipV="1">
              <a:off x="5769549" y="2286928"/>
              <a:ext cx="7204" cy="285558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cxnSpLocks/>
            </p:cNvCxnSpPr>
            <p:nvPr/>
          </p:nvCxnSpPr>
          <p:spPr bwMode="auto">
            <a:xfrm rot="5400000">
              <a:off x="6029737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cxnSpLocks/>
            </p:cNvCxnSpPr>
            <p:nvPr/>
          </p:nvCxnSpPr>
          <p:spPr bwMode="auto">
            <a:xfrm rot="5400000">
              <a:off x="6358921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cxnSpLocks/>
            </p:cNvCxnSpPr>
            <p:nvPr/>
          </p:nvCxnSpPr>
          <p:spPr bwMode="auto">
            <a:xfrm rot="5400000">
              <a:off x="6688105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cxnSpLocks/>
            </p:cNvCxnSpPr>
            <p:nvPr/>
          </p:nvCxnSpPr>
          <p:spPr bwMode="auto">
            <a:xfrm rot="5400000">
              <a:off x="7017289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cxnSpLocks/>
            </p:cNvCxnSpPr>
            <p:nvPr/>
          </p:nvCxnSpPr>
          <p:spPr bwMode="auto">
            <a:xfrm rot="5400000">
              <a:off x="7346473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cxnSpLocks/>
            </p:cNvCxnSpPr>
            <p:nvPr/>
          </p:nvCxnSpPr>
          <p:spPr bwMode="auto">
            <a:xfrm>
              <a:off x="4045352" y="316516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cxnSpLocks/>
            </p:cNvCxnSpPr>
            <p:nvPr/>
          </p:nvCxnSpPr>
          <p:spPr bwMode="auto">
            <a:xfrm>
              <a:off x="4045352" y="283699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cxnSpLocks/>
            </p:cNvCxnSpPr>
            <p:nvPr/>
          </p:nvCxnSpPr>
          <p:spPr bwMode="auto">
            <a:xfrm>
              <a:off x="4045352" y="2508824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cxnSpLocks/>
            </p:cNvCxnSpPr>
            <p:nvPr/>
          </p:nvCxnSpPr>
          <p:spPr bwMode="auto">
            <a:xfrm>
              <a:off x="4045352" y="2180656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cxnSpLocks/>
            </p:cNvCxnSpPr>
            <p:nvPr/>
          </p:nvCxnSpPr>
          <p:spPr bwMode="auto">
            <a:xfrm>
              <a:off x="4045352" y="1868236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 bwMode="auto">
            <a:xfrm>
              <a:off x="6768588" y="4128435"/>
              <a:ext cx="127540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400"/>
                </a:spcBef>
                <a:defRPr/>
              </a:pPr>
              <a:r>
                <a:rPr lang="de-DE" sz="1400"/>
                <a:t>Begrenzung Nachfrage Produkt A</a:t>
              </a:r>
              <a:endParaRPr lang="de-DE" sz="1400" b="0"/>
            </a:p>
          </p:txBody>
        </p:sp>
        <p:sp>
          <p:nvSpPr>
            <p:cNvPr id="73" name="TextBox 72"/>
            <p:cNvSpPr txBox="1"/>
            <p:nvPr/>
          </p:nvSpPr>
          <p:spPr bwMode="auto">
            <a:xfrm>
              <a:off x="4311087" y="1868236"/>
              <a:ext cx="127540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400"/>
                </a:spcBef>
                <a:defRPr/>
              </a:pPr>
              <a:r>
                <a:rPr lang="de-DE" sz="1400"/>
                <a:t>Begrenzung Nachfrage Produkt B</a:t>
              </a:r>
              <a:endParaRPr lang="de-DE" sz="1400" b="0"/>
            </a:p>
          </p:txBody>
        </p:sp>
        <p:sp>
          <p:nvSpPr>
            <p:cNvPr id="74" name="TextBox 73"/>
            <p:cNvSpPr txBox="1"/>
            <p:nvPr/>
          </p:nvSpPr>
          <p:spPr bwMode="auto">
            <a:xfrm>
              <a:off x="5751217" y="2943806"/>
              <a:ext cx="127540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400"/>
                </a:spcBef>
                <a:defRPr/>
              </a:pPr>
              <a:r>
                <a:rPr lang="de-DE" sz="1400"/>
                <a:t>Begrenzung Nachfrage Produkt C</a:t>
              </a:r>
              <a:endParaRPr lang="de-DE" sz="1400" b="0"/>
            </a:p>
          </p:txBody>
        </p:sp>
        <p:sp>
          <p:nvSpPr>
            <p:cNvPr id="79" name="Freeform: Shape 78"/>
            <p:cNvSpPr/>
            <p:nvPr/>
          </p:nvSpPr>
          <p:spPr bwMode="auto">
            <a:xfrm>
              <a:off x="4135120" y="3525520"/>
              <a:ext cx="1615440" cy="1574800"/>
            </a:xfrm>
            <a:custGeom>
              <a:avLst/>
              <a:gdLst>
                <a:gd name="connsiteX0" fmla="*/ 0 w 1615440"/>
                <a:gd name="connsiteY0" fmla="*/ 0 h 1574800"/>
                <a:gd name="connsiteX1" fmla="*/ 0 w 1615440"/>
                <a:gd name="connsiteY1" fmla="*/ 1574800 h 1574800"/>
                <a:gd name="connsiteX2" fmla="*/ 1615440 w 1615440"/>
                <a:gd name="connsiteY2" fmla="*/ 1574800 h 1574800"/>
                <a:gd name="connsiteX3" fmla="*/ 1615440 w 1615440"/>
                <a:gd name="connsiteY3" fmla="*/ 1117600 h 1574800"/>
                <a:gd name="connsiteX4" fmla="*/ 1325880 w 1615440"/>
                <a:gd name="connsiteY4" fmla="*/ 660400 h 1574800"/>
                <a:gd name="connsiteX5" fmla="*/ 0 w 1615440"/>
                <a:gd name="connsiteY5" fmla="*/ 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5440" h="1574800" fill="norm" stroke="1" extrusionOk="0">
                  <a:moveTo>
                    <a:pt x="0" y="0"/>
                  </a:moveTo>
                  <a:lnTo>
                    <a:pt x="0" y="1574800"/>
                  </a:lnTo>
                  <a:lnTo>
                    <a:pt x="1615440" y="1574800"/>
                  </a:lnTo>
                  <a:lnTo>
                    <a:pt x="1615440" y="1117600"/>
                  </a:lnTo>
                  <a:lnTo>
                    <a:pt x="1325880" y="660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8" name="Group 97"/>
          <p:cNvGrpSpPr/>
          <p:nvPr/>
        </p:nvGrpSpPr>
        <p:grpSpPr bwMode="auto">
          <a:xfrm>
            <a:off x="2584311" y="1487156"/>
            <a:ext cx="5459687" cy="4310049"/>
            <a:chOff x="2584311" y="1487156"/>
            <a:chExt cx="5459687" cy="4310049"/>
          </a:xfrm>
        </p:grpSpPr>
        <p:grpSp>
          <p:nvGrpSpPr>
            <p:cNvPr id="38" name="Group 37"/>
            <p:cNvGrpSpPr/>
            <p:nvPr/>
          </p:nvGrpSpPr>
          <p:grpSpPr bwMode="auto">
            <a:xfrm>
              <a:off x="3343636" y="1487156"/>
              <a:ext cx="4700362" cy="4310049"/>
              <a:chOff x="3343636" y="1487156"/>
              <a:chExt cx="4700362" cy="4310049"/>
            </a:xfrm>
          </p:grpSpPr>
          <p:cxnSp>
            <p:nvCxnSpPr>
              <p:cNvPr id="39" name="Straight Arrow Connector 38"/>
              <p:cNvCxnSpPr>
                <a:cxnSpLocks/>
              </p:cNvCxnSpPr>
              <p:nvPr/>
            </p:nvCxnSpPr>
            <p:spPr bwMode="auto">
              <a:xfrm flipH="1" flipV="1">
                <a:off x="4121552" y="1487156"/>
                <a:ext cx="0" cy="3633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cxnSpLocks/>
              </p:cNvCxnSpPr>
              <p:nvPr/>
            </p:nvCxnSpPr>
            <p:spPr bwMode="auto">
              <a:xfrm>
                <a:off x="4052898" y="5108077"/>
                <a:ext cx="36790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cxnSpLocks/>
              </p:cNvCxnSpPr>
              <p:nvPr/>
            </p:nvCxnSpPr>
            <p:spPr bwMode="auto">
              <a:xfrm flipH="1" flipV="1">
                <a:off x="4145034" y="2180656"/>
                <a:ext cx="1960134" cy="2961856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 bwMode="auto">
              <a:xfrm>
                <a:off x="5806730" y="5427873"/>
                <a:ext cx="2755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>
                          <m:jc m:val="centerGroup"/>
                        </m:oMathParaPr>
                        <m:oMath>
                          <m:sSub>
                            <m:sSubPr>
                              <m:ctrlPr>
                                <a:rPr lang="de-DE" sz="18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de-DE" sz="1800" b="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m:rPr/>
                                <a:rPr lang="de-DE" sz="1800" b="0" i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</p:txBody>
          </p:sp>
          <p:sp>
            <p:nvSpPr>
              <p:cNvPr id="43" name="TextBox 42"/>
              <p:cNvSpPr txBox="1"/>
              <p:nvPr/>
            </p:nvSpPr>
            <p:spPr bwMode="auto">
              <a:xfrm>
                <a:off x="3343636" y="3071899"/>
                <a:ext cx="2755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>
                          <m:jc m:val="centerGroup"/>
                        </m:oMathParaPr>
                        <m:oMath>
                          <m:sSub>
                            <m:sSubPr>
                              <m:ctrlPr>
                                <a:rPr lang="de-DE" sz="18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de-DE" sz="1800" b="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m:rPr/>
                                <a:rPr lang="de-DE" sz="1800" b="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</p:txBody>
          </p:sp>
          <p:sp>
            <p:nvSpPr>
              <p:cNvPr id="44" name="TextBox 43"/>
              <p:cNvSpPr txBox="1"/>
              <p:nvPr/>
            </p:nvSpPr>
            <p:spPr bwMode="auto">
              <a:xfrm>
                <a:off x="3600599" y="1677818"/>
                <a:ext cx="425094" cy="3652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ts val="400"/>
                  </a:spcBef>
                  <a:defRPr/>
                </a:pP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>
                          <m:jc m:val="centerGroup"/>
                        </m:oMathParaPr>
                        <m:oMath>
                          <m:r>
                            <m:rPr/>
                            <a:rPr lang="de-DE" sz="1800" b="0" i="1">
                              <a:latin typeface="Cambria Math"/>
                            </a:rPr>
                            <m:t>10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 sz="1800" b="0" i="1">
                  <a:latin typeface="Cambria Math"/>
                </a:endParaRPr>
              </a:p>
              <a:p>
                <a:pPr algn="r">
                  <a:spcBef>
                    <a:spcPts val="400"/>
                  </a:spcBef>
                  <a:defRPr/>
                </a:pPr>
                <a:r>
                  <a:rPr lang="de-DE"/>
                  <a:t>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r>
                            <m:rPr/>
                            <a:rPr lang="de-DE" i="1">
                              <a:latin typeface="Cambria Math"/>
                            </a:rPr>
                            <m:t>9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  <a:p>
                <a:pPr algn="r">
                  <a:spcBef>
                    <a:spcPts val="400"/>
                  </a:spcBef>
                  <a:defRPr/>
                </a:pPr>
                <a:r>
                  <a:rPr lang="de-DE"/>
                  <a:t>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r>
                            <m:rPr/>
                            <a:rPr lang="de-DE" i="1">
                              <a:latin typeface="Cambria Math"/>
                            </a:rPr>
                            <m:t>8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  <a:p>
                <a:pPr algn="r">
                  <a:spcBef>
                    <a:spcPts val="400"/>
                  </a:spcBef>
                  <a:defRPr/>
                </a:pPr>
                <a:r>
                  <a:rPr lang="de-DE"/>
                  <a:t>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r>
                            <m:rPr/>
                            <a:rPr lang="de-DE" i="1">
                              <a:latin typeface="Cambria Math"/>
                            </a:rPr>
                            <m:t>7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  <a:p>
                <a:pPr algn="r">
                  <a:spcBef>
                    <a:spcPts val="400"/>
                  </a:spcBef>
                  <a:defRPr/>
                </a:pPr>
                <a:r>
                  <a:rPr lang="de-DE"/>
                  <a:t>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r>
                            <m:rPr/>
                            <a:rPr lang="de-DE" i="1">
                              <a:latin typeface="Cambria Math"/>
                            </a:rPr>
                            <m:t>6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  <a:p>
                <a:pPr algn="r">
                  <a:spcBef>
                    <a:spcPts val="400"/>
                  </a:spcBef>
                  <a:defRPr/>
                </a:pPr>
                <a:r>
                  <a:rPr lang="de-DE"/>
                  <a:t>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r>
                            <m:rPr/>
                            <a:rPr lang="de-DE" i="1">
                              <a:latin typeface="Cambria Math"/>
                            </a:rPr>
                            <m:t>5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  <a:p>
                <a:pPr algn="r">
                  <a:spcBef>
                    <a:spcPts val="400"/>
                  </a:spcBef>
                  <a:defRPr/>
                </a:pPr>
                <a:r>
                  <a:rPr lang="de-DE"/>
                  <a:t>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r>
                            <m:rPr/>
                            <a:rPr lang="de-DE" i="1">
                              <a:latin typeface="Cambria Math"/>
                            </a:rPr>
                            <m:t>4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  <a:p>
                <a:pPr algn="r">
                  <a:spcBef>
                    <a:spcPts val="400"/>
                  </a:spcBef>
                  <a:defRPr/>
                </a:pPr>
                <a:r>
                  <a:rPr lang="de-DE"/>
                  <a:t>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r>
                            <m:rPr/>
                            <a:rPr lang="de-DE" i="1">
                              <a:latin typeface="Cambria Math"/>
                            </a:rPr>
                            <m:t>3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  <a:p>
                <a:pPr algn="r">
                  <a:spcBef>
                    <a:spcPts val="400"/>
                  </a:spcBef>
                  <a:defRPr/>
                </a:pPr>
                <a:r>
                  <a:rPr lang="de-DE"/>
                  <a:t>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r>
                            <m:rPr/>
                            <a:rPr lang="de-DE" i="1">
                              <a:latin typeface="Cambria Math"/>
                            </a:rPr>
                            <m:t>2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  <a:p>
                <a:pPr algn="r">
                  <a:spcBef>
                    <a:spcPts val="400"/>
                  </a:spcBef>
                  <a:defRPr/>
                </a:pPr>
                <a:r>
                  <a:rPr lang="de-DE"/>
                  <a:t>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r>
                            <m:rPr/>
                            <a:rPr lang="de-DE" i="1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  <a:p>
                <a:pPr algn="r">
                  <a:spcBef>
                    <a:spcPts val="400"/>
                  </a:spcBef>
                  <a:defRPr/>
                </a:pPr>
                <a:r>
                  <a:rPr lang="de-DE" b="0"/>
                  <a:t>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r>
                            <m:rPr/>
                            <a:rPr lang="de-DE" b="0" i="1">
                              <a:latin typeface="Cambria Math"/>
                            </a:rPr>
                            <m:t>0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</p:txBody>
          </p:sp>
          <p:sp>
            <p:nvSpPr>
              <p:cNvPr id="45" name="TextBox 44"/>
              <p:cNvSpPr txBox="1"/>
              <p:nvPr/>
            </p:nvSpPr>
            <p:spPr bwMode="auto">
              <a:xfrm>
                <a:off x="4303312" y="5133227"/>
                <a:ext cx="32823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>
                          <m:jc m:val="left"/>
                        </m:oMathParaPr>
                        <m:oMath>
                          <m:r>
                            <m:rPr/>
                            <a:rPr lang="de-DE" sz="1800" b="0" i="1">
                              <a:latin typeface="Cambria Math"/>
                            </a:rPr>
                            <m:t>1    2    3    4    5    6    7    8    9   10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</p:txBody>
          </p:sp>
          <p:cxnSp>
            <p:nvCxnSpPr>
              <p:cNvPr id="46" name="Straight Connector 45"/>
              <p:cNvCxnSpPr>
                <a:cxnSpLocks/>
              </p:cNvCxnSpPr>
              <p:nvPr/>
            </p:nvCxnSpPr>
            <p:spPr bwMode="auto">
              <a:xfrm>
                <a:off x="4045352" y="4811916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cxnSpLocks/>
              </p:cNvCxnSpPr>
              <p:nvPr/>
            </p:nvCxnSpPr>
            <p:spPr bwMode="auto">
              <a:xfrm>
                <a:off x="4045352" y="4483748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cxnSpLocks/>
              </p:cNvCxnSpPr>
              <p:nvPr/>
            </p:nvCxnSpPr>
            <p:spPr bwMode="auto">
              <a:xfrm>
                <a:off x="4045352" y="4155580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cxnSpLocks/>
              </p:cNvCxnSpPr>
              <p:nvPr/>
            </p:nvCxnSpPr>
            <p:spPr bwMode="auto">
              <a:xfrm rot="5400000">
                <a:off x="4383817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cxnSpLocks/>
              </p:cNvCxnSpPr>
              <p:nvPr/>
            </p:nvCxnSpPr>
            <p:spPr bwMode="auto">
              <a:xfrm rot="5400000">
                <a:off x="4713000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cxnSpLocks/>
              </p:cNvCxnSpPr>
              <p:nvPr/>
            </p:nvCxnSpPr>
            <p:spPr bwMode="auto">
              <a:xfrm rot="5400000">
                <a:off x="5042185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cxnSpLocks/>
              </p:cNvCxnSpPr>
              <p:nvPr/>
            </p:nvCxnSpPr>
            <p:spPr bwMode="auto">
              <a:xfrm rot="5400000">
                <a:off x="5371369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cxnSpLocks/>
              </p:cNvCxnSpPr>
              <p:nvPr/>
            </p:nvCxnSpPr>
            <p:spPr bwMode="auto">
              <a:xfrm rot="5400000">
                <a:off x="5700553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cxnSpLocks/>
              </p:cNvCxnSpPr>
              <p:nvPr/>
            </p:nvCxnSpPr>
            <p:spPr bwMode="auto">
              <a:xfrm>
                <a:off x="4045352" y="3827411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cxnSpLocks/>
              </p:cNvCxnSpPr>
              <p:nvPr/>
            </p:nvCxnSpPr>
            <p:spPr bwMode="auto">
              <a:xfrm>
                <a:off x="4045352" y="3499244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cxnSpLocks/>
              </p:cNvCxnSpPr>
              <p:nvPr/>
            </p:nvCxnSpPr>
            <p:spPr bwMode="auto">
              <a:xfrm flipH="1" flipV="1">
                <a:off x="4126542" y="3499244"/>
                <a:ext cx="3311340" cy="1655746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cxnSpLocks/>
              </p:cNvCxnSpPr>
              <p:nvPr/>
            </p:nvCxnSpPr>
            <p:spPr bwMode="auto">
              <a:xfrm flipH="1" flipV="1">
                <a:off x="5769549" y="2286928"/>
                <a:ext cx="7204" cy="2855584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cxnSpLocks/>
              </p:cNvCxnSpPr>
              <p:nvPr/>
            </p:nvCxnSpPr>
            <p:spPr bwMode="auto">
              <a:xfrm rot="5400000">
                <a:off x="6029737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cxnSpLocks/>
              </p:cNvCxnSpPr>
              <p:nvPr/>
            </p:nvCxnSpPr>
            <p:spPr bwMode="auto">
              <a:xfrm rot="5400000">
                <a:off x="6358921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cxnSpLocks/>
              </p:cNvCxnSpPr>
              <p:nvPr/>
            </p:nvCxnSpPr>
            <p:spPr bwMode="auto">
              <a:xfrm rot="5400000">
                <a:off x="6688105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cxnSpLocks/>
              </p:cNvCxnSpPr>
              <p:nvPr/>
            </p:nvCxnSpPr>
            <p:spPr bwMode="auto">
              <a:xfrm rot="5400000">
                <a:off x="7017289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cxnSpLocks/>
              </p:cNvCxnSpPr>
              <p:nvPr/>
            </p:nvCxnSpPr>
            <p:spPr bwMode="auto">
              <a:xfrm rot="5400000">
                <a:off x="7346473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cxnSpLocks/>
              </p:cNvCxnSpPr>
              <p:nvPr/>
            </p:nvCxnSpPr>
            <p:spPr bwMode="auto">
              <a:xfrm>
                <a:off x="4045352" y="3165160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cxnSpLocks/>
              </p:cNvCxnSpPr>
              <p:nvPr/>
            </p:nvCxnSpPr>
            <p:spPr bwMode="auto">
              <a:xfrm>
                <a:off x="4045352" y="283699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cxnSpLocks/>
              </p:cNvCxnSpPr>
              <p:nvPr/>
            </p:nvCxnSpPr>
            <p:spPr bwMode="auto">
              <a:xfrm>
                <a:off x="4045352" y="2508824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cxnSpLocks/>
              </p:cNvCxnSpPr>
              <p:nvPr/>
            </p:nvCxnSpPr>
            <p:spPr bwMode="auto">
              <a:xfrm>
                <a:off x="4045352" y="2180656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cxnSpLocks/>
              </p:cNvCxnSpPr>
              <p:nvPr/>
            </p:nvCxnSpPr>
            <p:spPr bwMode="auto">
              <a:xfrm>
                <a:off x="4045352" y="1868236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 bwMode="auto">
              <a:xfrm>
                <a:off x="6768588" y="4128435"/>
                <a:ext cx="1275409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400"/>
                  </a:spcBef>
                  <a:defRPr/>
                </a:pPr>
                <a:r>
                  <a:rPr lang="de-DE" sz="1400"/>
                  <a:t>Begrenzung Nachfrage Produkt A</a:t>
                </a:r>
                <a:endParaRPr lang="de-DE" sz="1400" b="0"/>
              </a:p>
            </p:txBody>
          </p:sp>
          <p:sp>
            <p:nvSpPr>
              <p:cNvPr id="69" name="TextBox 68"/>
              <p:cNvSpPr txBox="1"/>
              <p:nvPr/>
            </p:nvSpPr>
            <p:spPr bwMode="auto">
              <a:xfrm>
                <a:off x="4311087" y="1868236"/>
                <a:ext cx="1275409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400"/>
                  </a:spcBef>
                  <a:defRPr/>
                </a:pPr>
                <a:r>
                  <a:rPr lang="de-DE" sz="1400"/>
                  <a:t>Begrenzung Nachfrage Produkt B</a:t>
                </a:r>
                <a:endParaRPr lang="de-DE" sz="1400" b="0"/>
              </a:p>
            </p:txBody>
          </p:sp>
          <p:sp>
            <p:nvSpPr>
              <p:cNvPr id="70" name="TextBox 69"/>
              <p:cNvSpPr txBox="1"/>
              <p:nvPr/>
            </p:nvSpPr>
            <p:spPr bwMode="auto">
              <a:xfrm>
                <a:off x="5751217" y="2943806"/>
                <a:ext cx="1275409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400"/>
                  </a:spcBef>
                  <a:defRPr/>
                </a:pPr>
                <a:r>
                  <a:rPr lang="de-DE" sz="1400"/>
                  <a:t>Begrenzung Nachfrage Produkt C</a:t>
                </a:r>
                <a:endParaRPr lang="de-DE" sz="1400" b="0"/>
              </a:p>
            </p:txBody>
          </p:sp>
          <p:sp>
            <p:nvSpPr>
              <p:cNvPr id="71" name="Freeform: Shape 70"/>
              <p:cNvSpPr/>
              <p:nvPr/>
            </p:nvSpPr>
            <p:spPr bwMode="auto">
              <a:xfrm>
                <a:off x="4135120" y="3525520"/>
                <a:ext cx="1615440" cy="1574800"/>
              </a:xfrm>
              <a:custGeom>
                <a:avLst/>
                <a:gdLst>
                  <a:gd name="connsiteX0" fmla="*/ 0 w 1615440"/>
                  <a:gd name="connsiteY0" fmla="*/ 0 h 1574800"/>
                  <a:gd name="connsiteX1" fmla="*/ 0 w 1615440"/>
                  <a:gd name="connsiteY1" fmla="*/ 1574800 h 1574800"/>
                  <a:gd name="connsiteX2" fmla="*/ 1615440 w 1615440"/>
                  <a:gd name="connsiteY2" fmla="*/ 1574800 h 1574800"/>
                  <a:gd name="connsiteX3" fmla="*/ 1615440 w 1615440"/>
                  <a:gd name="connsiteY3" fmla="*/ 1117600 h 1574800"/>
                  <a:gd name="connsiteX4" fmla="*/ 1325880 w 1615440"/>
                  <a:gd name="connsiteY4" fmla="*/ 660400 h 1574800"/>
                  <a:gd name="connsiteX5" fmla="*/ 0 w 1615440"/>
                  <a:gd name="connsiteY5" fmla="*/ 0 h 157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15440" h="1574800" fill="norm" stroke="1" extrusionOk="0">
                    <a:moveTo>
                      <a:pt x="0" y="0"/>
                    </a:moveTo>
                    <a:lnTo>
                      <a:pt x="0" y="1574800"/>
                    </a:lnTo>
                    <a:lnTo>
                      <a:pt x="1615440" y="1574800"/>
                    </a:lnTo>
                    <a:lnTo>
                      <a:pt x="1615440" y="1117600"/>
                    </a:lnTo>
                    <a:lnTo>
                      <a:pt x="1325880" y="660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72" name="Straight Connector 71"/>
            <p:cNvCxnSpPr>
              <a:cxnSpLocks/>
            </p:cNvCxnSpPr>
            <p:nvPr/>
          </p:nvCxnSpPr>
          <p:spPr bwMode="auto">
            <a:xfrm>
              <a:off x="4121552" y="3827411"/>
              <a:ext cx="1326017" cy="127290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cxnSpLocks/>
            </p:cNvCxnSpPr>
            <p:nvPr/>
          </p:nvCxnSpPr>
          <p:spPr bwMode="auto">
            <a:xfrm flipV="1">
              <a:off x="4848090" y="4251960"/>
              <a:ext cx="277011" cy="280401"/>
            </a:xfrm>
            <a:prstGeom prst="line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cxnSpLocks/>
            </p:cNvCxnSpPr>
            <p:nvPr/>
          </p:nvCxnSpPr>
          <p:spPr bwMode="auto">
            <a:xfrm>
              <a:off x="4731394" y="3491981"/>
              <a:ext cx="1326017" cy="1272908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 bwMode="auto">
            <a:xfrm>
              <a:off x="5432445" y="4155580"/>
              <a:ext cx="60562" cy="605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84" name="TextBox 83"/>
            <p:cNvSpPr txBox="1"/>
            <p:nvPr/>
          </p:nvSpPr>
          <p:spPr bwMode="auto">
            <a:xfrm>
              <a:off x="2705341" y="3823798"/>
              <a:ext cx="127540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400"/>
                </a:spcBef>
                <a:defRPr/>
              </a:pPr>
              <a:r>
                <a:rPr lang="de-DE" sz="1400"/>
                <a:t>Höhenlinie von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de-DE" sz="1400" b="0" i="1"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</mc:Choice>
                <mc:Fallback/>
              </mc:AlternateContent>
              <a:endParaRPr lang="de-DE" sz="1400" b="0"/>
            </a:p>
          </p:txBody>
        </p:sp>
        <p:grpSp>
          <p:nvGrpSpPr>
            <p:cNvPr id="89" name="Group 88"/>
            <p:cNvGrpSpPr/>
            <p:nvPr/>
          </p:nvGrpSpPr>
          <p:grpSpPr bwMode="auto">
            <a:xfrm>
              <a:off x="3431660" y="3938179"/>
              <a:ext cx="683280" cy="198000"/>
              <a:chOff x="3468288" y="3965592"/>
              <a:chExt cx="683280" cy="198000"/>
            </a:xfrm>
          </p:grpSpPr>
          <p:pic>
            <p:nvPicPr>
              <p:cNvPr id="85" name="Ink 84"/>
              <p:cNvPicPr/>
              <p:nvPr/>
            </p:nvPicPr>
            <p:blipFill>
              <a:blip r:embed="rId3"/>
              <a:stretch/>
            </p:blipFill>
            <p:spPr bwMode="auto">
              <a:xfrm>
                <a:off x="3459648" y="3984672"/>
                <a:ext cx="680760" cy="187920"/>
              </a:xfrm>
              <a:prstGeom prst="rect">
                <a:avLst/>
              </a:prstGeom>
            </p:spPr>
          </p:pic>
          <p:pic>
            <p:nvPicPr>
              <p:cNvPr id="86" name="Ink 85"/>
              <p:cNvPicPr/>
              <p:nvPr/>
            </p:nvPicPr>
            <p:blipFill>
              <a:blip r:embed="rId4"/>
              <a:stretch/>
            </p:blipFill>
            <p:spPr bwMode="auto">
              <a:xfrm>
                <a:off x="4004328" y="3983592"/>
                <a:ext cx="156240" cy="129240"/>
              </a:xfrm>
              <a:prstGeom prst="rect">
                <a:avLst/>
              </a:prstGeom>
            </p:spPr>
          </p:pic>
          <p:pic>
            <p:nvPicPr>
              <p:cNvPr id="88" name="Ink 87"/>
              <p:cNvPicPr/>
              <p:nvPr/>
            </p:nvPicPr>
            <p:blipFill>
              <a:blip r:embed="rId5"/>
              <a:stretch/>
            </p:blipFill>
            <p:spPr bwMode="auto">
              <a:xfrm>
                <a:off x="3959688" y="3956952"/>
                <a:ext cx="200520" cy="20520"/>
              </a:xfrm>
              <a:prstGeom prst="rect">
                <a:avLst/>
              </a:prstGeom>
            </p:spPr>
          </p:pic>
        </p:grpSp>
        <p:sp>
          <p:nvSpPr>
            <p:cNvPr id="90" name="TextBox 89"/>
            <p:cNvSpPr txBox="1"/>
            <p:nvPr/>
          </p:nvSpPr>
          <p:spPr bwMode="auto">
            <a:xfrm>
              <a:off x="5790403" y="3801464"/>
              <a:ext cx="163089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400"/>
                </a:spcBef>
                <a:defRPr/>
              </a:pPr>
              <a:r>
                <a:rPr lang="de-DE" sz="1400"/>
                <a:t>Optimallösung</a:t>
              </a:r>
              <a:endParaRPr lang="de-DE" sz="1400" b="0"/>
            </a:p>
          </p:txBody>
        </p:sp>
        <p:grpSp>
          <p:nvGrpSpPr>
            <p:cNvPr id="93" name="Group 92"/>
            <p:cNvGrpSpPr/>
            <p:nvPr/>
          </p:nvGrpSpPr>
          <p:grpSpPr bwMode="auto">
            <a:xfrm>
              <a:off x="5558808" y="4114271"/>
              <a:ext cx="464040" cy="152280"/>
              <a:chOff x="5558808" y="4114271"/>
              <a:chExt cx="464040" cy="152280"/>
            </a:xfrm>
          </p:grpSpPr>
          <p:pic>
            <p:nvPicPr>
              <p:cNvPr id="91" name="Ink 90"/>
              <p:cNvPicPr/>
              <p:nvPr/>
            </p:nvPicPr>
            <p:blipFill>
              <a:blip r:embed="rId6"/>
              <a:stretch/>
            </p:blipFill>
            <p:spPr bwMode="auto">
              <a:xfrm>
                <a:off x="5550168" y="4105632"/>
                <a:ext cx="481680" cy="116640"/>
              </a:xfrm>
              <a:prstGeom prst="rect">
                <a:avLst/>
              </a:prstGeom>
            </p:spPr>
          </p:pic>
          <p:pic>
            <p:nvPicPr>
              <p:cNvPr id="92" name="Ink 91"/>
              <p:cNvPicPr/>
              <p:nvPr/>
            </p:nvPicPr>
            <p:blipFill>
              <a:blip r:embed="rId7"/>
              <a:stretch/>
            </p:blipFill>
            <p:spPr bwMode="auto">
              <a:xfrm>
                <a:off x="5550528" y="4215432"/>
                <a:ext cx="91080" cy="60120"/>
              </a:xfrm>
              <a:prstGeom prst="rect">
                <a:avLst/>
              </a:prstGeom>
            </p:spPr>
          </p:pic>
        </p:grpSp>
        <p:grpSp>
          <p:nvGrpSpPr>
            <p:cNvPr id="96" name="Group 95"/>
            <p:cNvGrpSpPr/>
            <p:nvPr/>
          </p:nvGrpSpPr>
          <p:grpSpPr bwMode="auto">
            <a:xfrm>
              <a:off x="3657288" y="4296792"/>
              <a:ext cx="1256040" cy="421560"/>
              <a:chOff x="3657288" y="4296792"/>
              <a:chExt cx="1256040" cy="421560"/>
            </a:xfrm>
          </p:grpSpPr>
          <p:pic>
            <p:nvPicPr>
              <p:cNvPr id="94" name="Ink 93"/>
              <p:cNvPicPr/>
              <p:nvPr/>
            </p:nvPicPr>
            <p:blipFill>
              <a:blip r:embed="rId8"/>
              <a:stretch/>
            </p:blipFill>
            <p:spPr bwMode="auto">
              <a:xfrm>
                <a:off x="3648288" y="4288152"/>
                <a:ext cx="1271880" cy="439200"/>
              </a:xfrm>
              <a:prstGeom prst="rect">
                <a:avLst/>
              </a:prstGeom>
            </p:spPr>
          </p:pic>
          <p:pic>
            <p:nvPicPr>
              <p:cNvPr id="95" name="Ink 94"/>
              <p:cNvPicPr/>
              <p:nvPr/>
            </p:nvPicPr>
            <p:blipFill>
              <a:blip r:embed="rId9"/>
              <a:stretch/>
            </p:blipFill>
            <p:spPr bwMode="auto">
              <a:xfrm>
                <a:off x="4803888" y="4379952"/>
                <a:ext cx="118440" cy="69120"/>
              </a:xfrm>
              <a:prstGeom prst="rect">
                <a:avLst/>
              </a:prstGeom>
            </p:spPr>
          </p:pic>
        </p:grpSp>
        <p:sp>
          <p:nvSpPr>
            <p:cNvPr id="97" name="TextBox 96"/>
            <p:cNvSpPr txBox="1"/>
            <p:nvPr/>
          </p:nvSpPr>
          <p:spPr bwMode="auto">
            <a:xfrm>
              <a:off x="2584311" y="4414815"/>
              <a:ext cx="127540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400"/>
                </a:spcBef>
                <a:defRPr/>
              </a:pPr>
              <a:r>
                <a:rPr lang="de-DE" sz="1400"/>
                <a:t>Optimierungs-richtung</a:t>
              </a:r>
              <a:endParaRPr lang="de-DE" sz="1400" b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 bwMode="auto">
          <a:xfrm>
            <a:off x="1513840" y="740051"/>
            <a:ext cx="4043679" cy="5313508"/>
            <a:chOff x="1513840" y="740051"/>
            <a:chExt cx="4043679" cy="5313508"/>
          </a:xfrm>
        </p:grpSpPr>
        <p:sp>
          <p:nvSpPr>
            <p:cNvPr id="4" name="Rectangle: Rounded Corners 3"/>
            <p:cNvSpPr/>
            <p:nvPr/>
          </p:nvSpPr>
          <p:spPr bwMode="auto">
            <a:xfrm>
              <a:off x="1930400" y="2133600"/>
              <a:ext cx="2418080" cy="386080"/>
            </a:xfrm>
            <a:prstGeom prst="roundRect">
              <a:avLst>
                <a:gd name="adj" fmla="val 16667"/>
              </a:avLst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left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5" name="Rectangle: Rounded Corners 4"/>
            <p:cNvSpPr/>
            <p:nvPr/>
          </p:nvSpPr>
          <p:spPr bwMode="auto">
            <a:xfrm>
              <a:off x="1513840" y="3158858"/>
              <a:ext cx="2021840" cy="386080"/>
            </a:xfrm>
            <a:prstGeom prst="roundRect">
              <a:avLst>
                <a:gd name="adj" fmla="val 16667"/>
              </a:avLst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left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6" name="Rectangle: Rounded Corners 5"/>
            <p:cNvSpPr/>
            <p:nvPr/>
          </p:nvSpPr>
          <p:spPr bwMode="auto">
            <a:xfrm>
              <a:off x="2174240" y="4160197"/>
              <a:ext cx="965200" cy="386080"/>
            </a:xfrm>
            <a:prstGeom prst="roundRect">
              <a:avLst>
                <a:gd name="adj" fmla="val 16667"/>
              </a:avLst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left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7" name="Rectangle: Rounded Corners 6"/>
            <p:cNvSpPr/>
            <p:nvPr/>
          </p:nvSpPr>
          <p:spPr bwMode="auto">
            <a:xfrm>
              <a:off x="2305551" y="5140961"/>
              <a:ext cx="1767840" cy="386080"/>
            </a:xfrm>
            <a:prstGeom prst="roundRect">
              <a:avLst>
                <a:gd name="adj" fmla="val 16667"/>
              </a:avLst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left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8" name="Right Brace 7"/>
            <p:cNvSpPr/>
            <p:nvPr/>
          </p:nvSpPr>
          <p:spPr bwMode="auto">
            <a:xfrm rot="16199998">
              <a:off x="3007360" y="751840"/>
              <a:ext cx="264160" cy="2418080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2865120" y="1523999"/>
              <a:ext cx="5486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11" name="Right Brace 10"/>
            <p:cNvSpPr/>
            <p:nvPr/>
          </p:nvSpPr>
          <p:spPr bwMode="auto">
            <a:xfrm rot="16199998">
              <a:off x="2392680" y="1975218"/>
              <a:ext cx="264160" cy="2021840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2305551" y="2549257"/>
              <a:ext cx="45873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13" name="Right Brace 12"/>
            <p:cNvSpPr/>
            <p:nvPr/>
          </p:nvSpPr>
          <p:spPr bwMode="auto">
            <a:xfrm rot="16199998">
              <a:off x="2524760" y="3504878"/>
              <a:ext cx="264160" cy="965200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2469896" y="3570317"/>
              <a:ext cx="2189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15" name="Right Brace 14"/>
            <p:cNvSpPr/>
            <p:nvPr/>
          </p:nvSpPr>
          <p:spPr bwMode="auto">
            <a:xfrm rot="16199998">
              <a:off x="3057391" y="4077131"/>
              <a:ext cx="264160" cy="1767840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2988917" y="4546277"/>
              <a:ext cx="4011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cxnSp>
          <p:nvCxnSpPr>
            <p:cNvPr id="18" name="Straight Connector 17"/>
            <p:cNvCxnSpPr>
              <a:cxnSpLocks/>
            </p:cNvCxnSpPr>
            <p:nvPr/>
          </p:nvCxnSpPr>
          <p:spPr bwMode="auto">
            <a:xfrm>
              <a:off x="4348480" y="1523999"/>
              <a:ext cx="0" cy="45295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 bwMode="auto">
            <a:xfrm>
              <a:off x="3535680" y="740051"/>
              <a:ext cx="2021839" cy="11948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func>
                          <m:func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func>
                              <m:funcPr>
                                <m:ctrlPr>
                                  <a:rPr lang="de-DE" b="0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DE" b="0" i="0">
                                    <a:latin typeface="Cambria Math"/>
                                  </a:rPr>
                                  <m:t>max</m:t>
                                </m:r>
                              </m:fName>
                              <m:e>
                                <m:eqArr>
                                  <m:eqArrPr>
                                    <m:baseJc m:val="center"/>
                                    <m:maxDist m:val="off"/>
                                    <m:objDist m:val="off"/>
                                    <m:rSp/>
                                    <m:rSpRule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m:rPr/>
                                      <a:rPr lang="de-DE" b="0" i="1">
                                        <a:latin typeface="Cambria Math"/>
                                      </a:rPr>
                                      <m:t>{</m:t>
                                    </m:r>
                                    <m:sSub>
                                      <m:sSubPr>
                                        <m:ctrlPr>
                                          <a:rPr lang="de-DE" b="0" i="1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/>
                                          <a:rPr lang="de-DE" b="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m:rPr/>
                                          <a:rPr lang="de-DE" b="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/>
                                      <a:rPr lang="de-DE" b="0" i="1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de-DE" b="0" i="1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/>
                                          <a:rPr lang="de-DE" b="0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m:rPr/>
                                          <a:rPr lang="de-DE" b="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eqArr>
                                      <m:eqArrPr>
                                        <m:baseJc m:val="center"/>
                                        <m:maxDist m:val="off"/>
                                        <m:objDist m:val="off"/>
                                        <m:rSp/>
                                        <m:rSpRule/>
                                        <m:ctrlPr>
                                          <a:rPr lang="de-DE" b="0" i="1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/>
                                          <a:rPr lang="de-DE" b="0" i="1">
                                            <a:latin typeface="Cambria Math"/>
                                          </a:rPr>
                                          <m:t>  </m:t>
                                        </m:r>
                                        <m:sSub>
                                          <m:sSubPr>
                                            <m:ctrlPr>
                                              <a:rPr lang="de-DE" b="0" i="1">
                                                <a:latin typeface="Cambria Math"/>
                                                <a:ea typeface="Cambria Math"/>
                                                <a:cs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m:rPr/>
                                          <a:rPr lang="de-DE" b="0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de-DE" b="0" i="1">
                                                <a:latin typeface="Cambria Math"/>
                                                <a:ea typeface="Cambria Math"/>
                                                <a:cs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m:rPr/>
                                          <a:rPr lang="de-DE" b="0" i="1">
                                            <a:latin typeface="Cambria Math"/>
                                          </a:rPr>
                                          <m:t>,</m:t>
                                        </m:r>
                                      </m:e>
                                      <m:e>
                                        <m:eqArr>
                                          <m:eqArrPr>
                                            <m:baseJc m:val="center"/>
                                            <m:maxDist m:val="off"/>
                                            <m:objDist m:val="off"/>
                                            <m:rSp/>
                                            <m:rSpRule/>
                                            <m:ctrlPr>
                                              <a:rPr lang="de-DE" b="0" i="1">
                                                <a:latin typeface="Cambria Math"/>
                                                <a:ea typeface="Cambria Math"/>
                                                <a:cs typeface="Cambria Math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 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b="0" i="1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b="0" i="1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b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</m:e>
                                          <m:e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  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b="0" i="1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b="0" i="1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b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}</m:t>
                                            </m:r>
                                          </m:e>
                                        </m:eqArr>
                                      </m:e>
                                    </m:eqArr>
                                  </m:e>
                                </m:eqArr>
                              </m:e>
                            </m:func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 bwMode="auto">
          <a:xfrm>
            <a:off x="667052" y="713238"/>
            <a:ext cx="3681428" cy="5340321"/>
            <a:chOff x="667052" y="713238"/>
            <a:chExt cx="3681428" cy="5340321"/>
          </a:xfrm>
        </p:grpSpPr>
        <p:sp>
          <p:nvSpPr>
            <p:cNvPr id="4" name="Rectangle: Rounded Corners 3"/>
            <p:cNvSpPr/>
            <p:nvPr/>
          </p:nvSpPr>
          <p:spPr bwMode="auto">
            <a:xfrm>
              <a:off x="1930400" y="2133600"/>
              <a:ext cx="2418080" cy="386080"/>
            </a:xfrm>
            <a:prstGeom prst="roundRect">
              <a:avLst>
                <a:gd name="adj" fmla="val 16667"/>
              </a:avLst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left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5" name="Rectangle: Rounded Corners 4"/>
            <p:cNvSpPr/>
            <p:nvPr/>
          </p:nvSpPr>
          <p:spPr bwMode="auto">
            <a:xfrm>
              <a:off x="1513840" y="3158858"/>
              <a:ext cx="2021840" cy="386080"/>
            </a:xfrm>
            <a:prstGeom prst="roundRect">
              <a:avLst>
                <a:gd name="adj" fmla="val 16667"/>
              </a:avLst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left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6" name="Rectangle: Rounded Corners 5"/>
            <p:cNvSpPr/>
            <p:nvPr/>
          </p:nvSpPr>
          <p:spPr bwMode="auto">
            <a:xfrm>
              <a:off x="2174240" y="4160197"/>
              <a:ext cx="965200" cy="386080"/>
            </a:xfrm>
            <a:prstGeom prst="roundRect">
              <a:avLst>
                <a:gd name="adj" fmla="val 16667"/>
              </a:avLst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left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7" name="Rectangle: Rounded Corners 6"/>
            <p:cNvSpPr/>
            <p:nvPr/>
          </p:nvSpPr>
          <p:spPr bwMode="auto">
            <a:xfrm>
              <a:off x="2305551" y="5140961"/>
              <a:ext cx="1767840" cy="386080"/>
            </a:xfrm>
            <a:prstGeom prst="roundRect">
              <a:avLst>
                <a:gd name="adj" fmla="val 16667"/>
              </a:avLst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left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8" name="Right Brace 7"/>
            <p:cNvSpPr/>
            <p:nvPr/>
          </p:nvSpPr>
          <p:spPr bwMode="auto">
            <a:xfrm rot="16199998">
              <a:off x="3007360" y="751840"/>
              <a:ext cx="264160" cy="2418080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2865120" y="1523999"/>
              <a:ext cx="5486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11" name="Right Brace 10"/>
            <p:cNvSpPr/>
            <p:nvPr/>
          </p:nvSpPr>
          <p:spPr bwMode="auto">
            <a:xfrm rot="16199998">
              <a:off x="2392680" y="1975218"/>
              <a:ext cx="264160" cy="2021840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2305551" y="2549257"/>
              <a:ext cx="45873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13" name="Right Brace 12"/>
            <p:cNvSpPr/>
            <p:nvPr/>
          </p:nvSpPr>
          <p:spPr bwMode="auto">
            <a:xfrm rot="16199998">
              <a:off x="2524760" y="3504878"/>
              <a:ext cx="264160" cy="965200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2469896" y="3570317"/>
              <a:ext cx="2189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15" name="Right Brace 14"/>
            <p:cNvSpPr/>
            <p:nvPr/>
          </p:nvSpPr>
          <p:spPr bwMode="auto">
            <a:xfrm rot="16199998">
              <a:off x="3057391" y="4077131"/>
              <a:ext cx="264160" cy="1767840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2988917" y="4546277"/>
              <a:ext cx="4011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cxnSp>
          <p:nvCxnSpPr>
            <p:cNvPr id="18" name="Straight Connector 17"/>
            <p:cNvCxnSpPr>
              <a:cxnSpLocks/>
            </p:cNvCxnSpPr>
            <p:nvPr/>
          </p:nvCxnSpPr>
          <p:spPr bwMode="auto">
            <a:xfrm>
              <a:off x="1501111" y="1523999"/>
              <a:ext cx="0" cy="45295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 bwMode="auto">
            <a:xfrm>
              <a:off x="667052" y="713238"/>
              <a:ext cx="2021839" cy="10916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func>
                          <m:func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func>
                              <m:funcPr>
                                <m:ctrlPr>
                                  <a:rPr lang="de-DE" b="0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DE" b="0" i="0">
                                    <a:latin typeface="Cambria Math"/>
                                  </a:rPr>
                                  <m:t>min</m:t>
                                </m:r>
                              </m:fName>
                              <m:e>
                                <m:eqArr>
                                  <m:eqArrPr>
                                    <m:baseJc m:val="center"/>
                                    <m:maxDist m:val="off"/>
                                    <m:objDist m:val="off"/>
                                    <m:rSp/>
                                    <m:rSpRule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m:rPr/>
                                      <a:rPr lang="de-DE" b="0" i="1">
                                        <a:latin typeface="Cambria Math"/>
                                      </a:rPr>
                                      <m:t>{</m:t>
                                    </m:r>
                                    <m:sSub>
                                      <m:sSubPr>
                                        <m:ctrlPr>
                                          <a:rPr lang="de-DE" b="0" i="1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/>
                                          <a:rPr lang="de-DE" b="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m:rPr/>
                                          <a:rPr lang="de-DE" b="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eqArr>
                                      <m:eqArrPr>
                                        <m:baseJc m:val="center"/>
                                        <m:maxDist m:val="off"/>
                                        <m:objDist m:val="off"/>
                                        <m:rSp/>
                                        <m:rSpRule/>
                                        <m:ctrlPr>
                                          <a:rPr lang="de-DE" b="0" i="1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/>
                                          <a:rPr lang="de-DE" b="0" i="1">
                                            <a:latin typeface="Cambria Math"/>
                                          </a:rPr>
                                          <m:t>  </m:t>
                                        </m:r>
                                        <m:sSub>
                                          <m:sSubPr>
                                            <m:ctrlPr>
                                              <a:rPr lang="de-DE" b="0" i="1">
                                                <a:latin typeface="Cambria Math"/>
                                                <a:ea typeface="Cambria Math"/>
                                                <a:cs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m:rPr/>
                                          <a:rPr lang="de-DE" b="0" i="1">
                                            <a:latin typeface="Cambria Math"/>
                                          </a:rPr>
                                          <m:t>,</m:t>
                                        </m:r>
                                      </m:e>
                                      <m:e>
                                        <m:eqArr>
                                          <m:eqArrPr>
                                            <m:baseJc m:val="center"/>
                                            <m:maxDist m:val="off"/>
                                            <m:objDist m:val="off"/>
                                            <m:rSp/>
                                            <m:rSpRule/>
                                            <m:ctrlPr>
                                              <a:rPr lang="de-DE" b="0" i="1">
                                                <a:latin typeface="Cambria Math"/>
                                                <a:ea typeface="Cambria Math"/>
                                                <a:cs typeface="Cambria Math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 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b="0" i="1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</m:e>
                                          <m:e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  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b="0" i="1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}</m:t>
                                            </m:r>
                                          </m:e>
                                        </m:eqArr>
                                      </m:e>
                                    </m:eqArr>
                                  </m:e>
                                </m:eqArr>
                              </m:e>
                            </m:func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 bwMode="auto">
          <a:xfrm>
            <a:off x="2320953" y="1238491"/>
            <a:ext cx="3470247" cy="4081393"/>
            <a:chOff x="2320953" y="1238491"/>
            <a:chExt cx="3470247" cy="4081393"/>
          </a:xfrm>
        </p:grpSpPr>
        <p:sp>
          <p:nvSpPr>
            <p:cNvPr id="5" name="Rectangle: Rounded Corners 4"/>
            <p:cNvSpPr/>
            <p:nvPr/>
          </p:nvSpPr>
          <p:spPr bwMode="auto">
            <a:xfrm>
              <a:off x="4560426" y="1238491"/>
              <a:ext cx="509286" cy="1620000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"/>
                      </m:oMathParaPr>
                      <m:oMath>
                        <m:r>
                          <m:rPr/>
                          <a:rPr lang="de-DE" b="0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6" name="Rectangle: Rounded Corners 5"/>
            <p:cNvSpPr/>
            <p:nvPr/>
          </p:nvSpPr>
          <p:spPr bwMode="auto">
            <a:xfrm>
              <a:off x="5281914" y="1238491"/>
              <a:ext cx="509286" cy="1620000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"/>
                      </m:oMathParaPr>
                      <m:oMath>
                        <m:r>
                          <m:rPr/>
                          <a:rPr lang="de-DE" b="0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7" name="Rectangle: Rounded Corners 6"/>
            <p:cNvSpPr/>
            <p:nvPr/>
          </p:nvSpPr>
          <p:spPr bwMode="auto">
            <a:xfrm>
              <a:off x="3094301" y="1238491"/>
              <a:ext cx="509286" cy="1080000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"/>
                      </m:oMathParaPr>
                      <m:oMath>
                        <m:r>
                          <m:rPr/>
                          <a:rPr lang="de-DE" b="0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8" name="Rectangle: Rounded Corners 7"/>
            <p:cNvSpPr/>
            <p:nvPr/>
          </p:nvSpPr>
          <p:spPr bwMode="auto">
            <a:xfrm>
              <a:off x="3815789" y="1238491"/>
              <a:ext cx="509286" cy="1080000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"/>
                      </m:oMathParaPr>
                      <m:oMath>
                        <m:r>
                          <m:rPr/>
                          <a:rPr lang="de-DE" b="0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9" name="Rectangle: Rounded Corners 8"/>
            <p:cNvSpPr/>
            <p:nvPr/>
          </p:nvSpPr>
          <p:spPr bwMode="auto">
            <a:xfrm>
              <a:off x="2372812" y="1238491"/>
              <a:ext cx="509286" cy="1080000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"/>
                      </m:oMathParaPr>
                      <m:oMath>
                        <m:r>
                          <m:rPr/>
                          <a:rPr lang="de-DE" b="0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372812" y="3159884"/>
              <a:ext cx="509286" cy="2160000"/>
            </a:xfrm>
            <a:prstGeom prst="rect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094301" y="3159884"/>
              <a:ext cx="509286" cy="2160000"/>
            </a:xfrm>
            <a:prstGeom prst="rect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815789" y="3159884"/>
              <a:ext cx="509286" cy="2160000"/>
            </a:xfrm>
            <a:prstGeom prst="rect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4088759" y="4009050"/>
              <a:ext cx="118929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sz="2400" b="0" i="1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</mc:Choice>
                <mc:Fallback/>
              </mc:AlternateContent>
              <a:endParaRPr lang="en-US" sz="2400"/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320953" y="2880219"/>
              <a:ext cx="2129745" cy="289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4537277" y="4940393"/>
              <a:ext cx="9896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"/>
                      </m:oMathParaPr>
                      <m:oMath>
                        <m:r>
                          <m:rPr/>
                          <a:rPr lang="de-DE" b="0" i="1">
                            <a:latin typeface="Cambria Math"/>
                          </a:rPr>
                          <m:t>𝐵</m:t>
                        </m:r>
                        <m:r>
                          <m:rPr/>
                          <a:rPr lang="de-DE" b="0" i="1">
                            <a:latin typeface="Cambria Math"/>
                          </a:rPr>
                          <m:t>=4</m:t>
                        </m:r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 bwMode="auto">
          <a:xfrm rot="0" flipH="0" flipV="0">
            <a:off x="816016" y="1086231"/>
            <a:ext cx="10916856" cy="3856656"/>
            <a:chOff x="0" y="0"/>
            <a:chExt cx="10916856" cy="3856656"/>
          </a:xfrm>
        </p:grpSpPr>
        <p:grpSp>
          <p:nvGrpSpPr>
            <p:cNvPr id="40" name="Group 39"/>
            <p:cNvGrpSpPr/>
            <p:nvPr/>
          </p:nvGrpSpPr>
          <p:grpSpPr bwMode="auto">
            <a:xfrm>
              <a:off x="0" y="0"/>
              <a:ext cx="10916856" cy="3856656"/>
              <a:chOff x="0" y="0"/>
              <a:chExt cx="10916856" cy="3856656"/>
            </a:xfrm>
          </p:grpSpPr>
          <p:pic>
            <p:nvPicPr>
              <p:cNvPr id="4" name="Picture 3" descr="Chart, line chart&#10;&#10;Description automatically generated"/>
              <p:cNvPicPr>
                <a:picLocks noChangeAspect="1"/>
              </p:cNvPicPr>
              <p:nvPr/>
            </p:nvPicPr>
            <p:blipFill>
              <a:blip r:embed="rId3"/>
              <a:srcRect l="0" t="0" r="0" b="12662"/>
              <a:stretch/>
            </p:blipFill>
            <p:spPr bwMode="auto">
              <a:xfrm>
                <a:off x="0" y="691224"/>
                <a:ext cx="3252946" cy="1635500"/>
              </a:xfrm>
              <a:prstGeom prst="rect">
                <a:avLst/>
              </a:prstGeom>
            </p:spPr>
          </p:pic>
          <p:pic>
            <p:nvPicPr>
              <p:cNvPr id="5" name="Picture 4" descr="Graphical user interface&#10;&#10;Description automatically generated"/>
              <p:cNvPicPr>
                <a:picLocks noChangeAspect="1"/>
              </p:cNvPicPr>
              <p:nvPr/>
            </p:nvPicPr>
            <p:blipFill>
              <a:blip r:embed="rId4"/>
              <a:srcRect l="0" t="0" r="0" b="12031"/>
              <a:stretch/>
            </p:blipFill>
            <p:spPr bwMode="auto">
              <a:xfrm>
                <a:off x="3694613" y="679408"/>
                <a:ext cx="3252946" cy="1647317"/>
              </a:xfrm>
              <a:prstGeom prst="rect">
                <a:avLst/>
              </a:prstGeom>
            </p:spPr>
          </p:pic>
          <p:pic>
            <p:nvPicPr>
              <p:cNvPr id="6" name="Graphic 5" descr="Battery charging outline"/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/>
            </p:blipFill>
            <p:spPr bwMode="auto">
              <a:xfrm>
                <a:off x="8399174" y="2651315"/>
                <a:ext cx="1190611" cy="1190611"/>
              </a:xfrm>
              <a:prstGeom prst="rect">
                <a:avLst/>
              </a:prstGeom>
            </p:spPr>
          </p:pic>
          <p:pic>
            <p:nvPicPr>
              <p:cNvPr id="7" name="Graphic 6" descr="Electric Tower outline"/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/>
            </p:blipFill>
            <p:spPr bwMode="auto">
              <a:xfrm>
                <a:off x="1048978" y="2560882"/>
                <a:ext cx="1295774" cy="1295774"/>
              </a:xfrm>
              <a:prstGeom prst="rect">
                <a:avLst/>
              </a:prstGeom>
            </p:spPr>
          </p:pic>
          <p:pic>
            <p:nvPicPr>
              <p:cNvPr id="8" name="Graphic 7" descr="City outline"/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/>
            </p:blipFill>
            <p:spPr bwMode="auto">
              <a:xfrm>
                <a:off x="4688473" y="2613465"/>
                <a:ext cx="1190610" cy="1190610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 bwMode="auto">
              <a:xfrm>
                <a:off x="4331296" y="0"/>
                <a:ext cx="1973796" cy="3305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>
                  <a:defRPr/>
                </a:pPr>
                <a:r>
                  <a:rPr lang="de-DE" sz="2400">
                    <a:latin typeface="Calibri"/>
                  </a:rPr>
                  <a:t>Bedarf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sSub>
                            <m:sSubPr>
                              <m:ctrlPr>
                                <a:rPr lang="de-DE" sz="24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de-DE" sz="2400" b="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m:rPr/>
                                <a:rPr lang="de-DE" sz="2400" b="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</mc:Choice>
                  <mc:Fallback/>
                </mc:AlternateContent>
                <a:endParaRPr lang="de-DE" sz="2400">
                  <a:latin typeface="Calibri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 bwMode="auto">
              <a:xfrm>
                <a:off x="1132755" y="0"/>
                <a:ext cx="1973796" cy="3305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>
                  <a:defRPr/>
                </a:pPr>
                <a:r>
                  <a:rPr lang="de-DE" sz="2400">
                    <a:latin typeface="Calibri"/>
                  </a:rPr>
                  <a:t>Strompreis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sSub>
                            <m:sSubPr>
                              <m:ctrlPr>
                                <a:rPr lang="de-DE" sz="24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de-DE" sz="2400" b="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m:rPr/>
                                <a:rPr lang="de-DE" sz="2400" b="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</mc:Choice>
                  <mc:Fallback/>
                </mc:AlternateContent>
                <a:endParaRPr lang="de-DE" sz="2400">
                  <a:latin typeface="Calibri"/>
                </a:endParaRPr>
              </a:p>
            </p:txBody>
          </p:sp>
          <p:cxnSp>
            <p:nvCxnSpPr>
              <p:cNvPr id="12" name="Straight Arrow Connector 11"/>
              <p:cNvCxnSpPr>
                <a:cxnSpLocks/>
                <a:stCxn id="7" idx="3"/>
                <a:endCxn id="8" idx="1"/>
              </p:cNvCxnSpPr>
              <p:nvPr/>
            </p:nvCxnSpPr>
            <p:spPr bwMode="auto">
              <a:xfrm>
                <a:off x="2344752" y="3208769"/>
                <a:ext cx="2343721" cy="0"/>
              </a:xfrm>
              <a:prstGeom prst="straightConnector1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cxnSpLocks/>
              </p:cNvCxnSpPr>
              <p:nvPr/>
            </p:nvCxnSpPr>
            <p:spPr bwMode="auto">
              <a:xfrm>
                <a:off x="5879083" y="3087318"/>
                <a:ext cx="2401045" cy="0"/>
              </a:xfrm>
              <a:prstGeom prst="straightConnector1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cxnSpLocks/>
              </p:cNvCxnSpPr>
              <p:nvPr/>
            </p:nvCxnSpPr>
            <p:spPr bwMode="auto">
              <a:xfrm>
                <a:off x="5848602" y="3361638"/>
                <a:ext cx="2431526" cy="0"/>
              </a:xfrm>
              <a:prstGeom prst="straightConnector1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 bwMode="auto">
              <a:xfrm>
                <a:off x="7880223" y="652"/>
                <a:ext cx="1973796" cy="3305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>
                  <a:defRPr/>
                </a:pPr>
                <a:r>
                  <a:rPr lang="de-DE" sz="2400">
                    <a:latin typeface="Calibri"/>
                  </a:rPr>
                  <a:t>Stromspeicherstand</a:t>
                </a:r>
                <a:endParaRPr/>
              </a:p>
            </p:txBody>
          </p:sp>
          <p:pic>
            <p:nvPicPr>
              <p:cNvPr id="32" name="Picture 31" descr="Graphical user interface&#10;&#10;Description automatically generated"/>
              <p:cNvPicPr>
                <a:picLocks noChangeAspect="1"/>
              </p:cNvPicPr>
              <p:nvPr/>
            </p:nvPicPr>
            <p:blipFill>
              <a:blip r:embed="rId4"/>
              <a:srcRect l="0" t="0" r="0" b="12031"/>
              <a:stretch/>
            </p:blipFill>
            <p:spPr bwMode="auto">
              <a:xfrm>
                <a:off x="7389226" y="685316"/>
                <a:ext cx="3229610" cy="1635500"/>
              </a:xfrm>
              <a:prstGeom prst="rect">
                <a:avLst/>
              </a:prstGeom>
            </p:spPr>
          </p:pic>
          <p:sp>
            <p:nvSpPr>
              <p:cNvPr id="33" name="Rectangle 32"/>
              <p:cNvSpPr/>
              <p:nvPr/>
            </p:nvSpPr>
            <p:spPr bwMode="auto">
              <a:xfrm>
                <a:off x="7379836" y="550766"/>
                <a:ext cx="3537020" cy="1863622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 bwMode="auto">
              <a:xfrm>
                <a:off x="8642289" y="1128634"/>
                <a:ext cx="449663" cy="7078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de-DE" sz="4000">
                    <a:solidFill>
                      <a:srgbClr val="C00000"/>
                    </a:solidFill>
                    <a:latin typeface="Calibri"/>
                  </a:rPr>
                  <a:t>?</a:t>
                </a:r>
                <a:endParaRPr lang="en-US" sz="400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 bwMode="auto">
            <a:xfrm>
              <a:off x="3028113" y="3255007"/>
              <a:ext cx="44966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sz="2400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sz="2400" b="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m:rPr/>
                              <a:rPr lang="de-DE" sz="2400" b="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 sz="2400"/>
            </a:p>
          </p:txBody>
        </p:sp>
        <p:sp>
          <p:nvSpPr>
            <p:cNvPr id="43" name="TextBox 42"/>
            <p:cNvSpPr txBox="1"/>
            <p:nvPr/>
          </p:nvSpPr>
          <p:spPr bwMode="auto">
            <a:xfrm>
              <a:off x="6864948" y="2591118"/>
              <a:ext cx="44966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Sup>
                          <m:sSubSupPr>
                            <m:alnScr m:val="off"/>
                            <m:ctrlPr>
                              <a:rPr lang="de-DE" sz="2400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SupPr>
                          <m:e>
                            <m:r>
                              <m:rPr/>
                              <a:rPr lang="de-DE" sz="2400" b="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m:rPr/>
                              <a:rPr lang="de-DE" sz="2400" b="0" i="1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m:rPr/>
                              <a:rPr lang="de-DE" sz="2400" b="0" i="1">
                                <a:latin typeface="Cambria Math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</mc:Choice>
                <mc:Fallback/>
              </mc:AlternateContent>
              <a:endParaRPr lang="en-US" sz="2400"/>
            </a:p>
          </p:txBody>
        </p:sp>
        <p:sp>
          <p:nvSpPr>
            <p:cNvPr id="44" name="TextBox 43"/>
            <p:cNvSpPr txBox="1"/>
            <p:nvPr/>
          </p:nvSpPr>
          <p:spPr bwMode="auto">
            <a:xfrm>
              <a:off x="6854774" y="3372228"/>
              <a:ext cx="44966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Sup>
                          <m:sSubSupPr>
                            <m:alnScr m:val="off"/>
                            <m:ctrlPr>
                              <a:rPr lang="de-DE" sz="2400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SupPr>
                          <m:e>
                            <m:r>
                              <m:rPr/>
                              <a:rPr lang="de-DE" sz="2400" b="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m:rPr/>
                              <a:rPr lang="de-DE" sz="2400" b="0" i="1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m:rPr/>
                              <a:rPr lang="de-DE" sz="2400" b="0" i="1">
                                <a:latin typeface="Cambria Math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</mc:Choice>
                <mc:Fallback/>
              </mc:AlternateContent>
              <a:endParaRPr lang="en-US" sz="24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xmlns:a="http://schemas.openxmlformats.org/drawingml/2006/main" noGrp="1"/>
          </p:cNvGraphicFramePr>
          <p:nvPr/>
        </p:nvGraphicFramePr>
        <p:xfrm>
          <a:off x="288375" y="689520"/>
          <a:ext cx="11615248" cy="259588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{9D7B26C5-4107-4FEC-AEDC-1716B250A1EF}</a:tableStyleId>
              </a:tblPr>
              <a:tblGrid>
                <a:gridCol w="1713230"/>
                <a:gridCol w="1414574"/>
                <a:gridCol w="1414574"/>
                <a:gridCol w="1414574"/>
                <a:gridCol w="1414574"/>
                <a:gridCol w="1414574"/>
                <a:gridCol w="1414574"/>
                <a:gridCol w="1414574"/>
              </a:tblGrid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/>
                        <a:t>Stunde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/>
                        <a:t>Preis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/>
                        <a:t>Verbrauch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/>
                        <a:t>Speicherstand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/>
                        <a:t>Einspeicherung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Sup>
                                  <m:sSubSupPr>
                                    <m:alnScr m:val="off"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Sup>
                                  <m:sSubSupPr>
                                    <m:alnScr m:val="off"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Sup>
                                  <m:sSubSupPr>
                                    <m:alnScr m:val="off"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Sup>
                                  <m:sSubSupPr>
                                    <m:alnScr m:val="off"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Sup>
                                  <m:sSubSupPr>
                                    <m:alnScr m:val="off"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/>
                        <a:t>Ausspeicherung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Sup>
                                  <m:sSubSupPr>
                                    <m:alnScr m:val="off"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Sup>
                                  <m:sSubSupPr>
                                    <m:alnScr m:val="off"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Sup>
                                  <m:sSubSupPr>
                                    <m:alnScr m:val="off"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Sup>
                                  <m:sSubSupPr>
                                    <m:alnScr m:val="off"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Sup>
                                  <m:sSubSupPr>
                                    <m:alnScr m:val="off"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/>
                        <a:t>Strombezug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>
            <a:cxnSpLocks/>
          </p:cNvCxnSpPr>
          <p:nvPr/>
        </p:nvCxnSpPr>
        <p:spPr bwMode="auto">
          <a:xfrm>
            <a:off x="3470115" y="1614184"/>
            <a:ext cx="0" cy="14859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 bwMode="auto">
          <a:xfrm>
            <a:off x="3470115" y="310008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 bwMode="auto">
          <a:xfrm>
            <a:off x="3466305" y="273813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 bwMode="auto">
          <a:xfrm>
            <a:off x="3470115" y="236856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 bwMode="auto">
          <a:xfrm>
            <a:off x="3466305" y="1614184"/>
            <a:ext cx="450375" cy="0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 bwMode="auto">
          <a:xfrm>
            <a:off x="3494008" y="2795536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3497817" y="2426204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3497817" y="2040983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 bwMode="auto">
          <a:xfrm>
            <a:off x="4872195" y="1614184"/>
            <a:ext cx="0" cy="14859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 bwMode="auto">
          <a:xfrm>
            <a:off x="4872195" y="310008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 bwMode="auto">
          <a:xfrm>
            <a:off x="4868385" y="273813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 bwMode="auto">
          <a:xfrm>
            <a:off x="4872195" y="236856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 bwMode="auto">
          <a:xfrm>
            <a:off x="4868385" y="1614184"/>
            <a:ext cx="450375" cy="0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 bwMode="auto">
          <a:xfrm>
            <a:off x="4896088" y="2795536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4899897" y="2426204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4899897" y="2040983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cxnSp>
        <p:nvCxnSpPr>
          <p:cNvPr id="41" name="Straight Connector 40"/>
          <p:cNvCxnSpPr>
            <a:cxnSpLocks/>
          </p:cNvCxnSpPr>
          <p:nvPr/>
        </p:nvCxnSpPr>
        <p:spPr bwMode="auto">
          <a:xfrm>
            <a:off x="6268957" y="1614184"/>
            <a:ext cx="0" cy="14859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</p:cNvCxnSpPr>
          <p:nvPr/>
        </p:nvCxnSpPr>
        <p:spPr bwMode="auto">
          <a:xfrm>
            <a:off x="6268957" y="310008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</p:cNvCxnSpPr>
          <p:nvPr/>
        </p:nvCxnSpPr>
        <p:spPr bwMode="auto">
          <a:xfrm>
            <a:off x="6265148" y="273813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cxnSpLocks/>
          </p:cNvCxnSpPr>
          <p:nvPr/>
        </p:nvCxnSpPr>
        <p:spPr bwMode="auto">
          <a:xfrm>
            <a:off x="6268957" y="236856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cxnSpLocks/>
          </p:cNvCxnSpPr>
          <p:nvPr/>
        </p:nvCxnSpPr>
        <p:spPr bwMode="auto">
          <a:xfrm>
            <a:off x="6265148" y="1614184"/>
            <a:ext cx="450375" cy="0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 bwMode="auto">
          <a:xfrm>
            <a:off x="6292851" y="2795536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 bwMode="auto">
          <a:xfrm>
            <a:off x="6296660" y="2426204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6296660" y="2040983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cxnSp>
        <p:nvCxnSpPr>
          <p:cNvPr id="50" name="Straight Connector 49"/>
          <p:cNvCxnSpPr>
            <a:cxnSpLocks/>
          </p:cNvCxnSpPr>
          <p:nvPr/>
        </p:nvCxnSpPr>
        <p:spPr bwMode="auto">
          <a:xfrm>
            <a:off x="7670801" y="1614184"/>
            <a:ext cx="0" cy="14859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cxnSpLocks/>
          </p:cNvCxnSpPr>
          <p:nvPr/>
        </p:nvCxnSpPr>
        <p:spPr bwMode="auto">
          <a:xfrm>
            <a:off x="7670801" y="310008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/>
          </p:cNvCxnSpPr>
          <p:nvPr/>
        </p:nvCxnSpPr>
        <p:spPr bwMode="auto">
          <a:xfrm>
            <a:off x="7666991" y="273813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/>
          </p:cNvCxnSpPr>
          <p:nvPr/>
        </p:nvCxnSpPr>
        <p:spPr bwMode="auto">
          <a:xfrm>
            <a:off x="7670801" y="236856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cxnSpLocks/>
          </p:cNvCxnSpPr>
          <p:nvPr/>
        </p:nvCxnSpPr>
        <p:spPr bwMode="auto">
          <a:xfrm>
            <a:off x="7666991" y="1614184"/>
            <a:ext cx="450375" cy="0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 bwMode="auto">
          <a:xfrm>
            <a:off x="7694694" y="2795536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 bwMode="auto">
          <a:xfrm>
            <a:off x="7698503" y="2426204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 bwMode="auto">
          <a:xfrm>
            <a:off x="7698503" y="2040983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cxnSp>
        <p:nvCxnSpPr>
          <p:cNvPr id="59" name="Straight Connector 58"/>
          <p:cNvCxnSpPr>
            <a:cxnSpLocks/>
          </p:cNvCxnSpPr>
          <p:nvPr/>
        </p:nvCxnSpPr>
        <p:spPr bwMode="auto">
          <a:xfrm>
            <a:off x="9067564" y="1614184"/>
            <a:ext cx="0" cy="14859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</p:cNvCxnSpPr>
          <p:nvPr/>
        </p:nvCxnSpPr>
        <p:spPr bwMode="auto">
          <a:xfrm>
            <a:off x="9067564" y="310008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</p:cNvCxnSpPr>
          <p:nvPr/>
        </p:nvCxnSpPr>
        <p:spPr bwMode="auto">
          <a:xfrm>
            <a:off x="9063754" y="273813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</p:cNvCxnSpPr>
          <p:nvPr/>
        </p:nvCxnSpPr>
        <p:spPr bwMode="auto">
          <a:xfrm>
            <a:off x="9067564" y="236856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</p:cNvCxnSpPr>
          <p:nvPr/>
        </p:nvCxnSpPr>
        <p:spPr bwMode="auto">
          <a:xfrm>
            <a:off x="9063754" y="1614184"/>
            <a:ext cx="450375" cy="0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 bwMode="auto">
          <a:xfrm>
            <a:off x="9091457" y="2795536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 bwMode="auto">
          <a:xfrm>
            <a:off x="9095266" y="2426204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 bwMode="auto">
          <a:xfrm>
            <a:off x="9095266" y="2040983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cxnSp>
        <p:nvCxnSpPr>
          <p:cNvPr id="72" name="Straight Connector 71"/>
          <p:cNvCxnSpPr>
            <a:cxnSpLocks/>
          </p:cNvCxnSpPr>
          <p:nvPr/>
        </p:nvCxnSpPr>
        <p:spPr bwMode="auto">
          <a:xfrm flipV="1">
            <a:off x="2914305" y="1992540"/>
            <a:ext cx="940383" cy="1030"/>
          </a:xfrm>
          <a:prstGeom prst="line">
            <a:avLst/>
          </a:prstGeom>
          <a:ln w="19050">
            <a:solidFill>
              <a:srgbClr val="1772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 bwMode="auto">
          <a:xfrm>
            <a:off x="3170675" y="1692408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0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77" name="Straight Connector 76"/>
          <p:cNvCxnSpPr>
            <a:cxnSpLocks/>
          </p:cNvCxnSpPr>
          <p:nvPr/>
        </p:nvCxnSpPr>
        <p:spPr bwMode="auto">
          <a:xfrm flipV="1">
            <a:off x="4303731" y="1989829"/>
            <a:ext cx="940383" cy="1030"/>
          </a:xfrm>
          <a:prstGeom prst="line">
            <a:avLst/>
          </a:prstGeom>
          <a:ln w="19050">
            <a:solidFill>
              <a:srgbClr val="1772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cxnSpLocks/>
          </p:cNvCxnSpPr>
          <p:nvPr/>
        </p:nvCxnSpPr>
        <p:spPr bwMode="auto">
          <a:xfrm flipV="1">
            <a:off x="5791192" y="1988799"/>
            <a:ext cx="940383" cy="1030"/>
          </a:xfrm>
          <a:prstGeom prst="line">
            <a:avLst/>
          </a:prstGeom>
          <a:ln w="19050">
            <a:solidFill>
              <a:srgbClr val="1772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cxnSpLocks/>
          </p:cNvCxnSpPr>
          <p:nvPr/>
        </p:nvCxnSpPr>
        <p:spPr bwMode="auto">
          <a:xfrm flipV="1">
            <a:off x="7164746" y="1997106"/>
            <a:ext cx="940383" cy="1030"/>
          </a:xfrm>
          <a:prstGeom prst="line">
            <a:avLst/>
          </a:prstGeom>
          <a:ln w="19050">
            <a:solidFill>
              <a:srgbClr val="1772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cxnSpLocks/>
          </p:cNvCxnSpPr>
          <p:nvPr/>
        </p:nvCxnSpPr>
        <p:spPr bwMode="auto">
          <a:xfrm flipV="1">
            <a:off x="8593562" y="2006100"/>
            <a:ext cx="940383" cy="1030"/>
          </a:xfrm>
          <a:prstGeom prst="line">
            <a:avLst/>
          </a:prstGeom>
          <a:ln w="19050">
            <a:solidFill>
              <a:srgbClr val="1772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 bwMode="auto">
          <a:xfrm>
            <a:off x="4492481" y="1693349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0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>
              <a:solidFill>
                <a:srgbClr val="0070C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 bwMode="auto">
          <a:xfrm>
            <a:off x="5894428" y="1702678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0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>
              <a:solidFill>
                <a:srgbClr val="0070C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 bwMode="auto">
          <a:xfrm>
            <a:off x="7289891" y="1693349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0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>
              <a:solidFill>
                <a:srgbClr val="0070C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 bwMode="auto">
          <a:xfrm>
            <a:off x="8683716" y="1702678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0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>
              <a:solidFill>
                <a:srgbClr val="0070C0"/>
              </a:solidFill>
            </a:endParaRPr>
          </a:p>
        </p:txBody>
      </p:sp>
      <p:grpSp>
        <p:nvGrpSpPr>
          <p:cNvPr id="94" name="Group 93"/>
          <p:cNvGrpSpPr/>
          <p:nvPr/>
        </p:nvGrpSpPr>
        <p:grpSpPr bwMode="auto">
          <a:xfrm>
            <a:off x="4257040" y="2047544"/>
            <a:ext cx="367015" cy="765314"/>
            <a:chOff x="4257040" y="2047544"/>
            <a:chExt cx="367015" cy="765314"/>
          </a:xfrm>
        </p:grpSpPr>
        <p:cxnSp>
          <p:nvCxnSpPr>
            <p:cNvPr id="68" name="Straight Connector 67"/>
            <p:cNvCxnSpPr>
              <a:cxnSpLocks/>
            </p:cNvCxnSpPr>
            <p:nvPr/>
          </p:nvCxnSpPr>
          <p:spPr bwMode="auto">
            <a:xfrm>
              <a:off x="4597292" y="2072010"/>
              <a:ext cx="0" cy="67704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cxnSpLocks/>
            </p:cNvCxnSpPr>
            <p:nvPr/>
          </p:nvCxnSpPr>
          <p:spPr bwMode="auto">
            <a:xfrm>
              <a:off x="4307298" y="2740039"/>
              <a:ext cx="289994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 bwMode="auto">
            <a:xfrm>
              <a:off x="4263375" y="2047544"/>
              <a:ext cx="3606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</mc:Choice>
                <mc:Fallback/>
              </mc:AlternateContent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 bwMode="auto">
            <a:xfrm>
              <a:off x="4268350" y="2443526"/>
              <a:ext cx="3050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</mc:Choice>
                <mc:Fallback/>
              </mc:AlternateContent>
              <a:endParaRPr lang="en-US">
                <a:solidFill>
                  <a:srgbClr val="0070C0"/>
                </a:solidFill>
              </a:endParaRPr>
            </a:p>
          </p:txBody>
        </p:sp>
        <p:cxnSp>
          <p:nvCxnSpPr>
            <p:cNvPr id="85" name="Straight Connector 84"/>
            <p:cNvCxnSpPr>
              <a:cxnSpLocks/>
            </p:cNvCxnSpPr>
            <p:nvPr/>
          </p:nvCxnSpPr>
          <p:spPr bwMode="auto">
            <a:xfrm>
              <a:off x="4305393" y="2363498"/>
              <a:ext cx="291899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cxnSpLocks/>
            </p:cNvCxnSpPr>
            <p:nvPr/>
          </p:nvCxnSpPr>
          <p:spPr bwMode="auto">
            <a:xfrm>
              <a:off x="4257040" y="2079630"/>
              <a:ext cx="340252" cy="0"/>
            </a:xfrm>
            <a:prstGeom prst="line">
              <a:avLst/>
            </a:prstGeom>
            <a:ln w="19050">
              <a:solidFill>
                <a:srgbClr val="1772B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 bwMode="auto">
          <a:xfrm>
            <a:off x="5744233" y="2060111"/>
            <a:ext cx="367015" cy="765314"/>
            <a:chOff x="4257040" y="2047544"/>
            <a:chExt cx="367015" cy="765314"/>
          </a:xfrm>
        </p:grpSpPr>
        <p:cxnSp>
          <p:nvCxnSpPr>
            <p:cNvPr id="96" name="Straight Connector 95"/>
            <p:cNvCxnSpPr>
              <a:cxnSpLocks/>
            </p:cNvCxnSpPr>
            <p:nvPr/>
          </p:nvCxnSpPr>
          <p:spPr bwMode="auto">
            <a:xfrm>
              <a:off x="4597292" y="2072010"/>
              <a:ext cx="0" cy="67704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cxnSpLocks/>
            </p:cNvCxnSpPr>
            <p:nvPr/>
          </p:nvCxnSpPr>
          <p:spPr bwMode="auto">
            <a:xfrm>
              <a:off x="4307298" y="2740039"/>
              <a:ext cx="289994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 bwMode="auto">
            <a:xfrm>
              <a:off x="4263375" y="2047544"/>
              <a:ext cx="3606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</mc:Choice>
                <mc:Fallback/>
              </mc:AlternateContent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 bwMode="auto">
            <a:xfrm>
              <a:off x="4268350" y="2443526"/>
              <a:ext cx="3050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</mc:Choice>
                <mc:Fallback/>
              </mc:AlternateContent>
              <a:endParaRPr lang="en-US">
                <a:solidFill>
                  <a:srgbClr val="0070C0"/>
                </a:solidFill>
              </a:endParaRPr>
            </a:p>
          </p:txBody>
        </p:sp>
        <p:cxnSp>
          <p:nvCxnSpPr>
            <p:cNvPr id="100" name="Straight Connector 99"/>
            <p:cNvCxnSpPr>
              <a:cxnSpLocks/>
            </p:cNvCxnSpPr>
            <p:nvPr/>
          </p:nvCxnSpPr>
          <p:spPr bwMode="auto">
            <a:xfrm>
              <a:off x="4305393" y="2363498"/>
              <a:ext cx="291899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cxnSpLocks/>
            </p:cNvCxnSpPr>
            <p:nvPr/>
          </p:nvCxnSpPr>
          <p:spPr bwMode="auto">
            <a:xfrm>
              <a:off x="4257040" y="2079630"/>
              <a:ext cx="340252" cy="0"/>
            </a:xfrm>
            <a:prstGeom prst="line">
              <a:avLst/>
            </a:prstGeom>
            <a:ln w="19050">
              <a:solidFill>
                <a:srgbClr val="1772B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 bwMode="auto">
          <a:xfrm>
            <a:off x="7117155" y="2047544"/>
            <a:ext cx="367015" cy="765314"/>
            <a:chOff x="4257040" y="2047544"/>
            <a:chExt cx="367015" cy="765314"/>
          </a:xfrm>
        </p:grpSpPr>
        <p:cxnSp>
          <p:nvCxnSpPr>
            <p:cNvPr id="103" name="Straight Connector 102"/>
            <p:cNvCxnSpPr>
              <a:cxnSpLocks/>
            </p:cNvCxnSpPr>
            <p:nvPr/>
          </p:nvCxnSpPr>
          <p:spPr bwMode="auto">
            <a:xfrm>
              <a:off x="4597292" y="2072010"/>
              <a:ext cx="0" cy="67704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cxnSpLocks/>
            </p:cNvCxnSpPr>
            <p:nvPr/>
          </p:nvCxnSpPr>
          <p:spPr bwMode="auto">
            <a:xfrm>
              <a:off x="4307298" y="2740039"/>
              <a:ext cx="289994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 bwMode="auto">
            <a:xfrm>
              <a:off x="4263375" y="2047544"/>
              <a:ext cx="3606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</mc:Choice>
                <mc:Fallback/>
              </mc:AlternateContent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 bwMode="auto">
            <a:xfrm>
              <a:off x="4268350" y="2443526"/>
              <a:ext cx="3050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</mc:Choice>
                <mc:Fallback/>
              </mc:AlternateContent>
              <a:endParaRPr lang="en-US">
                <a:solidFill>
                  <a:srgbClr val="0070C0"/>
                </a:solidFill>
              </a:endParaRPr>
            </a:p>
          </p:txBody>
        </p:sp>
        <p:cxnSp>
          <p:nvCxnSpPr>
            <p:cNvPr id="107" name="Straight Connector 106"/>
            <p:cNvCxnSpPr>
              <a:cxnSpLocks/>
            </p:cNvCxnSpPr>
            <p:nvPr/>
          </p:nvCxnSpPr>
          <p:spPr bwMode="auto">
            <a:xfrm>
              <a:off x="4305393" y="2363498"/>
              <a:ext cx="291899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cxnSpLocks/>
            </p:cNvCxnSpPr>
            <p:nvPr/>
          </p:nvCxnSpPr>
          <p:spPr bwMode="auto">
            <a:xfrm>
              <a:off x="4257040" y="2079630"/>
              <a:ext cx="340252" cy="0"/>
            </a:xfrm>
            <a:prstGeom prst="line">
              <a:avLst/>
            </a:prstGeom>
            <a:ln w="19050">
              <a:solidFill>
                <a:srgbClr val="1772B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 bwMode="auto">
          <a:xfrm>
            <a:off x="8535185" y="2054113"/>
            <a:ext cx="367015" cy="765314"/>
            <a:chOff x="4257040" y="2047544"/>
            <a:chExt cx="367015" cy="765314"/>
          </a:xfrm>
        </p:grpSpPr>
        <p:cxnSp>
          <p:nvCxnSpPr>
            <p:cNvPr id="110" name="Straight Connector 109"/>
            <p:cNvCxnSpPr>
              <a:cxnSpLocks/>
            </p:cNvCxnSpPr>
            <p:nvPr/>
          </p:nvCxnSpPr>
          <p:spPr bwMode="auto">
            <a:xfrm>
              <a:off x="4597292" y="2072010"/>
              <a:ext cx="0" cy="67704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cxnSpLocks/>
            </p:cNvCxnSpPr>
            <p:nvPr/>
          </p:nvCxnSpPr>
          <p:spPr bwMode="auto">
            <a:xfrm>
              <a:off x="4307298" y="2740039"/>
              <a:ext cx="289994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 bwMode="auto">
            <a:xfrm>
              <a:off x="4263375" y="2047544"/>
              <a:ext cx="3606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</mc:Choice>
                <mc:Fallback/>
              </mc:AlternateContent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 bwMode="auto">
            <a:xfrm>
              <a:off x="4268350" y="2443526"/>
              <a:ext cx="3050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</mc:Choice>
                <mc:Fallback/>
              </mc:AlternateContent>
              <a:endParaRPr lang="en-US">
                <a:solidFill>
                  <a:srgbClr val="0070C0"/>
                </a:solidFill>
              </a:endParaRPr>
            </a:p>
          </p:txBody>
        </p:sp>
        <p:cxnSp>
          <p:nvCxnSpPr>
            <p:cNvPr id="114" name="Straight Connector 113"/>
            <p:cNvCxnSpPr>
              <a:cxnSpLocks/>
            </p:cNvCxnSpPr>
            <p:nvPr/>
          </p:nvCxnSpPr>
          <p:spPr bwMode="auto">
            <a:xfrm>
              <a:off x="4305393" y="2363498"/>
              <a:ext cx="291899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cxnSpLocks/>
            </p:cNvCxnSpPr>
            <p:nvPr/>
          </p:nvCxnSpPr>
          <p:spPr bwMode="auto">
            <a:xfrm>
              <a:off x="4257040" y="2079630"/>
              <a:ext cx="340252" cy="0"/>
            </a:xfrm>
            <a:prstGeom prst="line">
              <a:avLst/>
            </a:prstGeom>
            <a:ln w="19050">
              <a:solidFill>
                <a:srgbClr val="1772B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 bwMode="auto">
          <a:xfrm>
            <a:off x="9920140" y="2047544"/>
            <a:ext cx="367015" cy="765314"/>
            <a:chOff x="4257040" y="2047544"/>
            <a:chExt cx="367015" cy="765314"/>
          </a:xfrm>
        </p:grpSpPr>
        <p:cxnSp>
          <p:nvCxnSpPr>
            <p:cNvPr id="117" name="Straight Connector 116"/>
            <p:cNvCxnSpPr>
              <a:cxnSpLocks/>
            </p:cNvCxnSpPr>
            <p:nvPr/>
          </p:nvCxnSpPr>
          <p:spPr bwMode="auto">
            <a:xfrm>
              <a:off x="4597292" y="2072010"/>
              <a:ext cx="0" cy="67704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cxnSpLocks/>
            </p:cNvCxnSpPr>
            <p:nvPr/>
          </p:nvCxnSpPr>
          <p:spPr bwMode="auto">
            <a:xfrm>
              <a:off x="4307298" y="2740039"/>
              <a:ext cx="289994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 bwMode="auto">
            <a:xfrm>
              <a:off x="4263375" y="2047544"/>
              <a:ext cx="3606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</mc:Choice>
                <mc:Fallback/>
              </mc:AlternateContent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 bwMode="auto">
            <a:xfrm>
              <a:off x="4268350" y="2443526"/>
              <a:ext cx="3050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</mc:Choice>
                <mc:Fallback/>
              </mc:AlternateContent>
              <a:endParaRPr lang="en-US">
                <a:solidFill>
                  <a:srgbClr val="0070C0"/>
                </a:solidFill>
              </a:endParaRPr>
            </a:p>
          </p:txBody>
        </p:sp>
        <p:cxnSp>
          <p:nvCxnSpPr>
            <p:cNvPr id="121" name="Straight Connector 120"/>
            <p:cNvCxnSpPr>
              <a:cxnSpLocks/>
            </p:cNvCxnSpPr>
            <p:nvPr/>
          </p:nvCxnSpPr>
          <p:spPr bwMode="auto">
            <a:xfrm>
              <a:off x="4305393" y="2363498"/>
              <a:ext cx="291899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cxnSpLocks/>
            </p:cNvCxnSpPr>
            <p:nvPr/>
          </p:nvCxnSpPr>
          <p:spPr bwMode="auto">
            <a:xfrm>
              <a:off x="4257040" y="2079630"/>
              <a:ext cx="340252" cy="0"/>
            </a:xfrm>
            <a:prstGeom prst="line">
              <a:avLst/>
            </a:prstGeom>
            <a:ln w="19050">
              <a:solidFill>
                <a:srgbClr val="1772B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/>
          <p:cNvSpPr txBox="1"/>
          <p:nvPr/>
        </p:nvSpPr>
        <p:spPr bwMode="auto">
          <a:xfrm>
            <a:off x="288375" y="3674035"/>
            <a:ext cx="102155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2000"/>
              <a:t>Für jede </a:t>
            </a:r>
            <a:r>
              <a:rPr lang="de-DE" sz="2000"/>
              <a:t>Stunde</a:t>
            </a:r>
            <a:r>
              <a:rPr lang="de-DE" sz="2000"/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de-DE" sz="2000" b="0" i="1">
                          <a:latin typeface="Cambria Math"/>
                        </a:rPr>
                        <m:t>𝑡</m:t>
                      </m:r>
                    </m:oMath>
                  </m:oMathPara>
                </a14:m>
              </mc:Choice>
              <mc:Fallback/>
            </mc:AlternateContent>
            <a:r>
              <a:rPr lang="en-US" sz="2000"/>
              <a:t>:</a:t>
            </a:r>
            <a:endParaRPr/>
          </a:p>
          <a:p>
            <a:pPr>
              <a:defRPr/>
            </a:pPr>
            <a:endParaRPr lang="en-US" sz="2000"/>
          </a:p>
          <a:p>
            <a:pPr>
              <a:defRPr/>
            </a:pPr>
            <a:r>
              <a:rPr lang="en-US" sz="2000"/>
              <a:t>Speicherstand</a:t>
            </a:r>
            <a:r>
              <a:rPr lang="en-US" sz="2000"/>
              <a:t> </a:t>
            </a:r>
            <a:r>
              <a:rPr lang="en-US" sz="2000"/>
              <a:t>Vorstunde</a:t>
            </a:r>
            <a:r>
              <a:rPr lang="en-US" sz="2000"/>
              <a:t>  +  </a:t>
            </a:r>
            <a:r>
              <a:rPr lang="en-US" sz="2000"/>
              <a:t>Einspeicherung</a:t>
            </a:r>
            <a:r>
              <a:rPr lang="en-US" sz="2000"/>
              <a:t>  –  </a:t>
            </a:r>
            <a:r>
              <a:rPr lang="en-US" sz="2000"/>
              <a:t>Ausspeicherung</a:t>
            </a:r>
            <a:r>
              <a:rPr lang="en-US" sz="2000"/>
              <a:t>  =  </a:t>
            </a:r>
            <a:r>
              <a:rPr lang="en-US" sz="2000"/>
              <a:t>Speicherstand</a:t>
            </a:r>
            <a:r>
              <a:rPr lang="en-US" sz="2000"/>
              <a:t> </a:t>
            </a:r>
            <a:r>
              <a:rPr lang="en-US" sz="2000"/>
              <a:t>aktuelle</a:t>
            </a:r>
            <a:r>
              <a:rPr lang="en-US" sz="2000"/>
              <a:t> </a:t>
            </a:r>
            <a:r>
              <a:rPr lang="en-US" sz="2000"/>
              <a:t>Stunde</a:t>
            </a:r>
            <a:endParaRPr lang="en-US" sz="2000"/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de-DE" sz="2000" b="0" i="1">
                          <a:solidFill>
                            <a:srgbClr val="1772B1"/>
                          </a:solidFill>
                          <a:latin typeface="Cambria Math"/>
                        </a:rPr>
                        <m:t>               </m:t>
                      </m:r>
                      <m:sSub>
                        <m:sSubPr>
                          <m:ctrlPr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m:rPr/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m:rPr/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m:rPr/>
                        <a:rPr lang="de-DE" sz="2000" b="0" i="1">
                          <a:solidFill>
                            <a:srgbClr val="1772B1"/>
                          </a:solidFill>
                          <a:latin typeface="Cambria Math"/>
                        </a:rPr>
                        <m:t>                        +          </m:t>
                      </m:r>
                      <m:sSubSup>
                        <m:sSubSupPr>
                          <m:alnScr m:val="off"/>
                          <m:ctrlPr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m:rPr/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m:rPr/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m:rPr/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</a:rPr>
                            <m:t>+</m:t>
                          </m:r>
                        </m:sup>
                      </m:sSubSup>
                      <m:r>
                        <m:rPr/>
                        <a:rPr lang="de-DE" sz="2000" b="0" i="1">
                          <a:solidFill>
                            <a:srgbClr val="1772B1"/>
                          </a:solidFill>
                          <a:latin typeface="Cambria Math"/>
                        </a:rPr>
                        <m:t>               −           </m:t>
                      </m:r>
                      <m:sSubSup>
                        <m:sSubSupPr>
                          <m:alnScr m:val="off"/>
                          <m:ctrlPr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m:rPr/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m:rPr/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m:rPr/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</a:rPr>
                            <m:t>−</m:t>
                          </m:r>
                        </m:sup>
                      </m:sSubSup>
                      <m:r>
                        <m:rPr/>
                        <a:rPr lang="de-DE" sz="2000" b="0" i="1">
                          <a:solidFill>
                            <a:srgbClr val="1772B1"/>
                          </a:solidFill>
                          <a:latin typeface="Cambria Math"/>
                        </a:rPr>
                        <m:t>              =                  </m:t>
                      </m:r>
                      <m:sSub>
                        <m:sSubPr>
                          <m:ctrlPr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m:rPr/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US" sz="2000"/>
              <a:t> </a:t>
            </a:r>
            <a:endParaRPr/>
          </a:p>
          <a:p>
            <a:pPr>
              <a:defRPr/>
            </a:pPr>
            <a:endParaRPr lang="en-US" sz="2000"/>
          </a:p>
          <a:p>
            <a:pPr>
              <a:defRPr/>
            </a:pPr>
            <a:r>
              <a:rPr lang="en-US" sz="2000"/>
              <a:t>Strombezug</a:t>
            </a:r>
            <a:r>
              <a:rPr lang="en-US" sz="2000"/>
              <a:t>  –  </a:t>
            </a:r>
            <a:r>
              <a:rPr lang="en-US" sz="2000"/>
              <a:t>Einspeicherung</a:t>
            </a:r>
            <a:r>
              <a:rPr lang="en-US" sz="2000"/>
              <a:t> + </a:t>
            </a:r>
            <a:r>
              <a:rPr lang="en-US" sz="2000"/>
              <a:t>Ausspeicherung</a:t>
            </a:r>
            <a:r>
              <a:rPr lang="en-US" sz="2000"/>
              <a:t>  =  </a:t>
            </a:r>
            <a:r>
              <a:rPr lang="en-US" sz="2000"/>
              <a:t>Bedarf</a:t>
            </a:r>
            <a:endParaRPr lang="en-US" sz="2000"/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de-DE" sz="2000" b="0" i="1">
                          <a:solidFill>
                            <a:srgbClr val="C00000"/>
                          </a:solidFill>
                          <a:latin typeface="Cambria Math"/>
                        </a:rPr>
                        <m:t>         </m:t>
                      </m:r>
                      <m:sSub>
                        <m:sSubPr>
                          <m:ctrlPr>
                            <a:rPr lang="de-DE" sz="2000" b="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20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m:rPr/>
                            <a:rPr lang="de-DE" sz="20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m:rPr/>
                        <a:rPr lang="de-DE" sz="2000" i="1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m:rPr/>
                        <a:rPr lang="de-DE" sz="2000" b="0" i="1">
                          <a:solidFill>
                            <a:srgbClr val="C00000"/>
                          </a:solidFill>
                          <a:latin typeface="Cambria Math"/>
                        </a:rPr>
                        <m:t>    </m:t>
                      </m:r>
                      <m:r>
                        <m:rPr/>
                        <a:rPr lang="de-DE" sz="2000" i="1">
                          <a:solidFill>
                            <a:srgbClr val="C00000"/>
                          </a:solidFill>
                          <a:latin typeface="Cambria Math"/>
                        </a:rPr>
                        <m:t>    </m:t>
                      </m:r>
                      <m:r>
                        <m:rPr/>
                        <a:rPr lang="de-DE" sz="2000" b="0" i="1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r>
                        <m:rPr/>
                        <a:rPr lang="de-DE" sz="2000" i="1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m:rPr/>
                        <a:rPr lang="de-DE" sz="2000" b="0" i="1">
                          <a:solidFill>
                            <a:srgbClr val="C00000"/>
                          </a:solidFill>
                          <a:latin typeface="Cambria Math"/>
                        </a:rPr>
                        <m:t>   </m:t>
                      </m:r>
                      <m:r>
                        <m:rPr/>
                        <a:rPr lang="de-DE" sz="2000" i="1">
                          <a:solidFill>
                            <a:srgbClr val="C00000"/>
                          </a:solidFill>
                          <a:latin typeface="Cambria Math"/>
                        </a:rPr>
                        <m:t>      </m:t>
                      </m:r>
                      <m:sSubSup>
                        <m:sSubSupPr>
                          <m:alnScr m:val="off"/>
                          <m:ctrlPr>
                            <a:rPr lang="de-DE" sz="200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m:rPr/>
                            <a:rPr lang="de-DE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m:rPr/>
                            <a:rPr lang="de-DE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m:rPr/>
                            <a:rPr lang="de-DE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+</m:t>
                          </m:r>
                        </m:sup>
                      </m:sSubSup>
                      <m:r>
                        <m:rPr/>
                        <a:rPr lang="de-DE" sz="2000" i="1">
                          <a:solidFill>
                            <a:srgbClr val="C00000"/>
                          </a:solidFill>
                          <a:latin typeface="Cambria Math"/>
                        </a:rPr>
                        <m:t>             </m:t>
                      </m:r>
                      <m:r>
                        <m:rPr/>
                        <a:rPr lang="de-DE" sz="2000" b="0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  <m:r>
                        <m:rPr/>
                        <a:rPr lang="de-DE" sz="2000" i="1">
                          <a:solidFill>
                            <a:srgbClr val="C00000"/>
                          </a:solidFill>
                          <a:latin typeface="Cambria Math"/>
                        </a:rPr>
                        <m:t>          </m:t>
                      </m:r>
                      <m:sSubSup>
                        <m:sSubSupPr>
                          <m:alnScr m:val="off"/>
                          <m:ctrlPr>
                            <a:rPr lang="de-DE" sz="200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m:rPr/>
                            <a:rPr lang="de-DE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m:rPr/>
                            <a:rPr lang="de-DE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m:rPr/>
                            <a:rPr lang="de-DE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</m:sup>
                      </m:sSubSup>
                      <m:r>
                        <m:rPr/>
                        <a:rPr lang="de-DE" sz="2000" i="1">
                          <a:solidFill>
                            <a:srgbClr val="C00000"/>
                          </a:solidFill>
                          <a:latin typeface="Cambria Math"/>
                        </a:rPr>
                        <m:t>              </m:t>
                      </m:r>
                      <m:r>
                        <m:rPr/>
                        <a:rPr lang="de-DE" sz="2000" b="0" i="1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m:rPr/>
                        <a:rPr lang="de-DE" sz="2000" i="1">
                          <a:solidFill>
                            <a:srgbClr val="C00000"/>
                          </a:solidFill>
                          <a:latin typeface="Cambria Math"/>
                        </a:rPr>
                        <m:t>=    </m:t>
                      </m:r>
                      <m:sSub>
                        <m:sSubPr>
                          <m:ctrlPr>
                            <a:rPr lang="de-DE" sz="2000" b="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20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m:rPr/>
                            <a:rPr lang="de-DE" sz="20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US" sz="2000">
                <a:solidFill>
                  <a:srgbClr val="C00000"/>
                </a:solidFill>
              </a:rPr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52477" y="798348"/>
            <a:ext cx="11687045" cy="52613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 bwMode="auto">
          <a:xfrm>
            <a:off x="1068817" y="629658"/>
            <a:ext cx="10281967" cy="2264684"/>
            <a:chOff x="1068817" y="629658"/>
            <a:chExt cx="10281967" cy="2264684"/>
          </a:xfrm>
        </p:grpSpPr>
        <p:grpSp>
          <p:nvGrpSpPr>
            <p:cNvPr id="73" name="Group 72"/>
            <p:cNvGrpSpPr/>
            <p:nvPr/>
          </p:nvGrpSpPr>
          <p:grpSpPr bwMode="auto">
            <a:xfrm>
              <a:off x="1068817" y="629658"/>
              <a:ext cx="3054100" cy="2264684"/>
              <a:chOff x="1068817" y="624840"/>
              <a:chExt cx="3054100" cy="2264684"/>
            </a:xfrm>
          </p:grpSpPr>
          <p:sp>
            <p:nvSpPr>
              <p:cNvPr id="4" name="Oval 3"/>
              <p:cNvSpPr/>
              <p:nvPr/>
            </p:nvSpPr>
            <p:spPr bwMode="auto">
              <a:xfrm>
                <a:off x="1938518" y="624840"/>
                <a:ext cx="568960" cy="568960"/>
              </a:xfrm>
              <a:prstGeom prst="ellipse">
                <a:avLst/>
              </a:prstGeom>
              <a:ln>
                <a:tailEnd w="lg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a</a:t>
                </a:r>
                <a:endParaRPr/>
              </a:p>
            </p:txBody>
          </p:sp>
          <p:sp>
            <p:nvSpPr>
              <p:cNvPr id="5" name="Oval 4"/>
              <p:cNvSpPr/>
              <p:nvPr/>
            </p:nvSpPr>
            <p:spPr bwMode="auto">
              <a:xfrm>
                <a:off x="1068817" y="1465580"/>
                <a:ext cx="568960" cy="568960"/>
              </a:xfrm>
              <a:prstGeom prst="ellipse">
                <a:avLst/>
              </a:prstGeom>
              <a:ln>
                <a:tailEnd w="lg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b</a:t>
                </a:r>
                <a:endParaRPr/>
              </a:p>
            </p:txBody>
          </p:sp>
          <p:sp>
            <p:nvSpPr>
              <p:cNvPr id="6" name="Oval 5"/>
              <p:cNvSpPr/>
              <p:nvPr/>
            </p:nvSpPr>
            <p:spPr bwMode="auto">
              <a:xfrm>
                <a:off x="2757419" y="1465580"/>
                <a:ext cx="568960" cy="568960"/>
              </a:xfrm>
              <a:prstGeom prst="ellipse">
                <a:avLst/>
              </a:prstGeom>
              <a:ln>
                <a:tailEnd w="lg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c</a:t>
                </a:r>
                <a:endParaRPr/>
              </a:p>
            </p:txBody>
          </p:sp>
          <p:sp>
            <p:nvSpPr>
              <p:cNvPr id="7" name="Oval 6"/>
              <p:cNvSpPr/>
              <p:nvPr/>
            </p:nvSpPr>
            <p:spPr bwMode="auto">
              <a:xfrm>
                <a:off x="1956796" y="2320564"/>
                <a:ext cx="568960" cy="568960"/>
              </a:xfrm>
              <a:prstGeom prst="ellipse">
                <a:avLst/>
              </a:prstGeom>
              <a:ln>
                <a:tailEnd w="lg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d</a:t>
                </a:r>
                <a:endParaRPr/>
              </a:p>
            </p:txBody>
          </p:sp>
          <p:sp>
            <p:nvSpPr>
              <p:cNvPr id="8" name="Oval 7"/>
              <p:cNvSpPr/>
              <p:nvPr/>
            </p:nvSpPr>
            <p:spPr bwMode="auto">
              <a:xfrm>
                <a:off x="3553957" y="2307341"/>
                <a:ext cx="568960" cy="568960"/>
              </a:xfrm>
              <a:prstGeom prst="ellipse">
                <a:avLst/>
              </a:prstGeom>
              <a:ln>
                <a:tailEnd w="lg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e</a:t>
                </a:r>
                <a:endParaRPr/>
              </a:p>
            </p:txBody>
          </p:sp>
          <p:cxnSp>
            <p:nvCxnSpPr>
              <p:cNvPr id="9" name="Straight Arrow Connector 8"/>
              <p:cNvCxnSpPr>
                <a:cxnSpLocks/>
                <a:stCxn id="4" idx="3"/>
                <a:endCxn id="5" idx="7"/>
              </p:cNvCxnSpPr>
              <p:nvPr/>
            </p:nvCxnSpPr>
            <p:spPr bwMode="auto">
              <a:xfrm flipH="1">
                <a:off x="1554455" y="1110478"/>
                <a:ext cx="467385" cy="438424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" name="Straight Arrow Connector 9"/>
              <p:cNvCxnSpPr>
                <a:cxnSpLocks/>
                <a:stCxn id="6" idx="3"/>
                <a:endCxn id="7" idx="7"/>
              </p:cNvCxnSpPr>
              <p:nvPr/>
            </p:nvCxnSpPr>
            <p:spPr bwMode="auto">
              <a:xfrm flipH="1">
                <a:off x="2442434" y="1951218"/>
                <a:ext cx="398307" cy="452668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Straight Arrow Connector 11"/>
              <p:cNvCxnSpPr>
                <a:cxnSpLocks/>
                <a:stCxn id="6" idx="5"/>
                <a:endCxn id="8" idx="1"/>
              </p:cNvCxnSpPr>
              <p:nvPr/>
            </p:nvCxnSpPr>
            <p:spPr bwMode="auto">
              <a:xfrm>
                <a:off x="3243057" y="1951218"/>
                <a:ext cx="394222" cy="439445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Straight Arrow Connector 24"/>
              <p:cNvCxnSpPr>
                <a:cxnSpLocks/>
                <a:stCxn id="4" idx="5"/>
                <a:endCxn id="6" idx="1"/>
              </p:cNvCxnSpPr>
              <p:nvPr/>
            </p:nvCxnSpPr>
            <p:spPr bwMode="auto">
              <a:xfrm>
                <a:off x="2424156" y="1110478"/>
                <a:ext cx="416585" cy="438424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74" name="Group 73"/>
            <p:cNvGrpSpPr/>
            <p:nvPr/>
          </p:nvGrpSpPr>
          <p:grpSpPr bwMode="auto">
            <a:xfrm>
              <a:off x="4682751" y="629658"/>
              <a:ext cx="3054100" cy="2264684"/>
              <a:chOff x="4968244" y="624840"/>
              <a:chExt cx="3054100" cy="2264684"/>
            </a:xfrm>
          </p:grpSpPr>
          <p:sp>
            <p:nvSpPr>
              <p:cNvPr id="46" name="Oval 45"/>
              <p:cNvSpPr/>
              <p:nvPr/>
            </p:nvSpPr>
            <p:spPr bwMode="auto">
              <a:xfrm>
                <a:off x="5837945" y="624840"/>
                <a:ext cx="568960" cy="56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a</a:t>
                </a:r>
                <a:endParaRPr/>
              </a:p>
            </p:txBody>
          </p:sp>
          <p:sp>
            <p:nvSpPr>
              <p:cNvPr id="47" name="Oval 46"/>
              <p:cNvSpPr/>
              <p:nvPr/>
            </p:nvSpPr>
            <p:spPr bwMode="auto">
              <a:xfrm>
                <a:off x="4968244" y="1465580"/>
                <a:ext cx="568960" cy="56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b</a:t>
                </a:r>
                <a:endParaRPr/>
              </a:p>
            </p:txBody>
          </p:sp>
          <p:sp>
            <p:nvSpPr>
              <p:cNvPr id="48" name="Oval 47"/>
              <p:cNvSpPr/>
              <p:nvPr/>
            </p:nvSpPr>
            <p:spPr bwMode="auto">
              <a:xfrm>
                <a:off x="6656846" y="1465580"/>
                <a:ext cx="568960" cy="56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c</a:t>
                </a:r>
                <a:endParaRPr/>
              </a:p>
            </p:txBody>
          </p:sp>
          <p:sp>
            <p:nvSpPr>
              <p:cNvPr id="49" name="Oval 48"/>
              <p:cNvSpPr/>
              <p:nvPr/>
            </p:nvSpPr>
            <p:spPr bwMode="auto">
              <a:xfrm>
                <a:off x="5856223" y="2320564"/>
                <a:ext cx="568960" cy="56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d</a:t>
                </a:r>
                <a:endParaRPr/>
              </a:p>
            </p:txBody>
          </p:sp>
          <p:sp>
            <p:nvSpPr>
              <p:cNvPr id="50" name="Oval 49"/>
              <p:cNvSpPr/>
              <p:nvPr/>
            </p:nvSpPr>
            <p:spPr bwMode="auto">
              <a:xfrm>
                <a:off x="7453384" y="2307341"/>
                <a:ext cx="568960" cy="56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e</a:t>
                </a:r>
                <a:endParaRPr/>
              </a:p>
            </p:txBody>
          </p:sp>
          <p:cxnSp>
            <p:nvCxnSpPr>
              <p:cNvPr id="51" name="Straight Arrow Connector 50"/>
              <p:cNvCxnSpPr>
                <a:cxnSpLocks/>
                <a:stCxn id="46" idx="3"/>
                <a:endCxn id="47" idx="7"/>
              </p:cNvCxnSpPr>
              <p:nvPr/>
            </p:nvCxnSpPr>
            <p:spPr bwMode="auto">
              <a:xfrm flipH="1">
                <a:off x="5453882" y="1110478"/>
                <a:ext cx="467385" cy="438424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52" name="Straight Arrow Connector 51"/>
              <p:cNvCxnSpPr>
                <a:cxnSpLocks/>
                <a:stCxn id="48" idx="3"/>
                <a:endCxn id="49" idx="7"/>
              </p:cNvCxnSpPr>
              <p:nvPr/>
            </p:nvCxnSpPr>
            <p:spPr bwMode="auto">
              <a:xfrm flipH="1">
                <a:off x="6341861" y="1951218"/>
                <a:ext cx="398307" cy="452668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53" name="Straight Arrow Connector 52"/>
              <p:cNvCxnSpPr>
                <a:cxnSpLocks/>
                <a:stCxn id="48" idx="5"/>
                <a:endCxn id="50" idx="1"/>
              </p:cNvCxnSpPr>
              <p:nvPr/>
            </p:nvCxnSpPr>
            <p:spPr bwMode="auto">
              <a:xfrm>
                <a:off x="7142484" y="1951218"/>
                <a:ext cx="394222" cy="439445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54" name="Straight Arrow Connector 53"/>
              <p:cNvCxnSpPr>
                <a:cxnSpLocks/>
                <a:stCxn id="46" idx="5"/>
                <a:endCxn id="48" idx="1"/>
              </p:cNvCxnSpPr>
              <p:nvPr/>
            </p:nvCxnSpPr>
            <p:spPr bwMode="auto">
              <a:xfrm>
                <a:off x="6323583" y="1110478"/>
                <a:ext cx="416585" cy="438424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grpSp>
          <p:nvGrpSpPr>
            <p:cNvPr id="75" name="Group 74"/>
            <p:cNvGrpSpPr/>
            <p:nvPr/>
          </p:nvGrpSpPr>
          <p:grpSpPr bwMode="auto">
            <a:xfrm>
              <a:off x="8296684" y="629658"/>
              <a:ext cx="3054100" cy="2264684"/>
              <a:chOff x="8690866" y="624840"/>
              <a:chExt cx="3054100" cy="2264684"/>
            </a:xfrm>
          </p:grpSpPr>
          <p:sp>
            <p:nvSpPr>
              <p:cNvPr id="55" name="Oval 54"/>
              <p:cNvSpPr/>
              <p:nvPr/>
            </p:nvSpPr>
            <p:spPr bwMode="auto">
              <a:xfrm>
                <a:off x="9560567" y="624840"/>
                <a:ext cx="568960" cy="568960"/>
              </a:xfrm>
              <a:prstGeom prst="ellipse">
                <a:avLst/>
              </a:prstGeom>
              <a:ln>
                <a:tailEnd w="lg" len="lg"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a</a:t>
                </a:r>
                <a:endParaRPr/>
              </a:p>
            </p:txBody>
          </p:sp>
          <p:sp>
            <p:nvSpPr>
              <p:cNvPr id="56" name="Oval 55"/>
              <p:cNvSpPr/>
              <p:nvPr/>
            </p:nvSpPr>
            <p:spPr bwMode="auto">
              <a:xfrm>
                <a:off x="8690866" y="1465580"/>
                <a:ext cx="568960" cy="568960"/>
              </a:xfrm>
              <a:prstGeom prst="ellipse">
                <a:avLst/>
              </a:prstGeom>
              <a:ln>
                <a:tailEnd w="lg" len="lg"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b</a:t>
                </a:r>
                <a:endParaRPr/>
              </a:p>
            </p:txBody>
          </p:sp>
          <p:sp>
            <p:nvSpPr>
              <p:cNvPr id="57" name="Oval 56"/>
              <p:cNvSpPr/>
              <p:nvPr/>
            </p:nvSpPr>
            <p:spPr bwMode="auto">
              <a:xfrm>
                <a:off x="10379468" y="1465580"/>
                <a:ext cx="568960" cy="568960"/>
              </a:xfrm>
              <a:prstGeom prst="ellipse">
                <a:avLst/>
              </a:prstGeom>
              <a:ln>
                <a:tailEnd w="lg" len="lg"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c</a:t>
                </a:r>
                <a:endParaRPr/>
              </a:p>
            </p:txBody>
          </p:sp>
          <p:sp>
            <p:nvSpPr>
              <p:cNvPr id="58" name="Oval 57"/>
              <p:cNvSpPr/>
              <p:nvPr/>
            </p:nvSpPr>
            <p:spPr bwMode="auto">
              <a:xfrm>
                <a:off x="9560567" y="2320564"/>
                <a:ext cx="568960" cy="568960"/>
              </a:xfrm>
              <a:prstGeom prst="ellipse">
                <a:avLst/>
              </a:prstGeom>
              <a:ln>
                <a:tailEnd w="lg" len="lg"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d</a:t>
                </a:r>
                <a:endParaRPr/>
              </a:p>
            </p:txBody>
          </p:sp>
          <p:sp>
            <p:nvSpPr>
              <p:cNvPr id="59" name="Oval 58"/>
              <p:cNvSpPr/>
              <p:nvPr/>
            </p:nvSpPr>
            <p:spPr bwMode="auto">
              <a:xfrm>
                <a:off x="11176006" y="2307341"/>
                <a:ext cx="568960" cy="568960"/>
              </a:xfrm>
              <a:prstGeom prst="ellipse">
                <a:avLst/>
              </a:prstGeom>
              <a:ln>
                <a:tailEnd w="lg" len="lg"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e</a:t>
                </a:r>
                <a:endParaRPr/>
              </a:p>
            </p:txBody>
          </p:sp>
          <p:cxnSp>
            <p:nvCxnSpPr>
              <p:cNvPr id="60" name="Straight Arrow Connector 59"/>
              <p:cNvCxnSpPr>
                <a:cxnSpLocks/>
                <a:stCxn id="55" idx="3"/>
                <a:endCxn id="56" idx="7"/>
              </p:cNvCxnSpPr>
              <p:nvPr/>
            </p:nvCxnSpPr>
            <p:spPr bwMode="auto">
              <a:xfrm flipH="1">
                <a:off x="9176504" y="1110478"/>
                <a:ext cx="467385" cy="438424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61" name="Straight Arrow Connector 60"/>
              <p:cNvCxnSpPr>
                <a:cxnSpLocks/>
                <a:stCxn id="57" idx="3"/>
                <a:endCxn id="58" idx="7"/>
              </p:cNvCxnSpPr>
              <p:nvPr/>
            </p:nvCxnSpPr>
            <p:spPr bwMode="auto">
              <a:xfrm flipH="1">
                <a:off x="10046204" y="1951218"/>
                <a:ext cx="416585" cy="452668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62" name="Straight Arrow Connector 61"/>
              <p:cNvCxnSpPr>
                <a:cxnSpLocks/>
                <a:stCxn id="57" idx="5"/>
                <a:endCxn id="59" idx="1"/>
              </p:cNvCxnSpPr>
              <p:nvPr/>
            </p:nvCxnSpPr>
            <p:spPr bwMode="auto">
              <a:xfrm>
                <a:off x="10865106" y="1951218"/>
                <a:ext cx="394222" cy="439445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63" name="Straight Arrow Connector 62"/>
              <p:cNvCxnSpPr>
                <a:cxnSpLocks/>
                <a:stCxn id="55" idx="5"/>
                <a:endCxn id="57" idx="1"/>
              </p:cNvCxnSpPr>
              <p:nvPr/>
            </p:nvCxnSpPr>
            <p:spPr bwMode="auto">
              <a:xfrm>
                <a:off x="10046204" y="1110478"/>
                <a:ext cx="416585" cy="438424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68" name="Straight Arrow Connector 67"/>
              <p:cNvCxnSpPr>
                <a:cxnSpLocks/>
                <a:stCxn id="58" idx="0"/>
                <a:endCxn id="55" idx="4"/>
              </p:cNvCxnSpPr>
              <p:nvPr/>
            </p:nvCxnSpPr>
            <p:spPr bwMode="auto">
              <a:xfrm flipV="1">
                <a:off x="9845047" y="1193800"/>
                <a:ext cx="0" cy="1126764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055267106" name=""/>
          <p:cNvGrpSpPr/>
          <p:nvPr/>
        </p:nvGrpSpPr>
        <p:grpSpPr bwMode="auto">
          <a:xfrm>
            <a:off x="1068816" y="4374000"/>
            <a:ext cx="8703498" cy="1145261"/>
            <a:chOff x="0" y="0"/>
            <a:chExt cx="8703498" cy="1145261"/>
          </a:xfrm>
        </p:grpSpPr>
        <p:sp>
          <p:nvSpPr>
            <p:cNvPr id="1366750341" name="Oval 3"/>
            <p:cNvSpPr/>
            <p:nvPr/>
          </p:nvSpPr>
          <p:spPr bwMode="auto">
            <a:xfrm rot="0" flipH="0" flipV="0">
              <a:off x="0" y="7341"/>
              <a:ext cx="1137919" cy="1137919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lt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x</m:t>
                        </m:r>
                      </m:oMath>
                    </m:oMathPara>
                  </a14:m>
                </mc:Choice>
                <mc:Fallback/>
              </mc:AlternateContent>
              <a:endParaRPr sz="1800"/>
            </a:p>
          </p:txBody>
        </p:sp>
        <p:cxnSp>
          <p:nvCxnSpPr>
            <p:cNvPr id="656683027" name="Straight Arrow Connector 8"/>
            <p:cNvCxnSpPr>
              <a:cxnSpLocks/>
              <a:stCxn id="1366750341" idx="6"/>
              <a:endCxn id="1550211972" idx="2"/>
            </p:cNvCxnSpPr>
            <p:nvPr/>
          </p:nvCxnSpPr>
          <p:spPr bwMode="auto">
            <a:xfrm rot="0" flipH="0" flipV="1">
              <a:off x="1137919" y="572630"/>
              <a:ext cx="1429263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550211972" name="Oval 3"/>
            <p:cNvSpPr/>
            <p:nvPr/>
          </p:nvSpPr>
          <p:spPr bwMode="auto">
            <a:xfrm rot="0" flipH="0" flipV="0">
              <a:off x="2567182" y="0"/>
              <a:ext cx="1137919" cy="1137919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lt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f</m:t>
                        </m:r>
                        <m:d>
                          <m:dPr>
                            <m:begChr m:val="("/>
                            <m:endChr m:val=")"/>
                            <m:ctrl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m:rPr/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</m:d>
                        <m:r>
                          <m:rPr/>
                          <a:rPr sz="1800">
                            <a:latin typeface="Cambria Math"/>
                            <a:ea typeface="Cambria Math"/>
                            <a:cs typeface="Cambria Math"/>
                          </a:rPr>
                          <m:t>=x²</m:t>
                        </m:r>
                      </m:oMath>
                    </m:oMathPara>
                  </a14:m>
                </mc:Choice>
                <mc:Fallback/>
              </mc:AlternateContent>
              <a:endParaRPr sz="1800"/>
            </a:p>
          </p:txBody>
        </p:sp>
        <p:sp>
          <p:nvSpPr>
            <p:cNvPr id="1877121625" name="Oval 3"/>
            <p:cNvSpPr/>
            <p:nvPr/>
          </p:nvSpPr>
          <p:spPr bwMode="auto">
            <a:xfrm rot="0" flipH="0" flipV="0">
              <a:off x="5133981" y="7200"/>
              <a:ext cx="1137918" cy="1137918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lt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g</m:t>
                        </m:r>
                        <m:d>
                          <m:dPr>
                            <m:begChr m:val="("/>
                            <m:endChr m:val=")"/>
                            <m:ctrl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m:rPr/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y</m:t>
                            </m:r>
                          </m:e>
                        </m:d>
                        <m:r>
                          <m:rPr/>
                          <a:rPr sz="1800"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func>
                          <m:funcPr>
                            <m:ctrl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m:rPr/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y</m:t>
                            </m:r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sz="1800"/>
            </a:p>
          </p:txBody>
        </p:sp>
        <p:cxnSp>
          <p:nvCxnSpPr>
            <p:cNvPr id="487977849" name="Straight Arrow Connector 8"/>
            <p:cNvCxnSpPr>
              <a:cxnSpLocks/>
            </p:cNvCxnSpPr>
            <p:nvPr/>
          </p:nvCxnSpPr>
          <p:spPr bwMode="auto">
            <a:xfrm rot="0" flipH="0" flipV="1">
              <a:off x="3705102" y="576301"/>
              <a:ext cx="1429262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35728874" name="Straight Arrow Connector 8"/>
            <p:cNvCxnSpPr>
              <a:cxnSpLocks/>
              <a:stCxn id="1877121625" idx="6"/>
            </p:cNvCxnSpPr>
            <p:nvPr/>
          </p:nvCxnSpPr>
          <p:spPr bwMode="auto">
            <a:xfrm rot="0" flipH="0" flipV="1">
              <a:off x="6271902" y="569642"/>
              <a:ext cx="2431596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54928963" name=""/>
            <p:cNvSpPr txBox="1"/>
            <p:nvPr/>
          </p:nvSpPr>
          <p:spPr bwMode="auto">
            <a:xfrm flipH="0" flipV="0">
              <a:off x="1668174" y="203199"/>
              <a:ext cx="305266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left"/>
                      </m:oMathParaPr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x</m:t>
                        </m:r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sp>
          <p:nvSpPr>
            <p:cNvPr id="882592519" name=""/>
            <p:cNvSpPr txBox="1"/>
            <p:nvPr/>
          </p:nvSpPr>
          <p:spPr bwMode="auto">
            <a:xfrm flipH="0" flipV="0">
              <a:off x="3834567" y="202839"/>
              <a:ext cx="1170332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y</m:t>
                        </m:r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=f(x)</m:t>
                        </m:r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sp>
          <p:nvSpPr>
            <p:cNvPr id="1735154527" name=""/>
            <p:cNvSpPr txBox="1"/>
            <p:nvPr/>
          </p:nvSpPr>
          <p:spPr bwMode="auto">
            <a:xfrm flipH="0" flipV="0">
              <a:off x="6401187" y="203199"/>
              <a:ext cx="2080340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g(f</m:t>
                        </m:r>
                        <m:d>
                          <m:dPr>
                            <m:begChr m:val="("/>
                            <m:endChr m:val=")"/>
                            <m:ctrlPr>
                              <a:rPr/>
                            </m:ctrlPr>
                          </m:dPr>
                          <m:e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</m:d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)</m:t>
                        </m:r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func>
                          <m:funcPr>
                            <m:ctrlPr>
                              <a:rPr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x²</m:t>
                            </m:r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632585" y="1103948"/>
            <a:ext cx="4857750" cy="4162425"/>
          </a:xfrm>
          <a:prstGeom prst="rect">
            <a:avLst/>
          </a:prstGeom>
          <a:noFill/>
        </p:spPr>
      </p:pic>
      <p:cxnSp>
        <p:nvCxnSpPr>
          <p:cNvPr id="27" name="Straight Connector 26"/>
          <p:cNvCxnSpPr>
            <a:cxnSpLocks/>
          </p:cNvCxnSpPr>
          <p:nvPr/>
        </p:nvCxnSpPr>
        <p:spPr bwMode="auto">
          <a:xfrm flipV="1">
            <a:off x="2653792" y="1983740"/>
            <a:ext cx="2959608" cy="219871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 bwMode="auto">
          <a:xfrm>
            <a:off x="2653792" y="4192619"/>
            <a:ext cx="295960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 bwMode="auto">
          <a:xfrm>
            <a:off x="5613400" y="1983740"/>
            <a:ext cx="0" cy="220887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19556052" name=""/>
          <p:cNvGrpSpPr/>
          <p:nvPr/>
        </p:nvGrpSpPr>
        <p:grpSpPr bwMode="auto">
          <a:xfrm>
            <a:off x="498499" y="1781338"/>
            <a:ext cx="12043833" cy="4031606"/>
            <a:chOff x="0" y="0"/>
            <a:chExt cx="12043833" cy="4031606"/>
          </a:xfrm>
        </p:grpSpPr>
        <p:sp>
          <p:nvSpPr>
            <p:cNvPr id="1866003550" name="Oval 3"/>
            <p:cNvSpPr/>
            <p:nvPr/>
          </p:nvSpPr>
          <p:spPr bwMode="auto">
            <a:xfrm rot="0" flipH="0" flipV="0">
              <a:off x="0" y="1063240"/>
              <a:ext cx="1584573" cy="1584573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lt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x</m:t>
                        </m:r>
                      </m:oMath>
                    </m:oMathPara>
                  </a14:m>
                </mc:Choice>
                <mc:Fallback/>
              </mc:AlternateContent>
              <a:endParaRPr sz="1800"/>
            </a:p>
          </p:txBody>
        </p:sp>
        <p:cxnSp>
          <p:nvCxnSpPr>
            <p:cNvPr id="202517319" name="Straight Arrow Connector 8"/>
            <p:cNvCxnSpPr>
              <a:cxnSpLocks/>
              <a:stCxn id="1866003550" idx="6"/>
              <a:endCxn id="1731658932" idx="2"/>
            </p:cNvCxnSpPr>
            <p:nvPr/>
          </p:nvCxnSpPr>
          <p:spPr bwMode="auto">
            <a:xfrm rot="0" flipH="0" flipV="0">
              <a:off x="1584573" y="1863529"/>
              <a:ext cx="933715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31658932" name="Oval 3"/>
            <p:cNvSpPr/>
            <p:nvPr/>
          </p:nvSpPr>
          <p:spPr bwMode="auto">
            <a:xfrm rot="0" flipH="0" flipV="0">
              <a:off x="2518289" y="1079244"/>
              <a:ext cx="1584573" cy="1584573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lt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g</m:t>
                        </m:r>
                        <m:d>
                          <m:dPr>
                            <m:begChr m:val="("/>
                            <m:endChr m:val=")"/>
                            <m:ctrl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m:rPr/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</m:d>
                        <m:r>
                          <m:rPr/>
                          <a:rPr sz="1800">
                            <a:latin typeface="Cambria Math"/>
                            <a:ea typeface="Cambria Math"/>
                            <a:cs typeface="Cambria Math"/>
                          </a:rPr>
                          <m:t>=x²</m:t>
                        </m:r>
                      </m:oMath>
                    </m:oMathPara>
                  </a14:m>
                </mc:Choice>
                <mc:Fallback/>
              </mc:AlternateContent>
              <a:endParaRPr sz="1800"/>
            </a:p>
          </p:txBody>
        </p:sp>
        <p:sp>
          <p:nvSpPr>
            <p:cNvPr id="1728477110" name="Oval 3"/>
            <p:cNvSpPr/>
            <p:nvPr/>
          </p:nvSpPr>
          <p:spPr bwMode="auto">
            <a:xfrm rot="0" flipH="0" flipV="0">
              <a:off x="5158386" y="0"/>
              <a:ext cx="1584573" cy="1584573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lt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h</m:t>
                        </m:r>
                        <m:d>
                          <m:dPr>
                            <m:begChr m:val="("/>
                            <m:endChr m:val=")"/>
                            <m:ctrl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m:rPr/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y</m:t>
                            </m:r>
                          </m:e>
                        </m:d>
                        <m:r>
                          <m:rPr/>
                          <a:rPr sz="1800"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func>
                          <m:funcPr>
                            <m:ctrl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m:rPr/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y</m:t>
                            </m:r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sz="1800"/>
            </a:p>
          </p:txBody>
        </p:sp>
        <p:cxnSp>
          <p:nvCxnSpPr>
            <p:cNvPr id="782183970" name="Straight Arrow Connector 8"/>
            <p:cNvCxnSpPr>
              <a:cxnSpLocks/>
              <a:stCxn id="1731658932" idx="6"/>
              <a:endCxn id="1728477110" idx="2"/>
            </p:cNvCxnSpPr>
            <p:nvPr/>
          </p:nvCxnSpPr>
          <p:spPr bwMode="auto">
            <a:xfrm rot="0" flipH="0" flipV="1">
              <a:off x="4102862" y="792286"/>
              <a:ext cx="1055523" cy="107924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72923136" name="Straight Arrow Connector 8"/>
            <p:cNvCxnSpPr>
              <a:cxnSpLocks/>
              <a:stCxn id="1731658932" idx="6"/>
              <a:endCxn id="722710672" idx="2"/>
            </p:cNvCxnSpPr>
            <p:nvPr/>
          </p:nvCxnSpPr>
          <p:spPr bwMode="auto">
            <a:xfrm rot="0" flipH="0" flipV="0">
              <a:off x="4102862" y="1871530"/>
              <a:ext cx="1055523" cy="136778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64867335" name=""/>
            <p:cNvSpPr txBox="1"/>
            <p:nvPr/>
          </p:nvSpPr>
          <p:spPr bwMode="auto">
            <a:xfrm rot="0" flipH="0" flipV="0">
              <a:off x="1898798" y="1464601"/>
              <a:ext cx="305265" cy="366118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x</m:t>
                        </m:r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sp>
          <p:nvSpPr>
            <p:cNvPr id="762464855" name=""/>
            <p:cNvSpPr txBox="1"/>
            <p:nvPr/>
          </p:nvSpPr>
          <p:spPr bwMode="auto">
            <a:xfrm rot="18871545" flipH="0" flipV="0">
              <a:off x="3945148" y="930696"/>
              <a:ext cx="1171051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y</m:t>
                        </m:r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=g</m:t>
                        </m:r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(x)</m:t>
                        </m:r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sp>
          <p:nvSpPr>
            <p:cNvPr id="974455105" name=""/>
            <p:cNvSpPr txBox="1"/>
            <p:nvPr/>
          </p:nvSpPr>
          <p:spPr bwMode="auto">
            <a:xfrm rot="0" flipH="0" flipV="0">
              <a:off x="9479283" y="1584573"/>
              <a:ext cx="2391013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f</m:t>
                        </m:r>
                        <m:d>
                          <m:dPr>
                            <m:begChr m:val="("/>
                            <m:endChr m:val=")"/>
                            <m:ctrlPr>
                              <a:rPr/>
                            </m:ctrlPr>
                          </m:dPr>
                          <m:e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</m:d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func>
                          <m:funcPr>
                            <m:ctrlPr>
                              <a:rPr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x²</m:t>
                            </m:r>
                          </m:e>
                        </m:func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+</m:t>
                        </m:r>
                        <m:func>
                          <m:funcPr>
                            <m:ctrlPr>
                              <a:rPr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x²</m:t>
                            </m:r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sp>
          <p:nvSpPr>
            <p:cNvPr id="722710672" name="Oval 3"/>
            <p:cNvSpPr/>
            <p:nvPr/>
          </p:nvSpPr>
          <p:spPr bwMode="auto">
            <a:xfrm rot="0" flipH="0" flipV="0">
              <a:off x="5158386" y="2447033"/>
              <a:ext cx="1584573" cy="1584573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lt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i</m:t>
                        </m:r>
                        <m:d>
                          <m:dPr>
                            <m:begChr m:val="("/>
                            <m:endChr m:val=")"/>
                            <m:ctrl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m:rPr/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z</m:t>
                            </m:r>
                          </m:e>
                        </m:d>
                      </m:oMath>
                    </m:oMathPara>
                  </a14:m>
                </mc:Choice>
                <mc:Fallback/>
              </mc:AlternateContent>
              <a:endParaRPr sz="1800">
                <a:latin typeface="Cambria Math"/>
                <a:ea typeface="Cambria Math"/>
                <a:cs typeface="Cambria Math"/>
              </a:endParaRPr>
            </a:p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sz="1800"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func>
                          <m:funcPr>
                            <m:ctrl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m:rPr/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z</m:t>
                            </m:r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sz="1800"/>
            </a:p>
          </p:txBody>
        </p:sp>
        <p:sp>
          <p:nvSpPr>
            <p:cNvPr id="363333254" name="Oval 3"/>
            <p:cNvSpPr/>
            <p:nvPr/>
          </p:nvSpPr>
          <p:spPr bwMode="auto">
            <a:xfrm rot="0" flipH="0" flipV="0">
              <a:off x="7721174" y="1161501"/>
              <a:ext cx="1584573" cy="1584573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lt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k</m:t>
                        </m:r>
                        <m:d>
                          <m:dPr>
                            <m:begChr m:val="("/>
                            <m:endChr m:val=")"/>
                            <m:ctrl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m:rPr/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v,</m:t>
                            </m:r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 w</m:t>
                            </m:r>
                          </m:e>
                        </m:d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=v</m:t>
                        </m:r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+w</m:t>
                        </m:r>
                      </m:oMath>
                    </m:oMathPara>
                  </a14:m>
                </mc:Choice>
                <mc:Fallback/>
              </mc:AlternateContent>
              <a:endParaRPr sz="1800"/>
            </a:p>
          </p:txBody>
        </p:sp>
        <p:cxnSp>
          <p:nvCxnSpPr>
            <p:cNvPr id="1815142403" name="Straight Arrow Connector 8"/>
            <p:cNvCxnSpPr>
              <a:cxnSpLocks/>
              <a:stCxn id="1728477110" idx="6"/>
              <a:endCxn id="363333254" idx="2"/>
            </p:cNvCxnSpPr>
            <p:nvPr/>
          </p:nvCxnSpPr>
          <p:spPr bwMode="auto">
            <a:xfrm rot="0" flipH="0" flipV="0">
              <a:off x="6742959" y="792286"/>
              <a:ext cx="978215" cy="116150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68195383" name="Straight Arrow Connector 8"/>
            <p:cNvCxnSpPr>
              <a:cxnSpLocks/>
              <a:stCxn id="722710672" idx="6"/>
              <a:endCxn id="363333254" idx="2"/>
            </p:cNvCxnSpPr>
            <p:nvPr/>
          </p:nvCxnSpPr>
          <p:spPr bwMode="auto">
            <a:xfrm rot="0" flipH="0" flipV="1">
              <a:off x="6742959" y="1953788"/>
              <a:ext cx="978215" cy="128553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98012436" name="Straight Arrow Connector 8"/>
            <p:cNvCxnSpPr>
              <a:cxnSpLocks/>
              <a:stCxn id="363333254" idx="6"/>
            </p:cNvCxnSpPr>
            <p:nvPr/>
          </p:nvCxnSpPr>
          <p:spPr bwMode="auto">
            <a:xfrm rot="0" flipH="0" flipV="0">
              <a:off x="9305747" y="1959474"/>
              <a:ext cx="2738085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66697055" name=""/>
            <p:cNvSpPr txBox="1"/>
            <p:nvPr/>
          </p:nvSpPr>
          <p:spPr bwMode="auto">
            <a:xfrm rot="3153615" flipH="0" flipV="0">
              <a:off x="3944968" y="2563374"/>
              <a:ext cx="1172131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z</m:t>
                        </m:r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=g</m:t>
                        </m:r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(x)</m:t>
                        </m:r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sp>
          <p:nvSpPr>
            <p:cNvPr id="1527303469" name=""/>
            <p:cNvSpPr txBox="1"/>
            <p:nvPr/>
          </p:nvSpPr>
          <p:spPr bwMode="auto">
            <a:xfrm rot="18481361" flipH="0" flipV="0">
              <a:off x="6744138" y="2624047"/>
              <a:ext cx="1180410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w</m:t>
                        </m:r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func>
                          <m:funcPr>
                            <m:ctrlPr>
                              <a:rPr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z</m:t>
                            </m:r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sp>
          <p:nvSpPr>
            <p:cNvPr id="1021490616" name=""/>
            <p:cNvSpPr txBox="1"/>
            <p:nvPr/>
          </p:nvSpPr>
          <p:spPr bwMode="auto">
            <a:xfrm rot="2995583" flipH="0" flipV="0">
              <a:off x="6650150" y="1039306"/>
              <a:ext cx="1406152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v</m:t>
                        </m:r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func>
                          <m:funcPr>
                            <m:ctrlPr>
                              <a:rPr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y</m:t>
                            </m:r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356470604" name=""/>
          <p:cNvGrpSpPr/>
          <p:nvPr/>
        </p:nvGrpSpPr>
        <p:grpSpPr bwMode="auto">
          <a:xfrm>
            <a:off x="1119158" y="2041927"/>
            <a:ext cx="8900791" cy="2387467"/>
            <a:chOff x="0" y="0"/>
            <a:chExt cx="8900791" cy="2387467"/>
          </a:xfrm>
        </p:grpSpPr>
        <p:sp>
          <p:nvSpPr>
            <p:cNvPr id="407841976" name="Oval 3"/>
            <p:cNvSpPr/>
            <p:nvPr/>
          </p:nvSpPr>
          <p:spPr bwMode="auto">
            <a:xfrm rot="0" flipH="0" flipV="0">
              <a:off x="6764297" y="1447800"/>
              <a:ext cx="939665" cy="939665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p>
                          <m:sSupPr>
                            <m:ctrlPr>
                              <a:rPr/>
                            </m:ctrlPr>
                          </m:sSupPr>
                          <m:e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p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16</m:t>
                            </m:r>
                          </m:sup>
                        </m:sSup>
                      </m:oMath>
                    </m:oMathPara>
                  </a14:m>
                </mc:Choice>
                <mc:Fallback/>
              </mc:AlternateContent>
              <a:endParaRPr sz="1800">
                <a:latin typeface="Cambria Math"/>
                <a:ea typeface="Cambria Math"/>
                <a:cs typeface="Cambria Math"/>
              </a:endParaRPr>
            </a:p>
          </p:txBody>
        </p:sp>
        <p:sp>
          <p:nvSpPr>
            <p:cNvPr id="1373823543" name="Oval 3"/>
            <p:cNvSpPr/>
            <p:nvPr/>
          </p:nvSpPr>
          <p:spPr bwMode="auto">
            <a:xfrm rot="0" flipH="0" flipV="0">
              <a:off x="0" y="730317"/>
              <a:ext cx="939665" cy="939665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lt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x</m:t>
                        </m:r>
                      </m:oMath>
                    </m:oMathPara>
                  </a14:m>
                </mc:Choice>
                <mc:Fallback/>
              </mc:AlternateContent>
              <a:endParaRPr sz="1800"/>
            </a:p>
          </p:txBody>
        </p:sp>
        <p:cxnSp>
          <p:nvCxnSpPr>
            <p:cNvPr id="1564494645" name="Straight Arrow Connector 8"/>
            <p:cNvCxnSpPr>
              <a:cxnSpLocks/>
              <a:stCxn id="1373823543" idx="6"/>
              <a:endCxn id="1223459897" idx="2"/>
            </p:cNvCxnSpPr>
            <p:nvPr/>
          </p:nvCxnSpPr>
          <p:spPr bwMode="auto">
            <a:xfrm rot="0" flipH="0" flipV="0">
              <a:off x="939665" y="1200151"/>
              <a:ext cx="313308" cy="71748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23459897" name="Oval 3"/>
            <p:cNvSpPr/>
            <p:nvPr/>
          </p:nvSpPr>
          <p:spPr bwMode="auto">
            <a:xfrm rot="0" flipH="0" flipV="0">
              <a:off x="1252974" y="1447800"/>
              <a:ext cx="939665" cy="939665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sz="1800">
                            <a:latin typeface="Cambria Math"/>
                            <a:ea typeface="Cambria Math"/>
                            <a:cs typeface="Cambria Math"/>
                          </a:rPr>
                          <m:t>x</m:t>
                        </m:r>
                      </m:oMath>
                    </m:oMathPara>
                  </a14:m>
                </mc:Choice>
                <mc:Fallback/>
              </mc:AlternateContent>
              <a:endParaRPr sz="1800"/>
            </a:p>
          </p:txBody>
        </p:sp>
        <p:sp>
          <p:nvSpPr>
            <p:cNvPr id="699482907" name="Oval 3"/>
            <p:cNvSpPr/>
            <p:nvPr/>
          </p:nvSpPr>
          <p:spPr bwMode="auto">
            <a:xfrm rot="0" flipH="0" flipV="0">
              <a:off x="2621452" y="1447800"/>
              <a:ext cx="939665" cy="939665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p>
                          <m:sSupPr>
                            <m:ctrlPr>
                              <a:rPr/>
                            </m:ctrlPr>
                          </m:sSupPr>
                          <m:e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p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</mc:Choice>
                <mc:Fallback/>
              </mc:AlternateContent>
              <a:endParaRPr sz="1800"/>
            </a:p>
          </p:txBody>
        </p:sp>
        <p:cxnSp>
          <p:nvCxnSpPr>
            <p:cNvPr id="2117335816" name="Straight Arrow Connector 8"/>
            <p:cNvCxnSpPr>
              <a:cxnSpLocks/>
              <a:stCxn id="1223459897" idx="6"/>
              <a:endCxn id="699482907" idx="2"/>
            </p:cNvCxnSpPr>
            <p:nvPr/>
          </p:nvCxnSpPr>
          <p:spPr bwMode="auto">
            <a:xfrm rot="0" flipH="0" flipV="0">
              <a:off x="2192640" y="1917633"/>
              <a:ext cx="428812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68533664" name="Oval 3"/>
            <p:cNvSpPr/>
            <p:nvPr/>
          </p:nvSpPr>
          <p:spPr bwMode="auto">
            <a:xfrm rot="0" flipH="0" flipV="0">
              <a:off x="5391367" y="1447800"/>
              <a:ext cx="939665" cy="939665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p>
                          <m:sSupPr>
                            <m:ctrlPr>
                              <a:rPr/>
                            </m:ctrlPr>
                          </m:sSupPr>
                          <m:e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p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8</m:t>
                            </m:r>
                          </m:sup>
                        </m:sSup>
                      </m:oMath>
                    </m:oMathPara>
                  </a14:m>
                </mc:Choice>
                <mc:Fallback/>
              </mc:AlternateContent>
              <a:endParaRPr sz="1800">
                <a:latin typeface="Cambria Math"/>
                <a:ea typeface="Cambria Math"/>
                <a:cs typeface="Cambria Math"/>
              </a:endParaRPr>
            </a:p>
          </p:txBody>
        </p:sp>
        <p:sp>
          <p:nvSpPr>
            <p:cNvPr id="1062165328" name="Oval 3"/>
            <p:cNvSpPr/>
            <p:nvPr/>
          </p:nvSpPr>
          <p:spPr bwMode="auto">
            <a:xfrm rot="0" flipH="0" flipV="0">
              <a:off x="4037174" y="1447800"/>
              <a:ext cx="939665" cy="939665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x⁴</m:t>
                        </m:r>
                      </m:oMath>
                    </m:oMathPara>
                  </a14:m>
                </mc:Choice>
                <mc:Fallback/>
              </mc:AlternateContent>
              <a:endParaRPr sz="1800"/>
            </a:p>
          </p:txBody>
        </p:sp>
        <p:cxnSp>
          <p:nvCxnSpPr>
            <p:cNvPr id="1767057067" name="Straight Arrow Connector 8"/>
            <p:cNvCxnSpPr>
              <a:cxnSpLocks/>
              <a:stCxn id="699482907" idx="6"/>
              <a:endCxn id="1062165328" idx="2"/>
            </p:cNvCxnSpPr>
            <p:nvPr/>
          </p:nvCxnSpPr>
          <p:spPr bwMode="auto">
            <a:xfrm rot="0" flipH="0" flipV="0">
              <a:off x="3561119" y="1917633"/>
              <a:ext cx="476055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5245574" name="Straight Arrow Connector 8"/>
            <p:cNvCxnSpPr>
              <a:cxnSpLocks/>
              <a:stCxn id="1062165328" idx="6"/>
              <a:endCxn id="1768533664" idx="2"/>
            </p:cNvCxnSpPr>
            <p:nvPr/>
          </p:nvCxnSpPr>
          <p:spPr bwMode="auto">
            <a:xfrm rot="0" flipH="0" flipV="0">
              <a:off x="4976840" y="1917633"/>
              <a:ext cx="414526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79954850" name="Straight Arrow Connector 8"/>
            <p:cNvCxnSpPr>
              <a:cxnSpLocks/>
              <a:stCxn id="1768533664" idx="6"/>
              <a:endCxn id="407841976" idx="2"/>
            </p:cNvCxnSpPr>
            <p:nvPr/>
          </p:nvCxnSpPr>
          <p:spPr bwMode="auto">
            <a:xfrm rot="0" flipH="0" flipV="0">
              <a:off x="6331034" y="1917633"/>
              <a:ext cx="433263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2889569" name="Oval 3"/>
            <p:cNvSpPr/>
            <p:nvPr/>
          </p:nvSpPr>
          <p:spPr bwMode="auto">
            <a:xfrm rot="0" flipH="0" flipV="0">
              <a:off x="7961125" y="730317"/>
              <a:ext cx="939665" cy="939665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p>
                          <m:sSupPr>
                            <m:ctrlPr>
                              <a:rPr/>
                            </m:ctrlPr>
                          </m:sSupPr>
                          <m:e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p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32</m:t>
                            </m:r>
                          </m:sup>
                        </m:sSup>
                      </m:oMath>
                    </m:oMathPara>
                  </a14:m>
                </mc:Choice>
                <mc:Fallback/>
              </mc:AlternateContent>
              <a:endParaRPr sz="1800">
                <a:latin typeface="Cambria Math"/>
                <a:ea typeface="Cambria Math"/>
                <a:cs typeface="Cambria Math"/>
              </a:endParaRPr>
            </a:p>
          </p:txBody>
        </p:sp>
        <p:cxnSp>
          <p:nvCxnSpPr>
            <p:cNvPr id="944574516" name="Straight Arrow Connector 8"/>
            <p:cNvCxnSpPr>
              <a:cxnSpLocks/>
              <a:stCxn id="407841976" idx="6"/>
              <a:endCxn id="132889569" idx="2"/>
            </p:cNvCxnSpPr>
            <p:nvPr/>
          </p:nvCxnSpPr>
          <p:spPr bwMode="auto">
            <a:xfrm rot="0" flipH="0" flipV="1">
              <a:off x="7703964" y="1200150"/>
              <a:ext cx="257161" cy="71748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73899427" name="Oval 3"/>
            <p:cNvSpPr/>
            <p:nvPr/>
          </p:nvSpPr>
          <p:spPr bwMode="auto">
            <a:xfrm rot="0" flipH="0" flipV="0">
              <a:off x="6764297" y="0"/>
              <a:ext cx="939665" cy="939665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p>
                          <m:sSupPr>
                            <m:ctrlPr>
                              <a:rPr/>
                            </m:ctrlPr>
                          </m:sSupPr>
                          <m:e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p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16</m:t>
                            </m:r>
                          </m:sup>
                        </m:sSup>
                      </m:oMath>
                    </m:oMathPara>
                  </a14:m>
                </mc:Choice>
                <mc:Fallback/>
              </mc:AlternateContent>
              <a:endParaRPr sz="1800">
                <a:latin typeface="Cambria Math"/>
                <a:ea typeface="Cambria Math"/>
                <a:cs typeface="Cambria Math"/>
              </a:endParaRPr>
            </a:p>
          </p:txBody>
        </p:sp>
        <p:sp>
          <p:nvSpPr>
            <p:cNvPr id="1778773553" name="Oval 3"/>
            <p:cNvSpPr/>
            <p:nvPr/>
          </p:nvSpPr>
          <p:spPr bwMode="auto">
            <a:xfrm rot="0" flipH="0" flipV="0">
              <a:off x="1252974" y="0"/>
              <a:ext cx="939665" cy="939665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sz="1800">
                            <a:latin typeface="Cambria Math"/>
                            <a:ea typeface="Cambria Math"/>
                            <a:cs typeface="Cambria Math"/>
                          </a:rPr>
                          <m:t>x</m:t>
                        </m:r>
                      </m:oMath>
                    </m:oMathPara>
                  </a14:m>
                </mc:Choice>
                <mc:Fallback/>
              </mc:AlternateContent>
              <a:endParaRPr sz="1800"/>
            </a:p>
          </p:txBody>
        </p:sp>
        <p:sp>
          <p:nvSpPr>
            <p:cNvPr id="512601630" name="Oval 3"/>
            <p:cNvSpPr/>
            <p:nvPr/>
          </p:nvSpPr>
          <p:spPr bwMode="auto">
            <a:xfrm rot="0" flipH="0" flipV="0">
              <a:off x="2621452" y="0"/>
              <a:ext cx="939665" cy="939665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p>
                          <m:sSupPr>
                            <m:ctrlPr>
                              <a:rPr/>
                            </m:ctrlPr>
                          </m:sSupPr>
                          <m:e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p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</mc:Choice>
                <mc:Fallback/>
              </mc:AlternateContent>
              <a:endParaRPr sz="1800"/>
            </a:p>
          </p:txBody>
        </p:sp>
        <p:cxnSp>
          <p:nvCxnSpPr>
            <p:cNvPr id="2089860916" name="Straight Arrow Connector 8"/>
            <p:cNvCxnSpPr>
              <a:cxnSpLocks/>
            </p:cNvCxnSpPr>
            <p:nvPr/>
          </p:nvCxnSpPr>
          <p:spPr bwMode="auto">
            <a:xfrm rot="0" flipH="0" flipV="0">
              <a:off x="2192640" y="469832"/>
              <a:ext cx="428811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8110759" name="Oval 3"/>
            <p:cNvSpPr/>
            <p:nvPr/>
          </p:nvSpPr>
          <p:spPr bwMode="auto">
            <a:xfrm rot="0" flipH="0" flipV="0">
              <a:off x="5391367" y="0"/>
              <a:ext cx="939665" cy="939665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p>
                          <m:sSupPr>
                            <m:ctrlPr>
                              <a:rPr/>
                            </m:ctrlPr>
                          </m:sSupPr>
                          <m:e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p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8</m:t>
                            </m:r>
                          </m:sup>
                        </m:sSup>
                      </m:oMath>
                    </m:oMathPara>
                  </a14:m>
                </mc:Choice>
                <mc:Fallback/>
              </mc:AlternateContent>
              <a:endParaRPr sz="1800">
                <a:latin typeface="Cambria Math"/>
                <a:ea typeface="Cambria Math"/>
                <a:cs typeface="Cambria Math"/>
              </a:endParaRPr>
            </a:p>
          </p:txBody>
        </p:sp>
        <p:sp>
          <p:nvSpPr>
            <p:cNvPr id="65452262" name="Oval 3"/>
            <p:cNvSpPr/>
            <p:nvPr/>
          </p:nvSpPr>
          <p:spPr bwMode="auto">
            <a:xfrm rot="0" flipH="0" flipV="0">
              <a:off x="4037174" y="0"/>
              <a:ext cx="939665" cy="939665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x⁴</m:t>
                        </m:r>
                      </m:oMath>
                    </m:oMathPara>
                  </a14:m>
                </mc:Choice>
                <mc:Fallback/>
              </mc:AlternateContent>
              <a:endParaRPr sz="1800"/>
            </a:p>
          </p:txBody>
        </p:sp>
        <p:cxnSp>
          <p:nvCxnSpPr>
            <p:cNvPr id="436705751" name="Straight Arrow Connector 8"/>
            <p:cNvCxnSpPr>
              <a:cxnSpLocks/>
            </p:cNvCxnSpPr>
            <p:nvPr/>
          </p:nvCxnSpPr>
          <p:spPr bwMode="auto">
            <a:xfrm rot="0" flipH="0" flipV="0">
              <a:off x="3561119" y="469832"/>
              <a:ext cx="476055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6038334" name="Straight Arrow Connector 8"/>
            <p:cNvCxnSpPr>
              <a:cxnSpLocks/>
            </p:cNvCxnSpPr>
            <p:nvPr/>
          </p:nvCxnSpPr>
          <p:spPr bwMode="auto">
            <a:xfrm rot="0" flipH="0" flipV="0">
              <a:off x="4976841" y="469832"/>
              <a:ext cx="41452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21567934" name="Straight Arrow Connector 8"/>
            <p:cNvCxnSpPr>
              <a:cxnSpLocks/>
            </p:cNvCxnSpPr>
            <p:nvPr/>
          </p:nvCxnSpPr>
          <p:spPr bwMode="auto">
            <a:xfrm rot="0" flipH="0" flipV="0">
              <a:off x="6331034" y="469832"/>
              <a:ext cx="433262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1690092" name="Straight Arrow Connector 8"/>
            <p:cNvCxnSpPr>
              <a:cxnSpLocks/>
              <a:stCxn id="1373823543" idx="6"/>
              <a:endCxn id="1778773553" idx="2"/>
            </p:cNvCxnSpPr>
            <p:nvPr/>
          </p:nvCxnSpPr>
          <p:spPr bwMode="auto">
            <a:xfrm rot="0" flipH="0" flipV="1">
              <a:off x="939665" y="469832"/>
              <a:ext cx="313308" cy="730317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67559337" name="Straight Arrow Connector 8"/>
            <p:cNvCxnSpPr>
              <a:cxnSpLocks/>
              <a:stCxn id="2073899427" idx="6"/>
              <a:endCxn id="132889569" idx="2"/>
            </p:cNvCxnSpPr>
            <p:nvPr/>
          </p:nvCxnSpPr>
          <p:spPr bwMode="auto">
            <a:xfrm rot="0" flipH="0" flipV="0">
              <a:off x="7703963" y="469832"/>
              <a:ext cx="257161" cy="73031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177085" name="Straight Arrow Connector 8"/>
            <p:cNvCxnSpPr>
              <a:cxnSpLocks/>
              <a:stCxn id="1778773553" idx="6"/>
              <a:endCxn id="699482907" idx="2"/>
            </p:cNvCxnSpPr>
            <p:nvPr/>
          </p:nvCxnSpPr>
          <p:spPr bwMode="auto">
            <a:xfrm rot="0" flipH="0" flipV="0">
              <a:off x="2192640" y="469832"/>
              <a:ext cx="428812" cy="144780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9445173" name="Straight Arrow Connector 8"/>
            <p:cNvCxnSpPr>
              <a:cxnSpLocks/>
              <a:stCxn id="512601630" idx="6"/>
              <a:endCxn id="1062165328" idx="2"/>
            </p:cNvCxnSpPr>
            <p:nvPr/>
          </p:nvCxnSpPr>
          <p:spPr bwMode="auto">
            <a:xfrm rot="0" flipH="0" flipV="0">
              <a:off x="3561119" y="469832"/>
              <a:ext cx="476054" cy="144780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36907566" name="Straight Arrow Connector 8"/>
            <p:cNvCxnSpPr>
              <a:cxnSpLocks/>
              <a:stCxn id="65452262" idx="6"/>
              <a:endCxn id="1768533664" idx="2"/>
            </p:cNvCxnSpPr>
            <p:nvPr/>
          </p:nvCxnSpPr>
          <p:spPr bwMode="auto">
            <a:xfrm rot="0" flipH="0" flipV="0">
              <a:off x="4976840" y="469832"/>
              <a:ext cx="414526" cy="144780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28022580" name="Straight Arrow Connector 8"/>
            <p:cNvCxnSpPr>
              <a:cxnSpLocks/>
              <a:stCxn id="318110759" idx="6"/>
              <a:endCxn id="407841976" idx="2"/>
            </p:cNvCxnSpPr>
            <p:nvPr/>
          </p:nvCxnSpPr>
          <p:spPr bwMode="auto">
            <a:xfrm rot="0" flipH="0" flipV="0">
              <a:off x="6331033" y="469832"/>
              <a:ext cx="433263" cy="144780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88674048" name="Straight Arrow Connector 8"/>
            <p:cNvCxnSpPr>
              <a:cxnSpLocks/>
              <a:stCxn id="1768533664" idx="6"/>
              <a:endCxn id="2073899427" idx="2"/>
            </p:cNvCxnSpPr>
            <p:nvPr/>
          </p:nvCxnSpPr>
          <p:spPr bwMode="auto">
            <a:xfrm rot="0" flipH="0" flipV="1">
              <a:off x="6331034" y="469832"/>
              <a:ext cx="433263" cy="144779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5771929" name="Straight Arrow Connector 8"/>
            <p:cNvCxnSpPr>
              <a:cxnSpLocks/>
              <a:stCxn id="1062165328" idx="6"/>
              <a:endCxn id="318110759" idx="2"/>
            </p:cNvCxnSpPr>
            <p:nvPr/>
          </p:nvCxnSpPr>
          <p:spPr bwMode="auto">
            <a:xfrm rot="0" flipH="0" flipV="1">
              <a:off x="4976840" y="469832"/>
              <a:ext cx="414526" cy="144780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95580597" name="Straight Arrow Connector 8"/>
            <p:cNvCxnSpPr>
              <a:cxnSpLocks/>
              <a:stCxn id="699482907" idx="6"/>
              <a:endCxn id="65452262" idx="2"/>
            </p:cNvCxnSpPr>
            <p:nvPr/>
          </p:nvCxnSpPr>
          <p:spPr bwMode="auto">
            <a:xfrm rot="0" flipH="0" flipV="1">
              <a:off x="3561119" y="469832"/>
              <a:ext cx="476055" cy="144780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3619824" name="Straight Arrow Connector 8"/>
            <p:cNvCxnSpPr>
              <a:cxnSpLocks/>
              <a:stCxn id="1223459897" idx="6"/>
              <a:endCxn id="512601630" idx="2"/>
            </p:cNvCxnSpPr>
            <p:nvPr/>
          </p:nvCxnSpPr>
          <p:spPr bwMode="auto">
            <a:xfrm rot="0" flipH="0" flipV="1">
              <a:off x="2192640" y="469832"/>
              <a:ext cx="428812" cy="144780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29294983" name=""/>
          <p:cNvGrpSpPr/>
          <p:nvPr/>
        </p:nvGrpSpPr>
        <p:grpSpPr bwMode="auto">
          <a:xfrm>
            <a:off x="498498" y="1781337"/>
            <a:ext cx="11898963" cy="4031605"/>
            <a:chOff x="0" y="0"/>
            <a:chExt cx="11898963" cy="4031605"/>
          </a:xfrm>
        </p:grpSpPr>
        <p:sp>
          <p:nvSpPr>
            <p:cNvPr id="1119489576" name="Oval 3"/>
            <p:cNvSpPr/>
            <p:nvPr/>
          </p:nvSpPr>
          <p:spPr bwMode="auto">
            <a:xfrm rot="0" flipH="0" flipV="0">
              <a:off x="0" y="1063240"/>
              <a:ext cx="1584572" cy="1584572"/>
            </a:xfrm>
            <a:prstGeom prst="ellipse">
              <a:avLst/>
            </a:prstGeom>
            <a:solidFill>
              <a:schemeClr val="bg1"/>
            </a:solidFill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/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1</m:t>
                            </m:r>
                          </m:sub>
                        </m:sSub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x</m:t>
                        </m:r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  <a:latin typeface="Cambria Math"/>
                <a:ea typeface="Cambria Math"/>
                <a:cs typeface="Cambria Math"/>
              </a:endParaRPr>
            </a:p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accPr>
                              <m:e>
                                <m:r>
                                  <m:rPr/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rPr/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1</m:t>
                            </m:r>
                          </m:sub>
                        </m:sSub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?</m:t>
                        </m:r>
                      </m:oMath>
                    </m:oMathPara>
                  </a14:m>
                </mc:Choice>
                <mc:Fallback/>
              </mc:AlternateContent>
              <a:endParaRPr sz="1800" u="none" strike="noStrike" cap="none" spc="0">
                <a:solidFill>
                  <a:schemeClr val="tx1"/>
                </a:solidFill>
                <a:latin typeface="Cambria Math"/>
                <a:ea typeface="Cambria Math"/>
                <a:cs typeface="Cambria Math"/>
              </a:endParaRPr>
            </a:p>
          </p:txBody>
        </p:sp>
        <p:cxnSp>
          <p:nvCxnSpPr>
            <p:cNvPr id="1421785653" name="Straight Arrow Connector 8"/>
            <p:cNvCxnSpPr>
              <a:cxnSpLocks/>
              <a:stCxn id="1119489576" idx="6"/>
              <a:endCxn id="243632428" idx="2"/>
            </p:cNvCxnSpPr>
            <p:nvPr/>
          </p:nvCxnSpPr>
          <p:spPr bwMode="auto">
            <a:xfrm rot="0" flipH="0" flipV="0">
              <a:off x="1584572" y="1863527"/>
              <a:ext cx="93371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3632428" name="Oval 3"/>
            <p:cNvSpPr/>
            <p:nvPr/>
          </p:nvSpPr>
          <p:spPr bwMode="auto">
            <a:xfrm rot="0" flipH="0" flipV="0">
              <a:off x="2518288" y="1079244"/>
              <a:ext cx="1584572" cy="1584572"/>
            </a:xfrm>
            <a:prstGeom prst="ellipse">
              <a:avLst/>
            </a:prstGeom>
            <a:solidFill>
              <a:schemeClr val="bg1"/>
            </a:solidFill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/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2</m:t>
                            </m:r>
                          </m:sub>
                        </m:sSub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 </m:t>
                        </m:r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sSubSup>
                          <m:sSubSupPr>
                            <m:alnScr m:val="off"/>
                            <m:ctrlPr>
                              <a:rPr sz="18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SupPr>
                          <m:e>
                            <m:r>
                              <m:rPr/>
                              <a:rPr sz="18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/>
                              <a:rPr sz="18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1</m:t>
                            </m:r>
                          </m:sub>
                          <m:sup>
                            <m:r>
                              <m:rPr/>
                              <a:rPr sz="18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accPr>
                              <m:e>
                                <m:r>
                                  <m:rPr/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rPr/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2</m:t>
                            </m:r>
                          </m:sub>
                        </m:sSub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?</m:t>
                        </m:r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sp>
          <p:nvSpPr>
            <p:cNvPr id="1289941108" name="Oval 3"/>
            <p:cNvSpPr/>
            <p:nvPr/>
          </p:nvSpPr>
          <p:spPr bwMode="auto">
            <a:xfrm rot="0" flipH="0" flipV="0">
              <a:off x="5158386" y="0"/>
              <a:ext cx="1584572" cy="1584572"/>
            </a:xfrm>
            <a:prstGeom prst="ellipse">
              <a:avLst/>
            </a:prstGeom>
            <a:solidFill>
              <a:schemeClr val="bg1"/>
            </a:solidFill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/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3</m:t>
                            </m:r>
                          </m:sub>
                        </m:sSub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func>
                          <m:funcPr>
                            <m:ctrlPr>
                              <a:rPr sz="18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sz="18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sz="18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m:rPr/>
                                  <a:rPr sz="18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/>
                                  <a:rPr sz="18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accPr>
                              <m:e>
                                <m:r>
                                  <m:rPr/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rPr/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3</m:t>
                            </m:r>
                          </m:sub>
                        </m:sSub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?</m:t>
                        </m:r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cxnSp>
          <p:nvCxnSpPr>
            <p:cNvPr id="1535008785" name="Straight Arrow Connector 8"/>
            <p:cNvCxnSpPr>
              <a:cxnSpLocks/>
              <a:stCxn id="243632428" idx="6"/>
              <a:endCxn id="1289941108" idx="2"/>
            </p:cNvCxnSpPr>
            <p:nvPr/>
          </p:nvCxnSpPr>
          <p:spPr bwMode="auto">
            <a:xfrm rot="0" flipH="0" flipV="1">
              <a:off x="4102862" y="792285"/>
              <a:ext cx="1055522" cy="107924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435983" name="Straight Arrow Connector 8"/>
            <p:cNvCxnSpPr>
              <a:cxnSpLocks/>
              <a:stCxn id="243632428" idx="6"/>
              <a:endCxn id="1005916642" idx="2"/>
            </p:cNvCxnSpPr>
            <p:nvPr/>
          </p:nvCxnSpPr>
          <p:spPr bwMode="auto">
            <a:xfrm rot="0" flipH="0" flipV="0">
              <a:off x="4102862" y="1871530"/>
              <a:ext cx="1055522" cy="1367787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47597986" name=""/>
            <p:cNvSpPr txBox="1"/>
            <p:nvPr/>
          </p:nvSpPr>
          <p:spPr bwMode="auto">
            <a:xfrm rot="0" flipH="0" flipV="0">
              <a:off x="9305746" y="1584572"/>
              <a:ext cx="2517278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f(x)=</m:t>
                        </m:r>
                        <m:func>
                          <m:funcPr>
                            <m:ctrlPr>
                              <a:rPr sz="2000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m:rPr/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x²</m:t>
                            </m:r>
                          </m:e>
                        </m:func>
                        <m:r>
                          <m:rPr/>
                          <a:rPr sz="2000">
                            <a:latin typeface="Cambria Math"/>
                            <a:ea typeface="Cambria Math"/>
                            <a:cs typeface="Cambria Math"/>
                          </a:rPr>
                          <m:t>+</m:t>
                        </m:r>
                        <m:func>
                          <m:funcPr>
                            <m:ctrlPr>
                              <a:rPr sz="2000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m:rPr/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x²</m:t>
                            </m:r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sp>
          <p:nvSpPr>
            <p:cNvPr id="1005916642" name="Oval 3"/>
            <p:cNvSpPr/>
            <p:nvPr/>
          </p:nvSpPr>
          <p:spPr bwMode="auto">
            <a:xfrm rot="0" flipH="0" flipV="0">
              <a:off x="5158386" y="2447032"/>
              <a:ext cx="1584572" cy="1584572"/>
            </a:xfrm>
            <a:prstGeom prst="ellipse">
              <a:avLst/>
            </a:prstGeom>
            <a:solidFill>
              <a:schemeClr val="bg1"/>
            </a:solidFill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/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4</m:t>
                            </m:r>
                          </m:sub>
                        </m:sSub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func>
                          <m:funcPr>
                            <m:ctrlPr>
                              <a:rPr sz="18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sz="18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sz="18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m:rPr/>
                                  <a:rPr sz="18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/>
                                  <a:rPr sz="18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accPr>
                              <m:e>
                                <m:r>
                                  <m:rPr/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rPr/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4</m:t>
                            </m:r>
                          </m:sub>
                        </m:sSub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?</m:t>
                        </m:r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sp>
          <p:nvSpPr>
            <p:cNvPr id="2074318386" name="Oval 3"/>
            <p:cNvSpPr/>
            <p:nvPr/>
          </p:nvSpPr>
          <p:spPr bwMode="auto">
            <a:xfrm rot="0" flipH="0" flipV="0">
              <a:off x="7721173" y="1161500"/>
              <a:ext cx="1584572" cy="1584572"/>
            </a:xfrm>
            <a:prstGeom prst="ellipse">
              <a:avLst/>
            </a:prstGeom>
            <a:solidFill>
              <a:schemeClr val="bg1"/>
            </a:solidFill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6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sz="16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/>
                              <a:rPr sz="16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5</m:t>
                            </m:r>
                          </m:sub>
                        </m:sSub>
                        <m:r>
                          <m:rPr/>
                          <a:rPr sz="16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sSub>
                          <m:sSubPr>
                            <m:ctrlPr>
                              <a:rPr sz="16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sz="16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/>
                              <a:rPr sz="16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3</m:t>
                            </m:r>
                          </m:sub>
                        </m:sSub>
                        <m:r>
                          <m:rPr/>
                          <a:rPr sz="16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+</m:t>
                        </m:r>
                        <m:sSub>
                          <m:sSubPr>
                            <m:ctrlPr>
                              <a:rPr sz="16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sz="16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/>
                              <a:rPr sz="16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accPr>
                              <m:e>
                                <m:r>
                                  <m:rPr/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rPr/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5</m:t>
                            </m:r>
                          </m:sub>
                        </m:sSub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?</m:t>
                        </m:r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cxnSp>
          <p:nvCxnSpPr>
            <p:cNvPr id="340959915" name="Straight Arrow Connector 8"/>
            <p:cNvCxnSpPr>
              <a:cxnSpLocks/>
              <a:stCxn id="1289941108" idx="6"/>
              <a:endCxn id="2074318386" idx="2"/>
            </p:cNvCxnSpPr>
            <p:nvPr/>
          </p:nvCxnSpPr>
          <p:spPr bwMode="auto">
            <a:xfrm rot="0" flipH="0" flipV="0">
              <a:off x="6742959" y="792285"/>
              <a:ext cx="978214" cy="116150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81361052" name="Straight Arrow Connector 8"/>
            <p:cNvCxnSpPr>
              <a:cxnSpLocks/>
              <a:stCxn id="1005916642" idx="6"/>
              <a:endCxn id="2074318386" idx="2"/>
            </p:cNvCxnSpPr>
            <p:nvPr/>
          </p:nvCxnSpPr>
          <p:spPr bwMode="auto">
            <a:xfrm rot="0" flipH="0" flipV="1">
              <a:off x="6742959" y="1953787"/>
              <a:ext cx="978214" cy="128553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5204131" name="Straight Arrow Connector 8"/>
            <p:cNvCxnSpPr>
              <a:cxnSpLocks/>
              <a:stCxn id="2074318386" idx="6"/>
            </p:cNvCxnSpPr>
            <p:nvPr/>
          </p:nvCxnSpPr>
          <p:spPr bwMode="auto">
            <a:xfrm rot="0" flipH="0" flipV="1">
              <a:off x="9305746" y="1947568"/>
              <a:ext cx="2593216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307236731" name=""/>
          <p:cNvGrpSpPr/>
          <p:nvPr/>
        </p:nvGrpSpPr>
        <p:grpSpPr bwMode="auto">
          <a:xfrm>
            <a:off x="-7680" y="793749"/>
            <a:ext cx="10249680" cy="4713784"/>
            <a:chOff x="0" y="0"/>
            <a:chExt cx="10249680" cy="4713784"/>
          </a:xfrm>
        </p:grpSpPr>
        <p:cxnSp>
          <p:nvCxnSpPr>
            <p:cNvPr id="0" name="Linie 0"/>
            <p:cNvCxnSpPr>
              <a:cxnSpLocks/>
            </p:cNvCxnSpPr>
            <p:nvPr/>
          </p:nvCxnSpPr>
          <p:spPr bwMode="auto">
            <a:xfrm rot="0" flipH="0" flipV="1">
              <a:off x="1526880" y="4303849"/>
              <a:ext cx="8722800" cy="0"/>
            </a:xfrm>
            <a:prstGeom prst="line">
              <a:avLst/>
            </a:prstGeom>
            <a:ln w="19049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tailEnd type="triangle" w="lg" len="lg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5932342" name=""/>
            <p:cNvSpPr txBox="1"/>
            <p:nvPr/>
          </p:nvSpPr>
          <p:spPr bwMode="auto">
            <a:xfrm flipH="0" flipV="0">
              <a:off x="1145649" y="4347664"/>
              <a:ext cx="762460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01.01.</a:t>
              </a:r>
              <a:endParaRPr/>
            </a:p>
          </p:txBody>
        </p:sp>
        <p:sp>
          <p:nvSpPr>
            <p:cNvPr id="809281653" name=""/>
            <p:cNvSpPr txBox="1"/>
            <p:nvPr/>
          </p:nvSpPr>
          <p:spPr bwMode="auto">
            <a:xfrm flipH="0" flipV="0">
              <a:off x="9449861" y="4347664"/>
              <a:ext cx="762460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31.12.</a:t>
              </a:r>
              <a:endParaRPr/>
            </a:p>
          </p:txBody>
        </p:sp>
        <p:cxnSp>
          <p:nvCxnSpPr>
            <p:cNvPr id="0" name=""/>
            <p:cNvCxnSpPr>
              <a:cxnSpLocks/>
            </p:cNvCxnSpPr>
            <p:nvPr/>
          </p:nvCxnSpPr>
          <p:spPr bwMode="auto">
            <a:xfrm rot="16199969" flipH="0" flipV="0">
              <a:off x="1416350" y="4302947"/>
              <a:ext cx="223586" cy="360"/>
            </a:xfrm>
            <a:prstGeom prst="line">
              <a:avLst/>
            </a:prstGeom>
            <a:ln w="19049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603866" name=""/>
            <p:cNvCxnSpPr>
              <a:cxnSpLocks/>
            </p:cNvCxnSpPr>
            <p:nvPr/>
          </p:nvCxnSpPr>
          <p:spPr bwMode="auto">
            <a:xfrm rot="16199969" flipH="0" flipV="0">
              <a:off x="9704687" y="4296596"/>
              <a:ext cx="223585" cy="360"/>
            </a:xfrm>
            <a:prstGeom prst="line">
              <a:avLst/>
            </a:prstGeom>
            <a:ln w="19049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171657" name=""/>
            <p:cNvCxnSpPr>
              <a:cxnSpLocks/>
            </p:cNvCxnSpPr>
            <p:nvPr/>
          </p:nvCxnSpPr>
          <p:spPr bwMode="auto">
            <a:xfrm rot="16199969" flipH="0" flipV="0">
              <a:off x="7674274" y="4291380"/>
              <a:ext cx="223585" cy="360"/>
            </a:xfrm>
            <a:prstGeom prst="line">
              <a:avLst/>
            </a:prstGeom>
            <a:ln w="19049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894052" name=""/>
            <p:cNvCxnSpPr>
              <a:cxnSpLocks/>
            </p:cNvCxnSpPr>
            <p:nvPr/>
          </p:nvCxnSpPr>
          <p:spPr bwMode="auto">
            <a:xfrm rot="16199969" flipH="0" flipV="0">
              <a:off x="3500736" y="4291380"/>
              <a:ext cx="223585" cy="360"/>
            </a:xfrm>
            <a:prstGeom prst="line">
              <a:avLst/>
            </a:prstGeom>
            <a:ln w="19049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3066986" name=""/>
            <p:cNvSpPr txBox="1"/>
            <p:nvPr/>
          </p:nvSpPr>
          <p:spPr bwMode="auto">
            <a:xfrm flipH="0" flipV="0">
              <a:off x="7629225" y="4347664"/>
              <a:ext cx="289527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?</a:t>
              </a:r>
              <a:endParaRPr/>
            </a:p>
          </p:txBody>
        </p:sp>
        <p:sp>
          <p:nvSpPr>
            <p:cNvPr id="761304528" name=""/>
            <p:cNvSpPr txBox="1"/>
            <p:nvPr/>
          </p:nvSpPr>
          <p:spPr bwMode="auto">
            <a:xfrm flipH="0" flipV="0">
              <a:off x="3467945" y="4347664"/>
              <a:ext cx="289527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?</a:t>
              </a:r>
              <a:endParaRPr/>
            </a:p>
          </p:txBody>
        </p:sp>
        <p:grpSp>
          <p:nvGrpSpPr>
            <p:cNvPr id="146030968" name=""/>
            <p:cNvGrpSpPr/>
            <p:nvPr/>
          </p:nvGrpSpPr>
          <p:grpSpPr bwMode="auto">
            <a:xfrm>
              <a:off x="1542180" y="2591088"/>
              <a:ext cx="8274120" cy="828675"/>
              <a:chOff x="0" y="0"/>
              <a:chExt cx="8274120" cy="828675"/>
            </a:xfrm>
          </p:grpSpPr>
          <p:cxnSp>
            <p:nvCxnSpPr>
              <p:cNvPr id="0" name=""/>
              <p:cNvCxnSpPr>
                <a:cxnSpLocks/>
              </p:cNvCxnSpPr>
              <p:nvPr/>
            </p:nvCxnSpPr>
            <p:spPr bwMode="auto">
              <a:xfrm flipH="0" flipV="0">
                <a:off x="0" y="828674"/>
                <a:ext cx="2076449" cy="0"/>
              </a:xfrm>
              <a:prstGeom prst="line">
                <a:avLst/>
              </a:prstGeom>
              <a:ln w="19049" cap="flat" cmpd="sng" algn="ctr">
                <a:solidFill>
                  <a:srgbClr val="C00000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1684066" name=""/>
              <p:cNvCxnSpPr>
                <a:cxnSpLocks/>
              </p:cNvCxnSpPr>
              <p:nvPr/>
            </p:nvCxnSpPr>
            <p:spPr bwMode="auto">
              <a:xfrm flipH="0" flipV="0">
                <a:off x="2070529" y="0"/>
                <a:ext cx="4173537" cy="0"/>
              </a:xfrm>
              <a:prstGeom prst="line">
                <a:avLst/>
              </a:prstGeom>
              <a:ln w="19049" cap="flat" cmpd="sng" algn="ctr">
                <a:solidFill>
                  <a:srgbClr val="C00000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490073" name=""/>
              <p:cNvCxnSpPr>
                <a:cxnSpLocks/>
              </p:cNvCxnSpPr>
              <p:nvPr/>
            </p:nvCxnSpPr>
            <p:spPr bwMode="auto">
              <a:xfrm flipH="0" flipV="1">
                <a:off x="2076449" y="0"/>
                <a:ext cx="0" cy="828674"/>
              </a:xfrm>
              <a:prstGeom prst="line">
                <a:avLst/>
              </a:prstGeom>
              <a:ln w="19049" cap="flat" cmpd="sng" algn="ctr">
                <a:solidFill>
                  <a:srgbClr val="C00000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6194621" name=""/>
              <p:cNvCxnSpPr>
                <a:cxnSpLocks/>
              </p:cNvCxnSpPr>
              <p:nvPr/>
            </p:nvCxnSpPr>
            <p:spPr bwMode="auto">
              <a:xfrm flipH="0" flipV="1">
                <a:off x="6231809" y="0"/>
                <a:ext cx="0" cy="828673"/>
              </a:xfrm>
              <a:prstGeom prst="line">
                <a:avLst/>
              </a:prstGeom>
              <a:ln w="19049" cap="flat" cmpd="sng" algn="ctr">
                <a:solidFill>
                  <a:srgbClr val="C00000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7265075" name=""/>
              <p:cNvCxnSpPr>
                <a:cxnSpLocks/>
              </p:cNvCxnSpPr>
              <p:nvPr/>
            </p:nvCxnSpPr>
            <p:spPr bwMode="auto">
              <a:xfrm flipH="0" flipV="0">
                <a:off x="6231809" y="828675"/>
                <a:ext cx="2042310" cy="0"/>
              </a:xfrm>
              <a:prstGeom prst="line">
                <a:avLst/>
              </a:prstGeom>
              <a:ln w="19049" cap="flat" cmpd="sng" algn="ctr">
                <a:solidFill>
                  <a:srgbClr val="C00000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6318439" name=""/>
            <p:cNvSpPr txBox="1"/>
            <p:nvPr/>
          </p:nvSpPr>
          <p:spPr bwMode="auto">
            <a:xfrm flipH="0" flipV="0">
              <a:off x="0" y="3193408"/>
              <a:ext cx="1333393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Geschlossen</a:t>
              </a:r>
              <a:endParaRPr/>
            </a:p>
          </p:txBody>
        </p:sp>
        <p:sp>
          <p:nvSpPr>
            <p:cNvPr id="227084652" name=""/>
            <p:cNvSpPr txBox="1"/>
            <p:nvPr/>
          </p:nvSpPr>
          <p:spPr bwMode="auto">
            <a:xfrm flipH="0" flipV="0">
              <a:off x="321354" y="2408894"/>
              <a:ext cx="1012039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Geöffnet</a:t>
              </a:r>
              <a:endParaRPr/>
            </a:p>
          </p:txBody>
        </p:sp>
        <p:cxnSp>
          <p:nvCxnSpPr>
            <p:cNvPr id="599480054" name=""/>
            <p:cNvCxnSpPr>
              <a:cxnSpLocks/>
            </p:cNvCxnSpPr>
            <p:nvPr/>
          </p:nvCxnSpPr>
          <p:spPr bwMode="auto">
            <a:xfrm rot="16199969" flipH="0" flipV="1">
              <a:off x="1430137" y="3304898"/>
              <a:ext cx="0" cy="193485"/>
            </a:xfrm>
            <a:prstGeom prst="line">
              <a:avLst/>
            </a:prstGeom>
            <a:ln w="19049" cap="flat" cmpd="sng" algn="ctr">
              <a:solidFill>
                <a:schemeClr val="bg1">
                  <a:lumMod val="50196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41716" name=""/>
            <p:cNvCxnSpPr>
              <a:cxnSpLocks/>
            </p:cNvCxnSpPr>
            <p:nvPr/>
          </p:nvCxnSpPr>
          <p:spPr bwMode="auto">
            <a:xfrm rot="16199969" flipH="0" flipV="1">
              <a:off x="1430137" y="2478339"/>
              <a:ext cx="0" cy="193485"/>
            </a:xfrm>
            <a:prstGeom prst="line">
              <a:avLst/>
            </a:prstGeom>
            <a:ln w="19049" cap="flat" cmpd="sng" algn="ctr">
              <a:solidFill>
                <a:schemeClr val="bg1">
                  <a:lumMod val="50196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3007746" name=""/>
            <p:cNvCxnSpPr>
              <a:cxnSpLocks/>
            </p:cNvCxnSpPr>
            <p:nvPr/>
          </p:nvCxnSpPr>
          <p:spPr bwMode="auto">
            <a:xfrm rot="16199969" flipH="1" flipV="1">
              <a:off x="959628" y="2931132"/>
              <a:ext cx="941016" cy="0"/>
            </a:xfrm>
            <a:prstGeom prst="line">
              <a:avLst/>
            </a:prstGeom>
            <a:ln w="19049" cap="flat" cmpd="sng" algn="ctr">
              <a:solidFill>
                <a:schemeClr val="bg1">
                  <a:lumMod val="50196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355242" name=""/>
            <p:cNvCxnSpPr>
              <a:cxnSpLocks/>
            </p:cNvCxnSpPr>
            <p:nvPr/>
          </p:nvCxnSpPr>
          <p:spPr bwMode="auto">
            <a:xfrm rot="16199969" flipH="0" flipV="1">
              <a:off x="1430137" y="1861860"/>
              <a:ext cx="0" cy="193485"/>
            </a:xfrm>
            <a:prstGeom prst="line">
              <a:avLst/>
            </a:prstGeom>
            <a:ln w="19049" cap="flat" cmpd="sng" algn="ctr">
              <a:solidFill>
                <a:schemeClr val="bg1">
                  <a:lumMod val="50196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9618317" name=""/>
            <p:cNvCxnSpPr>
              <a:cxnSpLocks/>
            </p:cNvCxnSpPr>
            <p:nvPr/>
          </p:nvCxnSpPr>
          <p:spPr bwMode="auto">
            <a:xfrm rot="16199969" flipH="0" flipV="1">
              <a:off x="450834" y="979301"/>
              <a:ext cx="1958603" cy="0"/>
            </a:xfrm>
            <a:prstGeom prst="line">
              <a:avLst/>
            </a:prstGeom>
            <a:ln w="19049" cap="flat" cmpd="sng" algn="ctr">
              <a:solidFill>
                <a:schemeClr val="bg1">
                  <a:lumMod val="50196"/>
                </a:schemeClr>
              </a:solidFill>
              <a:prstDash val="solid"/>
              <a:miter lim="800000"/>
              <a:tailEnd type="triangle" w="lg" len="lg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216771" name=""/>
            <p:cNvSpPr txBox="1"/>
            <p:nvPr/>
          </p:nvSpPr>
          <p:spPr bwMode="auto">
            <a:xfrm flipH="0" flipV="0">
              <a:off x="29671" y="180043"/>
              <a:ext cx="1497208" cy="3816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Nachfrage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/>
                            </m:ctrlPr>
                          </m:sSubPr>
                          <m:e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e</m:t>
                            </m:r>
                          </m:e>
                          <m:sub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t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/>
            </a:p>
          </p:txBody>
        </p:sp>
        <p:sp>
          <p:nvSpPr>
            <p:cNvPr id="1625641201" name=""/>
            <p:cNvSpPr/>
            <p:nvPr/>
          </p:nvSpPr>
          <p:spPr bwMode="auto">
            <a:xfrm>
              <a:off x="1646955" y="15874"/>
              <a:ext cx="8010524" cy="1552574"/>
            </a:xfrm>
            <a:custGeom>
              <a:avLst/>
              <a:gdLst/>
              <a:ahLst/>
              <a:cxnLst/>
              <a:rect l="l" t="t" r="r" b="b"/>
              <a:pathLst>
                <a:path w="43200" h="43200" fill="none" stroke="1" extrusionOk="0">
                  <a:moveTo>
                    <a:pt x="0" y="39754"/>
                  </a:moveTo>
                  <a:cubicBezTo>
                    <a:pt x="154" y="38959"/>
                    <a:pt x="308" y="38164"/>
                    <a:pt x="513" y="37369"/>
                  </a:cubicBezTo>
                  <a:cubicBezTo>
                    <a:pt x="667" y="36574"/>
                    <a:pt x="873" y="35779"/>
                    <a:pt x="1078" y="34984"/>
                  </a:cubicBezTo>
                  <a:cubicBezTo>
                    <a:pt x="1284" y="34188"/>
                    <a:pt x="1489" y="33923"/>
                    <a:pt x="1746" y="33923"/>
                  </a:cubicBezTo>
                  <a:cubicBezTo>
                    <a:pt x="2003" y="34188"/>
                    <a:pt x="2260" y="34719"/>
                    <a:pt x="2465" y="35249"/>
                  </a:cubicBezTo>
                  <a:cubicBezTo>
                    <a:pt x="2671" y="35779"/>
                    <a:pt x="2876" y="36574"/>
                    <a:pt x="3082" y="37104"/>
                  </a:cubicBezTo>
                  <a:cubicBezTo>
                    <a:pt x="3287" y="37899"/>
                    <a:pt x="3492" y="38694"/>
                    <a:pt x="3749" y="39489"/>
                  </a:cubicBezTo>
                  <a:cubicBezTo>
                    <a:pt x="4006" y="40019"/>
                    <a:pt x="4212" y="40284"/>
                    <a:pt x="4520" y="40019"/>
                  </a:cubicBezTo>
                  <a:cubicBezTo>
                    <a:pt x="4777" y="39489"/>
                    <a:pt x="5085" y="38694"/>
                    <a:pt x="5444" y="37899"/>
                  </a:cubicBezTo>
                  <a:cubicBezTo>
                    <a:pt x="5701" y="37104"/>
                    <a:pt x="5958" y="36309"/>
                    <a:pt x="6164" y="35249"/>
                  </a:cubicBezTo>
                  <a:cubicBezTo>
                    <a:pt x="6369" y="34719"/>
                    <a:pt x="6575" y="33658"/>
                    <a:pt x="6780" y="33128"/>
                  </a:cubicBezTo>
                  <a:cubicBezTo>
                    <a:pt x="6985" y="33393"/>
                    <a:pt x="7140" y="34188"/>
                    <a:pt x="7345" y="34453"/>
                  </a:cubicBezTo>
                  <a:cubicBezTo>
                    <a:pt x="7551" y="34719"/>
                    <a:pt x="7807" y="33658"/>
                    <a:pt x="7961" y="32863"/>
                  </a:cubicBezTo>
                  <a:cubicBezTo>
                    <a:pt x="8270" y="31538"/>
                    <a:pt x="8424" y="30213"/>
                    <a:pt x="8629" y="28888"/>
                  </a:cubicBezTo>
                  <a:cubicBezTo>
                    <a:pt x="8835" y="27563"/>
                    <a:pt x="8937" y="26238"/>
                    <a:pt x="9092" y="24912"/>
                  </a:cubicBezTo>
                  <a:cubicBezTo>
                    <a:pt x="9194" y="23852"/>
                    <a:pt x="9246" y="22527"/>
                    <a:pt x="9246" y="21202"/>
                  </a:cubicBezTo>
                  <a:cubicBezTo>
                    <a:pt x="9297" y="20142"/>
                    <a:pt x="9297" y="18817"/>
                    <a:pt x="9297" y="17492"/>
                  </a:cubicBezTo>
                  <a:cubicBezTo>
                    <a:pt x="9348" y="16166"/>
                    <a:pt x="9451" y="15106"/>
                    <a:pt x="9554" y="14046"/>
                  </a:cubicBezTo>
                  <a:cubicBezTo>
                    <a:pt x="9708" y="13251"/>
                    <a:pt x="9862" y="12456"/>
                    <a:pt x="10068" y="11926"/>
                  </a:cubicBezTo>
                  <a:cubicBezTo>
                    <a:pt x="10324" y="12456"/>
                    <a:pt x="10530" y="12721"/>
                    <a:pt x="10787" y="13251"/>
                  </a:cubicBezTo>
                  <a:cubicBezTo>
                    <a:pt x="10992" y="13781"/>
                    <a:pt x="11198" y="14311"/>
                    <a:pt x="11403" y="15636"/>
                  </a:cubicBezTo>
                  <a:cubicBezTo>
                    <a:pt x="11557" y="16431"/>
                    <a:pt x="11711" y="17757"/>
                    <a:pt x="11814" y="19082"/>
                  </a:cubicBezTo>
                  <a:cubicBezTo>
                    <a:pt x="11917" y="20142"/>
                    <a:pt x="12071" y="20937"/>
                    <a:pt x="12276" y="20937"/>
                  </a:cubicBezTo>
                  <a:cubicBezTo>
                    <a:pt x="12482" y="20142"/>
                    <a:pt x="12739" y="19612"/>
                    <a:pt x="12944" y="19082"/>
                  </a:cubicBezTo>
                  <a:cubicBezTo>
                    <a:pt x="13150" y="18552"/>
                    <a:pt x="13355" y="17757"/>
                    <a:pt x="13560" y="16961"/>
                  </a:cubicBezTo>
                  <a:cubicBezTo>
                    <a:pt x="13766" y="15901"/>
                    <a:pt x="13971" y="14576"/>
                    <a:pt x="14177" y="13516"/>
                  </a:cubicBezTo>
                  <a:cubicBezTo>
                    <a:pt x="14382" y="12191"/>
                    <a:pt x="14536" y="11131"/>
                    <a:pt x="14691" y="10071"/>
                  </a:cubicBezTo>
                  <a:cubicBezTo>
                    <a:pt x="14845" y="9011"/>
                    <a:pt x="14999" y="7950"/>
                    <a:pt x="15204" y="7155"/>
                  </a:cubicBezTo>
                  <a:cubicBezTo>
                    <a:pt x="15358" y="6095"/>
                    <a:pt x="15564" y="5300"/>
                    <a:pt x="15769" y="4505"/>
                  </a:cubicBezTo>
                  <a:cubicBezTo>
                    <a:pt x="15923" y="3710"/>
                    <a:pt x="16180" y="2915"/>
                    <a:pt x="16334" y="2120"/>
                  </a:cubicBezTo>
                  <a:cubicBezTo>
                    <a:pt x="16591" y="1060"/>
                    <a:pt x="16848" y="265"/>
                    <a:pt x="17053" y="0"/>
                  </a:cubicBezTo>
                  <a:cubicBezTo>
                    <a:pt x="17259" y="795"/>
                    <a:pt x="17464" y="1325"/>
                    <a:pt x="17721" y="2650"/>
                  </a:cubicBezTo>
                  <a:cubicBezTo>
                    <a:pt x="17978" y="3975"/>
                    <a:pt x="18286" y="5300"/>
                    <a:pt x="18492" y="6625"/>
                  </a:cubicBezTo>
                  <a:cubicBezTo>
                    <a:pt x="18646" y="7685"/>
                    <a:pt x="18800" y="9011"/>
                    <a:pt x="19005" y="10336"/>
                  </a:cubicBezTo>
                  <a:cubicBezTo>
                    <a:pt x="19160" y="11661"/>
                    <a:pt x="19314" y="12456"/>
                    <a:pt x="19519" y="12721"/>
                  </a:cubicBezTo>
                  <a:cubicBezTo>
                    <a:pt x="19725" y="12456"/>
                    <a:pt x="19981" y="12191"/>
                    <a:pt x="20187" y="11661"/>
                  </a:cubicBezTo>
                  <a:cubicBezTo>
                    <a:pt x="20392" y="11396"/>
                    <a:pt x="20649" y="11131"/>
                    <a:pt x="20855" y="10866"/>
                  </a:cubicBezTo>
                  <a:cubicBezTo>
                    <a:pt x="21060" y="10601"/>
                    <a:pt x="21317" y="10336"/>
                    <a:pt x="21574" y="9806"/>
                  </a:cubicBezTo>
                  <a:cubicBezTo>
                    <a:pt x="21831" y="9541"/>
                    <a:pt x="22087" y="9276"/>
                    <a:pt x="22293" y="10071"/>
                  </a:cubicBezTo>
                  <a:cubicBezTo>
                    <a:pt x="22498" y="11396"/>
                    <a:pt x="22601" y="12456"/>
                    <a:pt x="22755" y="13516"/>
                  </a:cubicBezTo>
                  <a:cubicBezTo>
                    <a:pt x="22909" y="14576"/>
                    <a:pt x="23012" y="15636"/>
                    <a:pt x="23166" y="16696"/>
                  </a:cubicBezTo>
                  <a:cubicBezTo>
                    <a:pt x="23269" y="18022"/>
                    <a:pt x="23372" y="19347"/>
                    <a:pt x="23526" y="20672"/>
                  </a:cubicBezTo>
                  <a:cubicBezTo>
                    <a:pt x="23629" y="21732"/>
                    <a:pt x="23783" y="22527"/>
                    <a:pt x="23937" y="23322"/>
                  </a:cubicBezTo>
                  <a:cubicBezTo>
                    <a:pt x="24194" y="22792"/>
                    <a:pt x="24450" y="21997"/>
                    <a:pt x="24810" y="21202"/>
                  </a:cubicBezTo>
                  <a:cubicBezTo>
                    <a:pt x="25067" y="20407"/>
                    <a:pt x="25324" y="19612"/>
                    <a:pt x="25529" y="18817"/>
                  </a:cubicBezTo>
                  <a:cubicBezTo>
                    <a:pt x="25837" y="18022"/>
                    <a:pt x="26043" y="17226"/>
                    <a:pt x="26300" y="16431"/>
                  </a:cubicBezTo>
                  <a:cubicBezTo>
                    <a:pt x="26505" y="15901"/>
                    <a:pt x="26711" y="15106"/>
                    <a:pt x="26916" y="14576"/>
                  </a:cubicBezTo>
                  <a:cubicBezTo>
                    <a:pt x="27121" y="13781"/>
                    <a:pt x="27327" y="13516"/>
                    <a:pt x="27532" y="13781"/>
                  </a:cubicBezTo>
                  <a:cubicBezTo>
                    <a:pt x="27687" y="14841"/>
                    <a:pt x="27892" y="15901"/>
                    <a:pt x="28097" y="17226"/>
                  </a:cubicBezTo>
                  <a:cubicBezTo>
                    <a:pt x="28252" y="18022"/>
                    <a:pt x="28406" y="18817"/>
                    <a:pt x="28560" y="19877"/>
                  </a:cubicBezTo>
                  <a:cubicBezTo>
                    <a:pt x="28714" y="20672"/>
                    <a:pt x="28919" y="21997"/>
                    <a:pt x="29125" y="22527"/>
                  </a:cubicBezTo>
                  <a:cubicBezTo>
                    <a:pt x="29330" y="23322"/>
                    <a:pt x="29536" y="23852"/>
                    <a:pt x="29741" y="24382"/>
                  </a:cubicBezTo>
                  <a:cubicBezTo>
                    <a:pt x="29947" y="24382"/>
                    <a:pt x="30204" y="24117"/>
                    <a:pt x="30460" y="23587"/>
                  </a:cubicBezTo>
                  <a:cubicBezTo>
                    <a:pt x="30666" y="23322"/>
                    <a:pt x="30871" y="22792"/>
                    <a:pt x="31128" y="21997"/>
                  </a:cubicBezTo>
                  <a:cubicBezTo>
                    <a:pt x="31488" y="21202"/>
                    <a:pt x="31796" y="20407"/>
                    <a:pt x="32001" y="19347"/>
                  </a:cubicBezTo>
                  <a:cubicBezTo>
                    <a:pt x="32207" y="18552"/>
                    <a:pt x="32361" y="17492"/>
                    <a:pt x="32566" y="16961"/>
                  </a:cubicBezTo>
                  <a:cubicBezTo>
                    <a:pt x="32823" y="16696"/>
                    <a:pt x="33029" y="16696"/>
                    <a:pt x="33286" y="17226"/>
                  </a:cubicBezTo>
                  <a:cubicBezTo>
                    <a:pt x="33440" y="18022"/>
                    <a:pt x="33645" y="19082"/>
                    <a:pt x="33748" y="20142"/>
                  </a:cubicBezTo>
                  <a:cubicBezTo>
                    <a:pt x="33851" y="21202"/>
                    <a:pt x="33851" y="22262"/>
                    <a:pt x="33902" y="23587"/>
                  </a:cubicBezTo>
                  <a:cubicBezTo>
                    <a:pt x="33953" y="25177"/>
                    <a:pt x="33953" y="26238"/>
                    <a:pt x="33953" y="28093"/>
                  </a:cubicBezTo>
                  <a:cubicBezTo>
                    <a:pt x="33953" y="29418"/>
                    <a:pt x="33953" y="30743"/>
                    <a:pt x="33953" y="32333"/>
                  </a:cubicBezTo>
                  <a:cubicBezTo>
                    <a:pt x="34005" y="33658"/>
                    <a:pt x="34005" y="34719"/>
                    <a:pt x="34056" y="35779"/>
                  </a:cubicBezTo>
                  <a:cubicBezTo>
                    <a:pt x="34056" y="36839"/>
                    <a:pt x="34262" y="37104"/>
                    <a:pt x="34518" y="37104"/>
                  </a:cubicBezTo>
                  <a:cubicBezTo>
                    <a:pt x="34724" y="37104"/>
                    <a:pt x="34981" y="36839"/>
                    <a:pt x="35186" y="36574"/>
                  </a:cubicBezTo>
                  <a:cubicBezTo>
                    <a:pt x="35392" y="36044"/>
                    <a:pt x="35648" y="35249"/>
                    <a:pt x="35854" y="34719"/>
                  </a:cubicBezTo>
                  <a:cubicBezTo>
                    <a:pt x="36059" y="34188"/>
                    <a:pt x="36265" y="34188"/>
                    <a:pt x="36470" y="34188"/>
                  </a:cubicBezTo>
                  <a:cubicBezTo>
                    <a:pt x="36727" y="34719"/>
                    <a:pt x="36933" y="35514"/>
                    <a:pt x="37138" y="36044"/>
                  </a:cubicBezTo>
                  <a:cubicBezTo>
                    <a:pt x="37344" y="36839"/>
                    <a:pt x="37498" y="37634"/>
                    <a:pt x="37652" y="38429"/>
                  </a:cubicBezTo>
                  <a:cubicBezTo>
                    <a:pt x="37857" y="39224"/>
                    <a:pt x="38011" y="40019"/>
                    <a:pt x="38217" y="40814"/>
                  </a:cubicBezTo>
                  <a:cubicBezTo>
                    <a:pt x="38422" y="41344"/>
                    <a:pt x="38628" y="41609"/>
                    <a:pt x="38833" y="41609"/>
                  </a:cubicBezTo>
                  <a:cubicBezTo>
                    <a:pt x="39039" y="41609"/>
                    <a:pt x="39244" y="41344"/>
                    <a:pt x="39501" y="41079"/>
                  </a:cubicBezTo>
                  <a:cubicBezTo>
                    <a:pt x="39758" y="40814"/>
                    <a:pt x="39963" y="40814"/>
                    <a:pt x="40169" y="40549"/>
                  </a:cubicBezTo>
                  <a:cubicBezTo>
                    <a:pt x="40374" y="40549"/>
                    <a:pt x="40580" y="40814"/>
                    <a:pt x="40734" y="41609"/>
                  </a:cubicBezTo>
                  <a:cubicBezTo>
                    <a:pt x="40939" y="41874"/>
                    <a:pt x="41093" y="42669"/>
                    <a:pt x="41299" y="42669"/>
                  </a:cubicBezTo>
                  <a:cubicBezTo>
                    <a:pt x="41556" y="42669"/>
                    <a:pt x="41761" y="42669"/>
                    <a:pt x="41967" y="42669"/>
                  </a:cubicBezTo>
                  <a:cubicBezTo>
                    <a:pt x="42172" y="42669"/>
                    <a:pt x="42378" y="42669"/>
                    <a:pt x="42583" y="42934"/>
                  </a:cubicBezTo>
                  <a:cubicBezTo>
                    <a:pt x="42789" y="42934"/>
                    <a:pt x="42994" y="43200"/>
                    <a:pt x="43200" y="43200"/>
                  </a:cubicBezTo>
                </a:path>
              </a:pathLst>
            </a:custGeom>
            <a:noFill/>
            <a:ln w="36000">
              <a:solidFill>
                <a:srgbClr val="552F8B">
                  <a:alpha val="99999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09603157" name=""/>
          <p:cNvGrpSpPr/>
          <p:nvPr/>
        </p:nvGrpSpPr>
        <p:grpSpPr bwMode="auto">
          <a:xfrm>
            <a:off x="36119" y="1528671"/>
            <a:ext cx="11839638" cy="4039617"/>
            <a:chOff x="0" y="0"/>
            <a:chExt cx="11839638" cy="4039617"/>
          </a:xfrm>
        </p:grpSpPr>
        <p:sp>
          <p:nvSpPr>
            <p:cNvPr id="1243017021" name="Oval 3"/>
            <p:cNvSpPr/>
            <p:nvPr/>
          </p:nvSpPr>
          <p:spPr bwMode="auto">
            <a:xfrm rot="0" flipH="0" flipV="0">
              <a:off x="0" y="0"/>
              <a:ext cx="1584571" cy="1584571"/>
            </a:xfrm>
            <a:prstGeom prst="ellipse">
              <a:avLst/>
            </a:prstGeom>
            <a:solidFill>
              <a:schemeClr val="bg1"/>
            </a:solidFill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/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  <a:latin typeface="Cambria Math"/>
                <a:ea typeface="Cambria Math"/>
                <a:cs typeface="Cambria Math"/>
              </a:endParaRPr>
            </a:p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accPr>
                              <m:e>
                                <m:r>
                                  <m:rPr/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rPr/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1</m:t>
                            </m:r>
                          </m:sub>
                        </m:sSub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?</m:t>
                        </m:r>
                      </m:oMath>
                    </m:oMathPara>
                  </a14:m>
                </mc:Choice>
                <mc:Fallback/>
              </mc:AlternateContent>
              <a:endParaRPr sz="1800" u="none" strike="noStrike" cap="none" spc="0">
                <a:solidFill>
                  <a:schemeClr val="tx1"/>
                </a:solidFill>
                <a:latin typeface="Cambria Math"/>
                <a:ea typeface="Cambria Math"/>
                <a:cs typeface="Cambria Math"/>
              </a:endParaRPr>
            </a:p>
          </p:txBody>
        </p:sp>
        <p:cxnSp>
          <p:nvCxnSpPr>
            <p:cNvPr id="188129020" name="Straight Arrow Connector 8"/>
            <p:cNvCxnSpPr>
              <a:cxnSpLocks/>
              <a:stCxn id="1243017021" idx="6"/>
              <a:endCxn id="41155727" idx="2"/>
            </p:cNvCxnSpPr>
            <p:nvPr/>
          </p:nvCxnSpPr>
          <p:spPr bwMode="auto">
            <a:xfrm rot="0" flipH="0" flipV="0">
              <a:off x="1584571" y="792285"/>
              <a:ext cx="1302809" cy="53578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155727" name="Oval 3"/>
            <p:cNvSpPr/>
            <p:nvPr/>
          </p:nvSpPr>
          <p:spPr bwMode="auto">
            <a:xfrm rot="0" flipH="0" flipV="0">
              <a:off x="2887381" y="535781"/>
              <a:ext cx="1584571" cy="1584571"/>
            </a:xfrm>
            <a:prstGeom prst="ellipse">
              <a:avLst/>
            </a:prstGeom>
            <a:solidFill>
              <a:schemeClr val="bg1"/>
            </a:solidFill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/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3</m:t>
                            </m:r>
                          </m:sub>
                        </m:sSub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 </m:t>
                        </m:r>
                        <m:r>
                          <m:rPr/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sSub>
                          <m:sSubPr>
                            <m:ctrlP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/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/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accPr>
                              <m:e>
                                <m:r>
                                  <m:rPr/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rPr/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3</m:t>
                            </m:r>
                          </m:sub>
                        </m:sSub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?</m:t>
                        </m:r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sp>
          <p:nvSpPr>
            <p:cNvPr id="81929582" name="Oval 3"/>
            <p:cNvSpPr/>
            <p:nvPr/>
          </p:nvSpPr>
          <p:spPr bwMode="auto">
            <a:xfrm rot="0" flipH="0" flipV="0">
              <a:off x="5386656" y="541809"/>
              <a:ext cx="1584571" cy="1584571"/>
            </a:xfrm>
            <a:prstGeom prst="ellipse">
              <a:avLst/>
            </a:prstGeom>
            <a:solidFill>
              <a:schemeClr val="bg1"/>
            </a:solidFill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/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4</m:t>
                            </m:r>
                          </m:sub>
                        </m:sSub>
                        <m:r>
                          <m:rPr/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func>
                          <m:funcPr>
                            <m:ctrlP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exp</m:t>
                            </m:r>
                          </m:fName>
                          <m:e>
                            <m:sSub>
                              <m:sSubPr>
                                <m:ctrlPr>
                                  <a:rPr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m:rPr/>
                                  <a:rPr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/>
                                  <a:rPr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accPr>
                              <m:e>
                                <m:r>
                                  <m:rPr/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rPr/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4</m:t>
                            </m:r>
                          </m:sub>
                        </m:sSub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?</m:t>
                        </m:r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cxnSp>
          <p:nvCxnSpPr>
            <p:cNvPr id="190137475" name="Straight Arrow Connector 8"/>
            <p:cNvCxnSpPr>
              <a:cxnSpLocks/>
              <a:stCxn id="41155727" idx="6"/>
              <a:endCxn id="81929582" idx="2"/>
            </p:cNvCxnSpPr>
            <p:nvPr/>
          </p:nvCxnSpPr>
          <p:spPr bwMode="auto">
            <a:xfrm rot="0" flipH="0" flipV="0">
              <a:off x="4471953" y="1331081"/>
              <a:ext cx="914703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2242390" name="Straight Arrow Connector 8"/>
            <p:cNvCxnSpPr>
              <a:cxnSpLocks/>
              <a:stCxn id="818974840" idx="6"/>
              <a:endCxn id="100141698" idx="2"/>
            </p:cNvCxnSpPr>
            <p:nvPr/>
          </p:nvCxnSpPr>
          <p:spPr bwMode="auto">
            <a:xfrm rot="0" flipH="0" flipV="1">
              <a:off x="1584571" y="2218697"/>
              <a:ext cx="6077277" cy="1028633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106870309" name=""/>
            <p:cNvSpPr txBox="1"/>
            <p:nvPr/>
          </p:nvSpPr>
          <p:spPr bwMode="auto">
            <a:xfrm rot="0" flipH="0" flipV="0">
              <a:off x="9305745" y="1586905"/>
              <a:ext cx="2533893" cy="625574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20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f(</m:t>
                        </m:r>
                        <m:sSub>
                          <m:sSubPr>
                            <m:ctrlPr>
                              <a:rPr sz="2000"/>
                            </m:ctrlPr>
                          </m:sSubPr>
                          <m:e>
                            <m:r>
                              <m:rPr/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/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1,</m:t>
                            </m:r>
                          </m:sub>
                        </m:sSub>
                        <m:sSub>
                          <m:sSubPr>
                            <m:ctrlPr>
                              <a:rPr sz="2000"/>
                            </m:ctrlPr>
                          </m:sSubPr>
                          <m:e>
                            <m:r>
                              <m:rPr/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/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i"/>
                          </m:rPr>
                          <a:rPr lang="de-DE" sz="20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)=</m:t>
                        </m:r>
                        <m:f>
                          <m:fPr>
                            <m:ctrlPr>
                              <a:rPr sz="2000"/>
                            </m:ctrlPr>
                          </m:fPr>
                          <m:num>
                            <m:func>
                              <m:funcPr>
                                <m:ctrlPr>
                                  <a:rPr sz="2000"/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sz="20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exp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sz="2000"/>
                                    </m:ctrlPr>
                                  </m:sSubPr>
                                  <m:e>
                                    <m:r>
                                      <m:rPr/>
                                      <a:rPr sz="2000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/>
                                      <a:rPr sz="2000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sz="2000"/>
                                    </m:ctrlPr>
                                  </m:sSubPr>
                                  <m:e>
                                    <m:r>
                                      <m:rPr/>
                                      <a:rPr sz="2000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/>
                                      <a:rPr sz="2000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func>
                          </m:num>
                          <m:den>
                            <m:sSub>
                              <m:sSubPr>
                                <m:ctrlPr>
                                  <a:rPr sz="2000"/>
                                </m:ctrlPr>
                              </m:sSubPr>
                              <m:e>
                                <m:r>
                                  <m:rPr/>
                                  <a:rPr sz="20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/>
                                  <a:rPr sz="20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</mc:Choice>
                <mc:Fallback/>
              </mc:AlternateContent>
              <a:endParaRPr sz="2000">
                <a:solidFill>
                  <a:schemeClr val="tx1"/>
                </a:solidFill>
              </a:endParaRPr>
            </a:p>
          </p:txBody>
        </p:sp>
        <p:sp>
          <p:nvSpPr>
            <p:cNvPr id="100141698" name="Oval 3"/>
            <p:cNvSpPr/>
            <p:nvPr/>
          </p:nvSpPr>
          <p:spPr bwMode="auto">
            <a:xfrm rot="0" flipH="0" flipV="0">
              <a:off x="7661849" y="1426411"/>
              <a:ext cx="1584571" cy="1584571"/>
            </a:xfrm>
            <a:prstGeom prst="ellipse">
              <a:avLst/>
            </a:prstGeom>
            <a:solidFill>
              <a:schemeClr val="bg1"/>
            </a:solidFill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6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sz="16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/>
                              <a:rPr sz="16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5</m:t>
                            </m:r>
                          </m:sub>
                        </m:sSub>
                        <m:r>
                          <m:rPr/>
                          <a:rPr sz="16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f>
                          <m:fPr>
                            <m:ctrlP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m:rPr/>
                                  <a:rPr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/>
                                  <a:rPr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4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m:rPr/>
                                  <a:rPr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/>
                                  <a:rPr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accPr>
                              <m:e>
                                <m:r>
                                  <m:rPr/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rPr/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5</m:t>
                            </m:r>
                          </m:sub>
                        </m:sSub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?</m:t>
                        </m:r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cxnSp>
          <p:nvCxnSpPr>
            <p:cNvPr id="1007919255" name="Straight Arrow Connector 8"/>
            <p:cNvCxnSpPr>
              <a:cxnSpLocks/>
              <a:stCxn id="81929582" idx="6"/>
              <a:endCxn id="100141698" idx="2"/>
            </p:cNvCxnSpPr>
            <p:nvPr/>
          </p:nvCxnSpPr>
          <p:spPr bwMode="auto">
            <a:xfrm rot="0" flipH="0" flipV="0">
              <a:off x="6971229" y="1334095"/>
              <a:ext cx="690620" cy="88460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17969328" name="Straight Arrow Connector 8"/>
            <p:cNvCxnSpPr>
              <a:cxnSpLocks/>
              <a:stCxn id="100141698" idx="6"/>
            </p:cNvCxnSpPr>
            <p:nvPr/>
          </p:nvCxnSpPr>
          <p:spPr bwMode="auto">
            <a:xfrm rot="0" flipH="0" flipV="1">
              <a:off x="9246422" y="2212479"/>
              <a:ext cx="2593215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18974840" name="Oval 3"/>
            <p:cNvSpPr/>
            <p:nvPr/>
          </p:nvSpPr>
          <p:spPr bwMode="auto">
            <a:xfrm rot="0" flipH="0" flipV="0">
              <a:off x="0" y="2455045"/>
              <a:ext cx="1584571" cy="1584571"/>
            </a:xfrm>
            <a:prstGeom prst="ellipse">
              <a:avLst/>
            </a:prstGeom>
            <a:solidFill>
              <a:schemeClr val="bg1"/>
            </a:solidFill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/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  <a:latin typeface="Cambria Math"/>
                <a:ea typeface="Cambria Math"/>
                <a:cs typeface="Cambria Math"/>
              </a:endParaRPr>
            </a:p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accPr>
                              <m:e>
                                <m:r>
                                  <m:rPr/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rPr/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2</m:t>
                            </m:r>
                          </m:sub>
                        </m:sSub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?</m:t>
                        </m:r>
                      </m:oMath>
                    </m:oMathPara>
                  </a14:m>
                </mc:Choice>
                <mc:Fallback/>
              </mc:AlternateContent>
              <a:endParaRPr sz="1800" u="none" strike="noStrike" cap="none" spc="0">
                <a:solidFill>
                  <a:schemeClr val="tx1"/>
                </a:solidFill>
                <a:latin typeface="Cambria Math"/>
                <a:ea typeface="Cambria Math"/>
                <a:cs typeface="Cambria Math"/>
              </a:endParaRPr>
            </a:p>
          </p:txBody>
        </p:sp>
        <p:cxnSp>
          <p:nvCxnSpPr>
            <p:cNvPr id="377020719" name="Straight Arrow Connector 8"/>
            <p:cNvCxnSpPr>
              <a:cxnSpLocks/>
              <a:stCxn id="818974840" idx="6"/>
              <a:endCxn id="41155727" idx="2"/>
            </p:cNvCxnSpPr>
            <p:nvPr/>
          </p:nvCxnSpPr>
          <p:spPr bwMode="auto">
            <a:xfrm rot="0" flipH="0" flipV="1">
              <a:off x="1584571" y="1328067"/>
              <a:ext cx="1302809" cy="191926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101011211" name=""/>
          <p:cNvGrpSpPr/>
          <p:nvPr/>
        </p:nvGrpSpPr>
        <p:grpSpPr bwMode="auto">
          <a:xfrm>
            <a:off x="1835285" y="1405817"/>
            <a:ext cx="9317714" cy="3095000"/>
            <a:chOff x="0" y="0"/>
            <a:chExt cx="9317714" cy="3095000"/>
          </a:xfrm>
        </p:grpSpPr>
        <p:sp>
          <p:nvSpPr>
            <p:cNvPr id="2027817037" name="Oval 3"/>
            <p:cNvSpPr/>
            <p:nvPr/>
          </p:nvSpPr>
          <p:spPr bwMode="auto">
            <a:xfrm rot="0" flipH="0" flipV="0">
              <a:off x="0" y="1510428"/>
              <a:ext cx="1584571" cy="1584571"/>
            </a:xfrm>
            <a:prstGeom prst="ellipse">
              <a:avLst/>
            </a:prstGeom>
            <a:solidFill>
              <a:schemeClr val="bg1"/>
            </a:solidFill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800" b="1" i="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b"/>
                              </m:rPr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b"/>
                              </m:rPr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  <a:latin typeface="Cambria Math"/>
                <a:ea typeface="Cambria Math"/>
                <a:cs typeface="Cambria Math"/>
              </a:endParaRPr>
            </a:p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800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sz="18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b"/>
                                  </m:rPr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bi"/>
                              </m:rPr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1</m:t>
                            </m:r>
                          </m:sub>
                        </m:sSub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?</m:t>
                        </m:r>
                      </m:oMath>
                    </m:oMathPara>
                  </a14:m>
                </mc:Choice>
                <mc:Fallback/>
              </mc:AlternateContent>
              <a:endParaRPr sz="1800" u="none" strike="noStrike" cap="none" spc="0">
                <a:solidFill>
                  <a:schemeClr val="tx1"/>
                </a:solidFill>
                <a:latin typeface="Cambria Math"/>
                <a:ea typeface="Cambria Math"/>
                <a:cs typeface="Cambria Math"/>
              </a:endParaRPr>
            </a:p>
          </p:txBody>
        </p:sp>
        <p:cxnSp>
          <p:nvCxnSpPr>
            <p:cNvPr id="427589666" name="Straight Arrow Connector 8"/>
            <p:cNvCxnSpPr>
              <a:cxnSpLocks/>
              <a:stCxn id="2027817037" idx="6"/>
              <a:endCxn id="2102391663" idx="2"/>
            </p:cNvCxnSpPr>
            <p:nvPr/>
          </p:nvCxnSpPr>
          <p:spPr bwMode="auto">
            <a:xfrm rot="0" flipH="0" flipV="1">
              <a:off x="1584571" y="792285"/>
              <a:ext cx="1384340" cy="151042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102391663" name="Oval 3"/>
            <p:cNvSpPr/>
            <p:nvPr/>
          </p:nvSpPr>
          <p:spPr bwMode="auto">
            <a:xfrm rot="0" flipH="0" flipV="0">
              <a:off x="2968912" y="0"/>
              <a:ext cx="1584571" cy="1584571"/>
            </a:xfrm>
            <a:prstGeom prst="ellipse">
              <a:avLst/>
            </a:prstGeom>
            <a:solidFill>
              <a:schemeClr val="bg1"/>
            </a:solidFill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b"/>
                              </m:rPr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bi"/>
                              </m:rPr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2</m:t>
                            </m:r>
                          </m:sub>
                        </m:sSub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 </m:t>
                        </m:r>
                        <m:r>
                          <m:rPr/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r>
                          <m:rPr>
                            <m:sty m:val="b"/>
                          </m:rP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H</m:t>
                        </m:r>
                        <m:sSub>
                          <m:sSubPr>
                            <m:ctrlPr>
                              <a:rPr b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b"/>
                              </m:rP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bi"/>
                              </m:rP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b"/>
                                  </m:rPr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bi"/>
                              </m:rPr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2</m:t>
                            </m:r>
                          </m:sub>
                        </m:sSub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?</m:t>
                        </m:r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cxnSp>
          <p:nvCxnSpPr>
            <p:cNvPr id="361962940" name="Straight Arrow Connector 8"/>
            <p:cNvCxnSpPr>
              <a:cxnSpLocks/>
              <a:stCxn id="2027817037" idx="6"/>
              <a:endCxn id="528195958" idx="2"/>
            </p:cNvCxnSpPr>
            <p:nvPr/>
          </p:nvCxnSpPr>
          <p:spPr bwMode="auto">
            <a:xfrm rot="0" flipH="0" flipV="0">
              <a:off x="1584571" y="2302714"/>
              <a:ext cx="4278110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61080366" name=""/>
            <p:cNvSpPr txBox="1"/>
            <p:nvPr/>
          </p:nvSpPr>
          <p:spPr bwMode="auto">
            <a:xfrm rot="0" flipH="0" flipV="0">
              <a:off x="7447254" y="1871912"/>
              <a:ext cx="1719522" cy="402338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20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f(</m:t>
                        </m:r>
                        <m:r>
                          <m:rPr>
                            <m:sty m:val="b"/>
                          </m:rPr>
                          <a:rPr lang="de-DE" sz="20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x</m:t>
                        </m:r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)=</m:t>
                        </m:r>
                        <m:sSup>
                          <m:sSupPr>
                            <m:ctrlPr>
                              <a:rPr b="1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b"/>
                              </m:rP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p>
                            <m:r>
                              <m:rPr>
                                <m:sty m:val="bi"/>
                              </m:rP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b"/>
                          </m:rP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Hx</m:t>
                        </m:r>
                      </m:oMath>
                    </m:oMathPara>
                  </a14:m>
                </mc:Choice>
                <mc:Fallback/>
              </mc:AlternateContent>
              <a:endParaRPr sz="2000">
                <a:solidFill>
                  <a:schemeClr val="tx1"/>
                </a:solidFill>
              </a:endParaRPr>
            </a:p>
          </p:txBody>
        </p:sp>
        <p:sp>
          <p:nvSpPr>
            <p:cNvPr id="528195958" name="Oval 3"/>
            <p:cNvSpPr/>
            <p:nvPr/>
          </p:nvSpPr>
          <p:spPr bwMode="auto">
            <a:xfrm rot="0" flipH="0" flipV="0">
              <a:off x="5862682" y="1510428"/>
              <a:ext cx="1584571" cy="1584571"/>
            </a:xfrm>
            <a:prstGeom prst="ellipse">
              <a:avLst/>
            </a:prstGeom>
            <a:solidFill>
              <a:schemeClr val="bg1"/>
            </a:solidFill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600" b="1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b"/>
                              </m:rPr>
                              <a:rPr sz="16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bi"/>
                              </m:rPr>
                              <a:rPr sz="16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3</m:t>
                            </m:r>
                          </m:sub>
                        </m:sSub>
                        <m:r>
                          <m:rPr/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sSup>
                          <m:sSupPr>
                            <m:ctrlP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b="1" i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b"/>
                                  </m:rPr>
                                  <a:rPr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b"/>
                                  </m:rPr>
                                  <a:rPr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m:rPr/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T</m:t>
                            </m:r>
                          </m:sup>
                        </m:sSup>
                        <m:sSub>
                          <m:sSubPr>
                            <m:ctrlPr>
                              <a:rPr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b"/>
                              </m:rP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bi"/>
                              </m:rP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b"/>
                                  </m:rPr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bi"/>
                              </m:rPr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3</m:t>
                            </m:r>
                          </m:sub>
                        </m:sSub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?</m:t>
                        </m:r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cxnSp>
          <p:nvCxnSpPr>
            <p:cNvPr id="836441927" name="Straight Arrow Connector 8"/>
            <p:cNvCxnSpPr>
              <a:cxnSpLocks/>
              <a:stCxn id="2102391663" idx="6"/>
              <a:endCxn id="528195958" idx="2"/>
            </p:cNvCxnSpPr>
            <p:nvPr/>
          </p:nvCxnSpPr>
          <p:spPr bwMode="auto">
            <a:xfrm rot="0" flipH="0" flipV="0">
              <a:off x="4553484" y="792285"/>
              <a:ext cx="1309197" cy="151042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77358962" name="Straight Arrow Connector 8"/>
            <p:cNvCxnSpPr>
              <a:cxnSpLocks/>
              <a:stCxn id="528195958" idx="6"/>
            </p:cNvCxnSpPr>
            <p:nvPr/>
          </p:nvCxnSpPr>
          <p:spPr bwMode="auto">
            <a:xfrm rot="0" flipH="0" flipV="0">
              <a:off x="7447254" y="2303192"/>
              <a:ext cx="1870459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2893695" y="1417003"/>
            <a:ext cx="5124450" cy="3800475"/>
          </a:xfrm>
          <a:prstGeom prst="rect">
            <a:avLst/>
          </a:prstGeom>
          <a:noFill/>
        </p:spPr>
      </p:pic>
      <p:cxnSp>
        <p:nvCxnSpPr>
          <p:cNvPr id="4" name="Straight Connector 3"/>
          <p:cNvCxnSpPr>
            <a:cxnSpLocks/>
          </p:cNvCxnSpPr>
          <p:nvPr/>
        </p:nvCxnSpPr>
        <p:spPr bwMode="auto">
          <a:xfrm flipH="1">
            <a:off x="4517136" y="2103120"/>
            <a:ext cx="1111504" cy="112166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 bwMode="auto">
          <a:xfrm>
            <a:off x="5628640" y="2103120"/>
            <a:ext cx="1107440" cy="112166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 bwMode="auto">
          <a:xfrm>
            <a:off x="4519930" y="3218688"/>
            <a:ext cx="1116838" cy="111556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 bwMode="auto">
          <a:xfrm flipH="1">
            <a:off x="5620512" y="3212591"/>
            <a:ext cx="1111504" cy="112166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 bwMode="auto">
          <a:xfrm>
            <a:off x="4515866" y="2114105"/>
            <a:ext cx="2213355" cy="2213355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2625877" y="559278"/>
            <a:ext cx="5739441" cy="5739441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 bwMode="auto">
          <a:xfrm rot="155691">
            <a:off x="5528976" y="2669450"/>
            <a:ext cx="1966546" cy="1519096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 bwMode="auto">
          <a:xfrm>
            <a:off x="6571622" y="3428997"/>
            <a:ext cx="482321" cy="910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 bwMode="auto">
          <a:xfrm flipV="1">
            <a:off x="6571622" y="2733151"/>
            <a:ext cx="653143" cy="6958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 bwMode="auto">
          <a:xfrm>
            <a:off x="6517992" y="3375368"/>
            <a:ext cx="107259" cy="10725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3" name="TextBox 12"/>
          <p:cNvSpPr txBox="1"/>
          <p:nvPr/>
        </p:nvSpPr>
        <p:spPr bwMode="auto">
          <a:xfrm>
            <a:off x="6015139" y="3081074"/>
            <a:ext cx="549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de-DE" sz="24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2400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m:rPr/>
                            <a:rPr lang="de-DE" sz="2400" b="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2625877" y="559278"/>
            <a:ext cx="5739441" cy="5739441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 bwMode="auto">
          <a:xfrm>
            <a:off x="4637105" y="3071183"/>
            <a:ext cx="1966546" cy="1519096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 bwMode="auto">
          <a:xfrm flipH="1" flipV="1">
            <a:off x="4833256" y="3221572"/>
            <a:ext cx="791705" cy="609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 bwMode="auto">
          <a:xfrm flipV="1">
            <a:off x="5659729" y="3194757"/>
            <a:ext cx="641874" cy="618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 bwMode="auto">
          <a:xfrm>
            <a:off x="5566749" y="3777102"/>
            <a:ext cx="107259" cy="10725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3" name="TextBox 12"/>
          <p:cNvSpPr txBox="1"/>
          <p:nvPr/>
        </p:nvSpPr>
        <p:spPr bwMode="auto">
          <a:xfrm>
            <a:off x="5070740" y="3546269"/>
            <a:ext cx="549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de-DE" sz="24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2400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m:rPr/>
                            <a:rPr lang="de-DE" sz="2400" b="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3643313" y="1528763"/>
            <a:ext cx="4905375" cy="3800475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>
            <a:cxnSpLocks/>
          </p:cNvCxnSpPr>
          <p:nvPr/>
        </p:nvCxnSpPr>
        <p:spPr bwMode="auto">
          <a:xfrm flipV="1">
            <a:off x="4120896" y="2456688"/>
            <a:ext cx="4169664" cy="1508373"/>
          </a:xfrm>
          <a:prstGeom prst="straightConnector1">
            <a:avLst/>
          </a:prstGeom>
          <a:ln w="15875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cxnSpLocks/>
          </p:cNvCxnSpPr>
          <p:nvPr/>
        </p:nvCxnSpPr>
        <p:spPr bwMode="auto">
          <a:xfrm flipV="1">
            <a:off x="5796425" y="3017519"/>
            <a:ext cx="943465" cy="3427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 bwMode="auto">
          <a:xfrm>
            <a:off x="5747864" y="3308312"/>
            <a:ext cx="107259" cy="10725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" name="TextBox 5"/>
          <p:cNvSpPr txBox="1"/>
          <p:nvPr/>
        </p:nvSpPr>
        <p:spPr bwMode="auto">
          <a:xfrm>
            <a:off x="5649507" y="3408902"/>
            <a:ext cx="549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de-DE" sz="24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2400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m:rPr/>
                            <a:rPr lang="de-DE" sz="2400" b="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3" name="Content Placeholder 22" descr="Chart, background pattern&#10;&#10;Description automatically generated"/>
          <p:cNvPicPr>
            <a:picLocks noChangeAspect="1" noGrp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1754599" y="1729647"/>
            <a:ext cx="6819900" cy="4286250"/>
          </a:xfrm>
        </p:spPr>
      </p:pic>
      <p:cxnSp>
        <p:nvCxnSpPr>
          <p:cNvPr id="8" name="Straight Arrow Connector 7"/>
          <p:cNvCxnSpPr>
            <a:cxnSpLocks/>
          </p:cNvCxnSpPr>
          <p:nvPr/>
        </p:nvCxnSpPr>
        <p:spPr bwMode="auto">
          <a:xfrm flipH="1">
            <a:off x="4064000" y="3581632"/>
            <a:ext cx="795983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 bwMode="auto">
          <a:xfrm flipV="1">
            <a:off x="4872138" y="3581632"/>
            <a:ext cx="0" cy="75048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 bwMode="auto">
          <a:xfrm>
            <a:off x="4888804" y="4162091"/>
            <a:ext cx="38750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lang="de-DE" sz="20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923931" y="3616699"/>
            <a:ext cx="1006744" cy="581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DE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de-DE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m:rPr/>
                                <a:rPr lang="de-DE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m:rPr/>
                        <a:rPr lang="de-DE" sz="2000" b="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m:rPr/>
                        <a:rPr lang="de-DE" sz="2000" b="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r>
              <a:rPr lang="de-DE" sz="2000">
                <a:solidFill>
                  <a:schemeClr val="tx1"/>
                </a:solidFill>
              </a:rPr>
              <a:t> </a:t>
            </a:r>
            <a:endParaRPr/>
          </a:p>
        </p:txBody>
      </p:sp>
      <p:sp>
        <p:nvSpPr>
          <p:cNvPr id="12" name="TextBox 11"/>
          <p:cNvSpPr txBox="1"/>
          <p:nvPr/>
        </p:nvSpPr>
        <p:spPr bwMode="auto">
          <a:xfrm>
            <a:off x="4210243" y="2939722"/>
            <a:ext cx="1006744" cy="581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DE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de-DE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m:rPr/>
                                <a:rPr lang="de-DE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m:rPr/>
                        <a:rPr lang="de-DE" sz="2000" b="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m:rPr/>
                        <a:rPr lang="de-DE" sz="2000" b="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r>
              <a:rPr lang="de-DE" sz="2000">
                <a:solidFill>
                  <a:schemeClr val="tx1"/>
                </a:solidFill>
              </a:rPr>
              <a:t> </a:t>
            </a:r>
            <a:endParaRPr/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 bwMode="auto">
          <a:xfrm flipH="1" flipV="1">
            <a:off x="3011424" y="3931275"/>
            <a:ext cx="1853851" cy="415097"/>
          </a:xfrm>
          <a:prstGeom prst="line">
            <a:avLst/>
          </a:prstGeom>
          <a:ln w="19050">
            <a:solidFill>
              <a:srgbClr val="C0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 bwMode="auto">
          <a:xfrm>
            <a:off x="3802793" y="4138823"/>
            <a:ext cx="34961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sz="2000" b="0" i="1">
                          <a:solidFill>
                            <a:srgbClr val="C00000"/>
                          </a:solidFill>
                          <a:latin typeface="Cambria Math"/>
                        </a:rPr>
                        <m:t>𝑎</m:t>
                      </m:r>
                    </m:oMath>
                  </m:oMathPara>
                </a14:m>
              </mc:Choice>
              <mc:Fallback/>
            </mc:AlternateContent>
            <a:endParaRPr lang="de-DE" sz="200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 bwMode="auto">
          <a:xfrm flipH="1" flipV="1">
            <a:off x="4000486" y="3527343"/>
            <a:ext cx="866201" cy="823943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2771585" y="3093226"/>
            <a:ext cx="88190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>
                          <m:sty m:val="p"/>
                        </m:rPr>
                        <a:rPr lang="de-DE" sz="2000" b="0" i="0">
                          <a:solidFill>
                            <a:srgbClr val="C00000"/>
                          </a:solidFill>
                          <a:latin typeface="Cambria Math"/>
                        </a:rPr>
                        <m:t>∇</m:t>
                      </m:r>
                      <m:r>
                        <m:rPr/>
                        <a:rPr lang="de-DE" sz="2000" b="0" i="1">
                          <a:solidFill>
                            <a:srgbClr val="C00000"/>
                          </a:solidFill>
                          <a:latin typeface="Cambria Math"/>
                        </a:rPr>
                        <m:t>𝑓</m:t>
                      </m:r>
                      <m:r>
                        <m:rPr/>
                        <a:rPr lang="de-DE" sz="2000" b="0" i="1">
                          <a:solidFill>
                            <a:srgbClr val="C000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de-DE" sz="2000" b="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20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m:rPr/>
                            <a:rPr lang="de-DE" sz="20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m:rPr/>
                        <a:rPr lang="de-DE" sz="2000" b="0" i="1">
                          <a:solidFill>
                            <a:srgbClr val="C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endParaRPr lang="de-DE" sz="200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796351" y="4287496"/>
            <a:ext cx="127580" cy="12758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 sz="200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686175" y="1557337"/>
            <a:ext cx="4819650" cy="374332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4959858" y="3493008"/>
            <a:ext cx="73152" cy="7315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Oval 6"/>
          <p:cNvSpPr/>
          <p:nvPr/>
        </p:nvSpPr>
        <p:spPr bwMode="auto">
          <a:xfrm>
            <a:off x="5775198" y="3260598"/>
            <a:ext cx="73152" cy="7315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8" name="Oval 7"/>
          <p:cNvSpPr/>
          <p:nvPr/>
        </p:nvSpPr>
        <p:spPr bwMode="auto">
          <a:xfrm>
            <a:off x="7371069" y="4752594"/>
            <a:ext cx="73152" cy="7315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V="1">
            <a:off x="4997370" y="3628707"/>
            <a:ext cx="0" cy="43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 bwMode="auto">
          <a:xfrm>
            <a:off x="5817603" y="2958447"/>
            <a:ext cx="0" cy="25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 bwMode="auto">
          <a:xfrm>
            <a:off x="7407645" y="3628707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 bwMode="auto">
          <a:xfrm>
            <a:off x="4159170" y="4089650"/>
            <a:ext cx="16763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600" b="0"/>
              <a:t>Lokales Minimum</a:t>
            </a:r>
            <a:endParaRPr lang="de-DE" sz="160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5194953" y="2619893"/>
            <a:ext cx="16763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600" b="0"/>
              <a:t>Lokales Maximum</a:t>
            </a:r>
            <a:endParaRPr lang="de-DE" sz="1600"/>
          </a:p>
        </p:txBody>
      </p:sp>
      <p:sp>
        <p:nvSpPr>
          <p:cNvPr id="17" name="TextBox 16"/>
          <p:cNvSpPr txBox="1"/>
          <p:nvPr/>
        </p:nvSpPr>
        <p:spPr bwMode="auto">
          <a:xfrm>
            <a:off x="6442258" y="3297174"/>
            <a:ext cx="19307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600" b="0"/>
              <a:t>Globales Minimum</a:t>
            </a:r>
            <a:endParaRPr lang="de-DE"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351692" y="462224"/>
            <a:ext cx="10464679" cy="46825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9" name="Picture 8" descr="Chart&#10;&#10;Description automatically generated with medium confidence"/>
          <p:cNvPicPr>
            <a:picLocks noChangeAspect="1"/>
          </p:cNvPicPr>
          <p:nvPr/>
        </p:nvPicPr>
        <p:blipFill>
          <a:blip r:embed="rId3"/>
          <a:srcRect l="6857" t="12880" r="0" b="8000"/>
          <a:stretch/>
        </p:blipFill>
        <p:spPr bwMode="auto">
          <a:xfrm>
            <a:off x="351692" y="628022"/>
            <a:ext cx="6364080" cy="4054510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medium confidence"/>
          <p:cNvPicPr>
            <a:picLocks noChangeAspect="1"/>
          </p:cNvPicPr>
          <p:nvPr/>
        </p:nvPicPr>
        <p:blipFill>
          <a:blip r:embed="rId4"/>
          <a:srcRect l="5737" t="14616" r="20283" b="9426"/>
          <a:stretch/>
        </p:blipFill>
        <p:spPr bwMode="auto">
          <a:xfrm>
            <a:off x="5399438" y="628022"/>
            <a:ext cx="5027109" cy="3871142"/>
          </a:xfrm>
          <a:prstGeom prst="rect">
            <a:avLst/>
          </a:prstGeom>
        </p:spPr>
      </p:pic>
      <p:sp>
        <p:nvSpPr>
          <p:cNvPr id="10" name="Arrow: Right 9"/>
          <p:cNvSpPr/>
          <p:nvPr/>
        </p:nvSpPr>
        <p:spPr bwMode="auto">
          <a:xfrm rot="18485235">
            <a:off x="6035134" y="3476841"/>
            <a:ext cx="2341265" cy="35169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TextBox 10"/>
          <p:cNvSpPr txBox="1"/>
          <p:nvPr/>
        </p:nvSpPr>
        <p:spPr bwMode="auto">
          <a:xfrm>
            <a:off x="5541187" y="4682532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de-DE"/>
              <a:t>Tal des </a:t>
            </a:r>
            <a:r>
              <a:rPr lang="de-DE" i="1"/>
              <a:t>besten </a:t>
            </a:r>
            <a:r>
              <a:rPr lang="de-DE"/>
              <a:t>Abstiegs</a:t>
            </a:r>
            <a:endParaRPr/>
          </a:p>
        </p:txBody>
      </p:sp>
      <p:sp>
        <p:nvSpPr>
          <p:cNvPr id="14" name="Arrow: Right 13"/>
          <p:cNvSpPr/>
          <p:nvPr/>
        </p:nvSpPr>
        <p:spPr bwMode="auto">
          <a:xfrm rot="11898466">
            <a:off x="8235158" y="2493526"/>
            <a:ext cx="1553875" cy="258630"/>
          </a:xfrm>
          <a:prstGeom prst="rightArrow">
            <a:avLst>
              <a:gd name="adj1" fmla="val 25670"/>
              <a:gd name="adj2" fmla="val 3952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5" name="TextBox 14"/>
          <p:cNvSpPr txBox="1"/>
          <p:nvPr/>
        </p:nvSpPr>
        <p:spPr bwMode="auto">
          <a:xfrm>
            <a:off x="9012095" y="2989663"/>
            <a:ext cx="1804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de-DE"/>
              <a:t>Richtung des </a:t>
            </a:r>
            <a:br>
              <a:rPr lang="de-DE"/>
            </a:br>
            <a:r>
              <a:rPr lang="de-DE"/>
              <a:t>steilsten</a:t>
            </a:r>
            <a:r>
              <a:rPr lang="de-DE" i="1"/>
              <a:t> </a:t>
            </a:r>
            <a:r>
              <a:rPr lang="de-DE"/>
              <a:t>Abstiegs</a:t>
            </a:r>
            <a:endParaRPr/>
          </a:p>
        </p:txBody>
      </p:sp>
      <p:sp>
        <p:nvSpPr>
          <p:cNvPr id="16" name="Oval 15"/>
          <p:cNvSpPr/>
          <p:nvPr/>
        </p:nvSpPr>
        <p:spPr bwMode="auto">
          <a:xfrm>
            <a:off x="4612192" y="984738"/>
            <a:ext cx="452176" cy="512466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7" name="Arc 16"/>
          <p:cNvSpPr/>
          <p:nvPr/>
        </p:nvSpPr>
        <p:spPr bwMode="auto">
          <a:xfrm rot="19356535">
            <a:off x="4838028" y="648015"/>
            <a:ext cx="2236204" cy="2770159"/>
          </a:xfrm>
          <a:prstGeom prst="arc">
            <a:avLst>
              <a:gd name="adj1" fmla="val 15916097"/>
              <a:gd name="adj2" fmla="val 20979330"/>
            </a:avLst>
          </a:pr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9" name="Oval 18"/>
          <p:cNvSpPr/>
          <p:nvPr/>
        </p:nvSpPr>
        <p:spPr bwMode="auto">
          <a:xfrm>
            <a:off x="8107269" y="3931652"/>
            <a:ext cx="109996" cy="1099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ONLYOFFICE/8.0.1.31</Application>
  <DocSecurity>0</DocSecurity>
  <PresentationFormat>Widescreen</PresentationFormat>
  <Paragraphs>0</Paragraphs>
  <Slides>25</Slides>
  <Notes>25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Dennis.Janka</dc:creator>
  <cp:keywords/>
  <dc:description/>
  <dc:identifier/>
  <dc:language/>
  <cp:lastModifiedBy/>
  <cp:revision>34</cp:revision>
  <dcterms:created xsi:type="dcterms:W3CDTF">2023-01-22T13:32:45Z</dcterms:created>
  <dcterms:modified xsi:type="dcterms:W3CDTF">2024-06-10T15:20:43Z</dcterms:modified>
  <cp:category/>
  <cp:contentStatus/>
  <cp:version/>
</cp:coreProperties>
</file>