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62" r:id="rId4"/>
    <p:sldId id="259" r:id="rId5"/>
    <p:sldId id="258" r:id="rId6"/>
    <p:sldId id="260" r:id="rId7"/>
    <p:sldId id="264" r:id="rId8"/>
    <p:sldId id="261" r:id="rId9"/>
    <p:sldId id="268" r:id="rId10"/>
    <p:sldId id="265" r:id="rId11"/>
    <p:sldId id="271" r:id="rId12"/>
    <p:sldId id="276" r:id="rId13"/>
    <p:sldId id="270" r:id="rId14"/>
    <p:sldId id="275" r:id="rId15"/>
    <p:sldId id="266" r:id="rId16"/>
    <p:sldId id="269" r:id="rId17"/>
    <p:sldId id="263" r:id="rId18"/>
    <p:sldId id="272" r:id="rId19"/>
    <p:sldId id="273" r:id="rId20"/>
    <p:sldId id="274" r:id="rId21"/>
    <p:sldId id="26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460" autoAdjust="0"/>
  </p:normalViewPr>
  <p:slideViewPr>
    <p:cSldViewPr snapToGrid="0" snapToObjects="1">
      <p:cViewPr varScale="1">
        <p:scale>
          <a:sx n="58" d="100"/>
          <a:sy n="58" d="100"/>
        </p:scale>
        <p:origin x="-175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BC51A5-8884-2E48-B756-78F5D73A28E2}" type="datetimeFigureOut">
              <a:rPr lang="en-US" smtClean="0"/>
              <a:t>10/9/15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6CD3FF-60CA-B34A-A41A-B5283F3D8D06}" type="slidenum">
              <a:rPr lang="en-US" smtClean="0"/>
              <a:t>‹#›</a:t>
            </a:fld>
            <a:endParaRPr lang="en-US"/>
          </a:p>
        </p:txBody>
      </p:sp>
    </p:spTree>
    <p:extLst>
      <p:ext uri="{BB962C8B-B14F-4D97-AF65-F5344CB8AC3E}">
        <p14:creationId xmlns:p14="http://schemas.microsoft.com/office/powerpoint/2010/main" val="38616296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title of this thesis is Enhancing the </a:t>
            </a:r>
            <a:r>
              <a:rPr lang="en-US" dirty="0" err="1" smtClean="0"/>
              <a:t>Effectivenes</a:t>
            </a:r>
            <a:r>
              <a:rPr lang="en-US" dirty="0" smtClean="0"/>
              <a:t> of Software</a:t>
            </a:r>
            <a:r>
              <a:rPr lang="en-US" baseline="0" dirty="0" smtClean="0"/>
              <a:t> Test Automation.  This is a subject that is not often covered in computer science courses, and most people (including me) learn it on the job.  Without formal training, one can easily learn bad habits, usually amounting to not following the usual software development procedures when creating automated test scripts.  For example, in my first assignment, the test scripts were not placed under version control, so anyone with the proper permissions can edit the scripts, sometimes leading to disaster.  One of the goals of my work is to formalize what I would consider good practices regarding test automation.</a:t>
            </a:r>
            <a:endParaRPr lang="en-US" dirty="0"/>
          </a:p>
        </p:txBody>
      </p:sp>
      <p:sp>
        <p:nvSpPr>
          <p:cNvPr id="4" name="Slide Number Placeholder 3"/>
          <p:cNvSpPr>
            <a:spLocks noGrp="1"/>
          </p:cNvSpPr>
          <p:nvPr>
            <p:ph type="sldNum" sz="quarter" idx="10"/>
          </p:nvPr>
        </p:nvSpPr>
        <p:spPr/>
        <p:txBody>
          <a:bodyPr/>
          <a:lstStyle/>
          <a:p>
            <a:fld id="{DA6CD3FF-60CA-B34A-A41A-B5283F3D8D06}" type="slidenum">
              <a:rPr lang="en-US" smtClean="0"/>
              <a:t>1</a:t>
            </a:fld>
            <a:endParaRPr lang="en-US"/>
          </a:p>
        </p:txBody>
      </p:sp>
    </p:spTree>
    <p:extLst>
      <p:ext uri="{BB962C8B-B14F-4D97-AF65-F5344CB8AC3E}">
        <p14:creationId xmlns:p14="http://schemas.microsoft.com/office/powerpoint/2010/main" val="493987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a:t>
            </a:r>
            <a:r>
              <a:rPr lang="en-US" baseline="0" dirty="0" smtClean="0"/>
              <a:t>s concludes the discussion of the existing literature.  The following slides will focus on some testing tools I explored, some of which I have used in the past, and others that I have learned about during my research.</a:t>
            </a:r>
            <a:endParaRPr lang="en-US" dirty="0" smtClean="0"/>
          </a:p>
          <a:p>
            <a:endParaRPr lang="en-US" dirty="0" smtClean="0"/>
          </a:p>
          <a:p>
            <a:r>
              <a:rPr lang="en-US" dirty="0" smtClean="0"/>
              <a:t>Most </a:t>
            </a:r>
            <a:r>
              <a:rPr lang="en-US" dirty="0" smtClean="0"/>
              <a:t>commercial test tools operate by means of capture/replay.  A record button on the test IDE is clicked, then</a:t>
            </a:r>
            <a:r>
              <a:rPr lang="en-US" baseline="0" dirty="0" smtClean="0"/>
              <a:t> the software under test is put through its paces.  The tool records mouse clicks and keyboard input and assembles that into a script.  When you’re done, you click the STOP button, and a script is </a:t>
            </a:r>
            <a:r>
              <a:rPr lang="en-US" baseline="0" dirty="0" smtClean="0"/>
              <a:t>generated that can be rerun over and over.  </a:t>
            </a:r>
            <a:r>
              <a:rPr lang="en-US" baseline="0" dirty="0" smtClean="0"/>
              <a:t>This script is then further refined and optimized, depending upon the programming skill of the user.  Many commercial testing tools use their own proprietary “language” for these scripts, which make them more difficult for a non-programmer to use to their maximum </a:t>
            </a:r>
            <a:r>
              <a:rPr lang="en-US" baseline="0" dirty="0" smtClean="0"/>
              <a:t>effectiveness.</a:t>
            </a:r>
            <a:endParaRPr lang="en-US" baseline="0" dirty="0" smtClean="0"/>
          </a:p>
          <a:p>
            <a:endParaRPr lang="en-US" baseline="0" dirty="0" smtClean="0"/>
          </a:p>
          <a:p>
            <a:r>
              <a:rPr lang="en-US" baseline="0" dirty="0" smtClean="0"/>
              <a:t>I used two commercially available test tools for my practical exercises.  The first of QF-Test, which we use at BAE Systems for regression testing.  This tool tracks the various objects in the GUI.  This comes in handy should the locations of the GUI elements move from build to build, so long as they haven’t been renamed (and we don’t do that very often, right?).  A single-user license costs about $2300, but </a:t>
            </a:r>
            <a:r>
              <a:rPr lang="en-US" baseline="0" dirty="0" smtClean="0"/>
              <a:t>I was able to get a </a:t>
            </a:r>
            <a:r>
              <a:rPr lang="en-US" baseline="0" dirty="0" smtClean="0"/>
              <a:t>30-day temporary license </a:t>
            </a:r>
            <a:r>
              <a:rPr lang="en-US" baseline="0" dirty="0" smtClean="0"/>
              <a:t>for </a:t>
            </a:r>
            <a:r>
              <a:rPr lang="en-US" baseline="0" dirty="0" smtClean="0"/>
              <a:t>evaluation </a:t>
            </a:r>
            <a:r>
              <a:rPr lang="en-US" baseline="0" dirty="0" smtClean="0"/>
              <a:t>purposes.  </a:t>
            </a:r>
            <a:r>
              <a:rPr lang="en-US" baseline="0" dirty="0" smtClean="0"/>
              <a:t>Knowing what I wanted it for, the sales reps at QF-Test were even willing to grant an extension, should that be needed.</a:t>
            </a:r>
          </a:p>
          <a:p>
            <a:endParaRPr lang="en-US" baseline="0" dirty="0" smtClean="0"/>
          </a:p>
          <a:p>
            <a:r>
              <a:rPr lang="en-US" baseline="0" dirty="0" smtClean="0"/>
              <a:t>The other </a:t>
            </a:r>
            <a:r>
              <a:rPr lang="en-US" baseline="0" dirty="0" smtClean="0"/>
              <a:t>tool I tried that works well </a:t>
            </a:r>
            <a:r>
              <a:rPr lang="en-US" baseline="0" dirty="0" smtClean="0"/>
              <a:t>is called Robot.  This is a much simpler tool than the others </a:t>
            </a:r>
            <a:r>
              <a:rPr lang="en-US" baseline="0" dirty="0" smtClean="0">
                <a:sym typeface="Wingdings"/>
              </a:rPr>
              <a:t>(at least the free version is).  Instead of tracking GUI objects, it is mainly concerned with the location of the mouse as it is being clicked, wherever in the GUI that might be.  Verification of test success is done by comparing screenshots against one depicting a run that previously determined to be good.  The version I used was free, but not as full-featured as the commercial version.  </a:t>
            </a:r>
          </a:p>
          <a:p>
            <a:endParaRPr lang="en-US" baseline="0" dirty="0" smtClean="0">
              <a:sym typeface="Wingdings"/>
            </a:endParaRPr>
          </a:p>
          <a:p>
            <a:r>
              <a:rPr lang="en-US" baseline="0" dirty="0" smtClean="0">
                <a:sym typeface="Wingdings"/>
              </a:rPr>
              <a:t>I did not test Quick Test Pro.  This is supposedly the most commonly used tool, but it is quite expensive.  It is also more difficult to recoup costs in terms of productivity, since pricing is scaled according to how much it is used and the scale of the project.</a:t>
            </a:r>
            <a:endParaRPr lang="en-US" dirty="0"/>
          </a:p>
        </p:txBody>
      </p:sp>
      <p:sp>
        <p:nvSpPr>
          <p:cNvPr id="4" name="Slide Number Placeholder 3"/>
          <p:cNvSpPr>
            <a:spLocks noGrp="1"/>
          </p:cNvSpPr>
          <p:nvPr>
            <p:ph type="sldNum" sz="quarter" idx="10"/>
          </p:nvPr>
        </p:nvSpPr>
        <p:spPr/>
        <p:txBody>
          <a:bodyPr/>
          <a:lstStyle/>
          <a:p>
            <a:fld id="{DA6CD3FF-60CA-B34A-A41A-B5283F3D8D06}" type="slidenum">
              <a:rPr lang="en-US" smtClean="0"/>
              <a:t>10</a:t>
            </a:fld>
            <a:endParaRPr lang="en-US"/>
          </a:p>
        </p:txBody>
      </p:sp>
    </p:spTree>
    <p:extLst>
      <p:ext uri="{BB962C8B-B14F-4D97-AF65-F5344CB8AC3E}">
        <p14:creationId xmlns:p14="http://schemas.microsoft.com/office/powerpoint/2010/main" val="2362301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QF-Test is a considerably</a:t>
            </a:r>
            <a:r>
              <a:rPr lang="en-US" baseline="0" dirty="0" smtClean="0"/>
              <a:t> more robust testing system than Robot.  The reason I say this is that instead of sending the mouse to a particular screen location, although you can do that, QF-Test keeps track of your Java or Web objects.  A command here might go something like, “click the Get Recipe button.”  You see </a:t>
            </a:r>
            <a:r>
              <a:rPr lang="en-US" baseline="0" dirty="0" err="1" smtClean="0"/>
              <a:t>RecipeBox</a:t>
            </a:r>
            <a:r>
              <a:rPr lang="en-US" baseline="0" dirty="0" smtClean="0"/>
              <a:t> running in a VNC window behind the QF-Test window while I’m working with a representation of the test script that contains just the test steps.  The actual test script is a rather large file that resembles XML and is harder to work with.  </a:t>
            </a:r>
          </a:p>
          <a:p>
            <a:endParaRPr lang="en-US" baseline="0" dirty="0" smtClean="0"/>
          </a:p>
          <a:p>
            <a:r>
              <a:rPr lang="en-US" baseline="0" dirty="0" smtClean="0"/>
              <a:t>Again, I am running this in a Solaris 11 VM because to my knowledge, there is no version of QF-Test that is compatible with Mac OS X.</a:t>
            </a:r>
            <a:endParaRPr lang="en-US" dirty="0"/>
          </a:p>
        </p:txBody>
      </p:sp>
      <p:sp>
        <p:nvSpPr>
          <p:cNvPr id="4" name="Slide Number Placeholder 3"/>
          <p:cNvSpPr>
            <a:spLocks noGrp="1"/>
          </p:cNvSpPr>
          <p:nvPr>
            <p:ph type="sldNum" sz="quarter" idx="10"/>
          </p:nvPr>
        </p:nvSpPr>
        <p:spPr/>
        <p:txBody>
          <a:bodyPr/>
          <a:lstStyle/>
          <a:p>
            <a:fld id="{DA6CD3FF-60CA-B34A-A41A-B5283F3D8D06}" type="slidenum">
              <a:rPr lang="en-US" smtClean="0"/>
              <a:t>11</a:t>
            </a:fld>
            <a:endParaRPr lang="en-US"/>
          </a:p>
        </p:txBody>
      </p:sp>
    </p:spTree>
    <p:extLst>
      <p:ext uri="{BB962C8B-B14F-4D97-AF65-F5344CB8AC3E}">
        <p14:creationId xmlns:p14="http://schemas.microsoft.com/office/powerpoint/2010/main" val="3099711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code represents one test step in the code generated by QF-Test.  You can pretty much tell what it does – change the “servings” quantity in my sample program (</a:t>
            </a:r>
            <a:r>
              <a:rPr lang="en-US" baseline="0" dirty="0" err="1" smtClean="0"/>
              <a:t>RecipeBox</a:t>
            </a:r>
            <a:r>
              <a:rPr lang="en-US" baseline="0" dirty="0" smtClean="0"/>
              <a:t>), although you would have to be somewhat familiar with XML.  No way would you attempt to write one of these from scratch; fortunately the IDE is there to handle this for you.  The test steps shown in the previous slide (click back to it) are a lot easier to deal with than this. </a:t>
            </a:r>
            <a:endParaRPr lang="en-US" dirty="0"/>
          </a:p>
        </p:txBody>
      </p:sp>
      <p:sp>
        <p:nvSpPr>
          <p:cNvPr id="4" name="Slide Number Placeholder 3"/>
          <p:cNvSpPr>
            <a:spLocks noGrp="1"/>
          </p:cNvSpPr>
          <p:nvPr>
            <p:ph type="sldNum" sz="quarter" idx="10"/>
          </p:nvPr>
        </p:nvSpPr>
        <p:spPr/>
        <p:txBody>
          <a:bodyPr/>
          <a:lstStyle/>
          <a:p>
            <a:fld id="{DA6CD3FF-60CA-B34A-A41A-B5283F3D8D06}" type="slidenum">
              <a:rPr lang="en-US" smtClean="0"/>
              <a:t>12</a:t>
            </a:fld>
            <a:endParaRPr lang="en-US"/>
          </a:p>
        </p:txBody>
      </p:sp>
    </p:spTree>
    <p:extLst>
      <p:ext uri="{BB962C8B-B14F-4D97-AF65-F5344CB8AC3E}">
        <p14:creationId xmlns:p14="http://schemas.microsoft.com/office/powerpoint/2010/main" val="2253297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screenshot I took while running T-Plan Robot</a:t>
            </a:r>
            <a:r>
              <a:rPr lang="en-US" baseline="0" dirty="0" smtClean="0"/>
              <a:t> on a small application I wrote called </a:t>
            </a:r>
            <a:r>
              <a:rPr lang="en-US" baseline="0" dirty="0" err="1" smtClean="0"/>
              <a:t>RecipeBox</a:t>
            </a:r>
            <a:r>
              <a:rPr lang="en-US" baseline="0" dirty="0" smtClean="0"/>
              <a:t>.  I won’t go into too much detail about </a:t>
            </a:r>
            <a:r>
              <a:rPr lang="en-US" baseline="0" dirty="0" err="1" smtClean="0"/>
              <a:t>RecipeBox</a:t>
            </a:r>
            <a:r>
              <a:rPr lang="en-US" baseline="0" dirty="0" smtClean="0"/>
              <a:t> because its purpose was solely to provide a system to test.  As you can see on the left, the test script is shown, which consists of a series of commands such as “move the mouse to screen position 340,120 and click.”  The user interface is shown at the right.  As long as the interface doesn’t change very much from build to build, the script shouldn’t have much problem finding anything.  In fact, the test software doesn’t even know what the interface looks like – verification of test success or failure is accomplished by comparing screenshots against known good output.  To keep from generating too many false failures, a tolerance level can be set by the tester, for example, that 90% of the pixels should match.</a:t>
            </a:r>
          </a:p>
          <a:p>
            <a:endParaRPr lang="en-US" baseline="0" dirty="0" smtClean="0"/>
          </a:p>
          <a:p>
            <a:r>
              <a:rPr lang="en-US" baseline="0" dirty="0" smtClean="0"/>
              <a:t>The test scripts can also be converted to Java code in order to make tests that do more than is possible with the native script language.</a:t>
            </a:r>
          </a:p>
          <a:p>
            <a:endParaRPr lang="en-US" baseline="0" dirty="0" smtClean="0"/>
          </a:p>
          <a:p>
            <a:r>
              <a:rPr lang="en-US" baseline="0" dirty="0" smtClean="0"/>
              <a:t>This and the other third-party test tool I chose for the demonstrations use </a:t>
            </a:r>
            <a:r>
              <a:rPr lang="en-US" i="1" dirty="0" smtClean="0"/>
              <a:t>Virtual Network Computing </a:t>
            </a:r>
            <a:r>
              <a:rPr lang="en-US" i="0" dirty="0" smtClean="0"/>
              <a:t>(VNC).</a:t>
            </a:r>
            <a:r>
              <a:rPr lang="en-US" i="0" baseline="0" dirty="0" smtClean="0"/>
              <a:t>  Because my MacBook doesn’t like to play nice with the version of VNC used by the test tools, and because of other compatibility issues, I am also using Oracle </a:t>
            </a:r>
            <a:r>
              <a:rPr lang="en-US" i="0" baseline="0" dirty="0" err="1" smtClean="0"/>
              <a:t>VirtualBox</a:t>
            </a:r>
            <a:r>
              <a:rPr lang="en-US" i="0" baseline="0" dirty="0" smtClean="0"/>
              <a:t> to set up testing environments in different operating systems.  This is Solaris 11 you see here.</a:t>
            </a:r>
            <a:endParaRPr lang="en-US" dirty="0"/>
          </a:p>
        </p:txBody>
      </p:sp>
      <p:sp>
        <p:nvSpPr>
          <p:cNvPr id="4" name="Slide Number Placeholder 3"/>
          <p:cNvSpPr>
            <a:spLocks noGrp="1"/>
          </p:cNvSpPr>
          <p:nvPr>
            <p:ph type="sldNum" sz="quarter" idx="10"/>
          </p:nvPr>
        </p:nvSpPr>
        <p:spPr/>
        <p:txBody>
          <a:bodyPr/>
          <a:lstStyle/>
          <a:p>
            <a:fld id="{DA6CD3FF-60CA-B34A-A41A-B5283F3D8D06}" type="slidenum">
              <a:rPr lang="en-US" smtClean="0"/>
              <a:t>13</a:t>
            </a:fld>
            <a:endParaRPr lang="en-US"/>
          </a:p>
        </p:txBody>
      </p:sp>
    </p:spTree>
    <p:extLst>
      <p:ext uri="{BB962C8B-B14F-4D97-AF65-F5344CB8AC3E}">
        <p14:creationId xmlns:p14="http://schemas.microsoft.com/office/powerpoint/2010/main" val="3639117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here, the scripts generated by Robot are fairly</a:t>
            </a:r>
            <a:r>
              <a:rPr lang="en-US" baseline="0" dirty="0" smtClean="0"/>
              <a:t> straightforward.  Unlike the QF-Test snippet from two slides back, this is the entire test.  While it appears to be simple, you really can’t tell what the script does by looking at it once the command-line tasks are finished.  It is likely that a change to the software might require re-recording the entire test.</a:t>
            </a:r>
            <a:endParaRPr lang="en-US" dirty="0"/>
          </a:p>
        </p:txBody>
      </p:sp>
      <p:sp>
        <p:nvSpPr>
          <p:cNvPr id="4" name="Slide Number Placeholder 3"/>
          <p:cNvSpPr>
            <a:spLocks noGrp="1"/>
          </p:cNvSpPr>
          <p:nvPr>
            <p:ph type="sldNum" sz="quarter" idx="10"/>
          </p:nvPr>
        </p:nvSpPr>
        <p:spPr/>
        <p:txBody>
          <a:bodyPr/>
          <a:lstStyle/>
          <a:p>
            <a:fld id="{DA6CD3FF-60CA-B34A-A41A-B5283F3D8D06}" type="slidenum">
              <a:rPr lang="en-US" smtClean="0"/>
              <a:t>14</a:t>
            </a:fld>
            <a:endParaRPr lang="en-US"/>
          </a:p>
        </p:txBody>
      </p:sp>
    </p:spTree>
    <p:extLst>
      <p:ext uri="{BB962C8B-B14F-4D97-AF65-F5344CB8AC3E}">
        <p14:creationId xmlns:p14="http://schemas.microsoft.com/office/powerpoint/2010/main" val="3666130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more popular</a:t>
            </a:r>
            <a:r>
              <a:rPr lang="en-US" baseline="0" dirty="0" smtClean="0"/>
              <a:t> open-source testing tools facilitate Agile requirements for test-driven development, mainly that the tests are written before the actual code.  That doesn’t make a lot of sense for someone who has never worked in an Agile environment, but these kind of tests exercise the methods, functions, procedures, or whatever your language calls them, rather than the sort of functionality an end-user might be concerned with.  For example, given input x, does the method return y?  If so, your unit test is successful.</a:t>
            </a:r>
          </a:p>
          <a:p>
            <a:endParaRPr lang="en-US" dirty="0" smtClean="0"/>
          </a:p>
          <a:p>
            <a:r>
              <a:rPr lang="en-US" dirty="0" smtClean="0"/>
              <a:t>Selenium was mentioned in much of the literature; it </a:t>
            </a:r>
            <a:r>
              <a:rPr lang="en-US" dirty="0" smtClean="0"/>
              <a:t>is a</a:t>
            </a:r>
            <a:r>
              <a:rPr lang="en-US" baseline="0" dirty="0" smtClean="0"/>
              <a:t> popular tool for testing Web applications, which I found to be very easy to </a:t>
            </a:r>
            <a:r>
              <a:rPr lang="en-US" baseline="0" dirty="0" smtClean="0"/>
              <a:t>use, even though I had never used it before.  </a:t>
            </a:r>
            <a:r>
              <a:rPr lang="en-US" baseline="0" dirty="0" smtClean="0"/>
              <a:t>I was able to begin writing scripts on the webpage I chose </a:t>
            </a:r>
            <a:r>
              <a:rPr lang="en-US" baseline="0" dirty="0" smtClean="0"/>
              <a:t>(Google’s homepage) in </a:t>
            </a:r>
            <a:r>
              <a:rPr lang="en-US" baseline="0" dirty="0" smtClean="0"/>
              <a:t>a few minutes with minimum tutoring.  It is installed as a browser plug-in, and can be used to record black-box tests for anything found on the Internet, whether your organization owns it or not.</a:t>
            </a:r>
          </a:p>
          <a:p>
            <a:endParaRPr lang="en-US" baseline="0" dirty="0" smtClean="0"/>
          </a:p>
          <a:p>
            <a:r>
              <a:rPr lang="en-US" baseline="0" dirty="0" err="1" smtClean="0"/>
              <a:t>Junit</a:t>
            </a:r>
            <a:r>
              <a:rPr lang="en-US" baseline="0" dirty="0" smtClean="0"/>
              <a:t> is included in </a:t>
            </a:r>
            <a:r>
              <a:rPr lang="en-US" baseline="0" dirty="0" err="1" smtClean="0"/>
              <a:t>Netbeans</a:t>
            </a:r>
            <a:r>
              <a:rPr lang="en-US" baseline="0" dirty="0" smtClean="0"/>
              <a:t>, and </a:t>
            </a:r>
            <a:r>
              <a:rPr lang="en-US" baseline="0" dirty="0" smtClean="0"/>
              <a:t>is commonly used for unit testing, but </a:t>
            </a:r>
            <a:r>
              <a:rPr lang="en-US" baseline="0" dirty="0" smtClean="0"/>
              <a:t>I also used it in </a:t>
            </a:r>
            <a:r>
              <a:rPr lang="en-US" baseline="0" dirty="0" smtClean="0"/>
              <a:t>the </a:t>
            </a:r>
            <a:r>
              <a:rPr lang="en-US" baseline="0" dirty="0" smtClean="0"/>
              <a:t>homegrown </a:t>
            </a:r>
            <a:r>
              <a:rPr lang="en-US" baseline="0" dirty="0" smtClean="0"/>
              <a:t>test packages </a:t>
            </a:r>
            <a:r>
              <a:rPr lang="en-US" baseline="0" dirty="0" smtClean="0"/>
              <a:t>I wrote against my user requirements.  </a:t>
            </a:r>
            <a:r>
              <a:rPr lang="en-US" baseline="0" dirty="0" smtClean="0"/>
              <a:t>The most commonly used feature of </a:t>
            </a:r>
            <a:r>
              <a:rPr lang="en-US" baseline="0" dirty="0" err="1" smtClean="0"/>
              <a:t>Junit</a:t>
            </a:r>
            <a:r>
              <a:rPr lang="en-US" baseline="0" dirty="0" smtClean="0"/>
              <a:t> is the assertion, by which test outputs can be verified</a:t>
            </a:r>
            <a:r>
              <a:rPr lang="en-US" baseline="0" dirty="0" smtClean="0"/>
              <a:t>.</a:t>
            </a:r>
          </a:p>
          <a:p>
            <a:endParaRPr lang="en-US" baseline="0" dirty="0" smtClean="0"/>
          </a:p>
          <a:p>
            <a:r>
              <a:rPr lang="en-US" sz="1200" kern="1200" dirty="0" smtClean="0">
                <a:solidFill>
                  <a:schemeClr val="tx1"/>
                </a:solidFill>
                <a:effectLst/>
                <a:latin typeface="+mn-lt"/>
                <a:ea typeface="+mn-ea"/>
                <a:cs typeface="+mn-cs"/>
              </a:rPr>
              <a:t>Closely related to assertions are matchers, which take the form </a:t>
            </a:r>
            <a:r>
              <a:rPr lang="en-US" sz="1200" kern="1200" dirty="0" err="1" smtClean="0">
                <a:solidFill>
                  <a:schemeClr val="tx1"/>
                </a:solidFill>
                <a:effectLst/>
                <a:latin typeface="+mn-lt"/>
                <a:ea typeface="+mn-ea"/>
                <a:cs typeface="+mn-cs"/>
              </a:rPr>
              <a:t>assertThat</a:t>
            </a:r>
            <a:r>
              <a:rPr lang="en-US" sz="1200" kern="1200" dirty="0" smtClean="0">
                <a:solidFill>
                  <a:schemeClr val="tx1"/>
                </a:solidFill>
                <a:effectLst/>
                <a:latin typeface="+mn-lt"/>
                <a:ea typeface="+mn-ea"/>
                <a:cs typeface="+mn-cs"/>
              </a:rPr>
              <a:t>([value], [matcher statement]), where value is the output from the test, and the matcher statement is some expected value or condition. </a:t>
            </a:r>
            <a:endParaRPr lang="en-US" baseline="0" dirty="0" smtClean="0"/>
          </a:p>
          <a:p>
            <a:endParaRPr lang="en-US" baseline="0" dirty="0" smtClean="0"/>
          </a:p>
          <a:p>
            <a:r>
              <a:rPr lang="en-US" sz="1200" kern="1200" dirty="0" err="1" smtClean="0">
                <a:solidFill>
                  <a:schemeClr val="tx1"/>
                </a:solidFill>
                <a:effectLst/>
                <a:latin typeface="+mn-lt"/>
                <a:ea typeface="+mn-ea"/>
                <a:cs typeface="+mn-cs"/>
              </a:rPr>
              <a:t>TestNG</a:t>
            </a:r>
            <a:r>
              <a:rPr lang="en-US" sz="1200" kern="1200" dirty="0" smtClean="0">
                <a:solidFill>
                  <a:schemeClr val="tx1"/>
                </a:solidFill>
                <a:effectLst/>
                <a:latin typeface="+mn-lt"/>
                <a:ea typeface="+mn-ea"/>
                <a:cs typeface="+mn-cs"/>
              </a:rPr>
              <a:t> is also included in </a:t>
            </a:r>
            <a:r>
              <a:rPr lang="en-US" sz="1200" kern="1200" dirty="0" err="1" smtClean="0">
                <a:solidFill>
                  <a:schemeClr val="tx1"/>
                </a:solidFill>
                <a:effectLst/>
                <a:latin typeface="+mn-lt"/>
                <a:ea typeface="+mn-ea"/>
                <a:cs typeface="+mn-cs"/>
              </a:rPr>
              <a:t>NetBeans</a:t>
            </a:r>
            <a:r>
              <a:rPr lang="en-US" sz="1200" kern="1200" dirty="0" smtClean="0">
                <a:solidFill>
                  <a:schemeClr val="tx1"/>
                </a:solidFill>
                <a:effectLst/>
                <a:latin typeface="+mn-lt"/>
                <a:ea typeface="+mn-ea"/>
                <a:cs typeface="+mn-cs"/>
              </a:rPr>
              <a:t>, and is similar to </a:t>
            </a:r>
            <a:r>
              <a:rPr lang="en-US" sz="1200" kern="1200" dirty="0" err="1" smtClean="0">
                <a:solidFill>
                  <a:schemeClr val="tx1"/>
                </a:solidFill>
                <a:effectLst/>
                <a:latin typeface="+mn-lt"/>
                <a:ea typeface="+mn-ea"/>
                <a:cs typeface="+mn-cs"/>
              </a:rPr>
              <a:t>JUnit</a:t>
            </a:r>
            <a:r>
              <a:rPr lang="en-US" sz="1200" kern="1200" dirty="0" smtClean="0">
                <a:solidFill>
                  <a:schemeClr val="tx1"/>
                </a:solidFill>
                <a:effectLst/>
                <a:latin typeface="+mn-lt"/>
                <a:ea typeface="+mn-ea"/>
                <a:cs typeface="+mn-cs"/>
              </a:rPr>
              <a:t> with some new features.  For example, there is wider use of annotations than in </a:t>
            </a:r>
            <a:r>
              <a:rPr lang="en-US" sz="1200" kern="1200" dirty="0" err="1" smtClean="0">
                <a:solidFill>
                  <a:schemeClr val="tx1"/>
                </a:solidFill>
                <a:effectLst/>
                <a:latin typeface="+mn-lt"/>
                <a:ea typeface="+mn-ea"/>
                <a:cs typeface="+mn-cs"/>
              </a:rPr>
              <a:t>JUnit</a:t>
            </a:r>
            <a:r>
              <a:rPr lang="en-US" sz="1200" kern="1200" dirty="0" smtClean="0">
                <a:solidFill>
                  <a:schemeClr val="tx1"/>
                </a:solidFill>
                <a:effectLst/>
                <a:latin typeface="+mn-lt"/>
                <a:ea typeface="+mn-ea"/>
                <a:cs typeface="+mn-cs"/>
              </a:rPr>
              <a:t>.  In addition to @</a:t>
            </a:r>
            <a:r>
              <a:rPr lang="en-US" sz="1200" kern="1200" dirty="0" err="1" smtClean="0">
                <a:solidFill>
                  <a:schemeClr val="tx1"/>
                </a:solidFill>
                <a:effectLst/>
                <a:latin typeface="+mn-lt"/>
                <a:ea typeface="+mn-ea"/>
                <a:cs typeface="+mn-cs"/>
              </a:rPr>
              <a:t>BeforeClass</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AfterClass</a:t>
            </a:r>
            <a:r>
              <a:rPr lang="en-US" sz="1200" kern="1200" dirty="0" smtClean="0">
                <a:solidFill>
                  <a:schemeClr val="tx1"/>
                </a:solidFill>
                <a:effectLst/>
                <a:latin typeface="+mn-lt"/>
                <a:ea typeface="+mn-ea"/>
                <a:cs typeface="+mn-cs"/>
              </a:rPr>
              <a:t>, which designate methods to run before and after the set of tests, respectively, </a:t>
            </a:r>
            <a:r>
              <a:rPr lang="en-US" sz="1200" kern="1200" dirty="0" err="1" smtClean="0">
                <a:solidFill>
                  <a:schemeClr val="tx1"/>
                </a:solidFill>
                <a:effectLst/>
                <a:latin typeface="+mn-lt"/>
                <a:ea typeface="+mn-ea"/>
                <a:cs typeface="+mn-cs"/>
              </a:rPr>
              <a:t>TestNG</a:t>
            </a:r>
            <a:r>
              <a:rPr lang="en-US" sz="1200" kern="1200" dirty="0" smtClean="0">
                <a:solidFill>
                  <a:schemeClr val="tx1"/>
                </a:solidFill>
                <a:effectLst/>
                <a:latin typeface="+mn-lt"/>
                <a:ea typeface="+mn-ea"/>
                <a:cs typeface="+mn-cs"/>
              </a:rPr>
              <a:t> also has @</a:t>
            </a:r>
            <a:r>
              <a:rPr lang="en-US" sz="1200" kern="1200" dirty="0" err="1" smtClean="0">
                <a:solidFill>
                  <a:schemeClr val="tx1"/>
                </a:solidFill>
                <a:effectLst/>
                <a:latin typeface="+mn-lt"/>
                <a:ea typeface="+mn-ea"/>
                <a:cs typeface="+mn-cs"/>
              </a:rPr>
              <a:t>BeforeSuite</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AfterSuite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BeforeTest</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AfterTest</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BeforeGroup</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AfterGroup</a:t>
            </a:r>
            <a:r>
              <a:rPr lang="en-US" sz="1200" kern="1200" dirty="0" smtClean="0">
                <a:solidFill>
                  <a:schemeClr val="tx1"/>
                </a:solidFill>
                <a:effectLst/>
                <a:latin typeface="+mn-lt"/>
                <a:ea typeface="+mn-ea"/>
                <a:cs typeface="+mn-cs"/>
              </a:rPr>
              <a:t>, which set methods to run before or after suites, individual tests, or groups of tests. </a:t>
            </a:r>
            <a:endParaRPr lang="en-US" baseline="0" dirty="0" smtClean="0"/>
          </a:p>
        </p:txBody>
      </p:sp>
      <p:sp>
        <p:nvSpPr>
          <p:cNvPr id="4" name="Slide Number Placeholder 3"/>
          <p:cNvSpPr>
            <a:spLocks noGrp="1"/>
          </p:cNvSpPr>
          <p:nvPr>
            <p:ph type="sldNum" sz="quarter" idx="10"/>
          </p:nvPr>
        </p:nvSpPr>
        <p:spPr/>
        <p:txBody>
          <a:bodyPr/>
          <a:lstStyle/>
          <a:p>
            <a:fld id="{DA6CD3FF-60CA-B34A-A41A-B5283F3D8D06}" type="slidenum">
              <a:rPr lang="en-US" smtClean="0"/>
              <a:t>15</a:t>
            </a:fld>
            <a:endParaRPr lang="en-US"/>
          </a:p>
        </p:txBody>
      </p:sp>
    </p:spTree>
    <p:extLst>
      <p:ext uri="{BB962C8B-B14F-4D97-AF65-F5344CB8AC3E}">
        <p14:creationId xmlns:p14="http://schemas.microsoft.com/office/powerpoint/2010/main" val="664725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been involved in this sort of project for a long time.  If</a:t>
            </a:r>
            <a:r>
              <a:rPr lang="en-US" baseline="0" dirty="0" smtClean="0"/>
              <a:t> the SUT can be run from the command line, Perl or something similar is perfectly fine for creating automated scripts.  Expect is useful in the case where user input is required, such as with on-screen menus.  Since Robot only cares about screenshots, there is nothing keeping one from using it to test a command-line program.</a:t>
            </a:r>
          </a:p>
          <a:p>
            <a:endParaRPr lang="en-US" baseline="0" dirty="0" smtClean="0"/>
          </a:p>
          <a:p>
            <a:r>
              <a:rPr lang="en-US" baseline="0" dirty="0" smtClean="0"/>
              <a:t>In my latest </a:t>
            </a:r>
            <a:r>
              <a:rPr lang="en-US" baseline="0" dirty="0" smtClean="0"/>
              <a:t>real-world project</a:t>
            </a:r>
            <a:r>
              <a:rPr lang="en-US" baseline="0" dirty="0" smtClean="0"/>
              <a:t>, I used Java to create a more elaborate set of test suites than would likely be possible with one of the Unix/Linux scripting languages.  In chapter </a:t>
            </a:r>
            <a:r>
              <a:rPr lang="en-US" baseline="0" dirty="0" smtClean="0"/>
              <a:t>7 of the thesis, </a:t>
            </a:r>
            <a:r>
              <a:rPr lang="en-US" baseline="0" dirty="0" smtClean="0"/>
              <a:t>I demonstrated how to exercise a Swing interface using a non-graphical Java command-line executable.  My preferred method involves including </a:t>
            </a:r>
            <a:r>
              <a:rPr lang="en-US" baseline="0" dirty="0" err="1" smtClean="0"/>
              <a:t>accessor</a:t>
            </a:r>
            <a:r>
              <a:rPr lang="en-US" baseline="0" dirty="0" smtClean="0"/>
              <a:t> methods to use the various objects in the GUI (which </a:t>
            </a:r>
            <a:r>
              <a:rPr lang="en-US" baseline="0" dirty="0" err="1" smtClean="0"/>
              <a:t>Netbeans</a:t>
            </a:r>
            <a:r>
              <a:rPr lang="en-US" baseline="0" dirty="0" smtClean="0"/>
              <a:t> creates as private members) without actually </a:t>
            </a:r>
            <a:r>
              <a:rPr lang="en-US" baseline="0" dirty="0" smtClean="0"/>
              <a:t>displaying it.</a:t>
            </a:r>
          </a:p>
        </p:txBody>
      </p:sp>
      <p:sp>
        <p:nvSpPr>
          <p:cNvPr id="4" name="Slide Number Placeholder 3"/>
          <p:cNvSpPr>
            <a:spLocks noGrp="1"/>
          </p:cNvSpPr>
          <p:nvPr>
            <p:ph type="sldNum" sz="quarter" idx="10"/>
          </p:nvPr>
        </p:nvSpPr>
        <p:spPr/>
        <p:txBody>
          <a:bodyPr/>
          <a:lstStyle/>
          <a:p>
            <a:fld id="{DA6CD3FF-60CA-B34A-A41A-B5283F3D8D06}" type="slidenum">
              <a:rPr lang="en-US" smtClean="0"/>
              <a:t>16</a:t>
            </a:fld>
            <a:endParaRPr lang="en-US"/>
          </a:p>
        </p:txBody>
      </p:sp>
    </p:spTree>
    <p:extLst>
      <p:ext uri="{BB962C8B-B14F-4D97-AF65-F5344CB8AC3E}">
        <p14:creationId xmlns:p14="http://schemas.microsoft.com/office/powerpoint/2010/main" val="1713557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I had to design a set of test suites from scratch for a new project, this is approximately what it would look like.  </a:t>
            </a:r>
          </a:p>
          <a:p>
            <a:endParaRPr lang="en-US" baseline="0" dirty="0" smtClean="0"/>
          </a:p>
          <a:p>
            <a:r>
              <a:rPr lang="en-US" baseline="0" dirty="0" smtClean="0"/>
              <a:t>There would be a user interface, </a:t>
            </a:r>
            <a:r>
              <a:rPr lang="en-US" baseline="0" dirty="0" smtClean="0"/>
              <a:t>which would be upgraded to a graphic interface (if time/resources permit) </a:t>
            </a:r>
            <a:r>
              <a:rPr lang="en-US" baseline="0" dirty="0" smtClean="0"/>
              <a:t>to make things easier for the tester, who might not be comfortable with the command line.  This would allow a tester to pick and choose which tests to run.  </a:t>
            </a:r>
          </a:p>
          <a:p>
            <a:endParaRPr lang="en-US" baseline="0" dirty="0" smtClean="0"/>
          </a:p>
          <a:p>
            <a:r>
              <a:rPr lang="en-US" baseline="0" dirty="0" smtClean="0"/>
              <a:t>This list would be passed to </a:t>
            </a:r>
            <a:r>
              <a:rPr lang="en-US" baseline="0" dirty="0" err="1" smtClean="0"/>
              <a:t>TestMain</a:t>
            </a:r>
            <a:r>
              <a:rPr lang="en-US" baseline="0" dirty="0" smtClean="0"/>
              <a:t>, which would then run each test suite in turn and report the results back to the </a:t>
            </a:r>
            <a:r>
              <a:rPr lang="en-US" baseline="0" dirty="0" smtClean="0"/>
              <a:t>UI</a:t>
            </a:r>
            <a:r>
              <a:rPr lang="en-US" baseline="0" dirty="0" smtClean="0"/>
              <a:t>.</a:t>
            </a:r>
          </a:p>
          <a:p>
            <a:endParaRPr lang="en-US" baseline="0" dirty="0" smtClean="0"/>
          </a:p>
          <a:p>
            <a:r>
              <a:rPr lang="en-US" baseline="0" dirty="0" smtClean="0"/>
              <a:t>The test suites themselves would do one and only one test.  This makes the test suites more maintainable, and less likely to be considered “too complicated to work.”  Each test suite would be responsible for its own setup and tear down,  so as to be able to run independently and not interfere with subsequent testing.</a:t>
            </a:r>
          </a:p>
          <a:p>
            <a:endParaRPr lang="en-US" baseline="0" dirty="0" smtClean="0"/>
          </a:p>
          <a:p>
            <a:r>
              <a:rPr lang="en-US" baseline="0" dirty="0" smtClean="0"/>
              <a:t>Common functions would be accumulated into a </a:t>
            </a:r>
            <a:r>
              <a:rPr lang="en-US" baseline="0" dirty="0" err="1" smtClean="0"/>
              <a:t>TestUtilities</a:t>
            </a:r>
            <a:r>
              <a:rPr lang="en-US" baseline="0" dirty="0" smtClean="0"/>
              <a:t> package for easier maintenance, possibly subdivided into separate classes based on function.</a:t>
            </a:r>
          </a:p>
          <a:p>
            <a:endParaRPr lang="en-US" dirty="0"/>
          </a:p>
        </p:txBody>
      </p:sp>
      <p:sp>
        <p:nvSpPr>
          <p:cNvPr id="4" name="Slide Number Placeholder 3"/>
          <p:cNvSpPr>
            <a:spLocks noGrp="1"/>
          </p:cNvSpPr>
          <p:nvPr>
            <p:ph type="sldNum" sz="quarter" idx="10"/>
          </p:nvPr>
        </p:nvSpPr>
        <p:spPr/>
        <p:txBody>
          <a:bodyPr/>
          <a:lstStyle/>
          <a:p>
            <a:fld id="{DA6CD3FF-60CA-B34A-A41A-B5283F3D8D06}" type="slidenum">
              <a:rPr lang="en-US" smtClean="0"/>
              <a:t>17</a:t>
            </a:fld>
            <a:endParaRPr lang="en-US"/>
          </a:p>
        </p:txBody>
      </p:sp>
    </p:spTree>
    <p:extLst>
      <p:ext uri="{BB962C8B-B14F-4D97-AF65-F5344CB8AC3E}">
        <p14:creationId xmlns:p14="http://schemas.microsoft.com/office/powerpoint/2010/main" val="3424898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this version of the Java regression tests, the GUI elements have all been made “package private,” that is, they are available to the test code because they are in the same package as the application code.  This works, but access control is compromised</a:t>
            </a:r>
            <a:r>
              <a:rPr lang="en-US" baseline="0" dirty="0" smtClean="0"/>
              <a:t>.  The whole point of making something private is that you don’t want other programmers messing around with your code.  If they want to use something in your class, they have to use the getter method.</a:t>
            </a:r>
            <a:endParaRPr lang="en-US" dirty="0" smtClean="0"/>
          </a:p>
          <a:p>
            <a:endParaRPr lang="en-US" dirty="0"/>
          </a:p>
        </p:txBody>
      </p:sp>
      <p:sp>
        <p:nvSpPr>
          <p:cNvPr id="4" name="Slide Number Placeholder 3"/>
          <p:cNvSpPr>
            <a:spLocks noGrp="1"/>
          </p:cNvSpPr>
          <p:nvPr>
            <p:ph type="sldNum" sz="quarter" idx="10"/>
          </p:nvPr>
        </p:nvSpPr>
        <p:spPr/>
        <p:txBody>
          <a:bodyPr/>
          <a:lstStyle/>
          <a:p>
            <a:fld id="{DA6CD3FF-60CA-B34A-A41A-B5283F3D8D06}" type="slidenum">
              <a:rPr lang="en-US" smtClean="0"/>
              <a:t>18</a:t>
            </a:fld>
            <a:endParaRPr lang="en-US"/>
          </a:p>
        </p:txBody>
      </p:sp>
    </p:spTree>
    <p:extLst>
      <p:ext uri="{BB962C8B-B14F-4D97-AF65-F5344CB8AC3E}">
        <p14:creationId xmlns:p14="http://schemas.microsoft.com/office/powerpoint/2010/main" val="3479363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have not downgraded the access level of any of the GUI elements, and they are still private.  However, </a:t>
            </a:r>
            <a:r>
              <a:rPr lang="en-US" baseline="0" dirty="0" err="1" smtClean="0"/>
              <a:t>accessor</a:t>
            </a:r>
            <a:r>
              <a:rPr lang="en-US" baseline="0" dirty="0" smtClean="0"/>
              <a:t> and </a:t>
            </a:r>
            <a:r>
              <a:rPr lang="en-US" baseline="0" dirty="0" err="1" smtClean="0"/>
              <a:t>mutator</a:t>
            </a:r>
            <a:r>
              <a:rPr lang="en-US" baseline="0" dirty="0" smtClean="0"/>
              <a:t> methods were added where needed in order for the test program to do its job.  For example, the code at line 4 clicks the Get Recipe button by means of the command </a:t>
            </a:r>
            <a:r>
              <a:rPr lang="en-US" baseline="0" dirty="0" err="1" smtClean="0"/>
              <a:t>doClick</a:t>
            </a:r>
            <a:r>
              <a:rPr lang="en-US" baseline="0" dirty="0" smtClean="0"/>
              <a:t>() as the other program does, but the button is accessed by the method </a:t>
            </a:r>
            <a:r>
              <a:rPr lang="en-US" baseline="0" dirty="0" err="1" smtClean="0"/>
              <a:t>getRButton</a:t>
            </a:r>
            <a:r>
              <a:rPr lang="en-US" baseline="0" dirty="0" smtClean="0"/>
              <a:t>() instead of accessed directly</a:t>
            </a:r>
            <a:r>
              <a:rPr lang="en-US" baseline="0" dirty="0" smtClean="0"/>
              <a:t>.</a:t>
            </a:r>
          </a:p>
          <a:p>
            <a:endParaRPr lang="en-US" baseline="0" dirty="0" smtClean="0"/>
          </a:p>
          <a:p>
            <a:r>
              <a:rPr lang="en-US" baseline="0" dirty="0" smtClean="0"/>
              <a:t>I haven’t seen developers creating </a:t>
            </a:r>
            <a:r>
              <a:rPr lang="en-US" baseline="0" dirty="0" err="1" smtClean="0"/>
              <a:t>accessors</a:t>
            </a:r>
            <a:r>
              <a:rPr lang="en-US" baseline="0" dirty="0" smtClean="0"/>
              <a:t> for GUI elements, probably because they don</a:t>
            </a:r>
            <a:r>
              <a:rPr lang="fr-FR" baseline="0" dirty="0" smtClean="0"/>
              <a:t>’</a:t>
            </a:r>
            <a:r>
              <a:rPr lang="en-US" baseline="0" dirty="0" smtClean="0"/>
              <a:t>t get used externally, but that doesn’t mean it can’t be done.  </a:t>
            </a:r>
            <a:endParaRPr lang="en-US" dirty="0"/>
          </a:p>
        </p:txBody>
      </p:sp>
      <p:sp>
        <p:nvSpPr>
          <p:cNvPr id="4" name="Slide Number Placeholder 3"/>
          <p:cNvSpPr>
            <a:spLocks noGrp="1"/>
          </p:cNvSpPr>
          <p:nvPr>
            <p:ph type="sldNum" sz="quarter" idx="10"/>
          </p:nvPr>
        </p:nvSpPr>
        <p:spPr/>
        <p:txBody>
          <a:bodyPr/>
          <a:lstStyle/>
          <a:p>
            <a:fld id="{DA6CD3FF-60CA-B34A-A41A-B5283F3D8D06}" type="slidenum">
              <a:rPr lang="en-US" smtClean="0"/>
              <a:t>19</a:t>
            </a:fld>
            <a:endParaRPr lang="en-US"/>
          </a:p>
        </p:txBody>
      </p:sp>
    </p:spTree>
    <p:extLst>
      <p:ext uri="{BB962C8B-B14F-4D97-AF65-F5344CB8AC3E}">
        <p14:creationId xmlns:p14="http://schemas.microsoft.com/office/powerpoint/2010/main" val="52709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many of you may remember, I earned my BS in computer science in December 1998 here at the Institute.  I was involved in student government, and</a:t>
            </a:r>
            <a:r>
              <a:rPr lang="en-US" baseline="0" dirty="0" smtClean="0"/>
              <a:t> often brought my son with me to the Campus Center to play </a:t>
            </a:r>
            <a:r>
              <a:rPr lang="en-US" baseline="0" dirty="0" err="1" smtClean="0"/>
              <a:t>fussball</a:t>
            </a:r>
            <a:r>
              <a:rPr lang="en-US" baseline="0" dirty="0" smtClean="0"/>
              <a:t> and video games, and take in the occasional movie at the Cat’s Den.  He hopes to have his MSCS by the end of next year.  I can’t wait.</a:t>
            </a:r>
          </a:p>
          <a:p>
            <a:endParaRPr lang="en-US" baseline="0" dirty="0" smtClean="0"/>
          </a:p>
          <a:p>
            <a:r>
              <a:rPr lang="en-US" baseline="0" dirty="0" smtClean="0"/>
              <a:t>After graduation, I went to work at what became part of BAE Systems at </a:t>
            </a:r>
            <a:r>
              <a:rPr lang="en-US" baseline="0" dirty="0" err="1" smtClean="0"/>
              <a:t>Griffis</a:t>
            </a:r>
            <a:r>
              <a:rPr lang="en-US" baseline="0" dirty="0" smtClean="0"/>
              <a:t> Business and Technology Park in Rome</a:t>
            </a:r>
            <a:r>
              <a:rPr lang="en-US" baseline="0" dirty="0" smtClean="0"/>
              <a:t>., Although </a:t>
            </a:r>
            <a:r>
              <a:rPr lang="en-US" baseline="0" dirty="0" smtClean="0"/>
              <a:t>I have also done quite a bit of work working with bug reports and implementing </a:t>
            </a:r>
            <a:r>
              <a:rPr lang="en-US" baseline="0" dirty="0" smtClean="0"/>
              <a:t>fixes, the role in which I was most often placed was in system testing.    </a:t>
            </a:r>
            <a:r>
              <a:rPr lang="en-US" baseline="0" dirty="0" smtClean="0"/>
              <a:t>Since I appear to be most valued at BAE for my work in testing and test automation, it follows </a:t>
            </a:r>
            <a:r>
              <a:rPr lang="en-US" baseline="0" dirty="0" smtClean="0"/>
              <a:t>that my experiences would make a good subject for a master’s thesis.  </a:t>
            </a:r>
            <a:endParaRPr lang="en-US" baseline="0" dirty="0" smtClean="0"/>
          </a:p>
          <a:p>
            <a:endParaRPr lang="en-US" baseline="0" dirty="0" smtClean="0"/>
          </a:p>
          <a:p>
            <a:r>
              <a:rPr lang="en-US" baseline="0" dirty="0" smtClean="0"/>
              <a:t>*That is, up until around 9 October.  After that, I took a job as a Java Solution Developer at Pomeroy out of Hebron, Kentucky.  I do not expect to do very much work on a system test team in my new position.</a:t>
            </a:r>
            <a:endParaRPr lang="en-US" dirty="0"/>
          </a:p>
        </p:txBody>
      </p:sp>
      <p:sp>
        <p:nvSpPr>
          <p:cNvPr id="4" name="Slide Number Placeholder 3"/>
          <p:cNvSpPr>
            <a:spLocks noGrp="1"/>
          </p:cNvSpPr>
          <p:nvPr>
            <p:ph type="sldNum" sz="quarter" idx="10"/>
          </p:nvPr>
        </p:nvSpPr>
        <p:spPr/>
        <p:txBody>
          <a:bodyPr/>
          <a:lstStyle/>
          <a:p>
            <a:fld id="{DA6CD3FF-60CA-B34A-A41A-B5283F3D8D06}" type="slidenum">
              <a:rPr lang="en-US" smtClean="0"/>
              <a:t>2</a:t>
            </a:fld>
            <a:endParaRPr lang="en-US"/>
          </a:p>
        </p:txBody>
      </p:sp>
    </p:spTree>
    <p:extLst>
      <p:ext uri="{BB962C8B-B14F-4D97-AF65-F5344CB8AC3E}">
        <p14:creationId xmlns:p14="http://schemas.microsoft.com/office/powerpoint/2010/main" val="26093190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Netbeans</a:t>
            </a:r>
            <a:r>
              <a:rPr lang="en-US" dirty="0" smtClean="0"/>
              <a:t> will generate unit tests shells on</a:t>
            </a:r>
            <a:r>
              <a:rPr lang="en-US" baseline="0" dirty="0" smtClean="0"/>
              <a:t> each method of the application code.  It is then up to the developer to fill in the details.  The easiest kind of test would be to run the method with such-and-such parameters, and assert something about the return value, all without assuming anything at all about the details of the method’s contents.  Once the code is actually written, the test is immediately usable and can tell the developer whether the method works by running the test and checking to see if it passed or failed.  </a:t>
            </a:r>
          </a:p>
          <a:p>
            <a:endParaRPr lang="en-US" baseline="0" dirty="0" smtClean="0"/>
          </a:p>
          <a:p>
            <a:r>
              <a:rPr lang="en-US" baseline="0" dirty="0" smtClean="0"/>
              <a:t>Here you see a screen capture where I have </a:t>
            </a:r>
            <a:r>
              <a:rPr lang="en-US" baseline="0" dirty="0" err="1" smtClean="0"/>
              <a:t>Netbeans</a:t>
            </a:r>
            <a:r>
              <a:rPr lang="en-US" baseline="0" dirty="0" smtClean="0"/>
              <a:t> running with the unit tests for </a:t>
            </a:r>
            <a:r>
              <a:rPr lang="en-US" baseline="0" dirty="0" err="1" smtClean="0"/>
              <a:t>RecipeBox</a:t>
            </a:r>
            <a:r>
              <a:rPr lang="en-US" baseline="0" dirty="0" smtClean="0"/>
              <a:t> selected.  There is a constructor that instantiates the </a:t>
            </a:r>
            <a:r>
              <a:rPr lang="en-US" baseline="0" dirty="0" err="1" smtClean="0"/>
              <a:t>RecipeBox</a:t>
            </a:r>
            <a:r>
              <a:rPr lang="en-US" baseline="0" dirty="0" smtClean="0"/>
              <a:t> GUI, followed by setup and teardown methods, followed by the test methods, the first of which you see here.  This method calls the method to read an XML file and set the class variables based on its contents.  A number of assertions ensure that the file was read properly</a:t>
            </a:r>
            <a:r>
              <a:rPr lang="en-US" baseline="0" dirty="0" smtClean="0"/>
              <a:t>.</a:t>
            </a:r>
          </a:p>
          <a:p>
            <a:endParaRPr lang="en-US" baseline="0" dirty="0" smtClean="0"/>
          </a:p>
          <a:p>
            <a:r>
              <a:rPr lang="en-US" baseline="0" dirty="0" err="1" smtClean="0"/>
              <a:t>Junit</a:t>
            </a:r>
            <a:r>
              <a:rPr lang="en-US" baseline="0" dirty="0" smtClean="0"/>
              <a:t> and </a:t>
            </a:r>
            <a:r>
              <a:rPr lang="en-US" baseline="0" dirty="0" err="1" smtClean="0"/>
              <a:t>TestNG</a:t>
            </a:r>
            <a:r>
              <a:rPr lang="en-US" baseline="0" dirty="0" smtClean="0"/>
              <a:t> are included with most IDEs, including </a:t>
            </a:r>
            <a:r>
              <a:rPr lang="en-US" baseline="0" dirty="0" err="1" smtClean="0"/>
              <a:t>Netbeans</a:t>
            </a:r>
            <a:r>
              <a:rPr lang="en-US" baseline="0" dirty="0" smtClean="0"/>
              <a:t> and Eclipse.</a:t>
            </a:r>
            <a:endParaRPr lang="en-US" dirty="0"/>
          </a:p>
        </p:txBody>
      </p:sp>
      <p:sp>
        <p:nvSpPr>
          <p:cNvPr id="4" name="Slide Number Placeholder 3"/>
          <p:cNvSpPr>
            <a:spLocks noGrp="1"/>
          </p:cNvSpPr>
          <p:nvPr>
            <p:ph type="sldNum" sz="quarter" idx="10"/>
          </p:nvPr>
        </p:nvSpPr>
        <p:spPr/>
        <p:txBody>
          <a:bodyPr/>
          <a:lstStyle/>
          <a:p>
            <a:fld id="{DA6CD3FF-60CA-B34A-A41A-B5283F3D8D06}" type="slidenum">
              <a:rPr lang="en-US" smtClean="0"/>
              <a:t>20</a:t>
            </a:fld>
            <a:endParaRPr lang="en-US"/>
          </a:p>
        </p:txBody>
      </p:sp>
    </p:spTree>
    <p:extLst>
      <p:ext uri="{BB962C8B-B14F-4D97-AF65-F5344CB8AC3E}">
        <p14:creationId xmlns:p14="http://schemas.microsoft.com/office/powerpoint/2010/main" val="1243067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 automation</a:t>
            </a:r>
            <a:r>
              <a:rPr lang="en-US" baseline="0" dirty="0" smtClean="0"/>
              <a:t> can increase both the quantity and the quality of the testing done in a software project.  In particular, tests that are often repeated are good candidates for automation.  Automated testing is often executed after hours, thus getting a lot of work done for almost free, that is, after the automated testing suite has been written.</a:t>
            </a:r>
          </a:p>
          <a:p>
            <a:endParaRPr lang="en-US" baseline="0" dirty="0" smtClean="0"/>
          </a:p>
          <a:p>
            <a:r>
              <a:rPr lang="en-US" baseline="0" dirty="0" smtClean="0"/>
              <a:t>There are costs associated with test automation that are often not recouped until the second major release of the software being tested.  Managers need to understand that the payoff usually occurs down the road.</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have demonstrated some third party tools as well as some tests that I wrote from scratch.  </a:t>
            </a:r>
            <a:r>
              <a:rPr lang="en-US" dirty="0" smtClean="0"/>
              <a:t>There</a:t>
            </a:r>
            <a:r>
              <a:rPr lang="en-US" baseline="0" dirty="0" smtClean="0"/>
              <a:t> </a:t>
            </a:r>
            <a:r>
              <a:rPr lang="en-US" baseline="0" dirty="0" smtClean="0"/>
              <a:t>is a trade-off between programming effort and the use of third-party tools versus just making your own testing </a:t>
            </a:r>
            <a:r>
              <a:rPr lang="en-US" baseline="0" dirty="0" smtClean="0"/>
              <a:t>framework.  Third party tools can be easier to work with, but there is am up-front cost to be considered.  Homegrown tools will require programming effort from your own staff and require greater skill than recording capture/replay tests.  Either way, the same software engineering practices that are followed when developing the main software code should also be followed when writing test code.  Which approach is best may depend on the scope of your software project.</a:t>
            </a:r>
          </a:p>
          <a:p>
            <a:endParaRPr lang="en-US" baseline="0" dirty="0" smtClean="0"/>
          </a:p>
          <a:p>
            <a:r>
              <a:rPr lang="en-US" baseline="0" dirty="0" smtClean="0"/>
              <a:t>This concludes my presentation.  Does anyone have questions for me?</a:t>
            </a:r>
          </a:p>
        </p:txBody>
      </p:sp>
      <p:sp>
        <p:nvSpPr>
          <p:cNvPr id="4" name="Slide Number Placeholder 3"/>
          <p:cNvSpPr>
            <a:spLocks noGrp="1"/>
          </p:cNvSpPr>
          <p:nvPr>
            <p:ph type="sldNum" sz="quarter" idx="10"/>
          </p:nvPr>
        </p:nvSpPr>
        <p:spPr/>
        <p:txBody>
          <a:bodyPr/>
          <a:lstStyle/>
          <a:p>
            <a:fld id="{DA6CD3FF-60CA-B34A-A41A-B5283F3D8D06}" type="slidenum">
              <a:rPr lang="en-US" smtClean="0"/>
              <a:t>21</a:t>
            </a:fld>
            <a:endParaRPr lang="en-US"/>
          </a:p>
        </p:txBody>
      </p:sp>
    </p:spTree>
    <p:extLst>
      <p:ext uri="{BB962C8B-B14F-4D97-AF65-F5344CB8AC3E}">
        <p14:creationId xmlns:p14="http://schemas.microsoft.com/office/powerpoint/2010/main" val="1445169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a:t>
            </a:r>
            <a:r>
              <a:rPr lang="en-US" baseline="0" dirty="0" smtClean="0"/>
              <a:t> thesis is based on a survey of the existing literature – academic papers, white papers from the industry, and some of the books written on the subject of automated testing and testing in general.  My take on most of this body of work is that much of it is repetitive and doesn’t break very much new ground.  It is also often based on observations, personal interviews, and such</a:t>
            </a:r>
            <a:r>
              <a:rPr lang="en-US" baseline="0" dirty="0" smtClean="0"/>
              <a:t>. </a:t>
            </a:r>
          </a:p>
          <a:p>
            <a:endParaRPr lang="en-US" baseline="0" dirty="0" smtClean="0"/>
          </a:p>
          <a:p>
            <a:r>
              <a:rPr lang="en-US" baseline="0" dirty="0" smtClean="0"/>
              <a:t>I </a:t>
            </a:r>
            <a:r>
              <a:rPr lang="en-US" baseline="0" dirty="0" smtClean="0"/>
              <a:t>have also included my own personal observations that I have made over the years drawing on my considerable experience in software testing.  These augment and support what I have gleaned through my research effort</a:t>
            </a:r>
            <a:r>
              <a:rPr lang="en-US" baseline="0" dirty="0" smtClean="0"/>
              <a:t>.  One such observation is that automation is not universally trusted, mainly because it’s not hands-on.  One thing that the professional literature says about this is that the utility of automated testing and its place in software development processes are often misunderstood throughout the industry.</a:t>
            </a:r>
            <a:endParaRPr lang="en-US" baseline="0" dirty="0" smtClean="0"/>
          </a:p>
          <a:p>
            <a:endParaRPr lang="en-US" baseline="0" dirty="0" smtClean="0"/>
          </a:p>
          <a:p>
            <a:r>
              <a:rPr lang="en-US" baseline="0" dirty="0" smtClean="0"/>
              <a:t>Finally, there are some demonstrations of automated tests done by means of third-party tools as well as those I have written from scratch in Java.  These closely track similar work that I have done in the past.  Since they were done from scratch, I had an opportunity to develop them the way I thought they ought to be developed.</a:t>
            </a:r>
            <a:endParaRPr lang="en-US" dirty="0"/>
          </a:p>
        </p:txBody>
      </p:sp>
      <p:sp>
        <p:nvSpPr>
          <p:cNvPr id="4" name="Slide Number Placeholder 3"/>
          <p:cNvSpPr>
            <a:spLocks noGrp="1"/>
          </p:cNvSpPr>
          <p:nvPr>
            <p:ph type="sldNum" sz="quarter" idx="10"/>
          </p:nvPr>
        </p:nvSpPr>
        <p:spPr/>
        <p:txBody>
          <a:bodyPr/>
          <a:lstStyle/>
          <a:p>
            <a:fld id="{DA6CD3FF-60CA-B34A-A41A-B5283F3D8D06}" type="slidenum">
              <a:rPr lang="en-US" smtClean="0"/>
              <a:t>3</a:t>
            </a:fld>
            <a:endParaRPr lang="en-US"/>
          </a:p>
        </p:txBody>
      </p:sp>
    </p:spTree>
    <p:extLst>
      <p:ext uri="{BB962C8B-B14F-4D97-AF65-F5344CB8AC3E}">
        <p14:creationId xmlns:p14="http://schemas.microsoft.com/office/powerpoint/2010/main" val="220638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question I have always</a:t>
            </a:r>
            <a:r>
              <a:rPr lang="en-US" baseline="0" dirty="0" smtClean="0"/>
              <a:t> wondered about is, why would an organization not take advantage of test automation?</a:t>
            </a:r>
            <a:endParaRPr lang="en-US" dirty="0" smtClean="0"/>
          </a:p>
          <a:p>
            <a:endParaRPr lang="en-US" dirty="0" smtClean="0"/>
          </a:p>
          <a:p>
            <a:r>
              <a:rPr lang="en-US" dirty="0" smtClean="0"/>
              <a:t>For one thing, it’s can be expensive, at least at first.  If tools</a:t>
            </a:r>
            <a:r>
              <a:rPr lang="en-US" baseline="0" dirty="0" smtClean="0"/>
              <a:t> are used, those will likely need licenses.  Otherwise, you have to pay engineers to develop the test scripts, methods, JAR files, or whatever </a:t>
            </a:r>
            <a:r>
              <a:rPr lang="en-US" baseline="0" dirty="0" err="1" smtClean="0"/>
              <a:t>executables</a:t>
            </a:r>
            <a:r>
              <a:rPr lang="en-US" baseline="0" dirty="0" smtClean="0"/>
              <a:t>.  This requires design and the whole gamut of software development processes about which some members of the test team may not be familiar, so it will also require training.</a:t>
            </a:r>
          </a:p>
          <a:p>
            <a:endParaRPr lang="en-US" baseline="0" dirty="0" smtClean="0"/>
          </a:p>
          <a:p>
            <a:r>
              <a:rPr lang="en-US" baseline="0" dirty="0" smtClean="0"/>
              <a:t>There appears to be a mentality at some organizations that tests that run without user supervision don’t really test anything, that somehow the person using the automated test suites isn’t doing his or her job when the reality is that test automation is adding to and facilitating the other testing that is typically done.</a:t>
            </a:r>
          </a:p>
          <a:p>
            <a:endParaRPr lang="en-US" baseline="0" dirty="0" smtClean="0"/>
          </a:p>
          <a:p>
            <a:r>
              <a:rPr lang="en-US" baseline="0" dirty="0" smtClean="0"/>
              <a:t>We know how the actual software product has been tested, but one common question that remains is “how are the tests tested?”   The answer is, of course, that at some point, the automated tests have to be verified manually.</a:t>
            </a:r>
          </a:p>
        </p:txBody>
      </p:sp>
      <p:sp>
        <p:nvSpPr>
          <p:cNvPr id="4" name="Slide Number Placeholder 3"/>
          <p:cNvSpPr>
            <a:spLocks noGrp="1"/>
          </p:cNvSpPr>
          <p:nvPr>
            <p:ph type="sldNum" sz="quarter" idx="10"/>
          </p:nvPr>
        </p:nvSpPr>
        <p:spPr/>
        <p:txBody>
          <a:bodyPr/>
          <a:lstStyle/>
          <a:p>
            <a:fld id="{DA6CD3FF-60CA-B34A-A41A-B5283F3D8D06}" type="slidenum">
              <a:rPr lang="en-US" smtClean="0"/>
              <a:t>4</a:t>
            </a:fld>
            <a:endParaRPr lang="en-US"/>
          </a:p>
        </p:txBody>
      </p:sp>
    </p:spTree>
    <p:extLst>
      <p:ext uri="{BB962C8B-B14F-4D97-AF65-F5344CB8AC3E}">
        <p14:creationId xmlns:p14="http://schemas.microsoft.com/office/powerpoint/2010/main" val="3368252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Computer programs are deterministic things, and automating testing ensures that</a:t>
            </a:r>
            <a:r>
              <a:rPr lang="en-US" baseline="0" dirty="0" smtClean="0"/>
              <a:t> the tests are executed the same way every time.  </a:t>
            </a:r>
          </a:p>
          <a:p>
            <a:endParaRPr lang="en-US" baseline="0" dirty="0" smtClean="0"/>
          </a:p>
          <a:p>
            <a:r>
              <a:rPr lang="en-US" baseline="0" dirty="0" smtClean="0"/>
              <a:t>Automated tests run, ideally, with no user supervision.  Thus, they can run overnight when no one is working or using the company’s computing resources.  We had an expression about this – “keeping the building warm.“  If everything goes well, all that remains when I return in the morning is to generate a report on the previous night’s testing that will hopefully be short.  Since no one is sitting behind a terminal doing these tasks by hand, the test team is free to perform tasks that are best done by live humans, like testing a specific bug fix included in the latest build, or troubleshooting a problem brought to us by a customer. Or writing new tests for the test suite.  However, even when I am doing testing “by hand,” some automated processes are still helpful in supporting my manual testing activities.  For example, system setup and generation of test data are tasks that are best automated.</a:t>
            </a:r>
          </a:p>
          <a:p>
            <a:endParaRPr lang="en-US" baseline="0" dirty="0" smtClean="0"/>
          </a:p>
          <a:p>
            <a:r>
              <a:rPr lang="en-US" baseline="0" dirty="0" smtClean="0"/>
              <a:t>An automated test suite can execute far faster and do more tests than a human can, thus increasing productivity.  For example, the project in which I am currently working has a requirement that the install script not assume anything at all about the setup, and leave nearly the entire configuration for afterwards.  This makes setting up the new build for testing a tedious, error-prone affair that can take hours.  The same setup, assuming that my test environment has not changed since the previous build, takes a few seconds using an automation script.</a:t>
            </a:r>
          </a:p>
          <a:p>
            <a:endParaRPr lang="en-US" baseline="0" dirty="0" smtClean="0"/>
          </a:p>
          <a:p>
            <a:r>
              <a:rPr lang="en-US" baseline="0" dirty="0" smtClean="0"/>
              <a:t>(possible FAQ:  Why?  A: Partly due to security concerns – some configuration items are classified.  Other parts require possibly different setups for different types of files to be processed.)</a:t>
            </a:r>
          </a:p>
          <a:p>
            <a:endParaRPr lang="en-US" baseline="0" dirty="0" smtClean="0"/>
          </a:p>
          <a:p>
            <a:r>
              <a:rPr lang="en-US" baseline="0" dirty="0" smtClean="0"/>
              <a:t>Finally, like the productivity argument, since automated tests can do more than a room full of testers, automated tests can run more times on more data, which means more scenarios can be run, possibly finding problems that were unanticipated during development, providing greater “coverage” than would otherwise be possible while still meeting deadlines.  For example, the various test configuration items for the desired data to be used in subsequent test runs can be kept in an XML or CSV table.</a:t>
            </a:r>
            <a:endParaRPr lang="en-US" dirty="0"/>
          </a:p>
        </p:txBody>
      </p:sp>
      <p:sp>
        <p:nvSpPr>
          <p:cNvPr id="4" name="Slide Number Placeholder 3"/>
          <p:cNvSpPr>
            <a:spLocks noGrp="1"/>
          </p:cNvSpPr>
          <p:nvPr>
            <p:ph type="sldNum" sz="quarter" idx="10"/>
          </p:nvPr>
        </p:nvSpPr>
        <p:spPr/>
        <p:txBody>
          <a:bodyPr/>
          <a:lstStyle/>
          <a:p>
            <a:fld id="{DA6CD3FF-60CA-B34A-A41A-B5283F3D8D06}" type="slidenum">
              <a:rPr lang="en-US" smtClean="0"/>
              <a:t>5</a:t>
            </a:fld>
            <a:endParaRPr lang="en-US"/>
          </a:p>
        </p:txBody>
      </p:sp>
    </p:spTree>
    <p:extLst>
      <p:ext uri="{BB962C8B-B14F-4D97-AF65-F5344CB8AC3E}">
        <p14:creationId xmlns:p14="http://schemas.microsoft.com/office/powerpoint/2010/main" val="3767114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 strategies</a:t>
            </a:r>
            <a:r>
              <a:rPr lang="en-US" baseline="0" dirty="0" smtClean="0"/>
              <a:t> can usually be placed in two groups:</a:t>
            </a:r>
          </a:p>
          <a:p>
            <a:endParaRPr lang="en-US" baseline="0" dirty="0" smtClean="0"/>
          </a:p>
          <a:p>
            <a:r>
              <a:rPr lang="en-US" baseline="0" dirty="0" smtClean="0"/>
              <a:t>The first is</a:t>
            </a:r>
            <a:r>
              <a:rPr lang="en-US" dirty="0" smtClean="0"/>
              <a:t> a defect prevention strategy is one that “</a:t>
            </a:r>
            <a:r>
              <a:rPr lang="en-US" sz="1200" kern="1200" dirty="0" smtClean="0">
                <a:solidFill>
                  <a:schemeClr val="tx1"/>
                </a:solidFill>
                <a:effectLst/>
                <a:latin typeface="+mn-lt"/>
                <a:ea typeface="+mn-ea"/>
                <a:cs typeface="+mn-cs"/>
              </a:rPr>
              <a:t>provides the greatest cost and schedule savings over the course of a project because they are employed from the outset of a software project and therefore tend to find defects earlier, when they can be more easily resolved.”  This is a goal of the</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est-driven development strategy of most Agile</a:t>
            </a:r>
            <a:r>
              <a:rPr lang="en-US" sz="1200" kern="1200" baseline="0" dirty="0" smtClean="0">
                <a:solidFill>
                  <a:schemeClr val="tx1"/>
                </a:solidFill>
                <a:effectLst/>
                <a:latin typeface="+mn-lt"/>
                <a:ea typeface="+mn-ea"/>
                <a:cs typeface="+mn-cs"/>
              </a:rPr>
              <a:t> development processes.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 defect detection strategy, on the other hand, supplements prevention strategies, and are implemented after a runnable software product has been produced.</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IEEE’s definition of testability:</a:t>
            </a:r>
          </a:p>
          <a:p>
            <a:endParaRPr lang="en-US" sz="1200" kern="1200" baseline="0" dirty="0" smtClean="0">
              <a:solidFill>
                <a:schemeClr val="tx1"/>
              </a:solidFill>
              <a:effectLst/>
              <a:latin typeface="+mn-lt"/>
              <a:ea typeface="+mn-ea"/>
              <a:cs typeface="+mn-cs"/>
            </a:endParaRPr>
          </a:p>
          <a:p>
            <a:pPr marL="228600" indent="-228600">
              <a:buAutoNum type="arabicPeriod"/>
            </a:pPr>
            <a:r>
              <a:rPr lang="en-US" sz="1200" i="1" kern="1200" dirty="0" smtClean="0">
                <a:solidFill>
                  <a:schemeClr val="tx1"/>
                </a:solidFill>
                <a:effectLst/>
                <a:latin typeface="+mn-lt"/>
                <a:ea typeface="+mn-ea"/>
                <a:cs typeface="+mn-cs"/>
              </a:rPr>
              <a:t>The degree to which a system or component facilitates the establishment of test criteria and the performance of tests to determine whether those criteria have been met.  </a:t>
            </a:r>
          </a:p>
          <a:p>
            <a:pPr marL="228600" indent="-228600">
              <a:buAutoNum type="arabicPeriod"/>
            </a:pPr>
            <a:endParaRPr lang="en-US" sz="1200" kern="1200" dirty="0" smtClean="0">
              <a:solidFill>
                <a:schemeClr val="tx1"/>
              </a:solidFill>
              <a:effectLst/>
              <a:latin typeface="+mn-lt"/>
              <a:ea typeface="+mn-ea"/>
              <a:cs typeface="+mn-cs"/>
            </a:endParaRPr>
          </a:p>
          <a:p>
            <a:pPr marL="228600" indent="-228600">
              <a:buAutoNum type="arabicPeriod" startAt="2"/>
            </a:pPr>
            <a:r>
              <a:rPr lang="en-US" sz="1200" i="1" kern="1200" dirty="0" smtClean="0">
                <a:solidFill>
                  <a:schemeClr val="tx1"/>
                </a:solidFill>
                <a:effectLst/>
                <a:latin typeface="+mn-lt"/>
                <a:ea typeface="+mn-ea"/>
                <a:cs typeface="+mn-cs"/>
              </a:rPr>
              <a:t>The degree to which a requirement is stated in terms that permit establishment of test criteria and performance of tests to determine whether those criteria have been met.</a:t>
            </a:r>
            <a:r>
              <a:rPr lang="en-US" sz="1200" kern="1200" dirty="0" smtClean="0">
                <a:solidFill>
                  <a:schemeClr val="tx1"/>
                </a:solidFill>
                <a:effectLst/>
                <a:latin typeface="+mn-lt"/>
                <a:ea typeface="+mn-ea"/>
                <a:cs typeface="+mn-cs"/>
              </a:rPr>
              <a:t> </a:t>
            </a:r>
          </a:p>
          <a:p>
            <a:pPr marL="228600" indent="-228600">
              <a:buAutoNum type="arabicPeriod" startAt="2"/>
            </a:pPr>
            <a:endParaRPr lang="en-US" sz="1200" kern="1200" baseline="0" dirty="0" smtClean="0">
              <a:solidFill>
                <a:schemeClr val="tx1"/>
              </a:solidFill>
              <a:effectLst/>
              <a:latin typeface="+mn-lt"/>
              <a:ea typeface="+mn-ea"/>
              <a:cs typeface="+mn-cs"/>
            </a:endParaRPr>
          </a:p>
          <a:p>
            <a:pPr marL="0" indent="0">
              <a:buNone/>
            </a:pPr>
            <a:r>
              <a:rPr lang="en-US" sz="1200" kern="1200" baseline="0" dirty="0" smtClean="0">
                <a:solidFill>
                  <a:schemeClr val="tx1"/>
                </a:solidFill>
                <a:effectLst/>
                <a:latin typeface="+mn-lt"/>
                <a:ea typeface="+mn-ea"/>
                <a:cs typeface="+mn-cs"/>
              </a:rPr>
              <a:t>What this means is that </a:t>
            </a:r>
            <a:r>
              <a:rPr lang="en-US" sz="1200" kern="1200" dirty="0" smtClean="0">
                <a:solidFill>
                  <a:schemeClr val="tx1"/>
                </a:solidFill>
                <a:effectLst/>
                <a:latin typeface="+mn-lt"/>
                <a:ea typeface="+mn-ea"/>
                <a:cs typeface="+mn-cs"/>
              </a:rPr>
              <a:t>given an initial system state and set of inputs, the outputs of the</a:t>
            </a:r>
            <a:r>
              <a:rPr lang="en-US" sz="1200" kern="1200" baseline="0" dirty="0" smtClean="0">
                <a:solidFill>
                  <a:schemeClr val="tx1"/>
                </a:solidFill>
                <a:effectLst/>
                <a:latin typeface="+mn-lt"/>
                <a:ea typeface="+mn-ea"/>
                <a:cs typeface="+mn-cs"/>
              </a:rPr>
              <a:t> tests </a:t>
            </a:r>
            <a:r>
              <a:rPr lang="en-US" sz="1200" kern="1200" dirty="0" smtClean="0">
                <a:solidFill>
                  <a:schemeClr val="tx1"/>
                </a:solidFill>
                <a:effectLst/>
                <a:latin typeface="+mn-lt"/>
                <a:ea typeface="+mn-ea"/>
                <a:cs typeface="+mn-cs"/>
              </a:rPr>
              <a:t>are predictable and repeatable.  When it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not possible to guarantee this, such as when developing a video game, automated testing is likely</a:t>
            </a:r>
            <a:r>
              <a:rPr lang="en-US" sz="1200" kern="1200" baseline="0" dirty="0" smtClean="0">
                <a:solidFill>
                  <a:schemeClr val="tx1"/>
                </a:solidFill>
                <a:effectLst/>
                <a:latin typeface="+mn-lt"/>
                <a:ea typeface="+mn-ea"/>
                <a:cs typeface="+mn-cs"/>
              </a:rPr>
              <a:t> not to be possible.</a:t>
            </a:r>
          </a:p>
        </p:txBody>
      </p:sp>
      <p:sp>
        <p:nvSpPr>
          <p:cNvPr id="4" name="Slide Number Placeholder 3"/>
          <p:cNvSpPr>
            <a:spLocks noGrp="1"/>
          </p:cNvSpPr>
          <p:nvPr>
            <p:ph type="sldNum" sz="quarter" idx="10"/>
          </p:nvPr>
        </p:nvSpPr>
        <p:spPr/>
        <p:txBody>
          <a:bodyPr/>
          <a:lstStyle/>
          <a:p>
            <a:fld id="{DA6CD3FF-60CA-B34A-A41A-B5283F3D8D06}" type="slidenum">
              <a:rPr lang="en-US" smtClean="0"/>
              <a:t>6</a:t>
            </a:fld>
            <a:endParaRPr lang="en-US"/>
          </a:p>
        </p:txBody>
      </p:sp>
    </p:spTree>
    <p:extLst>
      <p:ext uri="{BB962C8B-B14F-4D97-AF65-F5344CB8AC3E}">
        <p14:creationId xmlns:p14="http://schemas.microsoft.com/office/powerpoint/2010/main" val="3926765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One common mistake made by test</a:t>
            </a:r>
            <a:r>
              <a:rPr lang="en-US" baseline="0" dirty="0" smtClean="0"/>
              <a:t> leads is assuming that everything can be automated, where this is not really the case.  Manual and automated testing are actually very different.  You </a:t>
            </a:r>
            <a:r>
              <a:rPr lang="en-US" baseline="0" dirty="0" err="1" smtClean="0"/>
              <a:t>wouldn</a:t>
            </a:r>
            <a:r>
              <a:rPr lang="fr-FR" baseline="0" dirty="0" smtClean="0"/>
              <a:t>’</a:t>
            </a:r>
            <a:r>
              <a:rPr lang="fr-FR" baseline="0" dirty="0" err="1" smtClean="0"/>
              <a:t>t</a:t>
            </a:r>
            <a:r>
              <a:rPr lang="fr-FR" baseline="0" dirty="0" smtClean="0"/>
              <a:t>, for </a:t>
            </a:r>
            <a:r>
              <a:rPr lang="fr-FR" baseline="0" dirty="0" err="1" smtClean="0"/>
              <a:t>example</a:t>
            </a:r>
            <a:r>
              <a:rPr lang="fr-FR" baseline="0" dirty="0" smtClean="0"/>
              <a:t>, </a:t>
            </a:r>
            <a:r>
              <a:rPr lang="fr-FR" baseline="0" dirty="0" err="1" smtClean="0"/>
              <a:t>waste</a:t>
            </a:r>
            <a:r>
              <a:rPr lang="fr-FR" baseline="0" dirty="0" smtClean="0"/>
              <a:t> time </a:t>
            </a:r>
            <a:r>
              <a:rPr lang="fr-FR" baseline="0" dirty="0" err="1" smtClean="0"/>
              <a:t>automating</a:t>
            </a:r>
            <a:r>
              <a:rPr lang="fr-FR" baseline="0" dirty="0" smtClean="0"/>
              <a:t> a test for </a:t>
            </a:r>
            <a:r>
              <a:rPr lang="fr-FR" baseline="0" dirty="0" err="1" smtClean="0"/>
              <a:t>most</a:t>
            </a:r>
            <a:r>
              <a:rPr lang="fr-FR" baseline="0" dirty="0" smtClean="0"/>
              <a:t> bug fixes. </a:t>
            </a:r>
            <a:r>
              <a:rPr lang="en-US" baseline="0" dirty="0" smtClean="0"/>
              <a:t>Insisting that the test for every bug fix be added to the automated test suite would not provide very much value for the effort.  The bugs probably were not discovered by your regression tests, so the tests for the fixes probably shouldn’t be added to them because the bug report represents a problem that was only evident under a very specific set of circumstances.  </a:t>
            </a:r>
            <a:endParaRPr lang="en-US" dirty="0" smtClean="0"/>
          </a:p>
          <a:p>
            <a:endParaRPr lang="fr-FR" baseline="0" dirty="0" smtClean="0"/>
          </a:p>
          <a:p>
            <a:r>
              <a:rPr lang="en-US" dirty="0" smtClean="0"/>
              <a:t>Two </a:t>
            </a:r>
            <a:r>
              <a:rPr lang="en-US" dirty="0" smtClean="0"/>
              <a:t>types of tests are particularly</a:t>
            </a:r>
            <a:r>
              <a:rPr lang="en-US" baseline="0" dirty="0" smtClean="0"/>
              <a:t> good candidates.</a:t>
            </a:r>
          </a:p>
          <a:p>
            <a:endParaRPr lang="en-US" baseline="0" dirty="0" smtClean="0"/>
          </a:p>
          <a:p>
            <a:r>
              <a:rPr lang="en-US" baseline="0" dirty="0" smtClean="0"/>
              <a:t>Unit tests, which are generally run by the developer prior to turning in a piece of work, </a:t>
            </a:r>
            <a:r>
              <a:rPr lang="en-US" baseline="0" dirty="0" smtClean="0"/>
              <a:t>and are </a:t>
            </a:r>
            <a:r>
              <a:rPr lang="en-US" baseline="0" dirty="0" smtClean="0"/>
              <a:t>usually written, at least in part, prior to the actual code.  </a:t>
            </a:r>
            <a:r>
              <a:rPr lang="en-US" baseline="0" dirty="0" err="1" smtClean="0"/>
              <a:t>Netbeans</a:t>
            </a:r>
            <a:r>
              <a:rPr lang="en-US" baseline="0" dirty="0" smtClean="0"/>
              <a:t> generates unit tests for each method, with the specifics to be filled in by the developer.  Assertions indicate the expected outputs of the test.  Tests can be repeated on lists of data to check things like boundary conditions.</a:t>
            </a:r>
          </a:p>
          <a:p>
            <a:endParaRPr lang="en-US" baseline="0" dirty="0" smtClean="0"/>
          </a:p>
          <a:p>
            <a:r>
              <a:rPr lang="en-US" baseline="0" dirty="0" smtClean="0"/>
              <a:t>Regression tests, </a:t>
            </a:r>
            <a:r>
              <a:rPr lang="en-US" baseline="0" dirty="0" smtClean="0"/>
              <a:t>usually outlined in the test plan, which </a:t>
            </a:r>
            <a:r>
              <a:rPr lang="en-US" baseline="0" dirty="0" smtClean="0"/>
              <a:t>are run to ensure that existing functionality still works.  Initially, these are run by hand, but later automated.  The automated tests accumulate over time.  Performing these tests overnight using automation saves money, increases productivity, and frees testers to perform other tests during the workday.</a:t>
            </a:r>
          </a:p>
          <a:p>
            <a:endParaRPr lang="en-US" baseline="0" dirty="0" smtClean="0"/>
          </a:p>
          <a:p>
            <a:r>
              <a:rPr lang="en-US" baseline="0" dirty="0" smtClean="0"/>
              <a:t>Not good candidates for automation:  most bug fixes (one-off testing), tests done near the end of lifecycle, those that cannot be broken down to relatively simple sub-tasks, or those with outputs that are nondeterministic, such as video games.</a:t>
            </a:r>
            <a:endParaRPr lang="en-US" dirty="0"/>
          </a:p>
        </p:txBody>
      </p:sp>
      <p:sp>
        <p:nvSpPr>
          <p:cNvPr id="4" name="Slide Number Placeholder 3"/>
          <p:cNvSpPr>
            <a:spLocks noGrp="1"/>
          </p:cNvSpPr>
          <p:nvPr>
            <p:ph type="sldNum" sz="quarter" idx="10"/>
          </p:nvPr>
        </p:nvSpPr>
        <p:spPr/>
        <p:txBody>
          <a:bodyPr/>
          <a:lstStyle/>
          <a:p>
            <a:fld id="{DA6CD3FF-60CA-B34A-A41A-B5283F3D8D06}" type="slidenum">
              <a:rPr lang="en-US" smtClean="0"/>
              <a:t>7</a:t>
            </a:fld>
            <a:endParaRPr lang="en-US"/>
          </a:p>
        </p:txBody>
      </p:sp>
    </p:spTree>
    <p:extLst>
      <p:ext uri="{BB962C8B-B14F-4D97-AF65-F5344CB8AC3E}">
        <p14:creationId xmlns:p14="http://schemas.microsoft.com/office/powerpoint/2010/main" val="401475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have a short suite of smoke tests that I run before the</a:t>
            </a:r>
            <a:r>
              <a:rPr lang="en-US" baseline="0" dirty="0" smtClean="0"/>
              <a:t> main battery of tests that verifies that the install went well and that the software works at least on the basic level.  If anything in this suite fails, there is little point in continuing and I can raise the red flag right </a:t>
            </a:r>
            <a:r>
              <a:rPr lang="en-US" baseline="0" dirty="0" smtClean="0"/>
              <a:t>away (or fix my installation), </a:t>
            </a:r>
            <a:r>
              <a:rPr lang="en-US" baseline="0" dirty="0" smtClean="0"/>
              <a:t>not the next day when all 90-odd tests have failed due to the same issue.  For this reason, I like to start testing around 2:30 or 3:00 in the afternoon, so I can watch the first few tests pass or fail before leaving them to run on their own.</a:t>
            </a:r>
          </a:p>
          <a:p>
            <a:endParaRPr lang="en-US" baseline="0" dirty="0" smtClean="0"/>
          </a:p>
          <a:p>
            <a:r>
              <a:rPr lang="en-US" baseline="0" dirty="0" smtClean="0"/>
              <a:t>It is important to note that not every test can be automated.  This is because automated testing and manual testing are two different processes.  Much of manual testing involves activities that are done once or just a few times.  It would make little sense to automated those tasks.  </a:t>
            </a:r>
            <a:endParaRPr lang="en-US" dirty="0"/>
          </a:p>
        </p:txBody>
      </p:sp>
      <p:sp>
        <p:nvSpPr>
          <p:cNvPr id="4" name="Slide Number Placeholder 3"/>
          <p:cNvSpPr>
            <a:spLocks noGrp="1"/>
          </p:cNvSpPr>
          <p:nvPr>
            <p:ph type="sldNum" sz="quarter" idx="10"/>
          </p:nvPr>
        </p:nvSpPr>
        <p:spPr/>
        <p:txBody>
          <a:bodyPr/>
          <a:lstStyle/>
          <a:p>
            <a:fld id="{DA6CD3FF-60CA-B34A-A41A-B5283F3D8D06}" type="slidenum">
              <a:rPr lang="en-US" smtClean="0"/>
              <a:t>8</a:t>
            </a:fld>
            <a:endParaRPr lang="en-US"/>
          </a:p>
        </p:txBody>
      </p:sp>
    </p:spTree>
    <p:extLst>
      <p:ext uri="{BB962C8B-B14F-4D97-AF65-F5344CB8AC3E}">
        <p14:creationId xmlns:p14="http://schemas.microsoft.com/office/powerpoint/2010/main" val="1042363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Chapter 4 describes a failed attempt at automation</a:t>
            </a:r>
            <a:r>
              <a:rPr lang="en-US" baseline="0" dirty="0" smtClean="0"/>
              <a:t> by Prodigy, an online service we older people might be familiar with that predates the commercial Internet.  In the beginning, developers were intrigued by the automated tests, but ultimately found that they were too complex and required too much setup to be of practical use, so it eventually became “</a:t>
            </a:r>
            <a:r>
              <a:rPr lang="en-US" baseline="0" dirty="0" err="1" smtClean="0"/>
              <a:t>shelfware</a:t>
            </a:r>
            <a:r>
              <a:rPr lang="en-US" baseline="0" dirty="0" smtClean="0"/>
              <a:t>.”  In my experience, tools were developed and run by one or two developers who could make them work well, but when they left the team, they fell into disuse.  </a:t>
            </a:r>
          </a:p>
          <a:p>
            <a:endParaRPr lang="en-US" baseline="0" dirty="0" smtClean="0"/>
          </a:p>
          <a:p>
            <a:r>
              <a:rPr lang="en-US" baseline="0" dirty="0" smtClean="0"/>
              <a:t>I was the inheritor of one such effort.  It took me three months to get the suite running again after it had sat for a year.  It still didn’t live up to expectations, and did not survive my being reassigned myself.  Actually, other developers would ask me about the </a:t>
            </a:r>
            <a:r>
              <a:rPr lang="en-US" baseline="0" dirty="0" err="1" smtClean="0"/>
              <a:t>autotest</a:t>
            </a:r>
            <a:r>
              <a:rPr lang="en-US" baseline="0" dirty="0" smtClean="0"/>
              <a:t> effort from time to time; apparently, since there were considerable sunk costs in terms of man-hours, management found it difficult to just let it go.  I would refer them to the README I had written describing my effort at resuscitating this set of suites, but it ended up raising more questions than it answered.  </a:t>
            </a:r>
          </a:p>
          <a:p>
            <a:endParaRPr lang="en-US" baseline="0" dirty="0" smtClean="0"/>
          </a:p>
          <a:p>
            <a:r>
              <a:rPr lang="en-US" baseline="0" dirty="0" smtClean="0"/>
              <a:t>This system violated the first three rules stated on this slide.  They were excessively elaborate in design, they were far from maintainable as a result, and I was provided with practically no documentation when I took the project over.</a:t>
            </a:r>
          </a:p>
          <a:p>
            <a:endParaRPr lang="en-US" baseline="0" dirty="0" smtClean="0"/>
          </a:p>
          <a:p>
            <a:r>
              <a:rPr lang="en-US" baseline="0" dirty="0" smtClean="0"/>
              <a:t>In general, the best tests are simple, that is, they test just one thing.  They are designed to the same standards as the rest of the software, which means they are maintainable, well-documented, and are comprised of many reusable components. (but I don</a:t>
            </a:r>
            <a:r>
              <a:rPr lang="fr-FR" baseline="0" dirty="0" smtClean="0"/>
              <a:t>’</a:t>
            </a:r>
            <a:r>
              <a:rPr lang="en-US" baseline="0" dirty="0" smtClean="0"/>
              <a:t>t need to tell you all that)</a:t>
            </a:r>
          </a:p>
          <a:p>
            <a:endParaRPr lang="en-US" dirty="0"/>
          </a:p>
        </p:txBody>
      </p:sp>
      <p:sp>
        <p:nvSpPr>
          <p:cNvPr id="4" name="Slide Number Placeholder 3"/>
          <p:cNvSpPr>
            <a:spLocks noGrp="1"/>
          </p:cNvSpPr>
          <p:nvPr>
            <p:ph type="sldNum" sz="quarter" idx="10"/>
          </p:nvPr>
        </p:nvSpPr>
        <p:spPr/>
        <p:txBody>
          <a:bodyPr/>
          <a:lstStyle/>
          <a:p>
            <a:fld id="{DA6CD3FF-60CA-B34A-A41A-B5283F3D8D06}" type="slidenum">
              <a:rPr lang="en-US" smtClean="0"/>
              <a:t>9</a:t>
            </a:fld>
            <a:endParaRPr lang="en-US"/>
          </a:p>
        </p:txBody>
      </p:sp>
    </p:spTree>
    <p:extLst>
      <p:ext uri="{BB962C8B-B14F-4D97-AF65-F5344CB8AC3E}">
        <p14:creationId xmlns:p14="http://schemas.microsoft.com/office/powerpoint/2010/main" val="40147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CA55EF-8B50-1E49-9B25-5370D82725E9}"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8E8A4-D7D6-9F45-A4B0-C984DF4E8718}" type="slidenum">
              <a:rPr lang="en-US" smtClean="0"/>
              <a:t>‹#›</a:t>
            </a:fld>
            <a:endParaRPr lang="en-US"/>
          </a:p>
        </p:txBody>
      </p:sp>
    </p:spTree>
    <p:extLst>
      <p:ext uri="{BB962C8B-B14F-4D97-AF65-F5344CB8AC3E}">
        <p14:creationId xmlns:p14="http://schemas.microsoft.com/office/powerpoint/2010/main" val="17779591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CA55EF-8B50-1E49-9B25-5370D82725E9}"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8E8A4-D7D6-9F45-A4B0-C984DF4E8718}" type="slidenum">
              <a:rPr lang="en-US" smtClean="0"/>
              <a:t>‹#›</a:t>
            </a:fld>
            <a:endParaRPr lang="en-US"/>
          </a:p>
        </p:txBody>
      </p:sp>
    </p:spTree>
    <p:extLst>
      <p:ext uri="{BB962C8B-B14F-4D97-AF65-F5344CB8AC3E}">
        <p14:creationId xmlns:p14="http://schemas.microsoft.com/office/powerpoint/2010/main" val="3965980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CA55EF-8B50-1E49-9B25-5370D82725E9}"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8E8A4-D7D6-9F45-A4B0-C984DF4E8718}" type="slidenum">
              <a:rPr lang="en-US" smtClean="0"/>
              <a:t>‹#›</a:t>
            </a:fld>
            <a:endParaRPr lang="en-US"/>
          </a:p>
        </p:txBody>
      </p:sp>
    </p:spTree>
    <p:extLst>
      <p:ext uri="{BB962C8B-B14F-4D97-AF65-F5344CB8AC3E}">
        <p14:creationId xmlns:p14="http://schemas.microsoft.com/office/powerpoint/2010/main" val="722029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CA55EF-8B50-1E49-9B25-5370D82725E9}"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8E8A4-D7D6-9F45-A4B0-C984DF4E8718}" type="slidenum">
              <a:rPr lang="en-US" smtClean="0"/>
              <a:t>‹#›</a:t>
            </a:fld>
            <a:endParaRPr lang="en-US"/>
          </a:p>
        </p:txBody>
      </p:sp>
    </p:spTree>
    <p:extLst>
      <p:ext uri="{BB962C8B-B14F-4D97-AF65-F5344CB8AC3E}">
        <p14:creationId xmlns:p14="http://schemas.microsoft.com/office/powerpoint/2010/main" val="209412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CA55EF-8B50-1E49-9B25-5370D82725E9}"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38E8A4-D7D6-9F45-A4B0-C984DF4E8718}" type="slidenum">
              <a:rPr lang="en-US" smtClean="0"/>
              <a:t>‹#›</a:t>
            </a:fld>
            <a:endParaRPr lang="en-US"/>
          </a:p>
        </p:txBody>
      </p:sp>
    </p:spTree>
    <p:extLst>
      <p:ext uri="{BB962C8B-B14F-4D97-AF65-F5344CB8AC3E}">
        <p14:creationId xmlns:p14="http://schemas.microsoft.com/office/powerpoint/2010/main" val="276066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CA55EF-8B50-1E49-9B25-5370D82725E9}"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8E8A4-D7D6-9F45-A4B0-C984DF4E8718}" type="slidenum">
              <a:rPr lang="en-US" smtClean="0"/>
              <a:t>‹#›</a:t>
            </a:fld>
            <a:endParaRPr lang="en-US"/>
          </a:p>
        </p:txBody>
      </p:sp>
    </p:spTree>
    <p:extLst>
      <p:ext uri="{BB962C8B-B14F-4D97-AF65-F5344CB8AC3E}">
        <p14:creationId xmlns:p14="http://schemas.microsoft.com/office/powerpoint/2010/main" val="750612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CA55EF-8B50-1E49-9B25-5370D82725E9}" type="datetimeFigureOut">
              <a:rPr lang="en-US" smtClean="0"/>
              <a:t>10/9/15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38E8A4-D7D6-9F45-A4B0-C984DF4E8718}" type="slidenum">
              <a:rPr lang="en-US" smtClean="0"/>
              <a:t>‹#›</a:t>
            </a:fld>
            <a:endParaRPr lang="en-US"/>
          </a:p>
        </p:txBody>
      </p:sp>
    </p:spTree>
    <p:extLst>
      <p:ext uri="{BB962C8B-B14F-4D97-AF65-F5344CB8AC3E}">
        <p14:creationId xmlns:p14="http://schemas.microsoft.com/office/powerpoint/2010/main" val="1085825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CA55EF-8B50-1E49-9B25-5370D82725E9}" type="datetimeFigureOut">
              <a:rPr lang="en-US" smtClean="0"/>
              <a:t>10/9/15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38E8A4-D7D6-9F45-A4B0-C984DF4E8718}" type="slidenum">
              <a:rPr lang="en-US" smtClean="0"/>
              <a:t>‹#›</a:t>
            </a:fld>
            <a:endParaRPr lang="en-US"/>
          </a:p>
        </p:txBody>
      </p:sp>
    </p:spTree>
    <p:extLst>
      <p:ext uri="{BB962C8B-B14F-4D97-AF65-F5344CB8AC3E}">
        <p14:creationId xmlns:p14="http://schemas.microsoft.com/office/powerpoint/2010/main" val="1397661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CA55EF-8B50-1E49-9B25-5370D82725E9}" type="datetimeFigureOut">
              <a:rPr lang="en-US" smtClean="0"/>
              <a:t>10/9/15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38E8A4-D7D6-9F45-A4B0-C984DF4E8718}" type="slidenum">
              <a:rPr lang="en-US" smtClean="0"/>
              <a:t>‹#›</a:t>
            </a:fld>
            <a:endParaRPr lang="en-US"/>
          </a:p>
        </p:txBody>
      </p:sp>
    </p:spTree>
    <p:extLst>
      <p:ext uri="{BB962C8B-B14F-4D97-AF65-F5344CB8AC3E}">
        <p14:creationId xmlns:p14="http://schemas.microsoft.com/office/powerpoint/2010/main" val="3788595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CA55EF-8B50-1E49-9B25-5370D82725E9}"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8E8A4-D7D6-9F45-A4B0-C984DF4E8718}" type="slidenum">
              <a:rPr lang="en-US" smtClean="0"/>
              <a:t>‹#›</a:t>
            </a:fld>
            <a:endParaRPr lang="en-US"/>
          </a:p>
        </p:txBody>
      </p:sp>
    </p:spTree>
    <p:extLst>
      <p:ext uri="{BB962C8B-B14F-4D97-AF65-F5344CB8AC3E}">
        <p14:creationId xmlns:p14="http://schemas.microsoft.com/office/powerpoint/2010/main" val="96765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CA55EF-8B50-1E49-9B25-5370D82725E9}"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38E8A4-D7D6-9F45-A4B0-C984DF4E8718}" type="slidenum">
              <a:rPr lang="en-US" smtClean="0"/>
              <a:t>‹#›</a:t>
            </a:fld>
            <a:endParaRPr lang="en-US"/>
          </a:p>
        </p:txBody>
      </p:sp>
    </p:spTree>
    <p:extLst>
      <p:ext uri="{BB962C8B-B14F-4D97-AF65-F5344CB8AC3E}">
        <p14:creationId xmlns:p14="http://schemas.microsoft.com/office/powerpoint/2010/main" val="20875852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CA55EF-8B50-1E49-9B25-5370D82725E9}" type="datetimeFigureOut">
              <a:rPr lang="en-US" smtClean="0"/>
              <a:t>10/9/15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38E8A4-D7D6-9F45-A4B0-C984DF4E8718}" type="slidenum">
              <a:rPr lang="en-US" smtClean="0"/>
              <a:t>‹#›</a:t>
            </a:fld>
            <a:endParaRPr lang="en-US"/>
          </a:p>
        </p:txBody>
      </p:sp>
    </p:spTree>
    <p:extLst>
      <p:ext uri="{BB962C8B-B14F-4D97-AF65-F5344CB8AC3E}">
        <p14:creationId xmlns:p14="http://schemas.microsoft.com/office/powerpoint/2010/main" val="2477060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1260" y="2075814"/>
            <a:ext cx="7772400" cy="1470025"/>
          </a:xfrm>
        </p:spPr>
        <p:txBody>
          <a:bodyPr>
            <a:normAutofit fontScale="90000"/>
          </a:bodyPr>
          <a:lstStyle/>
          <a:p>
            <a:r>
              <a:rPr lang="en-US" dirty="0"/>
              <a:t>Enhancing the Effectiveness of Software </a:t>
            </a:r>
            <a:r>
              <a:rPr lang="en-US" dirty="0" smtClean="0"/>
              <a:t>Test </a:t>
            </a:r>
            <a:r>
              <a:rPr lang="en-US" dirty="0"/>
              <a:t>Automation</a:t>
            </a:r>
            <a:br>
              <a:rPr lang="en-US" dirty="0"/>
            </a:br>
            <a:endParaRPr lang="en-US" dirty="0"/>
          </a:p>
        </p:txBody>
      </p:sp>
      <p:sp>
        <p:nvSpPr>
          <p:cNvPr id="3" name="Subtitle 2"/>
          <p:cNvSpPr>
            <a:spLocks noGrp="1"/>
          </p:cNvSpPr>
          <p:nvPr>
            <p:ph type="subTitle" idx="1"/>
          </p:nvPr>
        </p:nvSpPr>
        <p:spPr>
          <a:xfrm>
            <a:off x="1371600" y="3306819"/>
            <a:ext cx="6400800" cy="1752600"/>
          </a:xfrm>
        </p:spPr>
        <p:txBody>
          <a:bodyPr/>
          <a:lstStyle/>
          <a:p>
            <a:r>
              <a:rPr lang="en-US" dirty="0" smtClean="0">
                <a:solidFill>
                  <a:schemeClr val="tx1"/>
                </a:solidFill>
              </a:rPr>
              <a:t>By</a:t>
            </a:r>
          </a:p>
          <a:p>
            <a:r>
              <a:rPr lang="en-US" dirty="0" smtClean="0">
                <a:solidFill>
                  <a:schemeClr val="tx1"/>
                </a:solidFill>
              </a:rPr>
              <a:t>David </a:t>
            </a:r>
            <a:r>
              <a:rPr lang="en-US" dirty="0">
                <a:solidFill>
                  <a:schemeClr val="tx1"/>
                </a:solidFill>
              </a:rPr>
              <a:t>W. Jansing </a:t>
            </a:r>
          </a:p>
        </p:txBody>
      </p:sp>
    </p:spTree>
    <p:extLst>
      <p:ext uri="{BB962C8B-B14F-4D97-AF65-F5344CB8AC3E}">
        <p14:creationId xmlns:p14="http://schemas.microsoft.com/office/powerpoint/2010/main" val="1855613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testing tools</a:t>
            </a:r>
            <a:endParaRPr lang="en-US" dirty="0"/>
          </a:p>
        </p:txBody>
      </p:sp>
      <p:sp>
        <p:nvSpPr>
          <p:cNvPr id="3" name="Content Placeholder 2"/>
          <p:cNvSpPr>
            <a:spLocks noGrp="1"/>
          </p:cNvSpPr>
          <p:nvPr>
            <p:ph idx="1"/>
          </p:nvPr>
        </p:nvSpPr>
        <p:spPr/>
        <p:txBody>
          <a:bodyPr/>
          <a:lstStyle/>
          <a:p>
            <a:r>
              <a:rPr lang="en-US" dirty="0" smtClean="0"/>
              <a:t>Capture/replay – most common type of </a:t>
            </a:r>
            <a:r>
              <a:rPr lang="en-US" dirty="0" smtClean="0"/>
              <a:t>tool.</a:t>
            </a:r>
          </a:p>
          <a:p>
            <a:endParaRPr lang="en-US" dirty="0"/>
          </a:p>
          <a:p>
            <a:r>
              <a:rPr lang="en-US" dirty="0" smtClean="0"/>
              <a:t>QF</a:t>
            </a:r>
            <a:r>
              <a:rPr lang="en-US" dirty="0" smtClean="0"/>
              <a:t>-</a:t>
            </a:r>
            <a:r>
              <a:rPr lang="en-US" dirty="0" smtClean="0"/>
              <a:t>Test</a:t>
            </a:r>
          </a:p>
          <a:p>
            <a:endParaRPr lang="en-US" dirty="0"/>
          </a:p>
          <a:p>
            <a:r>
              <a:rPr lang="en-US" dirty="0" smtClean="0"/>
              <a:t>T</a:t>
            </a:r>
            <a:r>
              <a:rPr lang="en-US" dirty="0" smtClean="0"/>
              <a:t>-Plan </a:t>
            </a:r>
            <a:r>
              <a:rPr lang="en-US" dirty="0" smtClean="0"/>
              <a:t>Robot</a:t>
            </a:r>
          </a:p>
          <a:p>
            <a:pPr marL="0" indent="0">
              <a:buNone/>
            </a:pPr>
            <a:endParaRPr lang="en-US" dirty="0" smtClean="0"/>
          </a:p>
          <a:p>
            <a:r>
              <a:rPr lang="en-US" dirty="0" smtClean="0"/>
              <a:t>Quick </a:t>
            </a:r>
            <a:r>
              <a:rPr lang="en-US" dirty="0"/>
              <a:t>Test Pro</a:t>
            </a:r>
          </a:p>
          <a:p>
            <a:endParaRPr lang="en-US" dirty="0" smtClean="0"/>
          </a:p>
        </p:txBody>
      </p:sp>
    </p:spTree>
    <p:extLst>
      <p:ext uri="{BB962C8B-B14F-4D97-AF65-F5344CB8AC3E}">
        <p14:creationId xmlns:p14="http://schemas.microsoft.com/office/powerpoint/2010/main" val="683080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QF-Test</a:t>
            </a:r>
            <a:endParaRPr lang="en-US" dirty="0"/>
          </a:p>
        </p:txBody>
      </p:sp>
      <p:pic>
        <p:nvPicPr>
          <p:cNvPr id="4" name="Content Placeholder 3" descr="Macintosh HD:Users:davidjansing:Desktop:qftest_running_in_solaris.png"/>
          <p:cNvPicPr>
            <a:picLocks noGrp="1"/>
          </p:cNvPicPr>
          <p:nvPr>
            <p:ph idx="1"/>
          </p:nvPr>
        </p:nvPicPr>
        <p:blipFill>
          <a:blip r:embed="rId3">
            <a:extLst>
              <a:ext uri="{28A0092B-C50C-407E-A947-70E740481C1C}">
                <a14:useLocalDpi xmlns:a14="http://schemas.microsoft.com/office/drawing/2010/main" val="0"/>
              </a:ext>
            </a:extLst>
          </a:blip>
          <a:srcRect t="5083" b="5083"/>
          <a:stretch>
            <a:fillRect/>
          </a:stretch>
        </p:blipFill>
        <p:spPr bwMode="auto">
          <a:prstGeom prst="rect">
            <a:avLst/>
          </a:prstGeom>
          <a:noFill/>
          <a:ln>
            <a:noFill/>
          </a:ln>
        </p:spPr>
      </p:pic>
    </p:spTree>
    <p:extLst>
      <p:ext uri="{BB962C8B-B14F-4D97-AF65-F5344CB8AC3E}">
        <p14:creationId xmlns:p14="http://schemas.microsoft.com/office/powerpoint/2010/main" val="3177471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QF-Test generated test step</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urier"/>
                <a:cs typeface="Courier"/>
              </a:rPr>
              <a:t>&lt;</a:t>
            </a:r>
            <a:r>
              <a:rPr lang="en-US" dirty="0" err="1">
                <a:latin typeface="Courier"/>
                <a:cs typeface="Courier"/>
              </a:rPr>
              <a:t>ComponentStep</a:t>
            </a:r>
            <a:r>
              <a:rPr lang="en-US" dirty="0">
                <a:latin typeface="Courier"/>
                <a:cs typeface="Courier"/>
              </a:rPr>
              <a:t> class="Button" </a:t>
            </a:r>
            <a:r>
              <a:rPr lang="en-US" dirty="0" err="1">
                <a:latin typeface="Courier"/>
                <a:cs typeface="Courier"/>
              </a:rPr>
              <a:t>classcount</a:t>
            </a:r>
            <a:r>
              <a:rPr lang="en-US" dirty="0">
                <a:latin typeface="Courier"/>
                <a:cs typeface="Courier"/>
              </a:rPr>
              <a:t>="</a:t>
            </a:r>
            <a:r>
              <a:rPr lang="en-US" dirty="0" smtClean="0">
                <a:latin typeface="Courier"/>
                <a:cs typeface="Courier"/>
              </a:rPr>
              <a:t>14” </a:t>
            </a:r>
            <a:r>
              <a:rPr lang="en-US" dirty="0" err="1" smtClean="0">
                <a:latin typeface="Courier"/>
                <a:cs typeface="Courier"/>
              </a:rPr>
              <a:t>classindex</a:t>
            </a:r>
            <a:r>
              <a:rPr lang="en-US" dirty="0">
                <a:latin typeface="Courier"/>
                <a:cs typeface="Courier"/>
              </a:rPr>
              <a:t>="</a:t>
            </a:r>
            <a:r>
              <a:rPr lang="en-US" dirty="0" smtClean="0">
                <a:latin typeface="Courier"/>
                <a:cs typeface="Courier"/>
              </a:rPr>
              <a:t>12” feature</a:t>
            </a:r>
            <a:r>
              <a:rPr lang="en-US" dirty="0">
                <a:latin typeface="Courier"/>
                <a:cs typeface="Courier"/>
              </a:rPr>
              <a:t>="change # of </a:t>
            </a:r>
            <a:r>
              <a:rPr lang="en-US" dirty="0" smtClean="0">
                <a:latin typeface="Courier"/>
                <a:cs typeface="Courier"/>
              </a:rPr>
              <a:t>servings” height</a:t>
            </a:r>
            <a:r>
              <a:rPr lang="en-US" dirty="0">
                <a:latin typeface="Courier"/>
                <a:cs typeface="Courier"/>
              </a:rPr>
              <a:t>="</a:t>
            </a:r>
            <a:r>
              <a:rPr lang="en-US" dirty="0" smtClean="0">
                <a:latin typeface="Courier"/>
                <a:cs typeface="Courier"/>
              </a:rPr>
              <a:t>27” id</a:t>
            </a:r>
            <a:r>
              <a:rPr lang="en-US" dirty="0">
                <a:latin typeface="Courier"/>
                <a:cs typeface="Courier"/>
              </a:rPr>
              <a:t>="</a:t>
            </a:r>
            <a:r>
              <a:rPr lang="en-US" dirty="0" err="1" smtClean="0">
                <a:latin typeface="Courier"/>
                <a:cs typeface="Courier"/>
              </a:rPr>
              <a:t>buttonChange</a:t>
            </a:r>
            <a:r>
              <a:rPr lang="en-US" dirty="0" smtClean="0">
                <a:latin typeface="Courier"/>
                <a:cs typeface="Courier"/>
              </a:rPr>
              <a:t>___</a:t>
            </a:r>
            <a:r>
              <a:rPr lang="en-US" dirty="0" err="1" smtClean="0">
                <a:latin typeface="Courier"/>
                <a:cs typeface="Courier"/>
              </a:rPr>
              <a:t>of_servings</a:t>
            </a:r>
            <a:r>
              <a:rPr lang="en-US" dirty="0" smtClean="0">
                <a:latin typeface="Courier"/>
                <a:cs typeface="Courier"/>
              </a:rPr>
              <a:t>” </a:t>
            </a:r>
            <a:r>
              <a:rPr lang="en-US" dirty="0" err="1" smtClean="0">
                <a:latin typeface="Courier"/>
                <a:cs typeface="Courier"/>
              </a:rPr>
              <a:t>uid</a:t>
            </a:r>
            <a:r>
              <a:rPr lang="en-US" dirty="0">
                <a:latin typeface="Courier"/>
                <a:cs typeface="Courier"/>
              </a:rPr>
              <a:t>="_M" width="</a:t>
            </a:r>
            <a:r>
              <a:rPr lang="en-US" dirty="0" smtClean="0">
                <a:latin typeface="Courier"/>
                <a:cs typeface="Courier"/>
              </a:rPr>
              <a:t>161” </a:t>
            </a:r>
            <a:r>
              <a:rPr lang="en-US" dirty="0">
                <a:latin typeface="Courier"/>
                <a:cs typeface="Courier"/>
              </a:rPr>
              <a:t>x="83" y="267"&gt;         </a:t>
            </a:r>
          </a:p>
          <a:p>
            <a:pPr marL="0" indent="0">
              <a:buNone/>
            </a:pPr>
            <a:r>
              <a:rPr lang="en-US" dirty="0" smtClean="0">
                <a:latin typeface="Courier"/>
                <a:cs typeface="Courier"/>
              </a:rPr>
              <a:t>	&lt;</a:t>
            </a:r>
            <a:r>
              <a:rPr lang="en-US" dirty="0" err="1">
                <a:latin typeface="Courier"/>
                <a:cs typeface="Courier"/>
              </a:rPr>
              <a:t>extrafeature</a:t>
            </a:r>
            <a:r>
              <a:rPr lang="en-US" dirty="0">
                <a:latin typeface="Courier"/>
                <a:cs typeface="Courier"/>
              </a:rPr>
              <a:t> name="</a:t>
            </a:r>
            <a:r>
              <a:rPr lang="en-US" dirty="0" err="1">
                <a:latin typeface="Courier"/>
                <a:cs typeface="Courier"/>
              </a:rPr>
              <a:t>qfs:class</a:t>
            </a:r>
            <a:r>
              <a:rPr lang="en-US" dirty="0">
                <a:latin typeface="Courier"/>
                <a:cs typeface="Courier"/>
              </a:rPr>
              <a:t>" negate="false" </a:t>
            </a:r>
            <a:r>
              <a:rPr lang="en-US" dirty="0" smtClean="0">
                <a:latin typeface="Courier"/>
                <a:cs typeface="Courier"/>
              </a:rPr>
              <a:t>	</a:t>
            </a:r>
            <a:r>
              <a:rPr lang="en-US" dirty="0" err="1" smtClean="0">
                <a:latin typeface="Courier"/>
                <a:cs typeface="Courier"/>
              </a:rPr>
              <a:t>regexp</a:t>
            </a:r>
            <a:r>
              <a:rPr lang="en-US" dirty="0">
                <a:latin typeface="Courier"/>
                <a:cs typeface="Courier"/>
              </a:rPr>
              <a:t>="</a:t>
            </a:r>
            <a:r>
              <a:rPr lang="en-US" dirty="0" smtClean="0">
                <a:latin typeface="Courier"/>
                <a:cs typeface="Courier"/>
              </a:rPr>
              <a:t>false” state</a:t>
            </a:r>
            <a:r>
              <a:rPr lang="en-US" dirty="0">
                <a:latin typeface="Courier"/>
                <a:cs typeface="Courier"/>
              </a:rPr>
              <a:t>="0"&gt;</a:t>
            </a:r>
            <a:r>
              <a:rPr lang="en-US" dirty="0" err="1" smtClean="0">
                <a:latin typeface="Courier"/>
                <a:cs typeface="Courier"/>
              </a:rPr>
              <a:t>javax.swing.Jbutton</a:t>
            </a:r>
            <a:endParaRPr lang="en-US" dirty="0" smtClean="0">
              <a:latin typeface="Courier"/>
              <a:cs typeface="Courier"/>
            </a:endParaRPr>
          </a:p>
          <a:p>
            <a:pPr marL="0" indent="0">
              <a:buNone/>
            </a:pPr>
            <a:r>
              <a:rPr lang="en-US" dirty="0" smtClean="0">
                <a:latin typeface="Courier"/>
                <a:cs typeface="Courier"/>
              </a:rPr>
              <a:t>	&lt;/</a:t>
            </a:r>
            <a:r>
              <a:rPr lang="en-US" dirty="0" err="1" smtClean="0">
                <a:latin typeface="Courier"/>
                <a:cs typeface="Courier"/>
              </a:rPr>
              <a:t>extrafeature</a:t>
            </a:r>
            <a:r>
              <a:rPr lang="en-US" dirty="0">
                <a:latin typeface="Courier"/>
                <a:cs typeface="Courier"/>
              </a:rPr>
              <a:t>&gt;         </a:t>
            </a:r>
          </a:p>
          <a:p>
            <a:pPr marL="0" indent="0">
              <a:buNone/>
            </a:pPr>
            <a:r>
              <a:rPr lang="en-US" dirty="0" smtClean="0">
                <a:latin typeface="Courier"/>
                <a:cs typeface="Courier"/>
              </a:rPr>
              <a:t>	&lt;</a:t>
            </a:r>
            <a:r>
              <a:rPr lang="en-US" dirty="0" err="1">
                <a:latin typeface="Courier"/>
                <a:cs typeface="Courier"/>
              </a:rPr>
              <a:t>extrafeature</a:t>
            </a:r>
            <a:r>
              <a:rPr lang="en-US" dirty="0">
                <a:latin typeface="Courier"/>
                <a:cs typeface="Courier"/>
              </a:rPr>
              <a:t> name="</a:t>
            </a:r>
            <a:r>
              <a:rPr lang="en-US" dirty="0" err="1">
                <a:latin typeface="Courier"/>
                <a:cs typeface="Courier"/>
              </a:rPr>
              <a:t>qfs:genericclass</a:t>
            </a:r>
            <a:r>
              <a:rPr lang="en-US" dirty="0">
                <a:latin typeface="Courier"/>
                <a:cs typeface="Courier"/>
              </a:rPr>
              <a:t>" negate="false" </a:t>
            </a:r>
            <a:r>
              <a:rPr lang="en-US" dirty="0" smtClean="0">
                <a:latin typeface="Courier"/>
                <a:cs typeface="Courier"/>
              </a:rPr>
              <a:t>	</a:t>
            </a:r>
            <a:r>
              <a:rPr lang="en-US" dirty="0" err="1" smtClean="0">
                <a:latin typeface="Courier"/>
                <a:cs typeface="Courier"/>
              </a:rPr>
              <a:t>regexp</a:t>
            </a:r>
            <a:r>
              <a:rPr lang="en-US" dirty="0">
                <a:latin typeface="Courier"/>
                <a:cs typeface="Courier"/>
              </a:rPr>
              <a:t>="</a:t>
            </a:r>
            <a:r>
              <a:rPr lang="en-US" dirty="0" smtClean="0">
                <a:latin typeface="Courier"/>
                <a:cs typeface="Courier"/>
              </a:rPr>
              <a:t>false”  </a:t>
            </a:r>
            <a:r>
              <a:rPr lang="en-US" dirty="0">
                <a:latin typeface="Courier"/>
                <a:cs typeface="Courier"/>
              </a:rPr>
              <a:t>state="0"&gt;Button&lt;/</a:t>
            </a:r>
            <a:r>
              <a:rPr lang="en-US" dirty="0" err="1">
                <a:latin typeface="Courier"/>
                <a:cs typeface="Courier"/>
              </a:rPr>
              <a:t>extrafeature</a:t>
            </a:r>
            <a:r>
              <a:rPr lang="en-US" dirty="0">
                <a:latin typeface="Courier"/>
                <a:cs typeface="Courier"/>
              </a:rPr>
              <a:t>&gt;         </a:t>
            </a:r>
          </a:p>
          <a:p>
            <a:pPr marL="0" indent="0">
              <a:buNone/>
            </a:pPr>
            <a:r>
              <a:rPr lang="en-US" dirty="0" smtClean="0">
                <a:latin typeface="Courier"/>
                <a:cs typeface="Courier"/>
              </a:rPr>
              <a:t>	&lt;</a:t>
            </a:r>
            <a:r>
              <a:rPr lang="en-US" dirty="0" err="1">
                <a:latin typeface="Courier"/>
                <a:cs typeface="Courier"/>
              </a:rPr>
              <a:t>extrafeature</a:t>
            </a:r>
            <a:r>
              <a:rPr lang="en-US" dirty="0">
                <a:latin typeface="Courier"/>
                <a:cs typeface="Courier"/>
              </a:rPr>
              <a:t> name="</a:t>
            </a:r>
            <a:r>
              <a:rPr lang="en-US" dirty="0" err="1">
                <a:latin typeface="Courier"/>
                <a:cs typeface="Courier"/>
              </a:rPr>
              <a:t>qfs:label</a:t>
            </a:r>
            <a:r>
              <a:rPr lang="en-US" dirty="0">
                <a:latin typeface="Courier"/>
                <a:cs typeface="Courier"/>
              </a:rPr>
              <a:t>" negate="false" </a:t>
            </a:r>
            <a:r>
              <a:rPr lang="en-US" dirty="0" smtClean="0">
                <a:latin typeface="Courier"/>
                <a:cs typeface="Courier"/>
              </a:rPr>
              <a:t>	</a:t>
            </a:r>
            <a:r>
              <a:rPr lang="en-US" dirty="0" err="1" smtClean="0">
                <a:latin typeface="Courier"/>
                <a:cs typeface="Courier"/>
              </a:rPr>
              <a:t>regexp</a:t>
            </a:r>
            <a:r>
              <a:rPr lang="en-US" dirty="0">
                <a:latin typeface="Courier"/>
                <a:cs typeface="Courier"/>
              </a:rPr>
              <a:t>="</a:t>
            </a:r>
            <a:r>
              <a:rPr lang="en-US" dirty="0" smtClean="0">
                <a:latin typeface="Courier"/>
                <a:cs typeface="Courier"/>
              </a:rPr>
              <a:t>false” state</a:t>
            </a:r>
            <a:r>
              <a:rPr lang="en-US" dirty="0">
                <a:latin typeface="Courier"/>
                <a:cs typeface="Courier"/>
              </a:rPr>
              <a:t>="1"&gt;change # of servings&lt;</a:t>
            </a:r>
            <a:r>
              <a:rPr lang="en-US" dirty="0" smtClean="0">
                <a:latin typeface="Courier"/>
                <a:cs typeface="Courier"/>
              </a:rPr>
              <a:t>/	</a:t>
            </a:r>
            <a:r>
              <a:rPr lang="en-US" dirty="0" err="1" smtClean="0">
                <a:latin typeface="Courier"/>
                <a:cs typeface="Courier"/>
              </a:rPr>
              <a:t>extrafeature</a:t>
            </a:r>
            <a:r>
              <a:rPr lang="en-US" dirty="0" smtClean="0">
                <a:latin typeface="Courier"/>
                <a:cs typeface="Courier"/>
              </a:rPr>
              <a:t>&gt;</a:t>
            </a:r>
          </a:p>
          <a:p>
            <a:pPr marL="0" indent="0">
              <a:buNone/>
            </a:pPr>
            <a:r>
              <a:rPr lang="en-US" dirty="0" smtClean="0">
                <a:latin typeface="Courier"/>
                <a:cs typeface="Courier"/>
              </a:rPr>
              <a:t>   &lt;</a:t>
            </a:r>
            <a:r>
              <a:rPr lang="en-US" dirty="0" err="1">
                <a:latin typeface="Courier"/>
                <a:cs typeface="Courier"/>
              </a:rPr>
              <a:t>extrafeature</a:t>
            </a:r>
            <a:r>
              <a:rPr lang="en-US" dirty="0">
                <a:latin typeface="Courier"/>
                <a:cs typeface="Courier"/>
              </a:rPr>
              <a:t> name="</a:t>
            </a:r>
            <a:r>
              <a:rPr lang="en-US" dirty="0" err="1">
                <a:latin typeface="Courier"/>
                <a:cs typeface="Courier"/>
              </a:rPr>
              <a:t>qfs:systemclass</a:t>
            </a:r>
            <a:r>
              <a:rPr lang="en-US" dirty="0">
                <a:latin typeface="Courier"/>
                <a:cs typeface="Courier"/>
              </a:rPr>
              <a:t>" negate="false" </a:t>
            </a:r>
            <a:r>
              <a:rPr lang="en-US" dirty="0" smtClean="0">
                <a:latin typeface="Courier"/>
                <a:cs typeface="Courier"/>
              </a:rPr>
              <a:t>	</a:t>
            </a:r>
            <a:r>
              <a:rPr lang="en-US" dirty="0" err="1" smtClean="0">
                <a:latin typeface="Courier"/>
                <a:cs typeface="Courier"/>
              </a:rPr>
              <a:t>regexp</a:t>
            </a:r>
            <a:r>
              <a:rPr lang="en-US" dirty="0">
                <a:latin typeface="Courier"/>
                <a:cs typeface="Courier"/>
              </a:rPr>
              <a:t>="</a:t>
            </a:r>
            <a:r>
              <a:rPr lang="en-US" dirty="0" smtClean="0">
                <a:latin typeface="Courier"/>
                <a:cs typeface="Courier"/>
              </a:rPr>
              <a:t>false” state</a:t>
            </a:r>
            <a:r>
              <a:rPr lang="en-US" dirty="0">
                <a:latin typeface="Courier"/>
                <a:cs typeface="Courier"/>
              </a:rPr>
              <a:t>="</a:t>
            </a:r>
            <a:r>
              <a:rPr lang="en-US" dirty="0" smtClean="0">
                <a:latin typeface="Courier"/>
                <a:cs typeface="Courier"/>
              </a:rPr>
              <a:t>0”&gt;</a:t>
            </a:r>
            <a:r>
              <a:rPr lang="en-US" dirty="0" err="1" smtClean="0">
                <a:latin typeface="Courier"/>
                <a:cs typeface="Courier"/>
              </a:rPr>
              <a:t>javax.swing.Jbutton</a:t>
            </a:r>
            <a:endParaRPr lang="en-US" dirty="0" smtClean="0">
              <a:latin typeface="Courier"/>
              <a:cs typeface="Courier"/>
            </a:endParaRPr>
          </a:p>
          <a:p>
            <a:pPr marL="0" indent="0">
              <a:buNone/>
            </a:pPr>
            <a:r>
              <a:rPr lang="en-US" dirty="0" smtClean="0">
                <a:latin typeface="Courier"/>
                <a:cs typeface="Courier"/>
              </a:rPr>
              <a:t>	&lt;</a:t>
            </a:r>
            <a:r>
              <a:rPr lang="en-US" dirty="0">
                <a:latin typeface="Courier"/>
                <a:cs typeface="Courier"/>
              </a:rPr>
              <a:t>/</a:t>
            </a:r>
            <a:r>
              <a:rPr lang="en-US" dirty="0" err="1">
                <a:latin typeface="Courier"/>
                <a:cs typeface="Courier"/>
              </a:rPr>
              <a:t>extrafeature</a:t>
            </a:r>
            <a:r>
              <a:rPr lang="en-US" dirty="0">
                <a:latin typeface="Courier"/>
                <a:cs typeface="Courier"/>
              </a:rPr>
              <a:t>&gt; </a:t>
            </a:r>
            <a:endParaRPr lang="en-US" dirty="0" smtClean="0">
              <a:latin typeface="Courier"/>
              <a:cs typeface="Courier"/>
            </a:endParaRPr>
          </a:p>
          <a:p>
            <a:pPr marL="0" indent="0">
              <a:buNone/>
            </a:pPr>
            <a:r>
              <a:rPr lang="en-US" dirty="0" smtClean="0">
                <a:latin typeface="Courier"/>
                <a:cs typeface="Courier"/>
              </a:rPr>
              <a:t>&lt;</a:t>
            </a:r>
            <a:r>
              <a:rPr lang="en-US" dirty="0">
                <a:latin typeface="Courier"/>
                <a:cs typeface="Courier"/>
              </a:rPr>
              <a:t>/</a:t>
            </a:r>
            <a:r>
              <a:rPr lang="en-US" dirty="0" err="1">
                <a:latin typeface="Courier"/>
                <a:cs typeface="Courier"/>
              </a:rPr>
              <a:t>ComponentStep</a:t>
            </a:r>
            <a:r>
              <a:rPr lang="en-US" dirty="0">
                <a:latin typeface="Courier"/>
                <a:cs typeface="Courier"/>
              </a:rPr>
              <a:t>&gt; </a:t>
            </a:r>
          </a:p>
          <a:p>
            <a:pPr marL="0" indent="0">
              <a:buNone/>
            </a:pPr>
            <a:endParaRPr lang="en-US" dirty="0"/>
          </a:p>
        </p:txBody>
      </p:sp>
    </p:spTree>
    <p:extLst>
      <p:ext uri="{BB962C8B-B14F-4D97-AF65-F5344CB8AC3E}">
        <p14:creationId xmlns:p14="http://schemas.microsoft.com/office/powerpoint/2010/main" val="490330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a:t>
            </a:r>
            <a:endParaRPr lang="en-US" dirty="0"/>
          </a:p>
        </p:txBody>
      </p:sp>
      <p:pic>
        <p:nvPicPr>
          <p:cNvPr id="4" name="Content Placeholder 3" descr="Macintosh HD:Users:davidjansing:Desktop:Screen Shot 2015-07-31 at 12.10.35 PM.png"/>
          <p:cNvPicPr>
            <a:picLocks noGrp="1"/>
          </p:cNvPicPr>
          <p:nvPr>
            <p:ph idx="1"/>
          </p:nvPr>
        </p:nvPicPr>
        <p:blipFill>
          <a:blip r:embed="rId3">
            <a:extLst>
              <a:ext uri="{28A0092B-C50C-407E-A947-70E740481C1C}">
                <a14:useLocalDpi xmlns:a14="http://schemas.microsoft.com/office/drawing/2010/main" val="0"/>
              </a:ext>
            </a:extLst>
          </a:blip>
          <a:srcRect t="6003" b="6003"/>
          <a:stretch>
            <a:fillRect/>
          </a:stretch>
        </p:blipFill>
        <p:spPr bwMode="auto">
          <a:prstGeom prst="rect">
            <a:avLst/>
          </a:prstGeom>
          <a:noFill/>
          <a:ln>
            <a:noFill/>
          </a:ln>
        </p:spPr>
      </p:pic>
    </p:spTree>
    <p:extLst>
      <p:ext uri="{BB962C8B-B14F-4D97-AF65-F5344CB8AC3E}">
        <p14:creationId xmlns:p14="http://schemas.microsoft.com/office/powerpoint/2010/main" val="472435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Robot-generated test script</a:t>
            </a:r>
            <a:endParaRPr lang="en-US" dirty="0"/>
          </a:p>
        </p:txBody>
      </p:sp>
      <p:sp>
        <p:nvSpPr>
          <p:cNvPr id="3" name="Content Placeholder 2"/>
          <p:cNvSpPr>
            <a:spLocks noGrp="1"/>
          </p:cNvSpPr>
          <p:nvPr>
            <p:ph idx="1"/>
          </p:nvPr>
        </p:nvSpPr>
        <p:spPr/>
        <p:txBody>
          <a:bodyPr>
            <a:normAutofit fontScale="62500" lnSpcReduction="20000"/>
          </a:bodyPr>
          <a:lstStyle/>
          <a:p>
            <a:pPr marL="0" indent="0">
              <a:lnSpc>
                <a:spcPct val="120000"/>
              </a:lnSpc>
              <a:buNone/>
            </a:pPr>
            <a:r>
              <a:rPr lang="en-US" dirty="0">
                <a:latin typeface="Courier"/>
                <a:cs typeface="Courier"/>
              </a:rPr>
              <a:t>Mouse move to=x:113,y:239 wait=</a:t>
            </a:r>
            <a:r>
              <a:rPr lang="en-US" dirty="0" smtClean="0">
                <a:latin typeface="Courier"/>
                <a:cs typeface="Courier"/>
              </a:rPr>
              <a:t>100</a:t>
            </a:r>
          </a:p>
          <a:p>
            <a:pPr marL="0" indent="0">
              <a:lnSpc>
                <a:spcPct val="120000"/>
              </a:lnSpc>
              <a:buNone/>
            </a:pPr>
            <a:r>
              <a:rPr lang="en-US" dirty="0" smtClean="0">
                <a:latin typeface="Courier"/>
                <a:cs typeface="Courier"/>
              </a:rPr>
              <a:t>Mouse </a:t>
            </a:r>
            <a:r>
              <a:rPr lang="en-US" dirty="0">
                <a:latin typeface="Courier"/>
                <a:cs typeface="Courier"/>
              </a:rPr>
              <a:t>click to=x:113,y:239 wait=100</a:t>
            </a:r>
            <a:br>
              <a:rPr lang="en-US" dirty="0">
                <a:latin typeface="Courier"/>
                <a:cs typeface="Courier"/>
              </a:rPr>
            </a:br>
            <a:r>
              <a:rPr lang="en-US" dirty="0">
                <a:latin typeface="Courier"/>
                <a:cs typeface="Courier"/>
              </a:rPr>
              <a:t>Type "cd </a:t>
            </a:r>
            <a:r>
              <a:rPr lang="en-US" dirty="0" err="1">
                <a:latin typeface="Courier"/>
                <a:cs typeface="Courier"/>
              </a:rPr>
              <a:t>recipebox</a:t>
            </a:r>
            <a:r>
              <a:rPr lang="en-US" dirty="0">
                <a:latin typeface="Courier"/>
                <a:cs typeface="Courier"/>
              </a:rPr>
              <a:t>" wait=100</a:t>
            </a:r>
            <a:br>
              <a:rPr lang="en-US" dirty="0">
                <a:latin typeface="Courier"/>
                <a:cs typeface="Courier"/>
              </a:rPr>
            </a:br>
            <a:r>
              <a:rPr lang="en-US" dirty="0">
                <a:latin typeface="Courier"/>
                <a:cs typeface="Courier"/>
              </a:rPr>
              <a:t>Press Enter wait=100</a:t>
            </a:r>
            <a:br>
              <a:rPr lang="en-US" dirty="0">
                <a:latin typeface="Courier"/>
                <a:cs typeface="Courier"/>
              </a:rPr>
            </a:br>
            <a:r>
              <a:rPr lang="en-US" dirty="0">
                <a:latin typeface="Courier"/>
                <a:cs typeface="Courier"/>
              </a:rPr>
              <a:t>Type "java -jar </a:t>
            </a:r>
            <a:r>
              <a:rPr lang="en-US" dirty="0" err="1">
                <a:latin typeface="Courier"/>
                <a:cs typeface="Courier"/>
              </a:rPr>
              <a:t>dist</a:t>
            </a:r>
            <a:r>
              <a:rPr lang="en-US" dirty="0">
                <a:latin typeface="Courier"/>
                <a:cs typeface="Courier"/>
              </a:rPr>
              <a:t>/</a:t>
            </a:r>
            <a:r>
              <a:rPr lang="en-US" dirty="0" err="1">
                <a:latin typeface="Courier"/>
                <a:cs typeface="Courier"/>
              </a:rPr>
              <a:t>RecipeBox.jar</a:t>
            </a:r>
            <a:r>
              <a:rPr lang="en-US" dirty="0">
                <a:latin typeface="Courier"/>
                <a:cs typeface="Courier"/>
              </a:rPr>
              <a:t>" wait=100</a:t>
            </a:r>
            <a:br>
              <a:rPr lang="en-US" dirty="0">
                <a:latin typeface="Courier"/>
                <a:cs typeface="Courier"/>
              </a:rPr>
            </a:br>
            <a:r>
              <a:rPr lang="en-US" dirty="0">
                <a:latin typeface="Courier"/>
                <a:cs typeface="Courier"/>
              </a:rPr>
              <a:t>Press Enter wait=300</a:t>
            </a:r>
            <a:br>
              <a:rPr lang="en-US" dirty="0">
                <a:latin typeface="Courier"/>
                <a:cs typeface="Courier"/>
              </a:rPr>
            </a:br>
            <a:r>
              <a:rPr lang="en-US" dirty="0">
                <a:latin typeface="Courier"/>
                <a:cs typeface="Courier"/>
              </a:rPr>
              <a:t>Mouse click to=x:395,y:83 wait=100</a:t>
            </a:r>
            <a:br>
              <a:rPr lang="en-US" dirty="0">
                <a:latin typeface="Courier"/>
                <a:cs typeface="Courier"/>
              </a:rPr>
            </a:br>
            <a:r>
              <a:rPr lang="en-US" dirty="0">
                <a:latin typeface="Courier"/>
                <a:cs typeface="Courier"/>
              </a:rPr>
              <a:t>Mouse move to=x:68,y:139 wait=100</a:t>
            </a:r>
            <a:br>
              <a:rPr lang="en-US" dirty="0">
                <a:latin typeface="Courier"/>
                <a:cs typeface="Courier"/>
              </a:rPr>
            </a:br>
            <a:r>
              <a:rPr lang="en-US" dirty="0">
                <a:latin typeface="Courier"/>
                <a:cs typeface="Courier"/>
              </a:rPr>
              <a:t>Mouse click to=x:68,y:139 wait=100</a:t>
            </a:r>
            <a:br>
              <a:rPr lang="en-US" dirty="0">
                <a:latin typeface="Courier"/>
                <a:cs typeface="Courier"/>
              </a:rPr>
            </a:br>
            <a:r>
              <a:rPr lang="en-US" dirty="0">
                <a:latin typeface="Courier"/>
                <a:cs typeface="Courier"/>
              </a:rPr>
              <a:t>Mouse click to=x:33,y:110 wait=100</a:t>
            </a:r>
            <a:br>
              <a:rPr lang="en-US" dirty="0">
                <a:latin typeface="Courier"/>
                <a:cs typeface="Courier"/>
              </a:rPr>
            </a:br>
            <a:r>
              <a:rPr lang="en-US" dirty="0">
                <a:latin typeface="Courier"/>
                <a:cs typeface="Courier"/>
              </a:rPr>
              <a:t>Mouse click to=x:62,y:308 wait=100</a:t>
            </a:r>
            <a:br>
              <a:rPr lang="en-US" dirty="0">
                <a:latin typeface="Courier"/>
                <a:cs typeface="Courier"/>
              </a:rPr>
            </a:br>
            <a:r>
              <a:rPr lang="en-US" dirty="0">
                <a:latin typeface="Courier"/>
                <a:cs typeface="Courier"/>
              </a:rPr>
              <a:t>Press Backspace wait=100</a:t>
            </a:r>
            <a:br>
              <a:rPr lang="en-US" dirty="0">
                <a:latin typeface="Courier"/>
                <a:cs typeface="Courier"/>
              </a:rPr>
            </a:br>
            <a:r>
              <a:rPr lang="en-US" dirty="0">
                <a:latin typeface="Courier"/>
                <a:cs typeface="Courier"/>
              </a:rPr>
              <a:t>Type "6" wait=100</a:t>
            </a:r>
            <a:br>
              <a:rPr lang="en-US" dirty="0">
                <a:latin typeface="Courier"/>
                <a:cs typeface="Courier"/>
              </a:rPr>
            </a:br>
            <a:r>
              <a:rPr lang="en-US" dirty="0">
                <a:latin typeface="Courier"/>
                <a:cs typeface="Courier"/>
              </a:rPr>
              <a:t>Mouse click to=x:106,y:314 wait=100</a:t>
            </a:r>
          </a:p>
          <a:p>
            <a:pPr marL="0" indent="0">
              <a:buNone/>
            </a:pPr>
            <a:endParaRPr lang="en-US" dirty="0"/>
          </a:p>
        </p:txBody>
      </p:sp>
    </p:spTree>
    <p:extLst>
      <p:ext uri="{BB962C8B-B14F-4D97-AF65-F5344CB8AC3E}">
        <p14:creationId xmlns:p14="http://schemas.microsoft.com/office/powerpoint/2010/main" val="2987522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test tools</a:t>
            </a:r>
            <a:endParaRPr lang="en-US" dirty="0"/>
          </a:p>
        </p:txBody>
      </p:sp>
      <p:sp>
        <p:nvSpPr>
          <p:cNvPr id="3" name="Content Placeholder 2"/>
          <p:cNvSpPr>
            <a:spLocks noGrp="1"/>
          </p:cNvSpPr>
          <p:nvPr>
            <p:ph idx="1"/>
          </p:nvPr>
        </p:nvSpPr>
        <p:spPr/>
        <p:txBody>
          <a:bodyPr>
            <a:normAutofit lnSpcReduction="10000"/>
          </a:bodyPr>
          <a:lstStyle/>
          <a:p>
            <a:r>
              <a:rPr lang="en-US" dirty="0" smtClean="0"/>
              <a:t>Selenium – a browser plug-in used for testing web applications.</a:t>
            </a:r>
          </a:p>
          <a:p>
            <a:endParaRPr lang="en-US" dirty="0"/>
          </a:p>
          <a:p>
            <a:r>
              <a:rPr lang="en-US" dirty="0" err="1" smtClean="0"/>
              <a:t>JUnit</a:t>
            </a:r>
            <a:r>
              <a:rPr lang="en-US" dirty="0" smtClean="0"/>
              <a:t> – a Java package for unit testing</a:t>
            </a:r>
            <a:r>
              <a:rPr lang="en-US" dirty="0" smtClean="0"/>
              <a:t>.</a:t>
            </a:r>
          </a:p>
          <a:p>
            <a:pPr lvl="1"/>
            <a:r>
              <a:rPr lang="en-US" dirty="0"/>
              <a:t>a</a:t>
            </a:r>
            <a:r>
              <a:rPr lang="en-US" dirty="0" smtClean="0"/>
              <a:t>ssertions</a:t>
            </a:r>
          </a:p>
          <a:p>
            <a:pPr lvl="1"/>
            <a:r>
              <a:rPr lang="en-US" dirty="0" smtClean="0"/>
              <a:t>matchers</a:t>
            </a:r>
            <a:endParaRPr lang="en-US" dirty="0" smtClean="0"/>
          </a:p>
          <a:p>
            <a:endParaRPr lang="en-US" dirty="0"/>
          </a:p>
          <a:p>
            <a:r>
              <a:rPr lang="en-US" dirty="0" err="1" smtClean="0"/>
              <a:t>TestNG</a:t>
            </a:r>
            <a:r>
              <a:rPr lang="en-US" dirty="0" smtClean="0"/>
              <a:t> – extends </a:t>
            </a:r>
            <a:r>
              <a:rPr lang="en-US" dirty="0" err="1" smtClean="0"/>
              <a:t>JUnit</a:t>
            </a:r>
            <a:r>
              <a:rPr lang="en-US" dirty="0" smtClean="0"/>
              <a:t> with more </a:t>
            </a:r>
            <a:r>
              <a:rPr lang="en-US" dirty="0" err="1" smtClean="0"/>
              <a:t>funtionality</a:t>
            </a:r>
            <a:r>
              <a:rPr lang="en-US" dirty="0" smtClean="0"/>
              <a:t>.</a:t>
            </a:r>
            <a:endParaRPr lang="en-US" dirty="0"/>
          </a:p>
        </p:txBody>
      </p:sp>
    </p:spTree>
    <p:extLst>
      <p:ext uri="{BB962C8B-B14F-4D97-AF65-F5344CB8AC3E}">
        <p14:creationId xmlns:p14="http://schemas.microsoft.com/office/powerpoint/2010/main" val="1923992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Homegrown test suites</a:t>
            </a:r>
            <a:endParaRPr lang="en-US" dirty="0"/>
          </a:p>
        </p:txBody>
      </p:sp>
      <p:sp>
        <p:nvSpPr>
          <p:cNvPr id="3" name="Content Placeholder 2"/>
          <p:cNvSpPr>
            <a:spLocks noGrp="1"/>
          </p:cNvSpPr>
          <p:nvPr>
            <p:ph idx="1"/>
          </p:nvPr>
        </p:nvSpPr>
        <p:spPr/>
        <p:txBody>
          <a:bodyPr/>
          <a:lstStyle/>
          <a:p>
            <a:r>
              <a:rPr lang="en-US" dirty="0" smtClean="0"/>
              <a:t>Use of commonly available programming languages to create custom test scripts.</a:t>
            </a:r>
          </a:p>
          <a:p>
            <a:endParaRPr lang="en-US" dirty="0"/>
          </a:p>
          <a:p>
            <a:pPr lvl="1"/>
            <a:r>
              <a:rPr lang="en-US" dirty="0" smtClean="0"/>
              <a:t>Perl, </a:t>
            </a:r>
            <a:r>
              <a:rPr lang="en-US" dirty="0" err="1" smtClean="0"/>
              <a:t>csh</a:t>
            </a:r>
            <a:r>
              <a:rPr lang="en-US" dirty="0" smtClean="0"/>
              <a:t>, bash, etc.</a:t>
            </a:r>
          </a:p>
          <a:p>
            <a:pPr lvl="1"/>
            <a:r>
              <a:rPr lang="en-US" dirty="0" smtClean="0"/>
              <a:t>Java, C++, etc.</a:t>
            </a:r>
            <a:endParaRPr lang="en-US" dirty="0"/>
          </a:p>
        </p:txBody>
      </p:sp>
    </p:spTree>
    <p:extLst>
      <p:ext uri="{BB962C8B-B14F-4D97-AF65-F5344CB8AC3E}">
        <p14:creationId xmlns:p14="http://schemas.microsoft.com/office/powerpoint/2010/main" val="2878173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ounded Rectangle 3"/>
          <p:cNvSpPr/>
          <p:nvPr/>
        </p:nvSpPr>
        <p:spPr>
          <a:xfrm>
            <a:off x="6320787" y="2341703"/>
            <a:ext cx="2583639" cy="32754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Test utilities</a:t>
            </a:r>
            <a:endParaRPr lang="en-US" dirty="0"/>
          </a:p>
        </p:txBody>
      </p:sp>
      <p:sp>
        <p:nvSpPr>
          <p:cNvPr id="5" name="Rounded Rectangle 4"/>
          <p:cNvSpPr/>
          <p:nvPr/>
        </p:nvSpPr>
        <p:spPr>
          <a:xfrm>
            <a:off x="218951" y="2910922"/>
            <a:ext cx="2583639" cy="32754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Test main</a:t>
            </a:r>
            <a:endParaRPr lang="en-US" dirty="0"/>
          </a:p>
        </p:txBody>
      </p:sp>
      <p:sp>
        <p:nvSpPr>
          <p:cNvPr id="6" name="Rounded Rectangle 5"/>
          <p:cNvSpPr/>
          <p:nvPr/>
        </p:nvSpPr>
        <p:spPr>
          <a:xfrm>
            <a:off x="218951" y="1769923"/>
            <a:ext cx="2583639" cy="32754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Test UI</a:t>
            </a:r>
            <a:endParaRPr lang="en-US" dirty="0"/>
          </a:p>
        </p:txBody>
      </p:sp>
      <p:sp>
        <p:nvSpPr>
          <p:cNvPr id="7" name="Rounded Rectangle 6"/>
          <p:cNvSpPr/>
          <p:nvPr/>
        </p:nvSpPr>
        <p:spPr>
          <a:xfrm>
            <a:off x="3762512" y="4333126"/>
            <a:ext cx="2583639" cy="32754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Test suite 2</a:t>
            </a:r>
            <a:endParaRPr lang="en-US" dirty="0"/>
          </a:p>
        </p:txBody>
      </p:sp>
      <p:sp>
        <p:nvSpPr>
          <p:cNvPr id="8" name="Rounded Rectangle 7"/>
          <p:cNvSpPr/>
          <p:nvPr/>
        </p:nvSpPr>
        <p:spPr>
          <a:xfrm>
            <a:off x="3762512" y="3542415"/>
            <a:ext cx="2583639" cy="32754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Test suite 1</a:t>
            </a:r>
            <a:endParaRPr lang="en-US" dirty="0"/>
          </a:p>
        </p:txBody>
      </p:sp>
      <p:sp>
        <p:nvSpPr>
          <p:cNvPr id="10" name="Rounded Rectangle 9"/>
          <p:cNvSpPr/>
          <p:nvPr/>
        </p:nvSpPr>
        <p:spPr>
          <a:xfrm>
            <a:off x="3762512" y="5074935"/>
            <a:ext cx="2583639" cy="32754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Test suite 3</a:t>
            </a:r>
            <a:endParaRPr lang="en-US" dirty="0"/>
          </a:p>
        </p:txBody>
      </p:sp>
      <p:sp>
        <p:nvSpPr>
          <p:cNvPr id="11" name="Rounded Rectangle 10"/>
          <p:cNvSpPr/>
          <p:nvPr/>
        </p:nvSpPr>
        <p:spPr>
          <a:xfrm>
            <a:off x="3762512" y="6190631"/>
            <a:ext cx="2583639" cy="32754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Test suite n</a:t>
            </a:r>
            <a:endParaRPr lang="en-US" dirty="0"/>
          </a:p>
        </p:txBody>
      </p:sp>
      <p:cxnSp>
        <p:nvCxnSpPr>
          <p:cNvPr id="15" name="Straight Arrow Connector 14"/>
          <p:cNvCxnSpPr>
            <a:stCxn id="5" idx="3"/>
            <a:endCxn id="8" idx="1"/>
          </p:cNvCxnSpPr>
          <p:nvPr/>
        </p:nvCxnSpPr>
        <p:spPr>
          <a:xfrm>
            <a:off x="2802590" y="3074693"/>
            <a:ext cx="959922" cy="631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5" idx="3"/>
            <a:endCxn id="7" idx="1"/>
          </p:cNvCxnSpPr>
          <p:nvPr/>
        </p:nvCxnSpPr>
        <p:spPr>
          <a:xfrm>
            <a:off x="2802590" y="3074693"/>
            <a:ext cx="959922" cy="14222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5" idx="3"/>
            <a:endCxn id="10" idx="1"/>
          </p:cNvCxnSpPr>
          <p:nvPr/>
        </p:nvCxnSpPr>
        <p:spPr>
          <a:xfrm>
            <a:off x="2802590" y="3074693"/>
            <a:ext cx="959922" cy="21640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5" idx="3"/>
            <a:endCxn id="11" idx="1"/>
          </p:cNvCxnSpPr>
          <p:nvPr/>
        </p:nvCxnSpPr>
        <p:spPr>
          <a:xfrm>
            <a:off x="2802590" y="3074693"/>
            <a:ext cx="959922" cy="32797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6" idx="2"/>
            <a:endCxn id="5" idx="0"/>
          </p:cNvCxnSpPr>
          <p:nvPr/>
        </p:nvCxnSpPr>
        <p:spPr>
          <a:xfrm>
            <a:off x="1510771" y="2097465"/>
            <a:ext cx="0" cy="81345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8" idx="3"/>
            <a:endCxn id="4" idx="2"/>
          </p:cNvCxnSpPr>
          <p:nvPr/>
        </p:nvCxnSpPr>
        <p:spPr>
          <a:xfrm flipV="1">
            <a:off x="6346151" y="2669245"/>
            <a:ext cx="1266456" cy="103694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3"/>
            <a:endCxn id="4" idx="2"/>
          </p:cNvCxnSpPr>
          <p:nvPr/>
        </p:nvCxnSpPr>
        <p:spPr>
          <a:xfrm flipV="1">
            <a:off x="6346151" y="2669245"/>
            <a:ext cx="1266456" cy="182765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0" idx="3"/>
            <a:endCxn id="4" idx="2"/>
          </p:cNvCxnSpPr>
          <p:nvPr/>
        </p:nvCxnSpPr>
        <p:spPr>
          <a:xfrm flipV="1">
            <a:off x="6346151" y="2669245"/>
            <a:ext cx="1266456" cy="256946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11" idx="3"/>
            <a:endCxn id="4" idx="2"/>
          </p:cNvCxnSpPr>
          <p:nvPr/>
        </p:nvCxnSpPr>
        <p:spPr>
          <a:xfrm flipV="1">
            <a:off x="6346151" y="2669245"/>
            <a:ext cx="1266456" cy="368515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2189523" y="634899"/>
            <a:ext cx="4589618" cy="769441"/>
          </a:xfrm>
          <a:prstGeom prst="rect">
            <a:avLst/>
          </a:prstGeom>
          <a:noFill/>
        </p:spPr>
        <p:txBody>
          <a:bodyPr wrap="none" rtlCol="0">
            <a:spAutoFit/>
          </a:bodyPr>
          <a:lstStyle/>
          <a:p>
            <a:r>
              <a:rPr lang="en-US" sz="4400" dirty="0" smtClean="0">
                <a:latin typeface="+mj-lt"/>
              </a:rPr>
              <a:t>Basic test structure</a:t>
            </a:r>
            <a:endParaRPr lang="en-US" sz="4400" dirty="0">
              <a:latin typeface="+mj-lt"/>
            </a:endParaRPr>
          </a:p>
        </p:txBody>
      </p:sp>
    </p:spTree>
    <p:extLst>
      <p:ext uri="{BB962C8B-B14F-4D97-AF65-F5344CB8AC3E}">
        <p14:creationId xmlns:p14="http://schemas.microsoft.com/office/powerpoint/2010/main" val="391514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Java test</a:t>
            </a:r>
            <a:endParaRPr lang="en-US" dirty="0"/>
          </a:p>
        </p:txBody>
      </p:sp>
      <p:sp>
        <p:nvSpPr>
          <p:cNvPr id="5" name="Rectangle 4"/>
          <p:cNvSpPr/>
          <p:nvPr/>
        </p:nvSpPr>
        <p:spPr>
          <a:xfrm>
            <a:off x="1970571" y="1720840"/>
            <a:ext cx="5846029" cy="3139321"/>
          </a:xfrm>
          <a:prstGeom prst="rect">
            <a:avLst/>
          </a:prstGeom>
        </p:spPr>
        <p:txBody>
          <a:bodyPr wrap="square">
            <a:spAutoFit/>
          </a:bodyPr>
          <a:lstStyle/>
          <a:p>
            <a:r>
              <a:rPr lang="en-US" dirty="0" smtClean="0"/>
              <a:t>1 public </a:t>
            </a:r>
            <a:r>
              <a:rPr lang="en-US" dirty="0"/>
              <a:t>void </a:t>
            </a:r>
            <a:r>
              <a:rPr lang="en-US" dirty="0" err="1"/>
              <a:t>testSetServings</a:t>
            </a:r>
            <a:r>
              <a:rPr lang="en-US" dirty="0"/>
              <a:t>()</a:t>
            </a:r>
          </a:p>
          <a:p>
            <a:r>
              <a:rPr lang="en-US" dirty="0" smtClean="0"/>
              <a:t>2    {</a:t>
            </a:r>
          </a:p>
          <a:p>
            <a:r>
              <a:rPr lang="en-US" dirty="0" smtClean="0"/>
              <a:t>3        </a:t>
            </a:r>
            <a:r>
              <a:rPr lang="en-US" dirty="0" err="1" smtClean="0"/>
              <a:t>rb.recipeList.setSelectedItem</a:t>
            </a:r>
            <a:r>
              <a:rPr lang="en-US" dirty="0"/>
              <a:t>("</a:t>
            </a:r>
            <a:r>
              <a:rPr lang="en-US" dirty="0" err="1"/>
              <a:t>bobs_burgers</a:t>
            </a:r>
            <a:r>
              <a:rPr lang="en-US" dirty="0"/>
              <a:t>");</a:t>
            </a:r>
          </a:p>
          <a:p>
            <a:r>
              <a:rPr lang="en-US" dirty="0" smtClean="0"/>
              <a:t>4        </a:t>
            </a:r>
            <a:r>
              <a:rPr lang="en-US" dirty="0" err="1"/>
              <a:t>rb.getRecipeButton.doClick</a:t>
            </a:r>
            <a:r>
              <a:rPr lang="en-US" dirty="0"/>
              <a:t>();</a:t>
            </a:r>
          </a:p>
          <a:p>
            <a:r>
              <a:rPr lang="en-US" dirty="0" smtClean="0"/>
              <a:t>5        </a:t>
            </a:r>
            <a:r>
              <a:rPr lang="en-US" dirty="0" err="1"/>
              <a:t>assertEquals</a:t>
            </a:r>
            <a:r>
              <a:rPr lang="en-US" dirty="0"/>
              <a:t>("</a:t>
            </a:r>
            <a:r>
              <a:rPr lang="en-US" dirty="0" err="1"/>
              <a:t>bobs_burgers</a:t>
            </a:r>
            <a:r>
              <a:rPr lang="en-US" dirty="0"/>
              <a:t>",</a:t>
            </a:r>
          </a:p>
          <a:p>
            <a:r>
              <a:rPr lang="en-US" dirty="0" smtClean="0"/>
              <a:t>6                    </a:t>
            </a:r>
            <a:r>
              <a:rPr lang="en-US" dirty="0" err="1"/>
              <a:t>rb.recipeList.getSelectedItem</a:t>
            </a:r>
            <a:r>
              <a:rPr lang="en-US" dirty="0"/>
              <a:t>());  </a:t>
            </a:r>
          </a:p>
          <a:p>
            <a:r>
              <a:rPr lang="en-US" dirty="0" smtClean="0"/>
              <a:t>7        </a:t>
            </a:r>
            <a:r>
              <a:rPr lang="en-US" dirty="0" err="1"/>
              <a:t>rb.servingsBox.setText</a:t>
            </a:r>
            <a:r>
              <a:rPr lang="en-US" dirty="0"/>
              <a:t>("6");</a:t>
            </a:r>
          </a:p>
          <a:p>
            <a:r>
              <a:rPr lang="en-US" dirty="0" smtClean="0"/>
              <a:t>8        </a:t>
            </a:r>
            <a:r>
              <a:rPr lang="en-US" dirty="0" err="1"/>
              <a:t>rb.servingsButton.doClick</a:t>
            </a:r>
            <a:r>
              <a:rPr lang="en-US" dirty="0"/>
              <a:t>();</a:t>
            </a:r>
          </a:p>
          <a:p>
            <a:r>
              <a:rPr lang="en-US" dirty="0" smtClean="0"/>
              <a:t>9        </a:t>
            </a:r>
            <a:r>
              <a:rPr lang="en-US" dirty="0" err="1"/>
              <a:t>assertEquals</a:t>
            </a:r>
            <a:r>
              <a:rPr lang="en-US" dirty="0"/>
              <a:t>("60.00 dollars cash\n",</a:t>
            </a:r>
          </a:p>
          <a:p>
            <a:r>
              <a:rPr lang="en-US" dirty="0" smtClean="0"/>
              <a:t>10                     </a:t>
            </a:r>
            <a:r>
              <a:rPr lang="en-US" dirty="0" err="1"/>
              <a:t>rb.ingredientListBox.getText</a:t>
            </a:r>
            <a:r>
              <a:rPr lang="en-US" dirty="0"/>
              <a:t>());</a:t>
            </a:r>
          </a:p>
          <a:p>
            <a:r>
              <a:rPr lang="en-US" dirty="0" smtClean="0"/>
              <a:t>11    </a:t>
            </a:r>
            <a:r>
              <a:rPr lang="en-US" dirty="0"/>
              <a:t>}</a:t>
            </a:r>
          </a:p>
        </p:txBody>
      </p:sp>
    </p:spTree>
    <p:extLst>
      <p:ext uri="{BB962C8B-B14F-4D97-AF65-F5344CB8AC3E}">
        <p14:creationId xmlns:p14="http://schemas.microsoft.com/office/powerpoint/2010/main" val="1731318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test using </a:t>
            </a:r>
            <a:r>
              <a:rPr lang="en-US" dirty="0" err="1" smtClean="0"/>
              <a:t>accessor</a:t>
            </a:r>
            <a:r>
              <a:rPr lang="en-US" dirty="0" smtClean="0"/>
              <a:t> methods</a:t>
            </a:r>
            <a:endParaRPr lang="en-US" dirty="0"/>
          </a:p>
        </p:txBody>
      </p:sp>
      <p:sp>
        <p:nvSpPr>
          <p:cNvPr id="6" name="Rectangle 5"/>
          <p:cNvSpPr/>
          <p:nvPr/>
        </p:nvSpPr>
        <p:spPr>
          <a:xfrm>
            <a:off x="1656648" y="1736061"/>
            <a:ext cx="6400800" cy="3139321"/>
          </a:xfrm>
          <a:prstGeom prst="rect">
            <a:avLst/>
          </a:prstGeom>
        </p:spPr>
        <p:txBody>
          <a:bodyPr wrap="square">
            <a:spAutoFit/>
          </a:bodyPr>
          <a:lstStyle/>
          <a:p>
            <a:r>
              <a:rPr lang="en-US" dirty="0"/>
              <a:t> </a:t>
            </a:r>
            <a:r>
              <a:rPr lang="en-US" dirty="0" smtClean="0"/>
              <a:t>1 public </a:t>
            </a:r>
            <a:r>
              <a:rPr lang="en-US" dirty="0"/>
              <a:t>void </a:t>
            </a:r>
            <a:r>
              <a:rPr lang="en-US" dirty="0" err="1"/>
              <a:t>testSetServingsWithAccessorMethods</a:t>
            </a:r>
            <a:r>
              <a:rPr lang="en-US" dirty="0"/>
              <a:t>()</a:t>
            </a:r>
          </a:p>
          <a:p>
            <a:r>
              <a:rPr lang="en-US" dirty="0"/>
              <a:t> </a:t>
            </a:r>
            <a:r>
              <a:rPr lang="en-US" dirty="0" smtClean="0"/>
              <a:t>2  </a:t>
            </a:r>
            <a:r>
              <a:rPr lang="en-US" dirty="0"/>
              <a:t>{</a:t>
            </a:r>
          </a:p>
          <a:p>
            <a:r>
              <a:rPr lang="en-US" dirty="0"/>
              <a:t> </a:t>
            </a:r>
            <a:r>
              <a:rPr lang="en-US" dirty="0" smtClean="0"/>
              <a:t>3       </a:t>
            </a:r>
            <a:r>
              <a:rPr lang="en-US" dirty="0" err="1"/>
              <a:t>rb.</a:t>
            </a:r>
            <a:r>
              <a:rPr lang="en-US" b="1" dirty="0" err="1"/>
              <a:t>getRecipeList</a:t>
            </a:r>
            <a:r>
              <a:rPr lang="en-US" b="1" dirty="0"/>
              <a:t>()</a:t>
            </a:r>
            <a:r>
              <a:rPr lang="en-US" dirty="0"/>
              <a:t>.</a:t>
            </a:r>
            <a:r>
              <a:rPr lang="en-US" dirty="0" err="1"/>
              <a:t>setSelectedItem</a:t>
            </a:r>
            <a:r>
              <a:rPr lang="en-US" dirty="0"/>
              <a:t>("</a:t>
            </a:r>
            <a:r>
              <a:rPr lang="en-US" dirty="0" err="1"/>
              <a:t>bobs_burgers</a:t>
            </a:r>
            <a:r>
              <a:rPr lang="en-US" dirty="0"/>
              <a:t>");</a:t>
            </a:r>
          </a:p>
          <a:p>
            <a:r>
              <a:rPr lang="en-US" dirty="0"/>
              <a:t> </a:t>
            </a:r>
            <a:r>
              <a:rPr lang="en-US" dirty="0" smtClean="0"/>
              <a:t>4       </a:t>
            </a:r>
            <a:r>
              <a:rPr lang="en-US" dirty="0" err="1"/>
              <a:t>rb.</a:t>
            </a:r>
            <a:r>
              <a:rPr lang="en-US" b="1" dirty="0" err="1"/>
              <a:t>getRButton</a:t>
            </a:r>
            <a:r>
              <a:rPr lang="en-US" b="1" dirty="0"/>
              <a:t>()</a:t>
            </a:r>
            <a:r>
              <a:rPr lang="en-US" dirty="0"/>
              <a:t>.</a:t>
            </a:r>
            <a:r>
              <a:rPr lang="en-US" dirty="0" err="1"/>
              <a:t>doClick</a:t>
            </a:r>
            <a:r>
              <a:rPr lang="en-US" dirty="0"/>
              <a:t>();</a:t>
            </a:r>
          </a:p>
          <a:p>
            <a:r>
              <a:rPr lang="en-US" dirty="0"/>
              <a:t> </a:t>
            </a:r>
            <a:r>
              <a:rPr lang="en-US" dirty="0" smtClean="0"/>
              <a:t>5       </a:t>
            </a:r>
            <a:r>
              <a:rPr lang="en-US" dirty="0" err="1"/>
              <a:t>assertEquals</a:t>
            </a:r>
            <a:r>
              <a:rPr lang="en-US" dirty="0"/>
              <a:t>("</a:t>
            </a:r>
            <a:r>
              <a:rPr lang="en-US" dirty="0" err="1"/>
              <a:t>bobs_burgers</a:t>
            </a:r>
            <a:r>
              <a:rPr lang="en-US" dirty="0"/>
              <a:t>",</a:t>
            </a:r>
          </a:p>
          <a:p>
            <a:r>
              <a:rPr lang="en-US" dirty="0"/>
              <a:t> </a:t>
            </a:r>
            <a:r>
              <a:rPr lang="en-US" dirty="0" smtClean="0"/>
              <a:t>6                   </a:t>
            </a:r>
            <a:r>
              <a:rPr lang="en-US" dirty="0" err="1"/>
              <a:t>rb.</a:t>
            </a:r>
            <a:r>
              <a:rPr lang="en-US" b="1" dirty="0" err="1"/>
              <a:t>getRecipeList</a:t>
            </a:r>
            <a:r>
              <a:rPr lang="en-US" b="1" dirty="0"/>
              <a:t>()</a:t>
            </a:r>
            <a:r>
              <a:rPr lang="en-US" dirty="0"/>
              <a:t>.</a:t>
            </a:r>
            <a:r>
              <a:rPr lang="en-US" dirty="0" err="1"/>
              <a:t>getSelectedItem</a:t>
            </a:r>
            <a:r>
              <a:rPr lang="en-US" dirty="0"/>
              <a:t>());  </a:t>
            </a:r>
          </a:p>
          <a:p>
            <a:r>
              <a:rPr lang="en-US" dirty="0"/>
              <a:t> </a:t>
            </a:r>
            <a:r>
              <a:rPr lang="en-US" dirty="0" smtClean="0"/>
              <a:t>7       </a:t>
            </a:r>
            <a:r>
              <a:rPr lang="en-US" dirty="0" err="1"/>
              <a:t>rb.</a:t>
            </a:r>
            <a:r>
              <a:rPr lang="en-US" b="1" dirty="0" err="1"/>
              <a:t>getServingsBox</a:t>
            </a:r>
            <a:r>
              <a:rPr lang="en-US" b="1" dirty="0"/>
              <a:t>()</a:t>
            </a:r>
            <a:r>
              <a:rPr lang="en-US" dirty="0"/>
              <a:t>.</a:t>
            </a:r>
            <a:r>
              <a:rPr lang="en-US" dirty="0" err="1"/>
              <a:t>setText</a:t>
            </a:r>
            <a:r>
              <a:rPr lang="en-US" dirty="0"/>
              <a:t>("6");</a:t>
            </a:r>
          </a:p>
          <a:p>
            <a:r>
              <a:rPr lang="en-US" dirty="0"/>
              <a:t> </a:t>
            </a:r>
            <a:r>
              <a:rPr lang="en-US" dirty="0" smtClean="0"/>
              <a:t>8       </a:t>
            </a:r>
            <a:r>
              <a:rPr lang="en-US" dirty="0" err="1"/>
              <a:t>rb.</a:t>
            </a:r>
            <a:r>
              <a:rPr lang="en-US" b="1" dirty="0" err="1"/>
              <a:t>getServingsButton</a:t>
            </a:r>
            <a:r>
              <a:rPr lang="en-US" b="1" dirty="0"/>
              <a:t>()</a:t>
            </a:r>
            <a:r>
              <a:rPr lang="en-US" dirty="0"/>
              <a:t>.</a:t>
            </a:r>
            <a:r>
              <a:rPr lang="en-US" dirty="0" err="1"/>
              <a:t>doClick</a:t>
            </a:r>
            <a:r>
              <a:rPr lang="en-US" dirty="0"/>
              <a:t>();</a:t>
            </a:r>
          </a:p>
          <a:p>
            <a:r>
              <a:rPr lang="en-US" dirty="0"/>
              <a:t> </a:t>
            </a:r>
            <a:r>
              <a:rPr lang="en-US" dirty="0" smtClean="0"/>
              <a:t>9       </a:t>
            </a:r>
            <a:r>
              <a:rPr lang="en-US" dirty="0" err="1"/>
              <a:t>assertEquals</a:t>
            </a:r>
            <a:r>
              <a:rPr lang="en-US" dirty="0"/>
              <a:t>("60.00 dollars cash\n",</a:t>
            </a:r>
          </a:p>
          <a:p>
            <a:r>
              <a:rPr lang="en-US" dirty="0"/>
              <a:t> </a:t>
            </a:r>
            <a:r>
              <a:rPr lang="en-US" dirty="0" smtClean="0"/>
              <a:t>10                    </a:t>
            </a:r>
            <a:r>
              <a:rPr lang="en-US" dirty="0" err="1"/>
              <a:t>rb.</a:t>
            </a:r>
            <a:r>
              <a:rPr lang="en-US" b="1" dirty="0" err="1"/>
              <a:t>getIngredientListBox</a:t>
            </a:r>
            <a:r>
              <a:rPr lang="en-US" b="1" dirty="0"/>
              <a:t>()</a:t>
            </a:r>
            <a:r>
              <a:rPr lang="en-US" dirty="0"/>
              <a:t>.</a:t>
            </a:r>
            <a:r>
              <a:rPr lang="en-US" dirty="0" err="1"/>
              <a:t>getText</a:t>
            </a:r>
            <a:r>
              <a:rPr lang="en-US" dirty="0"/>
              <a:t>());</a:t>
            </a:r>
          </a:p>
          <a:p>
            <a:r>
              <a:rPr lang="en-US" dirty="0"/>
              <a:t> </a:t>
            </a:r>
            <a:r>
              <a:rPr lang="en-US" dirty="0" smtClean="0"/>
              <a:t>11   </a:t>
            </a:r>
            <a:r>
              <a:rPr lang="en-US" dirty="0"/>
              <a:t>}</a:t>
            </a:r>
          </a:p>
        </p:txBody>
      </p:sp>
    </p:spTree>
    <p:extLst>
      <p:ext uri="{BB962C8B-B14F-4D97-AF65-F5344CB8AC3E}">
        <p14:creationId xmlns:p14="http://schemas.microsoft.com/office/powerpoint/2010/main" val="1752456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Member SUNYIT Class of 1998</a:t>
            </a:r>
          </a:p>
          <a:p>
            <a:endParaRPr lang="en-US" dirty="0" smtClean="0"/>
          </a:p>
          <a:p>
            <a:r>
              <a:rPr lang="en-US" dirty="0" smtClean="0"/>
              <a:t>Most recent testing assignment </a:t>
            </a:r>
            <a:r>
              <a:rPr lang="en-US" dirty="0" smtClean="0"/>
              <a:t>– test automation in Java at BAE Systems.</a:t>
            </a:r>
          </a:p>
          <a:p>
            <a:endParaRPr lang="en-US" dirty="0"/>
          </a:p>
        </p:txBody>
      </p:sp>
    </p:spTree>
    <p:extLst>
      <p:ext uri="{BB962C8B-B14F-4D97-AF65-F5344CB8AC3E}">
        <p14:creationId xmlns:p14="http://schemas.microsoft.com/office/powerpoint/2010/main" val="1914564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with </a:t>
            </a:r>
            <a:r>
              <a:rPr lang="en-US" dirty="0" err="1" smtClean="0"/>
              <a:t>JUnit</a:t>
            </a:r>
            <a:r>
              <a:rPr lang="en-US" dirty="0" smtClean="0"/>
              <a:t>, </a:t>
            </a:r>
            <a:r>
              <a:rPr lang="en-US" dirty="0" err="1" smtClean="0"/>
              <a:t>TestNG</a:t>
            </a:r>
            <a:endParaRPr lang="en-US" dirty="0"/>
          </a:p>
        </p:txBody>
      </p:sp>
      <p:pic>
        <p:nvPicPr>
          <p:cNvPr id="4" name="Picture 3" descr="Screen Shot 2015-09-27 at 4.53.0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392" y="1417638"/>
            <a:ext cx="7348770" cy="4592981"/>
          </a:xfrm>
          <a:prstGeom prst="rect">
            <a:avLst/>
          </a:prstGeom>
        </p:spPr>
      </p:pic>
    </p:spTree>
    <p:extLst>
      <p:ext uri="{BB962C8B-B14F-4D97-AF65-F5344CB8AC3E}">
        <p14:creationId xmlns:p14="http://schemas.microsoft.com/office/powerpoint/2010/main" val="2967460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82874"/>
            <a:ext cx="8229600" cy="1143000"/>
          </a:xfrm>
        </p:spPr>
        <p:txBody>
          <a:bodyPr>
            <a:normAutofit/>
          </a:bodyPr>
          <a:lstStyle/>
          <a:p>
            <a:r>
              <a:rPr lang="en-US" dirty="0" smtClean="0"/>
              <a:t>Conclusions</a:t>
            </a:r>
            <a:endParaRPr lang="en-US" dirty="0"/>
          </a:p>
        </p:txBody>
      </p:sp>
    </p:spTree>
    <p:extLst>
      <p:ext uri="{BB962C8B-B14F-4D97-AF65-F5344CB8AC3E}">
        <p14:creationId xmlns:p14="http://schemas.microsoft.com/office/powerpoint/2010/main" val="3934605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Research based on existing literature</a:t>
            </a:r>
          </a:p>
          <a:p>
            <a:endParaRPr lang="en-US" dirty="0"/>
          </a:p>
          <a:p>
            <a:r>
              <a:rPr lang="en-US" dirty="0" smtClean="0"/>
              <a:t>Personal observations</a:t>
            </a:r>
          </a:p>
          <a:p>
            <a:endParaRPr lang="en-US" dirty="0"/>
          </a:p>
          <a:p>
            <a:r>
              <a:rPr lang="en-US" dirty="0" smtClean="0"/>
              <a:t>Practical exercises</a:t>
            </a:r>
            <a:endParaRPr lang="en-US" dirty="0"/>
          </a:p>
        </p:txBody>
      </p:sp>
    </p:spTree>
    <p:extLst>
      <p:ext uri="{BB962C8B-B14F-4D97-AF65-F5344CB8AC3E}">
        <p14:creationId xmlns:p14="http://schemas.microsoft.com/office/powerpoint/2010/main" val="136565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automate?</a:t>
            </a:r>
            <a:endParaRPr lang="en-US" dirty="0"/>
          </a:p>
        </p:txBody>
      </p:sp>
      <p:sp>
        <p:nvSpPr>
          <p:cNvPr id="3" name="Content Placeholder 2"/>
          <p:cNvSpPr>
            <a:spLocks noGrp="1"/>
          </p:cNvSpPr>
          <p:nvPr>
            <p:ph idx="1"/>
          </p:nvPr>
        </p:nvSpPr>
        <p:spPr/>
        <p:txBody>
          <a:bodyPr/>
          <a:lstStyle/>
          <a:p>
            <a:r>
              <a:rPr lang="en-US" dirty="0" smtClean="0"/>
              <a:t>Not every organization believes that test automation pays off.</a:t>
            </a:r>
          </a:p>
          <a:p>
            <a:endParaRPr lang="en-US" dirty="0" smtClean="0"/>
          </a:p>
          <a:p>
            <a:r>
              <a:rPr lang="en-US" dirty="0" smtClean="0"/>
              <a:t>Mentality that tests that aren’t “hands-on” can’t possibly be valid.</a:t>
            </a:r>
          </a:p>
          <a:p>
            <a:endParaRPr lang="en-US" dirty="0"/>
          </a:p>
          <a:p>
            <a:r>
              <a:rPr lang="en-US" dirty="0" smtClean="0"/>
              <a:t>Testing the tests.</a:t>
            </a:r>
            <a:endParaRPr lang="en-US" dirty="0"/>
          </a:p>
        </p:txBody>
      </p:sp>
    </p:spTree>
    <p:extLst>
      <p:ext uri="{BB962C8B-B14F-4D97-AF65-F5344CB8AC3E}">
        <p14:creationId xmlns:p14="http://schemas.microsoft.com/office/powerpoint/2010/main" val="665712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Automate Testing?</a:t>
            </a:r>
            <a:endParaRPr lang="en-US" dirty="0"/>
          </a:p>
        </p:txBody>
      </p:sp>
      <p:sp>
        <p:nvSpPr>
          <p:cNvPr id="3" name="Content Placeholder 2"/>
          <p:cNvSpPr>
            <a:spLocks noGrp="1"/>
          </p:cNvSpPr>
          <p:nvPr>
            <p:ph idx="1"/>
          </p:nvPr>
        </p:nvSpPr>
        <p:spPr/>
        <p:txBody>
          <a:bodyPr/>
          <a:lstStyle/>
          <a:p>
            <a:r>
              <a:rPr lang="en-US" dirty="0" smtClean="0"/>
              <a:t>Accuracy</a:t>
            </a:r>
          </a:p>
          <a:p>
            <a:endParaRPr lang="en-US" dirty="0" smtClean="0"/>
          </a:p>
          <a:p>
            <a:r>
              <a:rPr lang="en-US" dirty="0" smtClean="0"/>
              <a:t>Expense reduction over hand testing</a:t>
            </a:r>
          </a:p>
          <a:p>
            <a:endParaRPr lang="en-US" dirty="0" smtClean="0"/>
          </a:p>
          <a:p>
            <a:r>
              <a:rPr lang="en-US" dirty="0" smtClean="0"/>
              <a:t>Productivity</a:t>
            </a:r>
          </a:p>
          <a:p>
            <a:endParaRPr lang="en-US" dirty="0" smtClean="0"/>
          </a:p>
          <a:p>
            <a:r>
              <a:rPr lang="en-US" dirty="0" smtClean="0"/>
              <a:t>Coverage</a:t>
            </a:r>
            <a:endParaRPr lang="en-US" dirty="0"/>
          </a:p>
        </p:txBody>
      </p:sp>
    </p:spTree>
    <p:extLst>
      <p:ext uri="{BB962C8B-B14F-4D97-AF65-F5344CB8AC3E}">
        <p14:creationId xmlns:p14="http://schemas.microsoft.com/office/powerpoint/2010/main" val="1827500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Test Strategies </a:t>
            </a:r>
          </a:p>
        </p:txBody>
      </p:sp>
      <p:sp>
        <p:nvSpPr>
          <p:cNvPr id="3" name="Content Placeholder 2"/>
          <p:cNvSpPr>
            <a:spLocks noGrp="1"/>
          </p:cNvSpPr>
          <p:nvPr>
            <p:ph idx="1"/>
          </p:nvPr>
        </p:nvSpPr>
        <p:spPr/>
        <p:txBody>
          <a:bodyPr/>
          <a:lstStyle/>
          <a:p>
            <a:pPr marL="0" indent="0">
              <a:buNone/>
            </a:pPr>
            <a:endParaRPr lang="en-US" dirty="0" smtClean="0"/>
          </a:p>
          <a:p>
            <a:r>
              <a:rPr lang="en-US" dirty="0" smtClean="0"/>
              <a:t>Defect </a:t>
            </a:r>
            <a:r>
              <a:rPr lang="en-US" i="1" dirty="0" smtClean="0"/>
              <a:t>prevention</a:t>
            </a:r>
            <a:r>
              <a:rPr lang="en-US" dirty="0" smtClean="0"/>
              <a:t> strategies </a:t>
            </a:r>
          </a:p>
          <a:p>
            <a:pPr lvl="2"/>
            <a:r>
              <a:rPr lang="en-US" dirty="0" smtClean="0"/>
              <a:t>Test Driven Development</a:t>
            </a:r>
          </a:p>
          <a:p>
            <a:endParaRPr lang="en-US" dirty="0"/>
          </a:p>
          <a:p>
            <a:r>
              <a:rPr lang="en-US" dirty="0" smtClean="0"/>
              <a:t>Defect </a:t>
            </a:r>
            <a:r>
              <a:rPr lang="en-US" i="1" dirty="0" smtClean="0"/>
              <a:t>detection</a:t>
            </a:r>
            <a:r>
              <a:rPr lang="en-US" dirty="0" smtClean="0"/>
              <a:t> strategies</a:t>
            </a:r>
          </a:p>
          <a:p>
            <a:pPr lvl="2"/>
            <a:r>
              <a:rPr lang="en-US" dirty="0" smtClean="0"/>
              <a:t>Waterfall</a:t>
            </a:r>
          </a:p>
          <a:p>
            <a:pPr lvl="2"/>
            <a:endParaRPr lang="en-US" dirty="0" smtClean="0"/>
          </a:p>
          <a:p>
            <a:r>
              <a:rPr lang="en-US" dirty="0" smtClean="0"/>
              <a:t>Testability</a:t>
            </a:r>
            <a:endParaRPr lang="en-US" dirty="0"/>
          </a:p>
        </p:txBody>
      </p:sp>
    </p:spTree>
    <p:extLst>
      <p:ext uri="{BB962C8B-B14F-4D97-AF65-F5344CB8AC3E}">
        <p14:creationId xmlns:p14="http://schemas.microsoft.com/office/powerpoint/2010/main" val="392649583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candidates for automation</a:t>
            </a:r>
            <a:endParaRPr lang="en-US" dirty="0"/>
          </a:p>
        </p:txBody>
      </p:sp>
      <p:sp>
        <p:nvSpPr>
          <p:cNvPr id="3" name="Content Placeholder 2"/>
          <p:cNvSpPr>
            <a:spLocks noGrp="1"/>
          </p:cNvSpPr>
          <p:nvPr>
            <p:ph idx="1"/>
          </p:nvPr>
        </p:nvSpPr>
        <p:spPr/>
        <p:txBody>
          <a:bodyPr>
            <a:normAutofit lnSpcReduction="10000"/>
          </a:bodyPr>
          <a:lstStyle/>
          <a:p>
            <a:r>
              <a:rPr lang="en-US" dirty="0"/>
              <a:t>Not every kind of test is a good candidate for </a:t>
            </a:r>
            <a:r>
              <a:rPr lang="en-US" dirty="0" smtClean="0"/>
              <a:t>automation.  Ex.  Bug fixes</a:t>
            </a:r>
          </a:p>
          <a:p>
            <a:endParaRPr lang="en-US" dirty="0"/>
          </a:p>
          <a:p>
            <a:r>
              <a:rPr lang="en-US" dirty="0" smtClean="0"/>
              <a:t>Most commonly automated test types</a:t>
            </a:r>
          </a:p>
          <a:p>
            <a:pPr marL="0" indent="0">
              <a:buNone/>
            </a:pPr>
            <a:endParaRPr lang="en-US" dirty="0" smtClean="0"/>
          </a:p>
          <a:p>
            <a:pPr lvl="1"/>
            <a:r>
              <a:rPr lang="en-US" dirty="0" smtClean="0"/>
              <a:t>Unit tests – tests of programming logic.</a:t>
            </a:r>
          </a:p>
          <a:p>
            <a:pPr marL="400050" lvl="1" indent="0">
              <a:buNone/>
            </a:pPr>
            <a:endParaRPr lang="en-US" dirty="0"/>
          </a:p>
          <a:p>
            <a:pPr lvl="1"/>
            <a:r>
              <a:rPr lang="en-US" dirty="0" smtClean="0"/>
              <a:t>Regression tests – accumulated tests of existing functionality</a:t>
            </a:r>
            <a:r>
              <a:rPr lang="en-US" dirty="0" smtClean="0"/>
              <a:t>.</a:t>
            </a:r>
          </a:p>
          <a:p>
            <a:pPr marL="0" indent="0">
              <a:buNone/>
            </a:pPr>
            <a:endParaRPr lang="en-US" dirty="0"/>
          </a:p>
        </p:txBody>
      </p:sp>
    </p:spTree>
    <p:extLst>
      <p:ext uri="{BB962C8B-B14F-4D97-AF65-F5344CB8AC3E}">
        <p14:creationId xmlns:p14="http://schemas.microsoft.com/office/powerpoint/2010/main" val="2240833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Prioritizing testing</a:t>
            </a:r>
            <a:endParaRPr lang="en-US" dirty="0"/>
          </a:p>
        </p:txBody>
      </p:sp>
      <p:sp>
        <p:nvSpPr>
          <p:cNvPr id="3" name="Content Placeholder 2"/>
          <p:cNvSpPr>
            <a:spLocks noGrp="1"/>
          </p:cNvSpPr>
          <p:nvPr>
            <p:ph idx="1"/>
          </p:nvPr>
        </p:nvSpPr>
        <p:spPr/>
        <p:txBody>
          <a:bodyPr/>
          <a:lstStyle/>
          <a:p>
            <a:r>
              <a:rPr lang="en-US" dirty="0" smtClean="0"/>
              <a:t>Basic testing first, then more detailed testing</a:t>
            </a:r>
            <a:r>
              <a:rPr lang="en-US" dirty="0" smtClean="0"/>
              <a:t>.</a:t>
            </a:r>
            <a:r>
              <a:rPr lang="en-US" dirty="0"/>
              <a:t> </a:t>
            </a:r>
            <a:r>
              <a:rPr lang="en-US" dirty="0" smtClean="0"/>
              <a:t> Answers the question – “Is the main battery of tests likely to pass?”</a:t>
            </a:r>
            <a:endParaRPr lang="en-US" dirty="0" smtClean="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646168" y="3553143"/>
            <a:ext cx="3881120" cy="2573020"/>
          </a:xfrm>
          <a:prstGeom prst="rect">
            <a:avLst/>
          </a:prstGeom>
          <a:noFill/>
          <a:ln>
            <a:noFill/>
          </a:ln>
        </p:spPr>
      </p:pic>
    </p:spTree>
    <p:extLst>
      <p:ext uri="{BB962C8B-B14F-4D97-AF65-F5344CB8AC3E}">
        <p14:creationId xmlns:p14="http://schemas.microsoft.com/office/powerpoint/2010/main" val="1198648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automation work</a:t>
            </a:r>
            <a:endParaRPr lang="en-US" dirty="0"/>
          </a:p>
        </p:txBody>
      </p:sp>
      <p:sp>
        <p:nvSpPr>
          <p:cNvPr id="3" name="Content Placeholder 2"/>
          <p:cNvSpPr>
            <a:spLocks noGrp="1"/>
          </p:cNvSpPr>
          <p:nvPr>
            <p:ph idx="1"/>
          </p:nvPr>
        </p:nvSpPr>
        <p:spPr/>
        <p:txBody>
          <a:bodyPr>
            <a:normAutofit lnSpcReduction="10000"/>
          </a:bodyPr>
          <a:lstStyle/>
          <a:p>
            <a:r>
              <a:rPr lang="en-US" dirty="0" smtClean="0"/>
              <a:t>Tests should be </a:t>
            </a:r>
            <a:r>
              <a:rPr lang="en-US" dirty="0" smtClean="0"/>
              <a:t>simple  (counter-example:  Prodigy’s “Gremlin” project)</a:t>
            </a:r>
            <a:endParaRPr lang="en-US" dirty="0" smtClean="0"/>
          </a:p>
          <a:p>
            <a:endParaRPr lang="en-US" dirty="0"/>
          </a:p>
          <a:p>
            <a:r>
              <a:rPr lang="en-US" dirty="0" smtClean="0"/>
              <a:t>Tests should be maintainable</a:t>
            </a:r>
          </a:p>
          <a:p>
            <a:endParaRPr lang="en-US" dirty="0"/>
          </a:p>
          <a:p>
            <a:r>
              <a:rPr lang="en-US" dirty="0" smtClean="0"/>
              <a:t>Tests should be well-documented</a:t>
            </a:r>
          </a:p>
          <a:p>
            <a:endParaRPr lang="en-US" dirty="0"/>
          </a:p>
          <a:p>
            <a:r>
              <a:rPr lang="en-US" dirty="0" smtClean="0"/>
              <a:t>Test components should </a:t>
            </a:r>
            <a:r>
              <a:rPr lang="en-US" dirty="0"/>
              <a:t>b</a:t>
            </a:r>
            <a:r>
              <a:rPr lang="en-US" dirty="0" smtClean="0"/>
              <a:t>e reusable</a:t>
            </a:r>
          </a:p>
          <a:p>
            <a:endParaRPr lang="en-US" dirty="0" smtClean="0"/>
          </a:p>
          <a:p>
            <a:endParaRPr lang="en-US" dirty="0"/>
          </a:p>
        </p:txBody>
      </p:sp>
    </p:spTree>
    <p:extLst>
      <p:ext uri="{BB962C8B-B14F-4D97-AF65-F5344CB8AC3E}">
        <p14:creationId xmlns:p14="http://schemas.microsoft.com/office/powerpoint/2010/main" val="126770964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21790</TotalTime>
  <Words>5262</Words>
  <Application>Microsoft Macintosh PowerPoint</Application>
  <PresentationFormat>On-screen Show (4:3)</PresentationFormat>
  <Paragraphs>259</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Enhancing the Effectiveness of Software Test Automation </vt:lpstr>
      <vt:lpstr>Introduction</vt:lpstr>
      <vt:lpstr>Contents</vt:lpstr>
      <vt:lpstr>Why not automate?</vt:lpstr>
      <vt:lpstr>Why Automate Testing?</vt:lpstr>
      <vt:lpstr>Types of Test Strategies </vt:lpstr>
      <vt:lpstr>Good candidates for automation</vt:lpstr>
      <vt:lpstr>Prioritizing testing</vt:lpstr>
      <vt:lpstr>Making automation work</vt:lpstr>
      <vt:lpstr>Commercial testing tools</vt:lpstr>
      <vt:lpstr>QF-Test</vt:lpstr>
      <vt:lpstr>QF-Test generated test step</vt:lpstr>
      <vt:lpstr>Robot</vt:lpstr>
      <vt:lpstr>Robot-generated test script</vt:lpstr>
      <vt:lpstr>Open source test tools</vt:lpstr>
      <vt:lpstr>Homegrown test suites</vt:lpstr>
      <vt:lpstr>PowerPoint Presentation</vt:lpstr>
      <vt:lpstr>Sample Java test</vt:lpstr>
      <vt:lpstr>Java test using accessor methods</vt:lpstr>
      <vt:lpstr>Unit testing with JUnit, TestNG</vt:lpstr>
      <vt:lpstr>Conclusions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Jansing</dc:creator>
  <cp:lastModifiedBy>David Jansing</cp:lastModifiedBy>
  <cp:revision>70</cp:revision>
  <dcterms:created xsi:type="dcterms:W3CDTF">2015-09-14T21:57:38Z</dcterms:created>
  <dcterms:modified xsi:type="dcterms:W3CDTF">2015-10-14T18:51:52Z</dcterms:modified>
</cp:coreProperties>
</file>