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ontserrat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  <p:embeddedFont>
      <p:font typeface="Roboto Mon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22" Type="http://schemas.openxmlformats.org/officeDocument/2006/relationships/font" Target="fonts/RobotoMono-regular.fntdata"/><Relationship Id="rId21" Type="http://schemas.openxmlformats.org/officeDocument/2006/relationships/font" Target="fonts/MavenPro-bold.fntdata"/><Relationship Id="rId24" Type="http://schemas.openxmlformats.org/officeDocument/2006/relationships/font" Target="fonts/RobotoMono-italic.fntdata"/><Relationship Id="rId23" Type="http://schemas.openxmlformats.org/officeDocument/2006/relationships/font" Target="fonts/RobotoMon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ontserrat-bold.fntdata"/><Relationship Id="rId16" Type="http://schemas.openxmlformats.org/officeDocument/2006/relationships/font" Target="fonts/Montserrat-regular.fntdata"/><Relationship Id="rId19" Type="http://schemas.openxmlformats.org/officeDocument/2006/relationships/font" Target="fonts/Montserrat-boldItalic.fntdata"/><Relationship Id="rId18" Type="http://schemas.openxmlformats.org/officeDocument/2006/relationships/font" Target="fonts/Montserrat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6984e5640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6984e5640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6984e5640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6984e5640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6984e56403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6984e56403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6984e5640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6984e5640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6984e5640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6984e5640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311700" y="258075"/>
            <a:ext cx="8520600" cy="123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it"/>
            </a:br>
            <a:r>
              <a:rPr lang="it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     			</a:t>
            </a:r>
            <a:r>
              <a:rPr lang="it"/>
              <a:t>HOMEWORK 3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311700" y="1779150"/>
            <a:ext cx="8520600" cy="24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CIFAR-10 con MLP e Riduzione del Rumore</a:t>
            </a:r>
            <a:br>
              <a:rPr lang="it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Antonio Russotti Domenico -Matricola 1000062891</a:t>
            </a:r>
            <a:br>
              <a:rPr lang="it"/>
            </a:br>
            <a:r>
              <a:rPr i="1" lang="it" sz="1100">
                <a:solidFill>
                  <a:schemeClr val="dk1"/>
                </a:solidFill>
              </a:rPr>
              <a:t>Ingegneria Informatica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Obiettivi del progetto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0915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it" sz="5074">
                <a:solidFill>
                  <a:schemeClr val="dk1"/>
                </a:solidFill>
              </a:rPr>
              <a:t>Caricare e preprocessare correttamente il dataset CIFAR-10.</a:t>
            </a:r>
            <a:br>
              <a:rPr lang="it" sz="5074">
                <a:solidFill>
                  <a:schemeClr val="dk1"/>
                </a:solidFill>
              </a:rPr>
            </a:br>
            <a:endParaRPr sz="5074">
              <a:solidFill>
                <a:schemeClr val="dk1"/>
              </a:solidFill>
            </a:endParaRPr>
          </a:p>
          <a:p>
            <a:pPr indent="-30915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it" sz="5074">
                <a:solidFill>
                  <a:schemeClr val="dk1"/>
                </a:solidFill>
              </a:rPr>
              <a:t>Allenare un </a:t>
            </a:r>
            <a:r>
              <a:rPr b="1" lang="it" sz="5074">
                <a:solidFill>
                  <a:schemeClr val="dk1"/>
                </a:solidFill>
              </a:rPr>
              <a:t>MLP (Multi-Layer Perceptron)</a:t>
            </a:r>
            <a:r>
              <a:rPr lang="it" sz="5074">
                <a:solidFill>
                  <a:schemeClr val="dk1"/>
                </a:solidFill>
              </a:rPr>
              <a:t> robusto contro l’overfitting.</a:t>
            </a:r>
            <a:br>
              <a:rPr lang="it" sz="5074">
                <a:solidFill>
                  <a:schemeClr val="dk1"/>
                </a:solidFill>
              </a:rPr>
            </a:br>
            <a:endParaRPr sz="5074">
              <a:solidFill>
                <a:schemeClr val="dk1"/>
              </a:solidFill>
            </a:endParaRPr>
          </a:p>
          <a:p>
            <a:pPr indent="-30915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it" sz="5074">
                <a:solidFill>
                  <a:schemeClr val="dk1"/>
                </a:solidFill>
              </a:rPr>
              <a:t>Ridurre il </a:t>
            </a:r>
            <a:r>
              <a:rPr b="1" lang="it" sz="5074">
                <a:solidFill>
                  <a:schemeClr val="dk1"/>
                </a:solidFill>
              </a:rPr>
              <a:t>rumore presente</a:t>
            </a:r>
            <a:r>
              <a:rPr lang="it" sz="5074">
                <a:solidFill>
                  <a:schemeClr val="dk1"/>
                </a:solidFill>
              </a:rPr>
              <a:t> nelle immagini.</a:t>
            </a:r>
            <a:br>
              <a:rPr lang="it" sz="5074">
                <a:solidFill>
                  <a:schemeClr val="dk1"/>
                </a:solidFill>
              </a:rPr>
            </a:br>
            <a:endParaRPr sz="5074">
              <a:solidFill>
                <a:schemeClr val="dk1"/>
              </a:solidFill>
            </a:endParaRPr>
          </a:p>
          <a:p>
            <a:pPr indent="-30915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it" sz="5074">
                <a:solidFill>
                  <a:schemeClr val="dk1"/>
                </a:solidFill>
              </a:rPr>
              <a:t>Eseguire una </a:t>
            </a:r>
            <a:r>
              <a:rPr b="1" lang="it" sz="5074">
                <a:solidFill>
                  <a:schemeClr val="dk1"/>
                </a:solidFill>
              </a:rPr>
              <a:t>selezione del modello</a:t>
            </a:r>
            <a:r>
              <a:rPr lang="it" sz="5074">
                <a:solidFill>
                  <a:schemeClr val="dk1"/>
                </a:solidFill>
              </a:rPr>
              <a:t> ottimale.</a:t>
            </a:r>
            <a:br>
              <a:rPr lang="it" sz="5074">
                <a:solidFill>
                  <a:schemeClr val="dk1"/>
                </a:solidFill>
              </a:rPr>
            </a:br>
            <a:endParaRPr sz="5074">
              <a:solidFill>
                <a:schemeClr val="dk1"/>
              </a:solidFill>
            </a:endParaRPr>
          </a:p>
          <a:p>
            <a:pPr indent="-309156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eriod"/>
            </a:pPr>
            <a:r>
              <a:rPr lang="it" sz="5074">
                <a:solidFill>
                  <a:schemeClr val="dk1"/>
                </a:solidFill>
              </a:rPr>
              <a:t>Valutare il modello usando:</a:t>
            </a:r>
            <a:br>
              <a:rPr lang="it" sz="1346">
                <a:solidFill>
                  <a:schemeClr val="dk1"/>
                </a:solidFill>
              </a:rPr>
            </a:br>
            <a:endParaRPr sz="5346">
              <a:solidFill>
                <a:schemeClr val="dk1"/>
              </a:solidFill>
            </a:endParaRPr>
          </a:p>
          <a:p>
            <a:pPr indent="-29686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t" sz="4300">
                <a:solidFill>
                  <a:schemeClr val="dk1"/>
                </a:solidFill>
              </a:rPr>
              <a:t>Accuracy finale (Train / Val / Test)</a:t>
            </a:r>
            <a:br>
              <a:rPr lang="it" sz="4300">
                <a:solidFill>
                  <a:schemeClr val="dk1"/>
                </a:solidFill>
              </a:rPr>
            </a:br>
            <a:endParaRPr sz="4300">
              <a:solidFill>
                <a:schemeClr val="dk1"/>
              </a:solidFill>
            </a:endParaRPr>
          </a:p>
          <a:p>
            <a:pPr indent="-29686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t" sz="4300">
                <a:solidFill>
                  <a:schemeClr val="dk1"/>
                </a:solidFill>
              </a:rPr>
              <a:t>Matrice di Confusione</a:t>
            </a:r>
            <a:br>
              <a:rPr lang="it" sz="4300">
                <a:solidFill>
                  <a:schemeClr val="dk1"/>
                </a:solidFill>
              </a:rPr>
            </a:br>
            <a:endParaRPr sz="4300">
              <a:solidFill>
                <a:schemeClr val="dk1"/>
              </a:solidFill>
            </a:endParaRPr>
          </a:p>
          <a:p>
            <a:pPr indent="-29686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it" sz="4300">
                <a:solidFill>
                  <a:schemeClr val="dk1"/>
                </a:solidFill>
              </a:rPr>
              <a:t>Curva di accuratezza con Early Stopping</a:t>
            </a:r>
            <a:endParaRPr sz="4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356200" y="71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Il dataset CIFAR-10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3475" y="596225"/>
            <a:ext cx="4591800" cy="44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1100">
                <a:solidFill>
                  <a:schemeClr val="dk1"/>
                </a:solidFill>
              </a:rPr>
              <a:t>l </a:t>
            </a:r>
            <a:r>
              <a:rPr b="1" lang="it" sz="1100">
                <a:solidFill>
                  <a:schemeClr val="dk1"/>
                </a:solidFill>
              </a:rPr>
              <a:t>CIFAR-10</a:t>
            </a:r>
            <a:r>
              <a:rPr lang="it" sz="1100">
                <a:solidFill>
                  <a:schemeClr val="dk1"/>
                </a:solidFill>
              </a:rPr>
              <a:t> è un dataset molto usato per il riconoscimento di immagini. Contiene: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it" sz="1100">
                <a:solidFill>
                  <a:schemeClr val="dk1"/>
                </a:solidFill>
              </a:rPr>
              <a:t>60.000 immagini a colori</a:t>
            </a:r>
            <a:r>
              <a:rPr lang="it" sz="1100">
                <a:solidFill>
                  <a:schemeClr val="dk1"/>
                </a:solidFill>
              </a:rPr>
              <a:t> in formato </a:t>
            </a:r>
            <a:r>
              <a:rPr b="1" lang="it" sz="1100">
                <a:solidFill>
                  <a:schemeClr val="dk1"/>
                </a:solidFill>
              </a:rPr>
              <a:t>32×32 pixel</a:t>
            </a:r>
            <a:br>
              <a:rPr b="1" lang="it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it" sz="1100">
                <a:solidFill>
                  <a:schemeClr val="dk1"/>
                </a:solidFill>
              </a:rPr>
              <a:t>Suddivise in </a:t>
            </a:r>
            <a:r>
              <a:rPr b="1" lang="it" sz="1100">
                <a:solidFill>
                  <a:schemeClr val="dk1"/>
                </a:solidFill>
              </a:rPr>
              <a:t>10 classi</a:t>
            </a:r>
            <a:r>
              <a:rPr lang="it" sz="1100">
                <a:solidFill>
                  <a:schemeClr val="dk1"/>
                </a:solidFill>
              </a:rPr>
              <a:t> (come </a:t>
            </a:r>
            <a:r>
              <a:rPr i="1" lang="it" sz="1100">
                <a:solidFill>
                  <a:schemeClr val="dk1"/>
                </a:solidFill>
              </a:rPr>
              <a:t>aeroplani</a:t>
            </a:r>
            <a:r>
              <a:rPr lang="it" sz="1100">
                <a:solidFill>
                  <a:schemeClr val="dk1"/>
                </a:solidFill>
              </a:rPr>
              <a:t>, </a:t>
            </a:r>
            <a:r>
              <a:rPr i="1" lang="it" sz="1100">
                <a:solidFill>
                  <a:schemeClr val="dk1"/>
                </a:solidFill>
              </a:rPr>
              <a:t>automobili</a:t>
            </a:r>
            <a:r>
              <a:rPr lang="it" sz="1100">
                <a:solidFill>
                  <a:schemeClr val="dk1"/>
                </a:solidFill>
              </a:rPr>
              <a:t>, </a:t>
            </a:r>
            <a:r>
              <a:rPr i="1" lang="it" sz="1100">
                <a:solidFill>
                  <a:schemeClr val="dk1"/>
                </a:solidFill>
              </a:rPr>
              <a:t>gatti</a:t>
            </a:r>
            <a:r>
              <a:rPr lang="it" sz="1100">
                <a:solidFill>
                  <a:schemeClr val="dk1"/>
                </a:solidFill>
              </a:rPr>
              <a:t>, </a:t>
            </a:r>
            <a:r>
              <a:rPr i="1" lang="it" sz="1100">
                <a:solidFill>
                  <a:schemeClr val="dk1"/>
                </a:solidFill>
              </a:rPr>
              <a:t>cani</a:t>
            </a:r>
            <a:r>
              <a:rPr lang="it" sz="1100">
                <a:solidFill>
                  <a:schemeClr val="dk1"/>
                </a:solidFill>
              </a:rPr>
              <a:t>, </a:t>
            </a:r>
            <a:r>
              <a:rPr i="1" lang="it" sz="1100">
                <a:solidFill>
                  <a:schemeClr val="dk1"/>
                </a:solidFill>
              </a:rPr>
              <a:t>navi</a:t>
            </a:r>
            <a:r>
              <a:rPr lang="it" sz="1100">
                <a:solidFill>
                  <a:schemeClr val="dk1"/>
                </a:solidFill>
              </a:rPr>
              <a:t>, ecc.)</a:t>
            </a:r>
            <a:br>
              <a:rPr lang="it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it" sz="1100">
                <a:solidFill>
                  <a:schemeClr val="dk1"/>
                </a:solidFill>
              </a:rPr>
              <a:t>Le immagini sono distribuite in:</a:t>
            </a:r>
            <a:br>
              <a:rPr lang="it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it" sz="1100">
                <a:solidFill>
                  <a:schemeClr val="dk1"/>
                </a:solidFill>
              </a:rPr>
              <a:t>50.000</a:t>
            </a:r>
            <a:r>
              <a:rPr lang="it" sz="1100">
                <a:solidFill>
                  <a:schemeClr val="dk1"/>
                </a:solidFill>
              </a:rPr>
              <a:t> per l’addestramento</a:t>
            </a:r>
            <a:br>
              <a:rPr lang="it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b="1" lang="it" sz="1100">
                <a:solidFill>
                  <a:schemeClr val="dk1"/>
                </a:solidFill>
              </a:rPr>
              <a:t>10.000</a:t>
            </a:r>
            <a:r>
              <a:rPr lang="it" sz="1100">
                <a:solidFill>
                  <a:schemeClr val="dk1"/>
                </a:solidFill>
              </a:rPr>
              <a:t> per il test</a:t>
            </a:r>
            <a:br>
              <a:rPr lang="it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100">
                <a:solidFill>
                  <a:schemeClr val="dk1"/>
                </a:solidFill>
              </a:rPr>
              <a:t>In questo progetto, il dataset CIFAR-10 presenta un </a:t>
            </a:r>
            <a:r>
              <a:rPr b="1" lang="it" sz="1100">
                <a:solidFill>
                  <a:schemeClr val="dk1"/>
                </a:solidFill>
              </a:rPr>
              <a:t>rumore visivo artificiale</a:t>
            </a:r>
            <a:r>
              <a:rPr lang="it" sz="1100">
                <a:solidFill>
                  <a:schemeClr val="dk1"/>
                </a:solidFill>
              </a:rPr>
              <a:t> che può compromettere l’apprendimento del modello e causare </a:t>
            </a:r>
            <a:r>
              <a:rPr b="1" lang="it" sz="1100">
                <a:solidFill>
                  <a:schemeClr val="dk1"/>
                </a:solidFill>
              </a:rPr>
              <a:t>overfitting</a:t>
            </a:r>
            <a:r>
              <a:rPr lang="it" sz="1100">
                <a:solidFill>
                  <a:schemeClr val="dk1"/>
                </a:solidFill>
              </a:rPr>
              <a:t>.</a:t>
            </a:r>
            <a:br>
              <a:rPr lang="it" sz="1100">
                <a:solidFill>
                  <a:schemeClr val="dk1"/>
                </a:solidFill>
              </a:rPr>
            </a:br>
            <a:r>
              <a:rPr lang="it" sz="1100">
                <a:solidFill>
                  <a:schemeClr val="dk1"/>
                </a:solidFill>
              </a:rPr>
              <a:t> Per affrontare questo problema, è stata adottata una strategia di </a:t>
            </a:r>
            <a:r>
              <a:rPr b="1" lang="it" sz="1100">
                <a:solidFill>
                  <a:schemeClr val="dk1"/>
                </a:solidFill>
              </a:rPr>
              <a:t>riduzione del rumore</a:t>
            </a:r>
            <a:r>
              <a:rPr lang="it" sz="1100">
                <a:solidFill>
                  <a:schemeClr val="dk1"/>
                </a:solidFill>
              </a:rPr>
              <a:t>, intervenendo direttamente sulle immagini:</a:t>
            </a:r>
            <a:br>
              <a:rPr lang="it" sz="1100">
                <a:solidFill>
                  <a:schemeClr val="dk1"/>
                </a:solidFill>
              </a:rPr>
            </a:br>
            <a:r>
              <a:rPr lang="it" sz="1100">
                <a:solidFill>
                  <a:schemeClr val="dk1"/>
                </a:solidFill>
              </a:rPr>
              <a:t> è stata infatti ridotta la </a:t>
            </a:r>
            <a:r>
              <a:rPr b="1" lang="it" sz="1100">
                <a:solidFill>
                  <a:schemeClr val="dk1"/>
                </a:solidFill>
              </a:rPr>
              <a:t>saturazione dei colori</a:t>
            </a:r>
            <a:r>
              <a:rPr lang="it" sz="1100">
                <a:solidFill>
                  <a:schemeClr val="dk1"/>
                </a:solidFill>
              </a:rPr>
              <a:t> nelle zone ad alta intensità cromatica. Questo accorgimento permette di </a:t>
            </a:r>
            <a:r>
              <a:rPr b="1" lang="it" sz="1100">
                <a:solidFill>
                  <a:schemeClr val="dk1"/>
                </a:solidFill>
              </a:rPr>
              <a:t>attenuare l’impatto visivo del disturbo</a:t>
            </a:r>
            <a:r>
              <a:rPr lang="it" sz="1100">
                <a:solidFill>
                  <a:schemeClr val="dk1"/>
                </a:solidFill>
              </a:rPr>
              <a:t>, impedendo al modello MLP di apprendere pattern non significativi legati al rumore.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91" name="Google Shape;291;p15" title="0_BdetXYemwXwOqNTs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975" y="1085650"/>
            <a:ext cx="4481026" cy="313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Come ho operato?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78250" y="11169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Preprocessing:</a:t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it" sz="1200">
                <a:solidFill>
                  <a:schemeClr val="dk1"/>
                </a:solidFill>
              </a:rPr>
              <a:t>Neutralizzazione</a:t>
            </a:r>
            <a:r>
              <a:rPr lang="it" sz="1200">
                <a:solidFill>
                  <a:schemeClr val="dk1"/>
                </a:solidFill>
              </a:rPr>
              <a:t> applicata solo a training e validation.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it" sz="1200">
                <a:solidFill>
                  <a:schemeClr val="dk1"/>
                </a:solidFill>
              </a:rPr>
              <a:t>Appiattimento</a:t>
            </a:r>
            <a:r>
              <a:rPr lang="it" sz="1200">
                <a:solidFill>
                  <a:schemeClr val="dk1"/>
                </a:solidFill>
              </a:rPr>
              <a:t> immagini da (32×32×3) → (3072).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it" sz="1200">
                <a:solidFill>
                  <a:schemeClr val="dk1"/>
                </a:solidFill>
              </a:rPr>
              <a:t>Standardizzazione</a:t>
            </a:r>
            <a:r>
              <a:rPr lang="it" sz="1200">
                <a:solidFill>
                  <a:schemeClr val="dk1"/>
                </a:solidFill>
              </a:rPr>
              <a:t> tramite </a:t>
            </a:r>
            <a:r>
              <a:rPr lang="it" sz="1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StandardScaler()</a:t>
            </a:r>
            <a:r>
              <a:rPr lang="it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it" sz="1200">
                <a:solidFill>
                  <a:schemeClr val="dk1"/>
                </a:solidFill>
              </a:rPr>
              <a:t>Riduzione dimensionale</a:t>
            </a:r>
            <a:r>
              <a:rPr lang="it" sz="1200">
                <a:solidFill>
                  <a:schemeClr val="dk1"/>
                </a:solidFill>
              </a:rPr>
              <a:t> con </a:t>
            </a:r>
            <a:r>
              <a:rPr b="1" lang="it" sz="1200">
                <a:solidFill>
                  <a:schemeClr val="dk1"/>
                </a:solidFill>
              </a:rPr>
              <a:t>PCA</a:t>
            </a:r>
            <a:r>
              <a:rPr lang="it" sz="1200">
                <a:solidFill>
                  <a:schemeClr val="dk1"/>
                </a:solidFill>
              </a:rPr>
              <a:t>, da 3072 a </a:t>
            </a:r>
            <a:r>
              <a:rPr b="1" lang="it" sz="1200">
                <a:solidFill>
                  <a:schemeClr val="dk1"/>
                </a:solidFill>
              </a:rPr>
              <a:t>512 componenti principali</a:t>
            </a:r>
            <a:r>
              <a:rPr lang="it" sz="1200">
                <a:solidFill>
                  <a:schemeClr val="dk1"/>
                </a:solidFill>
              </a:rPr>
              <a:t>, per eliminare ridondanza e rumore.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it">
                <a:solidFill>
                  <a:schemeClr val="dk1"/>
                </a:solidFill>
              </a:rPr>
              <a:t>Riduzione del Rumore :</a:t>
            </a:r>
            <a:endParaRPr b="1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it" sz="1100">
                <a:solidFill>
                  <a:schemeClr val="dk1"/>
                </a:solidFill>
              </a:rPr>
              <a:t>Il rumore è </a:t>
            </a:r>
            <a:r>
              <a:rPr b="1" lang="it" sz="1100">
                <a:solidFill>
                  <a:schemeClr val="dk1"/>
                </a:solidFill>
              </a:rPr>
              <a:t>colorato</a:t>
            </a:r>
            <a:r>
              <a:rPr lang="it" sz="1100">
                <a:solidFill>
                  <a:schemeClr val="dk1"/>
                </a:solidFill>
              </a:rPr>
              <a:t> e si manifesta come </a:t>
            </a:r>
            <a:r>
              <a:rPr b="1" lang="it" sz="1100">
                <a:solidFill>
                  <a:schemeClr val="dk1"/>
                </a:solidFill>
              </a:rPr>
              <a:t>zone altamente sature</a:t>
            </a:r>
            <a:r>
              <a:rPr lang="it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it" sz="1100">
                <a:solidFill>
                  <a:schemeClr val="dk1"/>
                </a:solidFill>
              </a:rPr>
              <a:t>Applicata funzione che converte le immagini in HSV e </a:t>
            </a:r>
            <a:r>
              <a:rPr b="1" lang="it" sz="1100">
                <a:solidFill>
                  <a:schemeClr val="dk1"/>
                </a:solidFill>
              </a:rPr>
              <a:t>abbassa drasticamente la saturazione</a:t>
            </a:r>
            <a:r>
              <a:rPr lang="it" sz="1100">
                <a:solidFill>
                  <a:schemeClr val="dk1"/>
                </a:solidFill>
              </a:rPr>
              <a:t> nelle zone rumorose.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it" sz="1100">
                <a:solidFill>
                  <a:schemeClr val="dk1"/>
                </a:solidFill>
              </a:rPr>
              <a:t>Obiettivo: evitare che l’MLP impari il </a:t>
            </a:r>
            <a:r>
              <a:rPr b="1" lang="it" sz="1100">
                <a:solidFill>
                  <a:schemeClr val="dk1"/>
                </a:solidFill>
              </a:rPr>
              <a:t>pattern del rumore</a:t>
            </a:r>
            <a:r>
              <a:rPr lang="it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98" name="Google Shape;29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8700" y="3166751"/>
            <a:ext cx="4137674" cy="17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/>
        </p:nvSpPr>
        <p:spPr>
          <a:xfrm>
            <a:off x="53400" y="71200"/>
            <a:ext cx="9041100" cy="47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dk1"/>
                </a:solidFill>
              </a:rPr>
              <a:t>Selezione del modello:</a:t>
            </a:r>
            <a:endParaRPr b="1" sz="18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Montserrat"/>
              <a:buChar char="●"/>
            </a:pPr>
            <a:r>
              <a:rPr b="1"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MLPClassifier</a:t>
            </a:r>
            <a:r>
              <a:rPr lang="it" sz="13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con un solo hidden layer da 128 neuroni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t" sz="1300">
                <a:solidFill>
                  <a:schemeClr val="dk1"/>
                </a:solidFill>
              </a:rPr>
              <a:t>Ottimizzazione: </a:t>
            </a:r>
            <a:r>
              <a:rPr b="1" lang="it" sz="1300">
                <a:solidFill>
                  <a:schemeClr val="dk1"/>
                </a:solidFill>
              </a:rPr>
              <a:t>Adam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t" sz="1300">
                <a:solidFill>
                  <a:schemeClr val="dk1"/>
                </a:solidFill>
              </a:rPr>
              <a:t>Regularizzazione: </a:t>
            </a:r>
            <a:r>
              <a:rPr b="1" lang="it" sz="1300">
                <a:solidFill>
                  <a:schemeClr val="dk1"/>
                </a:solidFill>
              </a:rPr>
              <a:t>L2 (alpha=…)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t" sz="1300">
                <a:solidFill>
                  <a:schemeClr val="dk1"/>
                </a:solidFill>
              </a:rPr>
              <a:t>Learning rate: 0.001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it" sz="1300">
                <a:solidFill>
                  <a:schemeClr val="dk1"/>
                </a:solidFill>
              </a:rPr>
              <a:t>Batch size: 64</a:t>
            </a:r>
            <a:endParaRPr sz="13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Char char="●"/>
            </a:pPr>
            <a:r>
              <a:rPr lang="it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warm_start=TRUE e max_iter=1 per poter eseguire l’early stopping.</a:t>
            </a:r>
            <a:endParaRPr sz="1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300">
                <a:solidFill>
                  <a:schemeClr val="dk1"/>
                </a:solidFill>
              </a:rPr>
              <a:t> </a:t>
            </a:r>
            <a:r>
              <a:rPr i="1" lang="it" sz="1300">
                <a:solidFill>
                  <a:schemeClr val="dk1"/>
                </a:solidFill>
              </a:rPr>
              <a:t>Configurato per training incrementale con early stopping.</a:t>
            </a:r>
            <a:endParaRPr i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dk1"/>
                </a:solidFill>
              </a:rPr>
              <a:t>Early Stopping:</a:t>
            </a:r>
            <a:endParaRPr b="1" sz="18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it" sz="1100">
                <a:solidFill>
                  <a:schemeClr val="dk1"/>
                </a:solidFill>
              </a:rPr>
              <a:t>Addestramento massimo: </a:t>
            </a:r>
            <a:r>
              <a:rPr b="1" lang="it" sz="1100">
                <a:solidFill>
                  <a:schemeClr val="dk1"/>
                </a:solidFill>
              </a:rPr>
              <a:t>100 epoche</a:t>
            </a:r>
            <a:br>
              <a:rPr b="1" lang="it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it" sz="1100">
                <a:solidFill>
                  <a:schemeClr val="dk1"/>
                </a:solidFill>
              </a:rPr>
              <a:t>Fermata anticipata se </a:t>
            </a:r>
            <a:r>
              <a:rPr b="1" lang="it" sz="1100">
                <a:solidFill>
                  <a:schemeClr val="dk1"/>
                </a:solidFill>
              </a:rPr>
              <a:t>val_accuracy non migliora dopo 10 epoche</a:t>
            </a:r>
            <a:br>
              <a:rPr b="1" lang="it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it" sz="1100">
                <a:solidFill>
                  <a:schemeClr val="dk1"/>
                </a:solidFill>
              </a:rPr>
              <a:t>Tolleranza sul miglioramento: </a:t>
            </a:r>
            <a:r>
              <a:rPr lang="it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1e-4</a:t>
            </a:r>
            <a:br>
              <a:rPr lang="it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it" sz="1100">
                <a:solidFill>
                  <a:schemeClr val="dk1"/>
                </a:solidFill>
              </a:rPr>
              <a:t>Salvataggio dei </a:t>
            </a:r>
            <a:r>
              <a:rPr b="1" lang="it" sz="1100">
                <a:solidFill>
                  <a:schemeClr val="dk1"/>
                </a:solidFill>
              </a:rPr>
              <a:t>valori di accuratezza per ogni epoca</a:t>
            </a:r>
            <a:br>
              <a:rPr b="1" lang="it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it" sz="1100">
                <a:solidFill>
                  <a:schemeClr val="dk1"/>
                </a:solidFill>
              </a:rPr>
              <a:t>Evita overfitting e riduce tempo di training.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it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Valutazione con Confusion Matrix e Curva di accuratezza</a:t>
            </a:r>
            <a:endParaRPr b="1"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/>
          <p:nvPr/>
        </p:nvSpPr>
        <p:spPr>
          <a:xfrm>
            <a:off x="1014450" y="338150"/>
            <a:ext cx="2082300" cy="7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09" name="Google Shape;309;p18"/>
          <p:cNvSpPr txBox="1"/>
          <p:nvPr/>
        </p:nvSpPr>
        <p:spPr>
          <a:xfrm>
            <a:off x="284750" y="249175"/>
            <a:ext cx="5686200" cy="19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it" sz="1800">
                <a:solidFill>
                  <a:schemeClr val="dk1"/>
                </a:solidFill>
              </a:rPr>
              <a:t>Risultati finali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310" name="Google Shape;31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200" y="1165750"/>
            <a:ext cx="4225799" cy="354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9625" y="1165750"/>
            <a:ext cx="4611244" cy="354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