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/>
            <a:t>Soit un éditeur de Partition de musique utilisant un framework graphique.</a:t>
          </a:r>
          <a:endParaRPr lang="en-US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/>
            <a:t>Le framework prévois une classe abstraite (GraphicTool) pour créer des objets “Graphic” </a:t>
          </a:r>
          <a:endParaRPr lang="en-US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FDF810E-D25B-4604-A0D6-01EAADF89595}">
      <dgm:prSet/>
      <dgm:spPr/>
      <dgm:t>
        <a:bodyPr/>
        <a:lstStyle/>
        <a:p>
          <a:r>
            <a:rPr lang="fr-FR"/>
            <a:t>Problème : la classe abstraite du framework ne peux pas créer des objets spécifique a notre application (des notes ou des portées)</a:t>
          </a:r>
          <a:endParaRPr lang="en-US"/>
        </a:p>
      </dgm:t>
    </dgm:pt>
    <dgm:pt modelId="{E8587991-BB58-41D6-A9FD-5B9F9E9F9119}" type="parTrans" cxnId="{7FD1BB04-F308-4DC5-9837-F40A3B62774C}">
      <dgm:prSet/>
      <dgm:spPr/>
      <dgm:t>
        <a:bodyPr/>
        <a:lstStyle/>
        <a:p>
          <a:endParaRPr lang="en-US"/>
        </a:p>
      </dgm:t>
    </dgm:pt>
    <dgm:pt modelId="{B8071820-B238-4793-95D6-0A6F06FBAECF}" type="sibTrans" cxnId="{7FD1BB04-F308-4DC5-9837-F40A3B62774C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/>
            <a:t>On pourrai créer des sous-classes de GraphicTool mais cela nécessitarai trop de classes</a:t>
          </a:r>
          <a:endParaRPr lang="en-US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/>
            <a:t>Solution : GraphicTool crée un nouveau Graphic en clonant une instance d’une sous-classe de Graphic</a:t>
          </a:r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/>
            <a:t>On appel la classe Graphic le </a:t>
          </a:r>
          <a:r>
            <a:rPr lang="fr-FR" b="1"/>
            <a:t>PROTOTYPE</a:t>
          </a:r>
          <a:r>
            <a:rPr lang="fr-FR"/>
            <a:t> ^^</a:t>
          </a:r>
          <a:endParaRPr lang="en-US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07875843-60D9-42D1-8AED-101AFA41916B}" type="pres">
      <dgm:prSet presAssocID="{0FDF810E-D25B-4604-A0D6-01EAADF895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57CF18-2370-457A-8AC3-8BFC7F5B0B71}" type="pres">
      <dgm:prSet presAssocID="{B8071820-B238-4793-95D6-0A6F06FBAECF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FD1BB04-F308-4DC5-9837-F40A3B62774C}" srcId="{EE2C5244-ED42-4B53-8BE9-7700BF10BFBC}" destId="{0FDF810E-D25B-4604-A0D6-01EAADF89595}" srcOrd="2" destOrd="0" parTransId="{E8587991-BB58-41D6-A9FD-5B9F9E9F9119}" sibTransId="{B8071820-B238-4793-95D6-0A6F06FBAECF}"/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3B58DB48-ED0E-47D0-950B-C3D0AE0A1CB1}" type="presOf" srcId="{0FDF810E-D25B-4604-A0D6-01EAADF89595}" destId="{07875843-60D9-42D1-8AED-101AFA41916B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5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E1E42CA6-7E8F-4D73-8A2C-FEEDD4B9D4A5}" type="presParOf" srcId="{5223BB6B-9A67-4404-AE47-2D9D9A73853E}" destId="{07875843-60D9-42D1-8AED-101AFA41916B}" srcOrd="4" destOrd="0" presId="urn:microsoft.com/office/officeart/2005/8/layout/vList2"/>
    <dgm:cxn modelId="{091AC6B4-4BC7-4022-BD15-41A93203BC21}" type="presParOf" srcId="{5223BB6B-9A67-4404-AE47-2D9D9A73853E}" destId="{E157CF18-2370-457A-8AC3-8BFC7F5B0B71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  <dgm:cxn modelId="{221DB8E0-B900-4A65-8C33-04810D12843D}" type="presParOf" srcId="{5223BB6B-9A67-4404-AE47-2D9D9A73853E}" destId="{F662AD80-B8B4-4F96-86EE-C1B775C63D10}" srcOrd="9" destOrd="0" presId="urn:microsoft.com/office/officeart/2005/8/layout/vList2"/>
    <dgm:cxn modelId="{80A28E5B-68E3-4095-AFFD-8D0177727695}" type="presParOf" srcId="{5223BB6B-9A67-4404-AE47-2D9D9A73853E}" destId="{BF9E4EC6-B1E8-4974-8DE3-45326E139A9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2008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Soit un éditeur de Partition de musique utilisant un framework graphique.</a:t>
          </a:r>
          <a:endParaRPr lang="en-US" sz="1700" kern="1200"/>
        </a:p>
      </dsp:txBody>
      <dsp:txXfrm>
        <a:off x="32041" y="352125"/>
        <a:ext cx="6628731" cy="592288"/>
      </dsp:txXfrm>
    </dsp:sp>
    <dsp:sp modelId="{48C580D0-BFC8-4A71-92EE-C898EFEDA26A}">
      <dsp:nvSpPr>
        <dsp:cNvPr id="0" name=""/>
        <dsp:cNvSpPr/>
      </dsp:nvSpPr>
      <dsp:spPr>
        <a:xfrm>
          <a:off x="0" y="102541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3875409"/>
                <a:satOff val="4468"/>
                <a:lumOff val="1490"/>
                <a:alphaOff val="0"/>
                <a:tint val="96000"/>
                <a:lumMod val="100000"/>
              </a:schemeClr>
            </a:gs>
            <a:gs pos="78000">
              <a:schemeClr val="accent2">
                <a:hueOff val="-3875409"/>
                <a:satOff val="4468"/>
                <a:lumOff val="14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 framework prévois une classe abstraite (GraphicTool) pour créer des objets “Graphic” </a:t>
          </a:r>
          <a:endParaRPr lang="en-US" sz="1700" kern="1200"/>
        </a:p>
      </dsp:txBody>
      <dsp:txXfrm>
        <a:off x="32041" y="1057455"/>
        <a:ext cx="6628731" cy="592288"/>
      </dsp:txXfrm>
    </dsp:sp>
    <dsp:sp modelId="{07875843-60D9-42D1-8AED-101AFA41916B}">
      <dsp:nvSpPr>
        <dsp:cNvPr id="0" name=""/>
        <dsp:cNvSpPr/>
      </dsp:nvSpPr>
      <dsp:spPr>
        <a:xfrm>
          <a:off x="0" y="173074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7750819"/>
                <a:satOff val="8935"/>
                <a:lumOff val="2980"/>
                <a:alphaOff val="0"/>
                <a:tint val="96000"/>
                <a:lumMod val="100000"/>
              </a:schemeClr>
            </a:gs>
            <a:gs pos="78000">
              <a:schemeClr val="accent2">
                <a:hueOff val="-7750819"/>
                <a:satOff val="8935"/>
                <a:lumOff val="298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Problème : la classe abstraite du framework ne peux pas créer des objets spécifique a notre application (des notes ou des portées)</a:t>
          </a:r>
          <a:endParaRPr lang="en-US" sz="1700" kern="1200"/>
        </a:p>
      </dsp:txBody>
      <dsp:txXfrm>
        <a:off x="32041" y="1762785"/>
        <a:ext cx="6628731" cy="592288"/>
      </dsp:txXfrm>
    </dsp:sp>
    <dsp:sp modelId="{246B2A94-A1E4-4DB3-B730-1182E0E80618}">
      <dsp:nvSpPr>
        <dsp:cNvPr id="0" name=""/>
        <dsp:cNvSpPr/>
      </dsp:nvSpPr>
      <dsp:spPr>
        <a:xfrm>
          <a:off x="0" y="243607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1626229"/>
                <a:satOff val="13403"/>
                <a:lumOff val="4470"/>
                <a:alphaOff val="0"/>
                <a:tint val="96000"/>
                <a:lumMod val="100000"/>
              </a:schemeClr>
            </a:gs>
            <a:gs pos="78000">
              <a:schemeClr val="accent2">
                <a:hueOff val="-11626229"/>
                <a:satOff val="13403"/>
                <a:lumOff val="4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On pourrai créer des sous-classes de GraphicTool mais cela nécessitarai trop de classes</a:t>
          </a:r>
          <a:endParaRPr lang="en-US" sz="1700" kern="1200"/>
        </a:p>
      </dsp:txBody>
      <dsp:txXfrm>
        <a:off x="32041" y="2468115"/>
        <a:ext cx="6628731" cy="592288"/>
      </dsp:txXfrm>
    </dsp:sp>
    <dsp:sp modelId="{F54D4252-EEE8-4EAD-8CE8-5A64A3D7508E}">
      <dsp:nvSpPr>
        <dsp:cNvPr id="0" name=""/>
        <dsp:cNvSpPr/>
      </dsp:nvSpPr>
      <dsp:spPr>
        <a:xfrm>
          <a:off x="0" y="314140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5501638"/>
                <a:satOff val="17870"/>
                <a:lumOff val="5960"/>
                <a:alphaOff val="0"/>
                <a:tint val="96000"/>
                <a:lumMod val="100000"/>
              </a:schemeClr>
            </a:gs>
            <a:gs pos="78000">
              <a:schemeClr val="accent2">
                <a:hueOff val="-15501638"/>
                <a:satOff val="17870"/>
                <a:lumOff val="59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GraphicTool crée un nouveau Graphic en clonant une instance d’une sous-classe de Graphic</a:t>
          </a:r>
          <a:endParaRPr lang="en-US" sz="1700" kern="1200"/>
        </a:p>
      </dsp:txBody>
      <dsp:txXfrm>
        <a:off x="32041" y="3173445"/>
        <a:ext cx="6628731" cy="592288"/>
      </dsp:txXfrm>
    </dsp:sp>
    <dsp:sp modelId="{BF9E4EC6-B1E8-4974-8DE3-45326E139A94}">
      <dsp:nvSpPr>
        <dsp:cNvPr id="0" name=""/>
        <dsp:cNvSpPr/>
      </dsp:nvSpPr>
      <dsp:spPr>
        <a:xfrm>
          <a:off x="0" y="3846735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On appel la classe Graphic le </a:t>
          </a:r>
          <a:r>
            <a:rPr lang="fr-FR" sz="1700" b="1" kern="1200"/>
            <a:t>PROTOTYPE</a:t>
          </a:r>
          <a:r>
            <a:rPr lang="fr-FR" sz="1700" kern="1200"/>
            <a:t> ^^</a:t>
          </a:r>
          <a:endParaRPr lang="en-US" sz="1700" kern="1200"/>
        </a:p>
      </dsp:txBody>
      <dsp:txXfrm>
        <a:off x="32041" y="3878776"/>
        <a:ext cx="6628731" cy="592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4" y="609600"/>
            <a:ext cx="3737268" cy="1320800"/>
          </a:xfrm>
        </p:spPr>
        <p:txBody>
          <a:bodyPr anchor="t"/>
          <a:lstStyle/>
          <a:p>
            <a:pPr algn="l"/>
            <a:r>
              <a:rPr lang="en-US" sz="3600" dirty="0"/>
              <a:t>Prototype-</a:t>
            </a:r>
            <a:r>
              <a:rPr lang="en-US" sz="3600" dirty="0" err="1"/>
              <a:t>kyun</a:t>
            </a:r>
            <a:endParaRPr lang="en-US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Julien Rod-sensei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Yoann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Rohrbasser-dono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Selim-chi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Crüll-chan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Jaquet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-tan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217F79-F28F-4FAC-9346-EB5A6621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6" b="39070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F84CA-B513-43F9-A376-3E4576C7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A4A39-1F25-45C6-B5A8-59C317AF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Comme une fabrique</a:t>
            </a:r>
          </a:p>
          <a:p>
            <a:r>
              <a:rPr lang="fr-CH" dirty="0"/>
              <a:t>Classe abstraite avec méthode clone</a:t>
            </a:r>
          </a:p>
          <a:p>
            <a:r>
              <a:rPr lang="fr-CH" dirty="0"/>
              <a:t>Toutes classes dérivées d’un prototype</a:t>
            </a:r>
          </a:p>
          <a:p>
            <a:r>
              <a:rPr lang="fr-CH" dirty="0"/>
              <a:t>Objets personnalisés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83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/>
              <a:t>Motivations</a:t>
            </a:r>
            <a:br>
              <a:rPr lang="fr-CH" sz="4400"/>
            </a:br>
            <a:endParaRPr lang="fr-CH" sz="4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67356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68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9C6DC-8D8C-460F-92EB-F1D52FE7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Motivations (Suite)</a:t>
            </a:r>
            <a:br>
              <a:rPr lang="fr-CH" dirty="0"/>
            </a:b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A978F8A-0EBB-4D9D-9093-4843B68B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719" y="2160588"/>
            <a:ext cx="72145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55961-26DD-45E6-99D3-D3B320A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197BEF-5C3D-4EC8-B86C-20B37B66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Jeu</a:t>
            </a:r>
          </a:p>
          <a:p>
            <a:r>
              <a:rPr lang="fr-CH" dirty="0"/>
              <a:t>Dun-Gon</a:t>
            </a:r>
          </a:p>
        </p:txBody>
      </p:sp>
    </p:spTree>
    <p:extLst>
      <p:ext uri="{BB962C8B-B14F-4D97-AF65-F5344CB8AC3E}">
        <p14:creationId xmlns:p14="http://schemas.microsoft.com/office/powerpoint/2010/main" val="28243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Implémentation (Suite)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6B0FA5-07F0-4EF6-A109-3BBFB42D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5D63FD-F50A-4F48-BA6E-DD3D7F3C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0" y="879662"/>
            <a:ext cx="8729251" cy="39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4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Prototype-kyun</vt:lpstr>
      <vt:lpstr>Prototype</vt:lpstr>
      <vt:lpstr>Motivations </vt:lpstr>
      <vt:lpstr>Motivations (Suite) </vt:lpstr>
      <vt:lpstr>Implémentation</vt:lpstr>
      <vt:lpstr>Implémentation (Suite)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Rod Julien</cp:lastModifiedBy>
  <cp:revision>1</cp:revision>
  <dcterms:created xsi:type="dcterms:W3CDTF">2019-05-01T06:20:55Z</dcterms:created>
  <dcterms:modified xsi:type="dcterms:W3CDTF">2019-05-01T06:23:45Z</dcterms:modified>
</cp:coreProperties>
</file>