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3" r:id="rId6"/>
    <p:sldId id="257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0" y="48"/>
      </p:cViewPr>
      <p:guideLst/>
    </p:cSldViewPr>
  </p:slideViewPr>
  <p:notesTextViewPr>
    <p:cViewPr>
      <p:scale>
        <a:sx n="1" d="1"/>
        <a:sy n="1" d="1"/>
      </p:scale>
      <p:origin x="0" y="-1428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fr-FR"/>
            <a:t>Soit un éditeur de Partition de musique utilisant un framework graphique.</a:t>
          </a:r>
          <a:endParaRPr lang="en-US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1009E4A-0498-4716-819B-DA33F7C4E373}">
      <dgm:prSet/>
      <dgm:spPr/>
      <dgm:t>
        <a:bodyPr/>
        <a:lstStyle/>
        <a:p>
          <a:r>
            <a:rPr lang="fr-FR"/>
            <a:t>Le framework prévois une classe abstraite (GraphicTool) pour créer des objets “Graphic” </a:t>
          </a:r>
          <a:endParaRPr lang="en-US"/>
        </a:p>
      </dgm:t>
    </dgm:pt>
    <dgm:pt modelId="{E07CBF14-17F8-4C05-A6D1-5BCBE6C301FD}" type="parTrans" cxnId="{BFDDE9AC-E954-41B4-A6A8-4AEFBDD600BB}">
      <dgm:prSet/>
      <dgm:spPr/>
      <dgm:t>
        <a:bodyPr/>
        <a:lstStyle/>
        <a:p>
          <a:endParaRPr lang="en-US"/>
        </a:p>
      </dgm:t>
    </dgm:pt>
    <dgm:pt modelId="{ACCA9F52-8003-46F8-BF57-BA23658A761F}" type="sibTrans" cxnId="{BFDDE9AC-E954-41B4-A6A8-4AEFBDD600BB}">
      <dgm:prSet/>
      <dgm:spPr/>
      <dgm:t>
        <a:bodyPr/>
        <a:lstStyle/>
        <a:p>
          <a:endParaRPr lang="en-US"/>
        </a:p>
      </dgm:t>
    </dgm:pt>
    <dgm:pt modelId="{0FDF810E-D25B-4604-A0D6-01EAADF89595}">
      <dgm:prSet/>
      <dgm:spPr/>
      <dgm:t>
        <a:bodyPr/>
        <a:lstStyle/>
        <a:p>
          <a:r>
            <a:rPr lang="fr-FR"/>
            <a:t>Problème : la classe abstraite du framework ne peux pas créer des objets spécifique a notre application (des notes ou des portées)</a:t>
          </a:r>
          <a:endParaRPr lang="en-US"/>
        </a:p>
      </dgm:t>
    </dgm:pt>
    <dgm:pt modelId="{E8587991-BB58-41D6-A9FD-5B9F9E9F9119}" type="parTrans" cxnId="{7FD1BB04-F308-4DC5-9837-F40A3B62774C}">
      <dgm:prSet/>
      <dgm:spPr/>
      <dgm:t>
        <a:bodyPr/>
        <a:lstStyle/>
        <a:p>
          <a:endParaRPr lang="en-US"/>
        </a:p>
      </dgm:t>
    </dgm:pt>
    <dgm:pt modelId="{B8071820-B238-4793-95D6-0A6F06FBAECF}" type="sibTrans" cxnId="{7FD1BB04-F308-4DC5-9837-F40A3B62774C}">
      <dgm:prSet/>
      <dgm:spPr/>
      <dgm:t>
        <a:bodyPr/>
        <a:lstStyle/>
        <a:p>
          <a:endParaRPr lang="en-US"/>
        </a:p>
      </dgm:t>
    </dgm:pt>
    <dgm:pt modelId="{099201AD-BCF9-4436-9909-5997AB123EA3}">
      <dgm:prSet/>
      <dgm:spPr/>
      <dgm:t>
        <a:bodyPr/>
        <a:lstStyle/>
        <a:p>
          <a:r>
            <a:rPr lang="fr-FR"/>
            <a:t>On pourrai créer des sous-classes de GraphicTool mais cela nécessitarai trop de classes</a:t>
          </a:r>
          <a:endParaRPr lang="en-US"/>
        </a:p>
      </dgm:t>
    </dgm:pt>
    <dgm:pt modelId="{33FB7A83-DDF2-44C4-BAFE-579F5024B0EB}" type="parTrans" cxnId="{3D2C3CF2-D196-4191-909E-6181AB0A8B14}">
      <dgm:prSet/>
      <dgm:spPr/>
      <dgm:t>
        <a:bodyPr/>
        <a:lstStyle/>
        <a:p>
          <a:endParaRPr lang="en-US"/>
        </a:p>
      </dgm:t>
    </dgm:pt>
    <dgm:pt modelId="{D7FCBB30-1596-460E-8C99-3D41456989E5}" type="sibTrans" cxnId="{3D2C3CF2-D196-4191-909E-6181AB0A8B14}">
      <dgm:prSet/>
      <dgm:spPr/>
      <dgm:t>
        <a:bodyPr/>
        <a:lstStyle/>
        <a:p>
          <a:endParaRPr lang="en-US"/>
        </a:p>
      </dgm:t>
    </dgm:pt>
    <dgm:pt modelId="{FC9745F2-6026-4914-9734-FC6D2483C9DF}">
      <dgm:prSet/>
      <dgm:spPr/>
      <dgm:t>
        <a:bodyPr/>
        <a:lstStyle/>
        <a:p>
          <a:r>
            <a:rPr lang="fr-FR"/>
            <a:t>Solution : GraphicTool crée un nouveau Graphic en clonant une instance d’une sous-classe de Graphic</a:t>
          </a:r>
          <a:endParaRPr lang="en-US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E359260F-34A7-491B-81FE-B2885182322E}">
      <dgm:prSet/>
      <dgm:spPr/>
      <dgm:t>
        <a:bodyPr/>
        <a:lstStyle/>
        <a:p>
          <a:r>
            <a:rPr lang="fr-FR"/>
            <a:t>On appel la classe Graphic le </a:t>
          </a:r>
          <a:r>
            <a:rPr lang="fr-FR" b="1"/>
            <a:t>PROTOTYPE</a:t>
          </a:r>
          <a:r>
            <a:rPr lang="fr-FR"/>
            <a:t> ^^</a:t>
          </a:r>
          <a:endParaRPr lang="en-US"/>
        </a:p>
      </dgm:t>
    </dgm:pt>
    <dgm:pt modelId="{0C7DE9AC-C223-4DD3-949A-0FDAE0752CFE}" type="parTrans" cxnId="{57A46589-403C-4A21-9C3C-D4BB78ADAA6E}">
      <dgm:prSet/>
      <dgm:spPr/>
      <dgm:t>
        <a:bodyPr/>
        <a:lstStyle/>
        <a:p>
          <a:endParaRPr lang="en-US"/>
        </a:p>
      </dgm:t>
    </dgm:pt>
    <dgm:pt modelId="{D2424C5E-B58F-471F-A6C4-B4DF241D2208}" type="sibTrans" cxnId="{57A46589-403C-4A21-9C3C-D4BB78ADAA6E}">
      <dgm:prSet/>
      <dgm:spPr/>
      <dgm:t>
        <a:bodyPr/>
        <a:lstStyle/>
        <a:p>
          <a:endParaRPr lang="en-US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48C580D0-BFC8-4A71-92EE-C898EFEDA26A}" type="pres">
      <dgm:prSet presAssocID="{61009E4A-0498-4716-819B-DA33F7C4E3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3B3DEC3-A1B5-4928-B768-183209A72A6B}" type="pres">
      <dgm:prSet presAssocID="{ACCA9F52-8003-46F8-BF57-BA23658A761F}" presName="spacer" presStyleCnt="0"/>
      <dgm:spPr/>
    </dgm:pt>
    <dgm:pt modelId="{07875843-60D9-42D1-8AED-101AFA41916B}" type="pres">
      <dgm:prSet presAssocID="{0FDF810E-D25B-4604-A0D6-01EAADF8959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157CF18-2370-457A-8AC3-8BFC7F5B0B71}" type="pres">
      <dgm:prSet presAssocID="{B8071820-B238-4793-95D6-0A6F06FBAECF}" presName="spacer" presStyleCnt="0"/>
      <dgm:spPr/>
    </dgm:pt>
    <dgm:pt modelId="{246B2A94-A1E4-4DB3-B730-1182E0E80618}" type="pres">
      <dgm:prSet presAssocID="{099201AD-BCF9-4436-9909-5997AB123EA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436111F-E87B-42DF-B547-B326D4E00951}" type="pres">
      <dgm:prSet presAssocID="{D7FCBB30-1596-460E-8C99-3D41456989E5}" presName="spacer" presStyleCnt="0"/>
      <dgm:spPr/>
    </dgm:pt>
    <dgm:pt modelId="{F54D4252-EEE8-4EAD-8CE8-5A64A3D7508E}" type="pres">
      <dgm:prSet presAssocID="{FC9745F2-6026-4914-9734-FC6D2483C9D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662AD80-B8B4-4F96-86EE-C1B775C63D10}" type="pres">
      <dgm:prSet presAssocID="{39E81F40-839F-49D7-B6DF-D19C6BE52603}" presName="spacer" presStyleCnt="0"/>
      <dgm:spPr/>
    </dgm:pt>
    <dgm:pt modelId="{BF9E4EC6-B1E8-4974-8DE3-45326E139A94}" type="pres">
      <dgm:prSet presAssocID="{E359260F-34A7-491B-81FE-B2885182322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FD1BB04-F308-4DC5-9837-F40A3B62774C}" srcId="{EE2C5244-ED42-4B53-8BE9-7700BF10BFBC}" destId="{0FDF810E-D25B-4604-A0D6-01EAADF89595}" srcOrd="2" destOrd="0" parTransId="{E8587991-BB58-41D6-A9FD-5B9F9E9F9119}" sibTransId="{B8071820-B238-4793-95D6-0A6F06FBAECF}"/>
    <dgm:cxn modelId="{99B9AE21-FBA4-4E5B-A6C6-BBFD04421F7B}" type="presOf" srcId="{61009E4A-0498-4716-819B-DA33F7C4E373}" destId="{48C580D0-BFC8-4A71-92EE-C898EFEDA26A}" srcOrd="0" destOrd="0" presId="urn:microsoft.com/office/officeart/2005/8/layout/vList2"/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3B58DB48-ED0E-47D0-950B-C3D0AE0A1CB1}" type="presOf" srcId="{0FDF810E-D25B-4604-A0D6-01EAADF89595}" destId="{07875843-60D9-42D1-8AED-101AFA41916B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57A46589-403C-4A21-9C3C-D4BB78ADAA6E}" srcId="{EE2C5244-ED42-4B53-8BE9-7700BF10BFBC}" destId="{E359260F-34A7-491B-81FE-B2885182322E}" srcOrd="5" destOrd="0" parTransId="{0C7DE9AC-C223-4DD3-949A-0FDAE0752CFE}" sibTransId="{D2424C5E-B58F-471F-A6C4-B4DF241D2208}"/>
    <dgm:cxn modelId="{BFDDE9AC-E954-41B4-A6A8-4AEFBDD600BB}" srcId="{EE2C5244-ED42-4B53-8BE9-7700BF10BFBC}" destId="{61009E4A-0498-4716-819B-DA33F7C4E373}" srcOrd="1" destOrd="0" parTransId="{E07CBF14-17F8-4C05-A6D1-5BCBE6C301FD}" sibTransId="{ACCA9F52-8003-46F8-BF57-BA23658A761F}"/>
    <dgm:cxn modelId="{DBDEB2B7-FABE-46D9-A964-3C3A19D6E4B5}" type="presOf" srcId="{E359260F-34A7-491B-81FE-B2885182322E}" destId="{BF9E4EC6-B1E8-4974-8DE3-45326E139A94}" srcOrd="0" destOrd="0" presId="urn:microsoft.com/office/officeart/2005/8/layout/vList2"/>
    <dgm:cxn modelId="{FF90AAC7-4E9C-4F55-98CB-30D8477F4C71}" type="presOf" srcId="{099201AD-BCF9-4436-9909-5997AB123EA3}" destId="{246B2A94-A1E4-4DB3-B730-1182E0E80618}" srcOrd="0" destOrd="0" presId="urn:microsoft.com/office/officeart/2005/8/layout/vList2"/>
    <dgm:cxn modelId="{FAD53FD2-987C-4AED-AC69-637D3C6A623F}" srcId="{EE2C5244-ED42-4B53-8BE9-7700BF10BFBC}" destId="{FC9745F2-6026-4914-9734-FC6D2483C9DF}" srcOrd="4" destOrd="0" parTransId="{5969D1A2-C128-4C18-A74B-EA325D970D60}" sibTransId="{39E81F40-839F-49D7-B6DF-D19C6BE52603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3D2C3CF2-D196-4191-909E-6181AB0A8B14}" srcId="{EE2C5244-ED42-4B53-8BE9-7700BF10BFBC}" destId="{099201AD-BCF9-4436-9909-5997AB123EA3}" srcOrd="3" destOrd="0" parTransId="{33FB7A83-DDF2-44C4-BAFE-579F5024B0EB}" sibTransId="{D7FCBB30-1596-460E-8C99-3D41456989E5}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64AC3CA0-D5BC-454D-9E49-6CFC423CA9A6}" type="presParOf" srcId="{5223BB6B-9A67-4404-AE47-2D9D9A73853E}" destId="{48C580D0-BFC8-4A71-92EE-C898EFEDA26A}" srcOrd="2" destOrd="0" presId="urn:microsoft.com/office/officeart/2005/8/layout/vList2"/>
    <dgm:cxn modelId="{DF4BBF5C-0968-4A49-B0FA-07F4BDECD397}" type="presParOf" srcId="{5223BB6B-9A67-4404-AE47-2D9D9A73853E}" destId="{83B3DEC3-A1B5-4928-B768-183209A72A6B}" srcOrd="3" destOrd="0" presId="urn:microsoft.com/office/officeart/2005/8/layout/vList2"/>
    <dgm:cxn modelId="{E1E42CA6-7E8F-4D73-8A2C-FEEDD4B9D4A5}" type="presParOf" srcId="{5223BB6B-9A67-4404-AE47-2D9D9A73853E}" destId="{07875843-60D9-42D1-8AED-101AFA41916B}" srcOrd="4" destOrd="0" presId="urn:microsoft.com/office/officeart/2005/8/layout/vList2"/>
    <dgm:cxn modelId="{091AC6B4-4BC7-4022-BD15-41A93203BC21}" type="presParOf" srcId="{5223BB6B-9A67-4404-AE47-2D9D9A73853E}" destId="{E157CF18-2370-457A-8AC3-8BFC7F5B0B71}" srcOrd="5" destOrd="0" presId="urn:microsoft.com/office/officeart/2005/8/layout/vList2"/>
    <dgm:cxn modelId="{87C53A6F-18A4-48A8-A791-123A674EABED}" type="presParOf" srcId="{5223BB6B-9A67-4404-AE47-2D9D9A73853E}" destId="{246B2A94-A1E4-4DB3-B730-1182E0E80618}" srcOrd="6" destOrd="0" presId="urn:microsoft.com/office/officeart/2005/8/layout/vList2"/>
    <dgm:cxn modelId="{5ADB4B47-238F-4B48-9F39-D4FC0C3E6CB5}" type="presParOf" srcId="{5223BB6B-9A67-4404-AE47-2D9D9A73853E}" destId="{1436111F-E87B-42DF-B547-B326D4E00951}" srcOrd="7" destOrd="0" presId="urn:microsoft.com/office/officeart/2005/8/layout/vList2"/>
    <dgm:cxn modelId="{7927AC00-AD3E-4DE6-BDA3-EF1C595FA848}" type="presParOf" srcId="{5223BB6B-9A67-4404-AE47-2D9D9A73853E}" destId="{F54D4252-EEE8-4EAD-8CE8-5A64A3D7508E}" srcOrd="8" destOrd="0" presId="urn:microsoft.com/office/officeart/2005/8/layout/vList2"/>
    <dgm:cxn modelId="{221DB8E0-B900-4A65-8C33-04810D12843D}" type="presParOf" srcId="{5223BB6B-9A67-4404-AE47-2D9D9A73853E}" destId="{F662AD80-B8B4-4F96-86EE-C1B775C63D10}" srcOrd="9" destOrd="0" presId="urn:microsoft.com/office/officeart/2005/8/layout/vList2"/>
    <dgm:cxn modelId="{80A28E5B-68E3-4095-AFFD-8D0177727695}" type="presParOf" srcId="{5223BB6B-9A67-4404-AE47-2D9D9A73853E}" destId="{BF9E4EC6-B1E8-4974-8DE3-45326E139A9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11EF9B-49B5-4B4B-A23C-30A33A626CE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35E91F-8ACC-4439-BB96-8C72661B8223}">
      <dgm:prSet/>
      <dgm:spPr/>
      <dgm:t>
        <a:bodyPr/>
        <a:lstStyle/>
        <a:p>
          <a:r>
            <a:rPr lang="fr-FR"/>
            <a:t>Quand la création d’un objet est coûteuse, le modèle prototype est adapté. On n’a que cloner le prototype.</a:t>
          </a:r>
          <a:endParaRPr lang="en-US"/>
        </a:p>
      </dgm:t>
    </dgm:pt>
    <dgm:pt modelId="{CD5DC42F-40E2-4A4E-A40A-87CFBB5E397C}" type="parTrans" cxnId="{7256B14C-A5CA-4804-87EF-707DB53EAB37}">
      <dgm:prSet/>
      <dgm:spPr/>
      <dgm:t>
        <a:bodyPr/>
        <a:lstStyle/>
        <a:p>
          <a:endParaRPr lang="en-US"/>
        </a:p>
      </dgm:t>
    </dgm:pt>
    <dgm:pt modelId="{182B3E48-04AC-4BF4-9BB1-917DC2B5864F}" type="sibTrans" cxnId="{7256B14C-A5CA-4804-87EF-707DB53EAB37}">
      <dgm:prSet/>
      <dgm:spPr/>
      <dgm:t>
        <a:bodyPr/>
        <a:lstStyle/>
        <a:p>
          <a:endParaRPr lang="en-US"/>
        </a:p>
      </dgm:t>
    </dgm:pt>
    <dgm:pt modelId="{5BDDA11E-408B-46F3-9205-6CB38E027902}">
      <dgm:prSet/>
      <dgm:spPr/>
      <dgm:t>
        <a:bodyPr/>
        <a:lstStyle/>
        <a:p>
          <a:r>
            <a:rPr lang="fr-FR"/>
            <a:t>Simplifie la hiérarchie des classes. (En contraste avec le Factory Pattern, il nous faut pas ici une hiérarchie parallèle de classes créateurs).</a:t>
          </a:r>
          <a:endParaRPr lang="en-US"/>
        </a:p>
      </dgm:t>
    </dgm:pt>
    <dgm:pt modelId="{FFBA2D62-CC9A-4719-8C76-4FAA9AE918ED}" type="parTrans" cxnId="{89CCAC24-2176-4B6F-AB21-1A5B910354F1}">
      <dgm:prSet/>
      <dgm:spPr/>
      <dgm:t>
        <a:bodyPr/>
        <a:lstStyle/>
        <a:p>
          <a:endParaRPr lang="en-US"/>
        </a:p>
      </dgm:t>
    </dgm:pt>
    <dgm:pt modelId="{B93B3963-F87C-4A0F-BD05-DF3B2CDB3A4D}" type="sibTrans" cxnId="{89CCAC24-2176-4B6F-AB21-1A5B910354F1}">
      <dgm:prSet/>
      <dgm:spPr/>
      <dgm:t>
        <a:bodyPr/>
        <a:lstStyle/>
        <a:p>
          <a:endParaRPr lang="en-US"/>
        </a:p>
      </dgm:t>
    </dgm:pt>
    <dgm:pt modelId="{B83BB2D1-2AAA-487E-96D2-4E08C1B4B870}">
      <dgm:prSet/>
      <dgm:spPr/>
      <dgm:t>
        <a:bodyPr/>
        <a:lstStyle/>
        <a:p>
          <a:r>
            <a:rPr lang="fr-FR"/>
            <a:t>La création de nouveaux objets at runtime (e.g. Si on fournit une méthode qui initialise les objets après le clonage).</a:t>
          </a:r>
          <a:endParaRPr lang="en-US"/>
        </a:p>
      </dgm:t>
    </dgm:pt>
    <dgm:pt modelId="{D576BA97-8DF5-466F-B43E-1771380209F9}" type="parTrans" cxnId="{66A6FC5A-650D-4DCA-9873-EF8C0F8D5B25}">
      <dgm:prSet/>
      <dgm:spPr/>
      <dgm:t>
        <a:bodyPr/>
        <a:lstStyle/>
        <a:p>
          <a:endParaRPr lang="en-US"/>
        </a:p>
      </dgm:t>
    </dgm:pt>
    <dgm:pt modelId="{89AC9C6B-0816-45BC-BC39-1C8571ECC185}" type="sibTrans" cxnId="{66A6FC5A-650D-4DCA-9873-EF8C0F8D5B25}">
      <dgm:prSet/>
      <dgm:spPr/>
      <dgm:t>
        <a:bodyPr/>
        <a:lstStyle/>
        <a:p>
          <a:endParaRPr lang="en-US"/>
        </a:p>
      </dgm:t>
    </dgm:pt>
    <dgm:pt modelId="{EE302915-CB3C-4DBF-B6AF-405BDD86549C}" type="pres">
      <dgm:prSet presAssocID="{EA11EF9B-49B5-4B4B-A23C-30A33A626CEF}" presName="linear" presStyleCnt="0">
        <dgm:presLayoutVars>
          <dgm:animLvl val="lvl"/>
          <dgm:resizeHandles val="exact"/>
        </dgm:presLayoutVars>
      </dgm:prSet>
      <dgm:spPr/>
    </dgm:pt>
    <dgm:pt modelId="{B22E8D19-BF02-47AB-AB46-1999B1E5B2BE}" type="pres">
      <dgm:prSet presAssocID="{B235E91F-8ACC-4439-BB96-8C72661B82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627939-8EB5-4B45-8AF0-30B1E8EFC317}" type="pres">
      <dgm:prSet presAssocID="{182B3E48-04AC-4BF4-9BB1-917DC2B5864F}" presName="spacer" presStyleCnt="0"/>
      <dgm:spPr/>
    </dgm:pt>
    <dgm:pt modelId="{321956AE-74F3-49AC-9D66-F6405DBDCF84}" type="pres">
      <dgm:prSet presAssocID="{5BDDA11E-408B-46F3-9205-6CB38E0279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023296-D815-45E8-A01C-A9965C125C6D}" type="pres">
      <dgm:prSet presAssocID="{B93B3963-F87C-4A0F-BD05-DF3B2CDB3A4D}" presName="spacer" presStyleCnt="0"/>
      <dgm:spPr/>
    </dgm:pt>
    <dgm:pt modelId="{AA8189F0-6CBD-4F5A-A35E-39B4FCF16DDF}" type="pres">
      <dgm:prSet presAssocID="{B83BB2D1-2AAA-487E-96D2-4E08C1B4B8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CCAC24-2176-4B6F-AB21-1A5B910354F1}" srcId="{EA11EF9B-49B5-4B4B-A23C-30A33A626CEF}" destId="{5BDDA11E-408B-46F3-9205-6CB38E027902}" srcOrd="1" destOrd="0" parTransId="{FFBA2D62-CC9A-4719-8C76-4FAA9AE918ED}" sibTransId="{B93B3963-F87C-4A0F-BD05-DF3B2CDB3A4D}"/>
    <dgm:cxn modelId="{34397337-D796-415D-A8A5-B8107DA558CA}" type="presOf" srcId="{B83BB2D1-2AAA-487E-96D2-4E08C1B4B870}" destId="{AA8189F0-6CBD-4F5A-A35E-39B4FCF16DDF}" srcOrd="0" destOrd="0" presId="urn:microsoft.com/office/officeart/2005/8/layout/vList2"/>
    <dgm:cxn modelId="{7256B14C-A5CA-4804-87EF-707DB53EAB37}" srcId="{EA11EF9B-49B5-4B4B-A23C-30A33A626CEF}" destId="{B235E91F-8ACC-4439-BB96-8C72661B8223}" srcOrd="0" destOrd="0" parTransId="{CD5DC42F-40E2-4A4E-A40A-87CFBB5E397C}" sibTransId="{182B3E48-04AC-4BF4-9BB1-917DC2B5864F}"/>
    <dgm:cxn modelId="{66A6FC5A-650D-4DCA-9873-EF8C0F8D5B25}" srcId="{EA11EF9B-49B5-4B4B-A23C-30A33A626CEF}" destId="{B83BB2D1-2AAA-487E-96D2-4E08C1B4B870}" srcOrd="2" destOrd="0" parTransId="{D576BA97-8DF5-466F-B43E-1771380209F9}" sibTransId="{89AC9C6B-0816-45BC-BC39-1C8571ECC185}"/>
    <dgm:cxn modelId="{589B7F81-1595-454C-9426-34822A8BE7BB}" type="presOf" srcId="{5BDDA11E-408B-46F3-9205-6CB38E027902}" destId="{321956AE-74F3-49AC-9D66-F6405DBDCF84}" srcOrd="0" destOrd="0" presId="urn:microsoft.com/office/officeart/2005/8/layout/vList2"/>
    <dgm:cxn modelId="{AC742EA3-FA05-48AA-AD78-0E362DAA1876}" type="presOf" srcId="{EA11EF9B-49B5-4B4B-A23C-30A33A626CEF}" destId="{EE302915-CB3C-4DBF-B6AF-405BDD86549C}" srcOrd="0" destOrd="0" presId="urn:microsoft.com/office/officeart/2005/8/layout/vList2"/>
    <dgm:cxn modelId="{CCC66DC2-0C13-4555-AAD3-184DFE86635F}" type="presOf" srcId="{B235E91F-8ACC-4439-BB96-8C72661B8223}" destId="{B22E8D19-BF02-47AB-AB46-1999B1E5B2BE}" srcOrd="0" destOrd="0" presId="urn:microsoft.com/office/officeart/2005/8/layout/vList2"/>
    <dgm:cxn modelId="{A36BA5A6-6CD1-4C94-B8F8-13889EA036F3}" type="presParOf" srcId="{EE302915-CB3C-4DBF-B6AF-405BDD86549C}" destId="{B22E8D19-BF02-47AB-AB46-1999B1E5B2BE}" srcOrd="0" destOrd="0" presId="urn:microsoft.com/office/officeart/2005/8/layout/vList2"/>
    <dgm:cxn modelId="{D57AD113-7C92-4E7E-9BBF-9976E49076C5}" type="presParOf" srcId="{EE302915-CB3C-4DBF-B6AF-405BDD86549C}" destId="{FB627939-8EB5-4B45-8AF0-30B1E8EFC317}" srcOrd="1" destOrd="0" presId="urn:microsoft.com/office/officeart/2005/8/layout/vList2"/>
    <dgm:cxn modelId="{DB3B4B00-94EB-44A0-8D51-0ED305F6DE1E}" type="presParOf" srcId="{EE302915-CB3C-4DBF-B6AF-405BDD86549C}" destId="{321956AE-74F3-49AC-9D66-F6405DBDCF84}" srcOrd="2" destOrd="0" presId="urn:microsoft.com/office/officeart/2005/8/layout/vList2"/>
    <dgm:cxn modelId="{69A214FA-737C-4885-88D7-E0E988DCA66A}" type="presParOf" srcId="{EE302915-CB3C-4DBF-B6AF-405BDD86549C}" destId="{77023296-D815-45E8-A01C-A9965C125C6D}" srcOrd="3" destOrd="0" presId="urn:microsoft.com/office/officeart/2005/8/layout/vList2"/>
    <dgm:cxn modelId="{32710BB6-1452-49E3-AA53-6A6893CEB2A2}" type="presParOf" srcId="{EE302915-CB3C-4DBF-B6AF-405BDD86549C}" destId="{AA8189F0-6CBD-4F5A-A35E-39B4FCF16D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2AF77E-27F0-4CD1-9DC8-E8B14EFC33B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65C4D0-EFE1-436B-B3E6-BBED7B401392}">
      <dgm:prSet/>
      <dgm:spPr/>
      <dgm:t>
        <a:bodyPr/>
        <a:lstStyle/>
        <a:p>
          <a:r>
            <a:rPr lang="fr-FR" dirty="0"/>
            <a:t>Il faut que les sous-classes du Prototype implémentent la méthode clone, ce qui n’est pas toujours évident. (e.g. des attributs de la classe qui ne sont pas clonables).</a:t>
          </a:r>
          <a:endParaRPr lang="en-US" dirty="0"/>
        </a:p>
      </dgm:t>
    </dgm:pt>
    <dgm:pt modelId="{D63700AC-4E0F-458A-8039-BEF5EB266022}" type="parTrans" cxnId="{1C50508A-77BA-4255-86D3-25B66E8AFED5}">
      <dgm:prSet/>
      <dgm:spPr/>
      <dgm:t>
        <a:bodyPr/>
        <a:lstStyle/>
        <a:p>
          <a:endParaRPr lang="en-US"/>
        </a:p>
      </dgm:t>
    </dgm:pt>
    <dgm:pt modelId="{11C5418D-587F-4529-9400-6E377B716CDA}" type="sibTrans" cxnId="{1C50508A-77BA-4255-86D3-25B66E8AFED5}">
      <dgm:prSet/>
      <dgm:spPr/>
      <dgm:t>
        <a:bodyPr/>
        <a:lstStyle/>
        <a:p>
          <a:endParaRPr lang="en-US"/>
        </a:p>
      </dgm:t>
    </dgm:pt>
    <dgm:pt modelId="{7A4CE4EA-7D70-4AA3-8271-C22F61B96AA0}">
      <dgm:prSet/>
      <dgm:spPr/>
      <dgm:t>
        <a:bodyPr/>
        <a:lstStyle/>
        <a:p>
          <a:r>
            <a:rPr lang="fr-FR" dirty="0"/>
            <a:t>Peut être coûteux d’avoir plusieurs prototypes en mémoire.</a:t>
          </a:r>
          <a:endParaRPr lang="en-US" dirty="0"/>
        </a:p>
      </dgm:t>
    </dgm:pt>
    <dgm:pt modelId="{023E8D18-08A1-454A-B2DA-03EE70FED548}" type="parTrans" cxnId="{D82A90D1-2C53-4756-8C0F-800694144B88}">
      <dgm:prSet/>
      <dgm:spPr/>
      <dgm:t>
        <a:bodyPr/>
        <a:lstStyle/>
        <a:p>
          <a:endParaRPr lang="en-US"/>
        </a:p>
      </dgm:t>
    </dgm:pt>
    <dgm:pt modelId="{9BB4F799-3E29-45E5-9D23-CD79D70C8A2F}" type="sibTrans" cxnId="{D82A90D1-2C53-4756-8C0F-800694144B88}">
      <dgm:prSet/>
      <dgm:spPr/>
      <dgm:t>
        <a:bodyPr/>
        <a:lstStyle/>
        <a:p>
          <a:endParaRPr lang="en-US"/>
        </a:p>
      </dgm:t>
    </dgm:pt>
    <dgm:pt modelId="{679D17D3-34C1-41E7-96FD-19EF1A149061}" type="pres">
      <dgm:prSet presAssocID="{D72AF77E-27F0-4CD1-9DC8-E8B14EFC33B1}" presName="linear" presStyleCnt="0">
        <dgm:presLayoutVars>
          <dgm:animLvl val="lvl"/>
          <dgm:resizeHandles val="exact"/>
        </dgm:presLayoutVars>
      </dgm:prSet>
      <dgm:spPr/>
    </dgm:pt>
    <dgm:pt modelId="{8F22ED1B-995C-42AD-8158-B48FDB9A17A6}" type="pres">
      <dgm:prSet presAssocID="{CB65C4D0-EFE1-436B-B3E6-BBED7B4013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EC8F7E-9C97-4956-B38E-2E2136914FB2}" type="pres">
      <dgm:prSet presAssocID="{11C5418D-587F-4529-9400-6E377B716CDA}" presName="spacer" presStyleCnt="0"/>
      <dgm:spPr/>
    </dgm:pt>
    <dgm:pt modelId="{1A8D9A95-E06D-4763-8ACE-C499047426FB}" type="pres">
      <dgm:prSet presAssocID="{7A4CE4EA-7D70-4AA3-8271-C22F61B96A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1689C02-5BE6-40C6-8B52-0B4F928FDBE9}" type="presOf" srcId="{CB65C4D0-EFE1-436B-B3E6-BBED7B401392}" destId="{8F22ED1B-995C-42AD-8158-B48FDB9A17A6}" srcOrd="0" destOrd="0" presId="urn:microsoft.com/office/officeart/2005/8/layout/vList2"/>
    <dgm:cxn modelId="{2A747B1F-1AD1-4903-8426-59B1F89FD14F}" type="presOf" srcId="{D72AF77E-27F0-4CD1-9DC8-E8B14EFC33B1}" destId="{679D17D3-34C1-41E7-96FD-19EF1A149061}" srcOrd="0" destOrd="0" presId="urn:microsoft.com/office/officeart/2005/8/layout/vList2"/>
    <dgm:cxn modelId="{443D6345-1D19-492A-8329-808B03D56517}" type="presOf" srcId="{7A4CE4EA-7D70-4AA3-8271-C22F61B96AA0}" destId="{1A8D9A95-E06D-4763-8ACE-C499047426FB}" srcOrd="0" destOrd="0" presId="urn:microsoft.com/office/officeart/2005/8/layout/vList2"/>
    <dgm:cxn modelId="{1C50508A-77BA-4255-86D3-25B66E8AFED5}" srcId="{D72AF77E-27F0-4CD1-9DC8-E8B14EFC33B1}" destId="{CB65C4D0-EFE1-436B-B3E6-BBED7B401392}" srcOrd="0" destOrd="0" parTransId="{D63700AC-4E0F-458A-8039-BEF5EB266022}" sibTransId="{11C5418D-587F-4529-9400-6E377B716CDA}"/>
    <dgm:cxn modelId="{D82A90D1-2C53-4756-8C0F-800694144B88}" srcId="{D72AF77E-27F0-4CD1-9DC8-E8B14EFC33B1}" destId="{7A4CE4EA-7D70-4AA3-8271-C22F61B96AA0}" srcOrd="1" destOrd="0" parTransId="{023E8D18-08A1-454A-B2DA-03EE70FED548}" sibTransId="{9BB4F799-3E29-45E5-9D23-CD79D70C8A2F}"/>
    <dgm:cxn modelId="{4D13C08F-5F37-4040-A04E-D097A2D44C38}" type="presParOf" srcId="{679D17D3-34C1-41E7-96FD-19EF1A149061}" destId="{8F22ED1B-995C-42AD-8158-B48FDB9A17A6}" srcOrd="0" destOrd="0" presId="urn:microsoft.com/office/officeart/2005/8/layout/vList2"/>
    <dgm:cxn modelId="{EA438386-7F2D-4AB9-BE99-0DEF7BCBEAB9}" type="presParOf" srcId="{679D17D3-34C1-41E7-96FD-19EF1A149061}" destId="{6BEC8F7E-9C97-4956-B38E-2E2136914FB2}" srcOrd="1" destOrd="0" presId="urn:microsoft.com/office/officeart/2005/8/layout/vList2"/>
    <dgm:cxn modelId="{721C92EB-F01F-4915-9BEF-8DCD98E70B58}" type="presParOf" srcId="{679D17D3-34C1-41E7-96FD-19EF1A149061}" destId="{1A8D9A95-E06D-4763-8ACE-C499047426F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32008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Soit un éditeur de Partition de musique utilisant un framework graphique.</a:t>
          </a:r>
          <a:endParaRPr lang="en-US" sz="1700" kern="1200"/>
        </a:p>
      </dsp:txBody>
      <dsp:txXfrm>
        <a:off x="32041" y="352125"/>
        <a:ext cx="6628731" cy="592288"/>
      </dsp:txXfrm>
    </dsp:sp>
    <dsp:sp modelId="{48C580D0-BFC8-4A71-92EE-C898EFEDA26A}">
      <dsp:nvSpPr>
        <dsp:cNvPr id="0" name=""/>
        <dsp:cNvSpPr/>
      </dsp:nvSpPr>
      <dsp:spPr>
        <a:xfrm>
          <a:off x="0" y="102541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3875409"/>
                <a:satOff val="4468"/>
                <a:lumOff val="1490"/>
                <a:alphaOff val="0"/>
                <a:tint val="96000"/>
                <a:lumMod val="100000"/>
              </a:schemeClr>
            </a:gs>
            <a:gs pos="78000">
              <a:schemeClr val="accent2">
                <a:hueOff val="-3875409"/>
                <a:satOff val="4468"/>
                <a:lumOff val="14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Le framework prévois une classe abstraite (GraphicTool) pour créer des objets “Graphic” </a:t>
          </a:r>
          <a:endParaRPr lang="en-US" sz="1700" kern="1200"/>
        </a:p>
      </dsp:txBody>
      <dsp:txXfrm>
        <a:off x="32041" y="1057455"/>
        <a:ext cx="6628731" cy="592288"/>
      </dsp:txXfrm>
    </dsp:sp>
    <dsp:sp modelId="{07875843-60D9-42D1-8AED-101AFA41916B}">
      <dsp:nvSpPr>
        <dsp:cNvPr id="0" name=""/>
        <dsp:cNvSpPr/>
      </dsp:nvSpPr>
      <dsp:spPr>
        <a:xfrm>
          <a:off x="0" y="173074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7750819"/>
                <a:satOff val="8935"/>
                <a:lumOff val="2980"/>
                <a:alphaOff val="0"/>
                <a:tint val="96000"/>
                <a:lumMod val="100000"/>
              </a:schemeClr>
            </a:gs>
            <a:gs pos="78000">
              <a:schemeClr val="accent2">
                <a:hueOff val="-7750819"/>
                <a:satOff val="8935"/>
                <a:lumOff val="298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Problème : la classe abstraite du framework ne peux pas créer des objets spécifique a notre application (des notes ou des portées)</a:t>
          </a:r>
          <a:endParaRPr lang="en-US" sz="1700" kern="1200"/>
        </a:p>
      </dsp:txBody>
      <dsp:txXfrm>
        <a:off x="32041" y="1762785"/>
        <a:ext cx="6628731" cy="592288"/>
      </dsp:txXfrm>
    </dsp:sp>
    <dsp:sp modelId="{246B2A94-A1E4-4DB3-B730-1182E0E80618}">
      <dsp:nvSpPr>
        <dsp:cNvPr id="0" name=""/>
        <dsp:cNvSpPr/>
      </dsp:nvSpPr>
      <dsp:spPr>
        <a:xfrm>
          <a:off x="0" y="243607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11626229"/>
                <a:satOff val="13403"/>
                <a:lumOff val="4470"/>
                <a:alphaOff val="0"/>
                <a:tint val="96000"/>
                <a:lumMod val="100000"/>
              </a:schemeClr>
            </a:gs>
            <a:gs pos="78000">
              <a:schemeClr val="accent2">
                <a:hueOff val="-11626229"/>
                <a:satOff val="13403"/>
                <a:lumOff val="447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On pourrai créer des sous-classes de GraphicTool mais cela nécessitarai trop de classes</a:t>
          </a:r>
          <a:endParaRPr lang="en-US" sz="1700" kern="1200"/>
        </a:p>
      </dsp:txBody>
      <dsp:txXfrm>
        <a:off x="32041" y="2468115"/>
        <a:ext cx="6628731" cy="592288"/>
      </dsp:txXfrm>
    </dsp:sp>
    <dsp:sp modelId="{F54D4252-EEE8-4EAD-8CE8-5A64A3D7508E}">
      <dsp:nvSpPr>
        <dsp:cNvPr id="0" name=""/>
        <dsp:cNvSpPr/>
      </dsp:nvSpPr>
      <dsp:spPr>
        <a:xfrm>
          <a:off x="0" y="3141404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15501638"/>
                <a:satOff val="17870"/>
                <a:lumOff val="5960"/>
                <a:alphaOff val="0"/>
                <a:tint val="96000"/>
                <a:lumMod val="100000"/>
              </a:schemeClr>
            </a:gs>
            <a:gs pos="78000">
              <a:schemeClr val="accent2">
                <a:hueOff val="-15501638"/>
                <a:satOff val="17870"/>
                <a:lumOff val="59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Solution : GraphicTool crée un nouveau Graphic en clonant une instance d’une sous-classe de Graphic</a:t>
          </a:r>
          <a:endParaRPr lang="en-US" sz="1700" kern="1200"/>
        </a:p>
      </dsp:txBody>
      <dsp:txXfrm>
        <a:off x="32041" y="3173445"/>
        <a:ext cx="6628731" cy="592288"/>
      </dsp:txXfrm>
    </dsp:sp>
    <dsp:sp modelId="{BF9E4EC6-B1E8-4974-8DE3-45326E139A94}">
      <dsp:nvSpPr>
        <dsp:cNvPr id="0" name=""/>
        <dsp:cNvSpPr/>
      </dsp:nvSpPr>
      <dsp:spPr>
        <a:xfrm>
          <a:off x="0" y="3846735"/>
          <a:ext cx="6692813" cy="656370"/>
        </a:xfrm>
        <a:prstGeom prst="roundRect">
          <a:avLst/>
        </a:prstGeom>
        <a:gradFill rotWithShape="0">
          <a:gsLst>
            <a:gs pos="0">
              <a:schemeClr val="accent2">
                <a:hueOff val="-19377047"/>
                <a:satOff val="22338"/>
                <a:lumOff val="7450"/>
                <a:alphaOff val="0"/>
                <a:tint val="96000"/>
                <a:lumMod val="100000"/>
              </a:schemeClr>
            </a:gs>
            <a:gs pos="78000">
              <a:schemeClr val="accent2">
                <a:hueOff val="-19377047"/>
                <a:satOff val="22338"/>
                <a:lumOff val="74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On appel la classe Graphic le </a:t>
          </a:r>
          <a:r>
            <a:rPr lang="fr-FR" sz="1700" b="1" kern="1200"/>
            <a:t>PROTOTYPE</a:t>
          </a:r>
          <a:r>
            <a:rPr lang="fr-FR" sz="1700" kern="1200"/>
            <a:t> ^^</a:t>
          </a:r>
          <a:endParaRPr lang="en-US" sz="1700" kern="1200"/>
        </a:p>
      </dsp:txBody>
      <dsp:txXfrm>
        <a:off x="32041" y="3878776"/>
        <a:ext cx="6628731" cy="592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E8D19-BF02-47AB-AB46-1999B1E5B2BE}">
      <dsp:nvSpPr>
        <dsp:cNvPr id="0" name=""/>
        <dsp:cNvSpPr/>
      </dsp:nvSpPr>
      <dsp:spPr>
        <a:xfrm>
          <a:off x="0" y="528929"/>
          <a:ext cx="6692813" cy="12109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Quand la création d’un objet est coûteuse, le modèle prototype est adapté. On n’a que cloner le prototype.</a:t>
          </a:r>
          <a:endParaRPr lang="en-US" sz="2300" kern="1200"/>
        </a:p>
      </dsp:txBody>
      <dsp:txXfrm>
        <a:off x="59114" y="588043"/>
        <a:ext cx="6574585" cy="1092721"/>
      </dsp:txXfrm>
    </dsp:sp>
    <dsp:sp modelId="{321956AE-74F3-49AC-9D66-F6405DBDCF84}">
      <dsp:nvSpPr>
        <dsp:cNvPr id="0" name=""/>
        <dsp:cNvSpPr/>
      </dsp:nvSpPr>
      <dsp:spPr>
        <a:xfrm>
          <a:off x="0" y="1806119"/>
          <a:ext cx="6692813" cy="1210949"/>
        </a:xfrm>
        <a:prstGeom prst="roundRect">
          <a:avLst/>
        </a:prstGeom>
        <a:gradFill rotWithShape="0">
          <a:gsLst>
            <a:gs pos="0">
              <a:schemeClr val="accent2">
                <a:hueOff val="-9688523"/>
                <a:satOff val="11169"/>
                <a:lumOff val="3725"/>
                <a:alphaOff val="0"/>
                <a:tint val="96000"/>
                <a:lumMod val="100000"/>
              </a:schemeClr>
            </a:gs>
            <a:gs pos="78000">
              <a:schemeClr val="accent2">
                <a:hueOff val="-9688523"/>
                <a:satOff val="11169"/>
                <a:lumOff val="372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Simplifie la hiérarchie des classes. (En contraste avec le Factory Pattern, il nous faut pas ici une hiérarchie parallèle de classes créateurs).</a:t>
          </a:r>
          <a:endParaRPr lang="en-US" sz="2300" kern="1200"/>
        </a:p>
      </dsp:txBody>
      <dsp:txXfrm>
        <a:off x="59114" y="1865233"/>
        <a:ext cx="6574585" cy="1092721"/>
      </dsp:txXfrm>
    </dsp:sp>
    <dsp:sp modelId="{AA8189F0-6CBD-4F5A-A35E-39B4FCF16DDF}">
      <dsp:nvSpPr>
        <dsp:cNvPr id="0" name=""/>
        <dsp:cNvSpPr/>
      </dsp:nvSpPr>
      <dsp:spPr>
        <a:xfrm>
          <a:off x="0" y="3083309"/>
          <a:ext cx="6692813" cy="1210949"/>
        </a:xfrm>
        <a:prstGeom prst="roundRect">
          <a:avLst/>
        </a:prstGeom>
        <a:gradFill rotWithShape="0">
          <a:gsLst>
            <a:gs pos="0">
              <a:schemeClr val="accent2">
                <a:hueOff val="-19377047"/>
                <a:satOff val="22338"/>
                <a:lumOff val="7450"/>
                <a:alphaOff val="0"/>
                <a:tint val="96000"/>
                <a:lumMod val="100000"/>
              </a:schemeClr>
            </a:gs>
            <a:gs pos="78000">
              <a:schemeClr val="accent2">
                <a:hueOff val="-19377047"/>
                <a:satOff val="22338"/>
                <a:lumOff val="74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La création de nouveaux objets at runtime (e.g. Si on fournit une méthode qui initialise les objets après le clonage).</a:t>
          </a:r>
          <a:endParaRPr lang="en-US" sz="2300" kern="1200"/>
        </a:p>
      </dsp:txBody>
      <dsp:txXfrm>
        <a:off x="59114" y="3142423"/>
        <a:ext cx="6574585" cy="10927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2ED1B-995C-42AD-8158-B48FDB9A17A6}">
      <dsp:nvSpPr>
        <dsp:cNvPr id="0" name=""/>
        <dsp:cNvSpPr/>
      </dsp:nvSpPr>
      <dsp:spPr>
        <a:xfrm>
          <a:off x="0" y="12555"/>
          <a:ext cx="6692813" cy="2358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Il faut que les sous-classes du Prototype implémentent la méthode clone, ce qui n’est pas toujours évident. (e.g. des attributs de la classe qui ne sont pas clonables).</a:t>
          </a:r>
          <a:endParaRPr lang="en-US" sz="2800" kern="1200" dirty="0"/>
        </a:p>
      </dsp:txBody>
      <dsp:txXfrm>
        <a:off x="115143" y="127698"/>
        <a:ext cx="6462527" cy="2128434"/>
      </dsp:txXfrm>
    </dsp:sp>
    <dsp:sp modelId="{1A8D9A95-E06D-4763-8ACE-C499047426FB}">
      <dsp:nvSpPr>
        <dsp:cNvPr id="0" name=""/>
        <dsp:cNvSpPr/>
      </dsp:nvSpPr>
      <dsp:spPr>
        <a:xfrm>
          <a:off x="0" y="2451915"/>
          <a:ext cx="6692813" cy="2358720"/>
        </a:xfrm>
        <a:prstGeom prst="roundRect">
          <a:avLst/>
        </a:prstGeom>
        <a:gradFill rotWithShape="0">
          <a:gsLst>
            <a:gs pos="0">
              <a:schemeClr val="accent5">
                <a:hueOff val="14211322"/>
                <a:satOff val="-28541"/>
                <a:lumOff val="16667"/>
                <a:alphaOff val="0"/>
                <a:tint val="96000"/>
                <a:lumMod val="100000"/>
              </a:schemeClr>
            </a:gs>
            <a:gs pos="78000">
              <a:schemeClr val="accent5">
                <a:hueOff val="14211322"/>
                <a:satOff val="-28541"/>
                <a:lumOff val="1666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Peut être coûteux d’avoir plusieurs prototypes en mémoire.</a:t>
          </a:r>
          <a:endParaRPr lang="en-US" sz="2800" kern="1200" dirty="0"/>
        </a:p>
      </dsp:txBody>
      <dsp:txXfrm>
        <a:off x="115143" y="2567058"/>
        <a:ext cx="6462527" cy="2128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5BA84-42E8-4463-95DD-BBF01969D626}" type="datetimeFigureOut">
              <a:rPr lang="fr-CH" smtClean="0"/>
              <a:t>01.05.2019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023DD-7612-4FCD-8C16-67E24E6CEE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69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Notes :</a:t>
            </a:r>
          </a:p>
          <a:p>
            <a:r>
              <a:rPr lang="fr-FR" dirty="0"/>
              <a:t>1. Garder une trace des prototypes disponibles (nombre total inconnu)</a:t>
            </a:r>
          </a:p>
          <a:p>
            <a:r>
              <a:rPr lang="fr-FR" dirty="0"/>
              <a:t>   Les clients ne gère pas les prototypes </a:t>
            </a:r>
            <a:r>
              <a:rPr lang="fr-FR" dirty="0" err="1"/>
              <a:t>eux-même</a:t>
            </a:r>
            <a:r>
              <a:rPr lang="fr-FR" dirty="0"/>
              <a:t>, mais les stockent et les récupèrent</a:t>
            </a:r>
          </a:p>
          <a:p>
            <a:r>
              <a:rPr lang="fr-FR" dirty="0"/>
              <a:t>   via un </a:t>
            </a:r>
            <a:r>
              <a:rPr lang="fr-FR" dirty="0" err="1"/>
              <a:t>registry</a:t>
            </a:r>
            <a:r>
              <a:rPr lang="fr-FR" dirty="0"/>
              <a:t> appelé Prototype manager. Le client va lui demander un prototype avant de le cloner.</a:t>
            </a:r>
          </a:p>
          <a:p>
            <a:endParaRPr lang="fr-FR" dirty="0"/>
          </a:p>
          <a:p>
            <a:r>
              <a:rPr lang="fr-FR" dirty="0"/>
              <a:t>2. En général, une copie partielle suffit (via un simple constructeur). Mais dans le cas de structures complexes</a:t>
            </a:r>
          </a:p>
          <a:p>
            <a:r>
              <a:rPr lang="fr-FR" dirty="0"/>
              <a:t>   (e.g. références circulaires), il faut effectuer une copie profonde car le clone doit être indépendant du prototype.</a:t>
            </a:r>
          </a:p>
          <a:p>
            <a:r>
              <a:rPr lang="fr-FR" dirty="0"/>
              <a:t>   Il faut aussi s'assurer que les composantes d'un clone sont </a:t>
            </a:r>
            <a:r>
              <a:rPr lang="fr-FR" dirty="0" err="1"/>
              <a:t>eux-même</a:t>
            </a:r>
            <a:r>
              <a:rPr lang="fr-FR" dirty="0"/>
              <a:t> des clones des composantes du prototype.</a:t>
            </a:r>
          </a:p>
          <a:p>
            <a:r>
              <a:rPr lang="fr-FR" dirty="0"/>
              <a:t>   C'est durant cette opération qu'il faut décider ce qui sera partagé entre les clones.</a:t>
            </a:r>
          </a:p>
          <a:p>
            <a:endParaRPr lang="fr-FR" dirty="0"/>
          </a:p>
          <a:p>
            <a:r>
              <a:rPr lang="fr-FR" dirty="0"/>
              <a:t>3. Parfois, le simple clonage ne suffit pas et il est nécessaire d'initialiser une ou plusieurs valeurs</a:t>
            </a:r>
          </a:p>
          <a:p>
            <a:r>
              <a:rPr lang="fr-FR" dirty="0"/>
              <a:t>   du clone à sa création. Impossible de les passer en paramètre dans la méthode Clone car leur nombre</a:t>
            </a:r>
          </a:p>
          <a:p>
            <a:r>
              <a:rPr lang="fr-FR" dirty="0"/>
              <a:t>   varie selon les classes des prototypes. Soit les clients peuvent utiliser les opérations définies dans</a:t>
            </a:r>
          </a:p>
          <a:p>
            <a:r>
              <a:rPr lang="fr-FR" dirty="0"/>
              <a:t>   les classes du prototype pour procéder à l'initialisation, soit il n'y en a pas et il faut créer une</a:t>
            </a:r>
          </a:p>
          <a:p>
            <a:r>
              <a:rPr lang="fr-FR" dirty="0"/>
              <a:t>   méthode </a:t>
            </a:r>
            <a:r>
              <a:rPr lang="fr-FR" dirty="0" err="1"/>
              <a:t>Initialize</a:t>
            </a:r>
            <a:r>
              <a:rPr lang="fr-FR"/>
              <a:t> dont les paramètres sont ceux à initialiser.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053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44">
            <a:extLst>
              <a:ext uri="{FF2B5EF4-FFF2-40B4-BE49-F238E27FC236}">
                <a16:creationId xmlns:a16="http://schemas.microsoft.com/office/drawing/2014/main" id="{6223A2CF-282D-4D97-960D-435F2BA6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704595-09C7-4F19-9C35-A1585DE5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5D3415-BEB8-49B5-A258-65A6DB069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4572FE66-7C7C-4ED1-BB96-D4E741F7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27DAB653-28E4-473D-BFF3-5B5530900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42B9441-BD12-4ADD-98F9-146048C02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6849A7E1-FFE1-40FC-987C-B58FD2547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13A76386-AD1C-4954-82C0-0AA48165E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3276B172-4E18-465E-9AA3-FB122B17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4D72FB7-F5AA-4F4D-8EFD-1958081CB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811DE47E-CE10-46D2-9FA8-B48990695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7821AE2-7235-453E-BE75-A78B23B41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4" y="609600"/>
            <a:ext cx="3737268" cy="1320800"/>
          </a:xfrm>
        </p:spPr>
        <p:txBody>
          <a:bodyPr anchor="t"/>
          <a:lstStyle/>
          <a:p>
            <a:pPr algn="l"/>
            <a:r>
              <a:rPr lang="en-US" sz="3600" dirty="0"/>
              <a:t>Prototype-</a:t>
            </a:r>
            <a:r>
              <a:rPr lang="en-US" sz="3600" dirty="0" err="1"/>
              <a:t>kyun</a:t>
            </a:r>
            <a:endParaRPr lang="en-US"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6C27CC-E440-4797-8D32-8015CB4D3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Julien Rod-sensei</a:t>
            </a:r>
          </a:p>
          <a:p>
            <a:pPr algn="l"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Yoann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Rohrbasser-dono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Stephan Selim-chi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Loris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Crüll-chan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David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Jaquet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-tan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217F79-F28F-4FAC-9346-EB5A6621C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6" b="39070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8" name="Isosceles Triangle 5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78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C86D725-B6D6-4567-BA0D-8790D927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400" dirty="0"/>
              <a:t>Motivations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16BFA84-ABED-49AF-B72A-52EB2998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673564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68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9C6DC-8D8C-460F-92EB-F1D52FE7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Motivations (Suite)</a:t>
            </a:r>
            <a:br>
              <a:rPr lang="fr-CH" dirty="0"/>
            </a:br>
            <a:endParaRPr lang="fr-CH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A978F8A-0EBB-4D9D-9093-4843B68B5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719" y="2160588"/>
            <a:ext cx="72145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6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69AEA7-2E64-4F2B-AB28-F5294F20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400"/>
              <a:t>Avantages</a:t>
            </a:r>
            <a:br>
              <a:rPr lang="fr-CH" sz="4400"/>
            </a:br>
            <a:endParaRPr lang="fr-CH" sz="4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33F9973-4915-4B57-B447-11AAB5C79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0543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27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100"/>
              <a:t>Désavantages</a:t>
            </a:r>
            <a:br>
              <a:rPr lang="fr-CH" sz="4100"/>
            </a:br>
            <a:endParaRPr lang="fr-CH" sz="41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918C323-631B-4006-9A76-A398AEFF1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908973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02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F84CA-B513-43F9-A376-3E4576C7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A4A39-1F25-45C6-B5A8-59C317AF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Comme une fabrique</a:t>
            </a:r>
          </a:p>
          <a:p>
            <a:r>
              <a:rPr lang="fr-CH" dirty="0"/>
              <a:t>Classe abstraite avec méthode clone</a:t>
            </a:r>
          </a:p>
          <a:p>
            <a:r>
              <a:rPr lang="fr-CH" dirty="0"/>
              <a:t>Toutes classes dérivées d’un prototype</a:t>
            </a:r>
          </a:p>
          <a:p>
            <a:r>
              <a:rPr lang="fr-CH" dirty="0"/>
              <a:t>Objets personnalisés</a:t>
            </a:r>
          </a:p>
          <a:p>
            <a:pPr marL="0" indent="0">
              <a:buNone/>
            </a:pPr>
            <a:endParaRPr lang="fr-CH" dirty="0"/>
          </a:p>
          <a:p>
            <a:pPr>
              <a:buFont typeface="+mj-lt"/>
              <a:buAutoNum type="arabicPeriod"/>
            </a:pPr>
            <a:r>
              <a:rPr lang="fr-FR" dirty="0"/>
              <a:t>Utiliser un prototype manager</a:t>
            </a:r>
          </a:p>
          <a:p>
            <a:pPr>
              <a:buFont typeface="+mj-lt"/>
              <a:buAutoNum type="arabicPeriod"/>
            </a:pPr>
            <a:r>
              <a:rPr lang="fr-FR" dirty="0"/>
              <a:t>Implémenter l'opération Clone</a:t>
            </a:r>
          </a:p>
          <a:p>
            <a:pPr>
              <a:buFont typeface="+mj-lt"/>
              <a:buAutoNum type="arabicPeriod"/>
            </a:pPr>
            <a:r>
              <a:rPr lang="fr-FR" dirty="0"/>
              <a:t>Initialiser les clones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837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55961-26DD-45E6-99D3-D3B320A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197BEF-5C3D-4EC8-B86C-20B37B66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Jeu</a:t>
            </a:r>
          </a:p>
          <a:p>
            <a:r>
              <a:rPr lang="fr-CH" dirty="0"/>
              <a:t>Dun-Gon</a:t>
            </a:r>
          </a:p>
        </p:txBody>
      </p:sp>
    </p:spTree>
    <p:extLst>
      <p:ext uri="{BB962C8B-B14F-4D97-AF65-F5344CB8AC3E}">
        <p14:creationId xmlns:p14="http://schemas.microsoft.com/office/powerpoint/2010/main" val="282438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392858">
            <a:off x="1289987" y="4873630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Implémentation</a:t>
            </a:r>
            <a:r>
              <a:rPr lang="en-US" sz="4800" dirty="0"/>
              <a:t> (Suite)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95D63FD-F50A-4F48-BA6E-DD3D7F3C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52" y="682108"/>
            <a:ext cx="8729251" cy="39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47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Grand écran</PresentationFormat>
  <Paragraphs>50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Prototype-kyun</vt:lpstr>
      <vt:lpstr>Motivations </vt:lpstr>
      <vt:lpstr>Motivations (Suite) </vt:lpstr>
      <vt:lpstr>Avantages </vt:lpstr>
      <vt:lpstr>Désavantages </vt:lpstr>
      <vt:lpstr>Implémentation</vt:lpstr>
      <vt:lpstr>Projet</vt:lpstr>
      <vt:lpstr>Implémentation (Suite)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Prototype-kyun</dc:title>
  <dc:creator>Rod Julien</dc:creator>
  <cp:lastModifiedBy>Rod Julien</cp:lastModifiedBy>
  <cp:revision>2</cp:revision>
  <dcterms:created xsi:type="dcterms:W3CDTF">2019-05-01T07:22:20Z</dcterms:created>
  <dcterms:modified xsi:type="dcterms:W3CDTF">2019-05-01T08:21:59Z</dcterms:modified>
</cp:coreProperties>
</file>