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360" r:id="rId4"/>
    <p:sldId id="363" r:id="rId5"/>
    <p:sldId id="260" r:id="rId6"/>
    <p:sldId id="261" r:id="rId7"/>
    <p:sldId id="259" r:id="rId8"/>
    <p:sldId id="262" r:id="rId9"/>
    <p:sldId id="263" r:id="rId10"/>
    <p:sldId id="264" r:id="rId11"/>
    <p:sldId id="272" r:id="rId12"/>
    <p:sldId id="273" r:id="rId13"/>
    <p:sldId id="265" r:id="rId14"/>
    <p:sldId id="266" r:id="rId15"/>
    <p:sldId id="267" r:id="rId16"/>
    <p:sldId id="268" r:id="rId17"/>
    <p:sldId id="269" r:id="rId18"/>
    <p:sldId id="274" r:id="rId19"/>
    <p:sldId id="290" r:id="rId20"/>
    <p:sldId id="275" r:id="rId21"/>
    <p:sldId id="276" r:id="rId22"/>
    <p:sldId id="367" r:id="rId23"/>
  </p:sldIdLst>
  <p:sldSz cx="9144000" cy="6858000" type="screen4x3"/>
  <p:notesSz cx="6858000" cy="9144000"/>
  <p:defaultTextStyle>
    <a:defPPr>
      <a:defRPr lang="ru-RU"/>
    </a:defPPr>
    <a:lvl1pPr algn="l" rtl="0" fontAlgn="base">
      <a:spcBef>
        <a:spcPct val="0"/>
      </a:spcBef>
      <a:spcAft>
        <a:spcPct val="0"/>
      </a:spcAft>
      <a:defRPr sz="2800" kern="1200">
        <a:solidFill>
          <a:schemeClr val="tx1"/>
        </a:solidFill>
        <a:latin typeface="Arial" charset="0"/>
        <a:ea typeface="+mn-ea"/>
        <a:cs typeface="+mn-cs"/>
      </a:defRPr>
    </a:lvl1pPr>
    <a:lvl2pPr marL="457200" algn="l" rtl="0" fontAlgn="base">
      <a:spcBef>
        <a:spcPct val="0"/>
      </a:spcBef>
      <a:spcAft>
        <a:spcPct val="0"/>
      </a:spcAft>
      <a:defRPr sz="2800" kern="1200">
        <a:solidFill>
          <a:schemeClr val="tx1"/>
        </a:solidFill>
        <a:latin typeface="Arial" charset="0"/>
        <a:ea typeface="+mn-ea"/>
        <a:cs typeface="+mn-cs"/>
      </a:defRPr>
    </a:lvl2pPr>
    <a:lvl3pPr marL="914400" algn="l" rtl="0" fontAlgn="base">
      <a:spcBef>
        <a:spcPct val="0"/>
      </a:spcBef>
      <a:spcAft>
        <a:spcPct val="0"/>
      </a:spcAft>
      <a:defRPr sz="2800" kern="1200">
        <a:solidFill>
          <a:schemeClr val="tx1"/>
        </a:solidFill>
        <a:latin typeface="Arial" charset="0"/>
        <a:ea typeface="+mn-ea"/>
        <a:cs typeface="+mn-cs"/>
      </a:defRPr>
    </a:lvl3pPr>
    <a:lvl4pPr marL="1371600" algn="l" rtl="0" fontAlgn="base">
      <a:spcBef>
        <a:spcPct val="0"/>
      </a:spcBef>
      <a:spcAft>
        <a:spcPct val="0"/>
      </a:spcAft>
      <a:defRPr sz="2800" kern="1200">
        <a:solidFill>
          <a:schemeClr val="tx1"/>
        </a:solidFill>
        <a:latin typeface="Arial" charset="0"/>
        <a:ea typeface="+mn-ea"/>
        <a:cs typeface="+mn-cs"/>
      </a:defRPr>
    </a:lvl4pPr>
    <a:lvl5pPr marL="1828800" algn="l" rtl="0" fontAlgn="base">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endParaRPr lang="ru-RU" altLang="en-US"/>
          </a:p>
        </p:txBody>
      </p:sp>
      <p:sp>
        <p:nvSpPr>
          <p:cNvPr id="5" name="Footer Placeholder 4"/>
          <p:cNvSpPr>
            <a:spLocks noGrp="1"/>
          </p:cNvSpPr>
          <p:nvPr>
            <p:ph type="ftr" sz="quarter" idx="11"/>
          </p:nvPr>
        </p:nvSpPr>
        <p:spPr/>
        <p:txBody>
          <a:bodyPr/>
          <a:lstStyle/>
          <a:p>
            <a:endParaRPr lang="ru-RU" altLang="en-US"/>
          </a:p>
        </p:txBody>
      </p:sp>
      <p:sp>
        <p:nvSpPr>
          <p:cNvPr id="6" name="Slide Number Placeholder 5"/>
          <p:cNvSpPr>
            <a:spLocks noGrp="1"/>
          </p:cNvSpPr>
          <p:nvPr>
            <p:ph type="sldNum" sz="quarter" idx="12"/>
          </p:nvPr>
        </p:nvSpPr>
        <p:spPr/>
        <p:txBody>
          <a:bodyPr/>
          <a:lstStyle/>
          <a:p>
            <a:fld id="{88C8B1B8-4B21-4777-8597-384F2E4AB69F}" type="slidenum">
              <a:rPr lang="ru-RU" altLang="en-US" smtClean="0"/>
              <a:pPr/>
              <a:t>‹#›</a:t>
            </a:fld>
            <a:endParaRPr lang="ru-RU"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ransition spd="slow">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endParaRPr lang="ru-RU" altLang="en-US"/>
          </a:p>
        </p:txBody>
      </p:sp>
      <p:sp>
        <p:nvSpPr>
          <p:cNvPr id="5" name="Footer Placeholder 4"/>
          <p:cNvSpPr>
            <a:spLocks noGrp="1"/>
          </p:cNvSpPr>
          <p:nvPr>
            <p:ph type="ftr" sz="quarter" idx="11"/>
          </p:nvPr>
        </p:nvSpPr>
        <p:spPr/>
        <p:txBody>
          <a:bodyPr/>
          <a:lstStyle/>
          <a:p>
            <a:endParaRPr lang="ru-RU" altLang="en-US"/>
          </a:p>
        </p:txBody>
      </p:sp>
      <p:sp>
        <p:nvSpPr>
          <p:cNvPr id="6" name="Slide Number Placeholder 5"/>
          <p:cNvSpPr>
            <a:spLocks noGrp="1"/>
          </p:cNvSpPr>
          <p:nvPr>
            <p:ph type="sldNum" sz="quarter" idx="12"/>
          </p:nvPr>
        </p:nvSpPr>
        <p:spPr/>
        <p:txBody>
          <a:bodyPr/>
          <a:lstStyle/>
          <a:p>
            <a:fld id="{1697701B-141A-45AE-8D90-87272DEA9804}" type="slidenum">
              <a:rPr lang="ru-RU" altLang="en-US" smtClean="0"/>
              <a:pPr/>
              <a:t>‹#›</a:t>
            </a:fld>
            <a:endParaRPr lang="ru-RU" altLang="en-US"/>
          </a:p>
        </p:txBody>
      </p:sp>
    </p:spTree>
  </p:cSld>
  <p:clrMapOvr>
    <a:masterClrMapping/>
  </p:clrMapOvr>
  <p:transition spd="slow">
    <p:zo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endParaRPr lang="ru-RU" altLang="en-US"/>
          </a:p>
        </p:txBody>
      </p:sp>
      <p:sp>
        <p:nvSpPr>
          <p:cNvPr id="5" name="Footer Placeholder 4"/>
          <p:cNvSpPr>
            <a:spLocks noGrp="1"/>
          </p:cNvSpPr>
          <p:nvPr>
            <p:ph type="ftr" sz="quarter" idx="11"/>
          </p:nvPr>
        </p:nvSpPr>
        <p:spPr/>
        <p:txBody>
          <a:bodyPr/>
          <a:lstStyle/>
          <a:p>
            <a:endParaRPr lang="ru-RU" altLang="en-US"/>
          </a:p>
        </p:txBody>
      </p:sp>
      <p:sp>
        <p:nvSpPr>
          <p:cNvPr id="6" name="Slide Number Placeholder 5"/>
          <p:cNvSpPr>
            <a:spLocks noGrp="1"/>
          </p:cNvSpPr>
          <p:nvPr>
            <p:ph type="sldNum" sz="quarter" idx="12"/>
          </p:nvPr>
        </p:nvSpPr>
        <p:spPr/>
        <p:txBody>
          <a:bodyPr/>
          <a:lstStyle/>
          <a:p>
            <a:fld id="{815B1A09-5543-40AE-BF87-10D3626AD176}" type="slidenum">
              <a:rPr lang="ru-RU" altLang="en-US" smtClean="0"/>
              <a:pPr/>
              <a:t>‹#›</a:t>
            </a:fld>
            <a:endParaRPr lang="ru-RU" altLang="en-US"/>
          </a:p>
        </p:txBody>
      </p:sp>
    </p:spTree>
  </p:cSld>
  <p:clrMapOvr>
    <a:masterClrMapping/>
  </p:clrMapOvr>
  <p:transition spd="slow">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ru-RU" altLang="en-US"/>
          </a:p>
        </p:txBody>
      </p:sp>
      <p:sp>
        <p:nvSpPr>
          <p:cNvPr id="5" name="Footer Placeholder 4"/>
          <p:cNvSpPr>
            <a:spLocks noGrp="1"/>
          </p:cNvSpPr>
          <p:nvPr>
            <p:ph type="ftr" sz="quarter" idx="11"/>
          </p:nvPr>
        </p:nvSpPr>
        <p:spPr/>
        <p:txBody>
          <a:bodyPr/>
          <a:lstStyle/>
          <a:p>
            <a:endParaRPr lang="ru-RU" altLang="en-US"/>
          </a:p>
        </p:txBody>
      </p:sp>
      <p:sp>
        <p:nvSpPr>
          <p:cNvPr id="6" name="Slide Number Placeholder 5"/>
          <p:cNvSpPr>
            <a:spLocks noGrp="1"/>
          </p:cNvSpPr>
          <p:nvPr>
            <p:ph type="sldNum" sz="quarter" idx="12"/>
          </p:nvPr>
        </p:nvSpPr>
        <p:spPr/>
        <p:txBody>
          <a:bodyPr/>
          <a:lstStyle/>
          <a:p>
            <a:fld id="{87BC28F3-66A1-4EAA-B6FE-99C42209B164}" type="slidenum">
              <a:rPr lang="ru-RU" altLang="en-US" smtClean="0"/>
              <a:pPr/>
              <a:t>‹#›</a:t>
            </a:fld>
            <a:endParaRPr lang="ru-RU" altLang="en-US"/>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spd="slow">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endParaRPr lang="ru-RU" altLang="en-US"/>
          </a:p>
        </p:txBody>
      </p:sp>
      <p:sp>
        <p:nvSpPr>
          <p:cNvPr id="5" name="Footer Placeholder 4"/>
          <p:cNvSpPr>
            <a:spLocks noGrp="1"/>
          </p:cNvSpPr>
          <p:nvPr>
            <p:ph type="ftr" sz="quarter" idx="11"/>
          </p:nvPr>
        </p:nvSpPr>
        <p:spPr/>
        <p:txBody>
          <a:bodyPr/>
          <a:lstStyle/>
          <a:p>
            <a:endParaRPr lang="ru-RU" altLang="en-US"/>
          </a:p>
        </p:txBody>
      </p:sp>
      <p:sp>
        <p:nvSpPr>
          <p:cNvPr id="6" name="Slide Number Placeholder 5"/>
          <p:cNvSpPr>
            <a:spLocks noGrp="1"/>
          </p:cNvSpPr>
          <p:nvPr>
            <p:ph type="sldNum" sz="quarter" idx="12"/>
          </p:nvPr>
        </p:nvSpPr>
        <p:spPr/>
        <p:txBody>
          <a:bodyPr/>
          <a:lstStyle/>
          <a:p>
            <a:fld id="{B8DE707E-7B6B-4D25-8AA7-7844277A93E4}" type="slidenum">
              <a:rPr lang="ru-RU" altLang="en-US" smtClean="0"/>
              <a:pPr/>
              <a:t>‹#›</a:t>
            </a:fld>
            <a:endParaRPr lang="ru-RU" altLang="en-US"/>
          </a:p>
        </p:txBody>
      </p:sp>
    </p:spTree>
  </p:cSld>
  <p:clrMapOvr>
    <a:masterClrMapping/>
  </p:clrMapOvr>
  <p:transition spd="slow">
    <p:zo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ru-RU" altLang="en-US"/>
          </a:p>
        </p:txBody>
      </p:sp>
      <p:sp>
        <p:nvSpPr>
          <p:cNvPr id="6" name="Footer Placeholder 5"/>
          <p:cNvSpPr>
            <a:spLocks noGrp="1"/>
          </p:cNvSpPr>
          <p:nvPr>
            <p:ph type="ftr" sz="quarter" idx="11"/>
          </p:nvPr>
        </p:nvSpPr>
        <p:spPr/>
        <p:txBody>
          <a:bodyPr/>
          <a:lstStyle/>
          <a:p>
            <a:endParaRPr lang="ru-RU" altLang="en-US"/>
          </a:p>
        </p:txBody>
      </p:sp>
      <p:sp>
        <p:nvSpPr>
          <p:cNvPr id="7" name="Slide Number Placeholder 6"/>
          <p:cNvSpPr>
            <a:spLocks noGrp="1"/>
          </p:cNvSpPr>
          <p:nvPr>
            <p:ph type="sldNum" sz="quarter" idx="12"/>
          </p:nvPr>
        </p:nvSpPr>
        <p:spPr/>
        <p:txBody>
          <a:bodyPr/>
          <a:lstStyle/>
          <a:p>
            <a:fld id="{9972EAA2-F454-4456-A7A2-5EFF1D52DF39}" type="slidenum">
              <a:rPr lang="ru-RU" altLang="en-US" smtClean="0"/>
              <a:pPr/>
              <a:t>‹#›</a:t>
            </a:fld>
            <a:endParaRPr lang="ru-RU" altLang="en-US"/>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ransition spd="slow">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endParaRPr lang="ru-RU" altLang="en-US"/>
          </a:p>
        </p:txBody>
      </p:sp>
      <p:sp>
        <p:nvSpPr>
          <p:cNvPr id="8" name="Footer Placeholder 7"/>
          <p:cNvSpPr>
            <a:spLocks noGrp="1"/>
          </p:cNvSpPr>
          <p:nvPr>
            <p:ph type="ftr" sz="quarter" idx="11"/>
          </p:nvPr>
        </p:nvSpPr>
        <p:spPr/>
        <p:txBody>
          <a:bodyPr/>
          <a:lstStyle/>
          <a:p>
            <a:endParaRPr lang="ru-RU" altLang="en-US"/>
          </a:p>
        </p:txBody>
      </p:sp>
      <p:sp>
        <p:nvSpPr>
          <p:cNvPr id="9" name="Slide Number Placeholder 8"/>
          <p:cNvSpPr>
            <a:spLocks noGrp="1"/>
          </p:cNvSpPr>
          <p:nvPr>
            <p:ph type="sldNum" sz="quarter" idx="12"/>
          </p:nvPr>
        </p:nvSpPr>
        <p:spPr/>
        <p:txBody>
          <a:bodyPr/>
          <a:lstStyle/>
          <a:p>
            <a:fld id="{9406680C-BE90-4307-99B7-04C0113CAC24}" type="slidenum">
              <a:rPr lang="ru-RU" altLang="en-US" smtClean="0"/>
              <a:pPr/>
              <a:t>‹#›</a:t>
            </a:fld>
            <a:endParaRPr lang="ru-RU" altLang="en-US"/>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ransition spd="slow">
    <p:zo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endParaRPr lang="ru-RU" altLang="en-US"/>
          </a:p>
        </p:txBody>
      </p:sp>
      <p:sp>
        <p:nvSpPr>
          <p:cNvPr id="4" name="Footer Placeholder 3"/>
          <p:cNvSpPr>
            <a:spLocks noGrp="1"/>
          </p:cNvSpPr>
          <p:nvPr>
            <p:ph type="ftr" sz="quarter" idx="11"/>
          </p:nvPr>
        </p:nvSpPr>
        <p:spPr/>
        <p:txBody>
          <a:bodyPr/>
          <a:lstStyle/>
          <a:p>
            <a:endParaRPr lang="ru-RU" altLang="en-US"/>
          </a:p>
        </p:txBody>
      </p:sp>
      <p:sp>
        <p:nvSpPr>
          <p:cNvPr id="5" name="Slide Number Placeholder 4"/>
          <p:cNvSpPr>
            <a:spLocks noGrp="1"/>
          </p:cNvSpPr>
          <p:nvPr>
            <p:ph type="sldNum" sz="quarter" idx="12"/>
          </p:nvPr>
        </p:nvSpPr>
        <p:spPr/>
        <p:txBody>
          <a:bodyPr/>
          <a:lstStyle/>
          <a:p>
            <a:fld id="{BA512BC2-262D-4785-84AC-A013222ECD7A}" type="slidenum">
              <a:rPr lang="ru-RU" altLang="en-US" smtClean="0"/>
              <a:pPr/>
              <a:t>‹#›</a:t>
            </a:fld>
            <a:endParaRPr lang="ru-RU" altLang="en-US"/>
          </a:p>
        </p:txBody>
      </p:sp>
    </p:spTree>
  </p:cSld>
  <p:clrMapOvr>
    <a:masterClrMapping/>
  </p:clrMapOvr>
  <p:transition spd="slow">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ru-RU" altLang="en-US"/>
          </a:p>
        </p:txBody>
      </p:sp>
      <p:sp>
        <p:nvSpPr>
          <p:cNvPr id="3" name="Footer Placeholder 2"/>
          <p:cNvSpPr>
            <a:spLocks noGrp="1"/>
          </p:cNvSpPr>
          <p:nvPr>
            <p:ph type="ftr" sz="quarter" idx="11"/>
          </p:nvPr>
        </p:nvSpPr>
        <p:spPr/>
        <p:txBody>
          <a:bodyPr/>
          <a:lstStyle/>
          <a:p>
            <a:endParaRPr lang="ru-RU" altLang="en-US"/>
          </a:p>
        </p:txBody>
      </p:sp>
      <p:sp>
        <p:nvSpPr>
          <p:cNvPr id="4" name="Slide Number Placeholder 3"/>
          <p:cNvSpPr>
            <a:spLocks noGrp="1"/>
          </p:cNvSpPr>
          <p:nvPr>
            <p:ph type="sldNum" sz="quarter" idx="12"/>
          </p:nvPr>
        </p:nvSpPr>
        <p:spPr/>
        <p:txBody>
          <a:bodyPr/>
          <a:lstStyle/>
          <a:p>
            <a:fld id="{37942EA3-7D59-44A4-9473-10D92BBC0FED}" type="slidenum">
              <a:rPr lang="ru-RU" altLang="en-US" smtClean="0"/>
              <a:pPr/>
              <a:t>‹#›</a:t>
            </a:fld>
            <a:endParaRPr lang="ru-RU" altLang="en-US"/>
          </a:p>
        </p:txBody>
      </p:sp>
    </p:spTree>
  </p:cSld>
  <p:clrMapOvr>
    <a:masterClrMapping/>
  </p:clrMapOvr>
  <p:transition spd="slow">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endParaRPr lang="ru-RU" altLang="en-US"/>
          </a:p>
        </p:txBody>
      </p:sp>
      <p:sp>
        <p:nvSpPr>
          <p:cNvPr id="6" name="Footer Placeholder 5"/>
          <p:cNvSpPr>
            <a:spLocks noGrp="1"/>
          </p:cNvSpPr>
          <p:nvPr>
            <p:ph type="ftr" sz="quarter" idx="11"/>
          </p:nvPr>
        </p:nvSpPr>
        <p:spPr/>
        <p:txBody>
          <a:bodyPr/>
          <a:lstStyle/>
          <a:p>
            <a:endParaRPr lang="ru-RU" altLang="en-US"/>
          </a:p>
        </p:txBody>
      </p:sp>
      <p:sp>
        <p:nvSpPr>
          <p:cNvPr id="7" name="Slide Number Placeholder 6"/>
          <p:cNvSpPr>
            <a:spLocks noGrp="1"/>
          </p:cNvSpPr>
          <p:nvPr>
            <p:ph type="sldNum" sz="quarter" idx="12"/>
          </p:nvPr>
        </p:nvSpPr>
        <p:spPr/>
        <p:txBody>
          <a:bodyPr/>
          <a:lstStyle/>
          <a:p>
            <a:fld id="{0623DB06-FFC3-4D11-9FD8-4A1C9C7F6AB1}" type="slidenum">
              <a:rPr lang="ru-RU" altLang="en-US" smtClean="0"/>
              <a:pPr/>
              <a:t>‹#›</a:t>
            </a:fld>
            <a:endParaRPr lang="ru-RU" altLang="en-US"/>
          </a:p>
        </p:txBody>
      </p:sp>
    </p:spTree>
  </p:cSld>
  <p:clrMapOvr>
    <a:masterClrMapping/>
  </p:clrMapOvr>
  <p:transition spd="slow">
    <p:zo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endParaRPr lang="ru-RU" altLang="en-US"/>
          </a:p>
        </p:txBody>
      </p:sp>
      <p:sp>
        <p:nvSpPr>
          <p:cNvPr id="6" name="Footer Placeholder 5"/>
          <p:cNvSpPr>
            <a:spLocks noGrp="1"/>
          </p:cNvSpPr>
          <p:nvPr>
            <p:ph type="ftr" sz="quarter" idx="11"/>
          </p:nvPr>
        </p:nvSpPr>
        <p:spPr/>
        <p:txBody>
          <a:bodyPr/>
          <a:lstStyle/>
          <a:p>
            <a:endParaRPr lang="ru-RU" altLang="en-US"/>
          </a:p>
        </p:txBody>
      </p:sp>
      <p:sp>
        <p:nvSpPr>
          <p:cNvPr id="7" name="Slide Number Placeholder 6"/>
          <p:cNvSpPr>
            <a:spLocks noGrp="1"/>
          </p:cNvSpPr>
          <p:nvPr>
            <p:ph type="sldNum" sz="quarter" idx="12"/>
          </p:nvPr>
        </p:nvSpPr>
        <p:spPr/>
        <p:txBody>
          <a:bodyPr/>
          <a:lstStyle/>
          <a:p>
            <a:fld id="{0910C87F-C302-427B-BEC8-0E55F3D1A47C}" type="slidenum">
              <a:rPr lang="ru-RU" altLang="en-US" smtClean="0"/>
              <a:pPr/>
              <a:t>‹#›</a:t>
            </a:fld>
            <a:endParaRPr lang="ru-RU"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ransition spd="slow">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ru-RU"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ABA89ED3-D1D7-4BF2-928A-F18DD6F2BCB5}" type="slidenum">
              <a:rPr lang="ru-RU" altLang="en-US" smtClean="0"/>
              <a:pPr/>
              <a:t>‹#›</a:t>
            </a:fld>
            <a:endParaRPr lang="ru-RU" alt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ransition spd="slow">
    <p:zoom/>
  </p:transition>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650" y="1700213"/>
            <a:ext cx="8064500" cy="1463675"/>
          </a:xfrm>
        </p:spPr>
        <p:txBody>
          <a:bodyPr>
            <a:normAutofit fontScale="90000"/>
          </a:bodyPr>
          <a:lstStyle/>
          <a:p>
            <a:pPr marL="182880" indent="0" algn="ctr">
              <a:buNone/>
            </a:pPr>
            <a:r>
              <a:rPr lang="ru-RU" sz="3600" dirty="0" smtClean="0">
                <a:effectLst>
                  <a:outerShdw blurRad="38100" dist="38100" dir="2700000" algn="tl">
                    <a:srgbClr val="C0C0C0"/>
                  </a:outerShdw>
                </a:effectLst>
                <a:latin typeface="Monotype Corsiva" pitchFamily="66" charset="0"/>
              </a:rPr>
              <a:t>«</a:t>
            </a:r>
            <a:r>
              <a:rPr lang="ru-RU" sz="3600" dirty="0" err="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Алгоритмдер</a:t>
            </a:r>
            <a:r>
              <a:rPr lang="ru-RU" sz="3600"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ru-RU" sz="3600"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және</a:t>
            </a:r>
            <a:r>
              <a:rPr lang="ru-RU" sz="36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ru-RU" sz="3600"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деректер</a:t>
            </a:r>
            <a:r>
              <a:rPr lang="ru-RU" sz="36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ru-RU" sz="3600"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құрылымы</a:t>
            </a:r>
            <a:r>
              <a:rPr lang="ru-RU" sz="36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ru-RU" sz="3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r>
            <a:br>
              <a:rPr lang="ru-RU" sz="3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br>
            <a:r>
              <a:rPr lang="ru-RU" sz="4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r>
            <a:br>
              <a:rPr lang="ru-RU" sz="4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2052" name="Text Box 4"/>
          <p:cNvSpPr txBox="1">
            <a:spLocks noChangeArrowheads="1"/>
          </p:cNvSpPr>
          <p:nvPr/>
        </p:nvSpPr>
        <p:spPr bwMode="auto">
          <a:xfrm>
            <a:off x="1547813" y="184150"/>
            <a:ext cx="7345362" cy="338554"/>
          </a:xfrm>
          <a:prstGeom prst="rect">
            <a:avLst/>
          </a:prstGeom>
          <a:solidFill>
            <a:schemeClr val="bg1"/>
          </a:solidFill>
          <a:ln w="9525">
            <a:noFill/>
            <a:miter lim="800000"/>
            <a:headEnd/>
            <a:tailEnd/>
          </a:ln>
          <a:effectLst/>
        </p:spPr>
        <p:txBody>
          <a:bodyPr>
            <a:spAutoFit/>
          </a:bodyPr>
          <a:lstStyle/>
          <a:p>
            <a:pPr algn="ctr"/>
            <a:endParaRPr lang="ru-RU" sz="1600" dirty="0">
              <a:solidFill>
                <a:schemeClr val="hlink"/>
              </a:solidFill>
              <a:effectLst>
                <a:outerShdw blurRad="38100" dist="38100" dir="2700000" algn="tl">
                  <a:srgbClr val="C0C0C0"/>
                </a:outerShdw>
              </a:effectLst>
            </a:endParaRPr>
          </a:p>
        </p:txBody>
      </p:sp>
      <p:sp>
        <p:nvSpPr>
          <p:cNvPr id="2056" name="Text Box 8"/>
          <p:cNvSpPr txBox="1">
            <a:spLocks noChangeArrowheads="1"/>
          </p:cNvSpPr>
          <p:nvPr/>
        </p:nvSpPr>
        <p:spPr bwMode="auto">
          <a:xfrm>
            <a:off x="3543300" y="6238875"/>
            <a:ext cx="184731" cy="369332"/>
          </a:xfrm>
          <a:prstGeom prst="rect">
            <a:avLst/>
          </a:prstGeom>
          <a:solidFill>
            <a:schemeClr val="bg1"/>
          </a:solidFill>
          <a:ln w="9525">
            <a:noFill/>
            <a:miter lim="800000"/>
            <a:headEnd/>
            <a:tailEnd/>
          </a:ln>
          <a:effectLst/>
        </p:spPr>
        <p:txBody>
          <a:bodyPr wrap="none">
            <a:spAutoFit/>
          </a:bodyPr>
          <a:lstStyle/>
          <a:p>
            <a:endParaRPr lang="ru-RU" sz="1800" b="1" i="1" dirty="0">
              <a:solidFill>
                <a:schemeClr val="tx2"/>
              </a:solidFill>
              <a:latin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468313" y="1628775"/>
            <a:ext cx="8443912" cy="2654300"/>
          </a:xfrm>
          <a:prstGeom prst="rect">
            <a:avLst/>
          </a:prstGeom>
          <a:noFill/>
          <a:ln w="9525">
            <a:noFill/>
            <a:miter lim="800000"/>
            <a:headEnd/>
            <a:tailEnd/>
          </a:ln>
          <a:effectLst/>
        </p:spPr>
        <p:txBody>
          <a:bodyPr anchor="ctr">
            <a:spAutoFit/>
          </a:bodyPr>
          <a:lstStyle/>
          <a:p>
            <a:r>
              <a:rPr lang="ru-RU">
                <a:solidFill>
                  <a:srgbClr val="000099"/>
                </a:solidFill>
                <a:latin typeface="Times New Roman" pitchFamily="18" charset="0"/>
              </a:rPr>
              <a:t>Орындаушы - адам болатын жағдайда алгоритм көбінесе сөзбен жазылады. Сөзбен жазылған алгоритмдер, ретпен орналасқан сөйлемдерден (нұсқаулардан) тұрады. Сонымен бірге алгоритмдер арнайы таңбалар, блок-схемалар, формулалар, кесте түрінде, ноталар (сазгерлер үшін) арқылы жазылады. </a:t>
            </a:r>
          </a:p>
        </p:txBody>
      </p:sp>
    </p:spTree>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468313" y="808038"/>
            <a:ext cx="8351837" cy="4789487"/>
          </a:xfrm>
          <a:prstGeom prst="rect">
            <a:avLst/>
          </a:prstGeom>
          <a:noFill/>
          <a:ln w="9525">
            <a:noFill/>
            <a:miter lim="800000"/>
            <a:headEnd/>
            <a:tailEnd/>
          </a:ln>
          <a:effectLst/>
        </p:spPr>
        <p:txBody>
          <a:bodyPr anchor="ctr">
            <a:spAutoFit/>
          </a:bodyPr>
          <a:lstStyle/>
          <a:p>
            <a:pPr indent="180975">
              <a:tabLst>
                <a:tab pos="317500" algn="l"/>
              </a:tabLst>
            </a:pPr>
            <a:r>
              <a:rPr lang="ru-RU">
                <a:solidFill>
                  <a:srgbClr val="000099"/>
                </a:solidFill>
                <a:latin typeface="Times New Roman" pitchFamily="18" charset="0"/>
              </a:rPr>
              <a:t>Алгоритмді беру үшін оның келесі элементтерін сипаттау керек:</a:t>
            </a:r>
          </a:p>
          <a:p>
            <a:pPr indent="180975">
              <a:tabLst>
                <a:tab pos="317500" algn="l"/>
              </a:tabLst>
            </a:pPr>
            <a:endParaRPr lang="ru-RU">
              <a:solidFill>
                <a:srgbClr val="000099"/>
              </a:solidFill>
              <a:latin typeface="Times New Roman" pitchFamily="18" charset="0"/>
            </a:endParaRPr>
          </a:p>
          <a:p>
            <a:pPr indent="180975">
              <a:buFontTx/>
              <a:buAutoNum type="alphaLcParenR"/>
              <a:tabLst>
                <a:tab pos="317500" algn="l"/>
              </a:tabLst>
            </a:pPr>
            <a:r>
              <a:rPr lang="ru-RU">
                <a:solidFill>
                  <a:srgbClr val="000099"/>
                </a:solidFill>
                <a:latin typeface="Times New Roman" pitchFamily="18" charset="0"/>
              </a:rPr>
              <a:t> </a:t>
            </a:r>
            <a:r>
              <a:rPr lang="ru-RU" i="1">
                <a:solidFill>
                  <a:srgbClr val="000099"/>
                </a:solidFill>
                <a:latin typeface="Times New Roman" pitchFamily="18" charset="0"/>
              </a:rPr>
              <a:t>алгоритмді бастау ережесі;</a:t>
            </a:r>
          </a:p>
          <a:p>
            <a:pPr indent="180975">
              <a:buFontTx/>
              <a:buAutoNum type="alphaLcParenR"/>
              <a:tabLst>
                <a:tab pos="317500" algn="l"/>
              </a:tabLst>
            </a:pPr>
            <a:r>
              <a:rPr lang="ru-RU" i="1">
                <a:solidFill>
                  <a:srgbClr val="000099"/>
                </a:solidFill>
                <a:latin typeface="Times New Roman" pitchFamily="18" charset="0"/>
              </a:rPr>
              <a:t> мүмкін алғашқы мәліметтер, аралық мәліметтер және қорытынды нәтижелер жиынтықтарын қүрайтын объектілер жиыны;</a:t>
            </a:r>
          </a:p>
          <a:p>
            <a:pPr indent="180975">
              <a:buFontTx/>
              <a:buAutoNum type="alphaLcParenR"/>
              <a:tabLst>
                <a:tab pos="317500" algn="l"/>
              </a:tabLst>
            </a:pPr>
            <a:r>
              <a:rPr lang="ru-RU" i="1">
                <a:solidFill>
                  <a:srgbClr val="000099"/>
                </a:solidFill>
                <a:latin typeface="Times New Roman" pitchFamily="18" charset="0"/>
              </a:rPr>
              <a:t> мәліметтерді тікелей өңдеу ережелері (қимылдар тізбегінің сипаттамасы);</a:t>
            </a:r>
          </a:p>
          <a:p>
            <a:pPr indent="180975">
              <a:buFontTx/>
              <a:buAutoNum type="alphaLcParenR"/>
              <a:tabLst>
                <a:tab pos="317500" algn="l"/>
              </a:tabLst>
            </a:pPr>
            <a:r>
              <a:rPr lang="ru-RU" i="1">
                <a:solidFill>
                  <a:srgbClr val="000099"/>
                </a:solidFill>
                <a:latin typeface="Times New Roman" pitchFamily="18" charset="0"/>
              </a:rPr>
              <a:t> нәтиже алу ережелері;</a:t>
            </a:r>
          </a:p>
          <a:p>
            <a:pPr indent="180975">
              <a:buFontTx/>
              <a:buAutoNum type="alphaLcParenR"/>
              <a:tabLst>
                <a:tab pos="317500" algn="l"/>
              </a:tabLst>
            </a:pPr>
            <a:r>
              <a:rPr lang="ru-RU" i="1">
                <a:solidFill>
                  <a:srgbClr val="000099"/>
                </a:solidFill>
                <a:latin typeface="Times New Roman" pitchFamily="18" charset="0"/>
              </a:rPr>
              <a:t> алгоритмді тәмамдау ережелері;</a:t>
            </a:r>
          </a:p>
        </p:txBody>
      </p:sp>
    </p:spTree>
  </p:cSld>
  <p:clrMapOvr>
    <a:masterClrMapping/>
  </p:clrMapOvr>
  <p:transition spd="slow">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755650" y="1341438"/>
            <a:ext cx="7777163" cy="2227262"/>
          </a:xfrm>
          <a:prstGeom prst="rect">
            <a:avLst/>
          </a:prstGeom>
          <a:noFill/>
          <a:ln w="9525">
            <a:noFill/>
            <a:miter lim="800000"/>
            <a:headEnd/>
            <a:tailEnd/>
          </a:ln>
          <a:effectLst/>
        </p:spPr>
        <p:txBody>
          <a:bodyPr>
            <a:spAutoFit/>
          </a:bodyPr>
          <a:lstStyle/>
          <a:p>
            <a:pPr marL="342900" indent="-342900"/>
            <a:r>
              <a:rPr lang="ru-RU">
                <a:solidFill>
                  <a:srgbClr val="000099"/>
                </a:solidFill>
                <a:latin typeface="Times New Roman" pitchFamily="18" charset="0"/>
              </a:rPr>
              <a:t>Алгоритмдерді сипаттаудың негізгі әдістері:</a:t>
            </a:r>
          </a:p>
          <a:p>
            <a:pPr marL="342900" indent="-342900">
              <a:buFont typeface="Times New Roman" pitchFamily="18" charset="0"/>
              <a:buChar char="–"/>
            </a:pPr>
            <a:endParaRPr lang="ru-RU">
              <a:solidFill>
                <a:srgbClr val="000099"/>
              </a:solidFill>
              <a:latin typeface="Times New Roman" pitchFamily="18" charset="0"/>
            </a:endParaRPr>
          </a:p>
          <a:p>
            <a:pPr marL="342900" indent="-342900">
              <a:buFont typeface="Times New Roman" pitchFamily="18" charset="0"/>
              <a:buChar char="–"/>
            </a:pPr>
            <a:r>
              <a:rPr lang="ru-RU" i="1">
                <a:solidFill>
                  <a:srgbClr val="000099"/>
                </a:solidFill>
                <a:latin typeface="Times New Roman" pitchFamily="18" charset="0"/>
              </a:rPr>
              <a:t>сөзді-формулалы;</a:t>
            </a:r>
          </a:p>
          <a:p>
            <a:pPr marL="342900" indent="-342900">
              <a:buFont typeface="Times New Roman" pitchFamily="18" charset="0"/>
              <a:buChar char="–"/>
            </a:pPr>
            <a:r>
              <a:rPr lang="ru-RU" i="1">
                <a:solidFill>
                  <a:srgbClr val="000099"/>
                </a:solidFill>
                <a:latin typeface="Times New Roman" pitchFamily="18" charset="0"/>
              </a:rPr>
              <a:t>қүрылымдық немесе блок-сызбалық;</a:t>
            </a:r>
          </a:p>
          <a:p>
            <a:pPr marL="342900" indent="-342900">
              <a:buFont typeface="Times New Roman" pitchFamily="18" charset="0"/>
              <a:buChar char="–"/>
            </a:pPr>
            <a:r>
              <a:rPr lang="ru-RU" i="1">
                <a:solidFill>
                  <a:srgbClr val="000099"/>
                </a:solidFill>
                <a:latin typeface="Times New Roman" pitchFamily="18" charset="0"/>
              </a:rPr>
              <a:t>программалау тілдері көмегімен</a:t>
            </a:r>
            <a:r>
              <a:rPr lang="ru-RU">
                <a:solidFill>
                  <a:srgbClr val="000099"/>
                </a:solidFill>
                <a:latin typeface="Times New Roman" pitchFamily="18" charset="0"/>
              </a:rPr>
              <a:t>.</a:t>
            </a:r>
            <a:r>
              <a:rPr lang="ru-RU">
                <a:latin typeface="Times New Roman" pitchFamily="18" charset="0"/>
              </a:rPr>
              <a:t> </a:t>
            </a:r>
          </a:p>
        </p:txBody>
      </p:sp>
    </p:spTree>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ChangeArrowheads="1"/>
          </p:cNvSpPr>
          <p:nvPr/>
        </p:nvSpPr>
        <p:spPr bwMode="auto">
          <a:xfrm>
            <a:off x="504825" y="1222375"/>
            <a:ext cx="8243888" cy="3935413"/>
          </a:xfrm>
          <a:prstGeom prst="rect">
            <a:avLst/>
          </a:prstGeom>
          <a:noFill/>
          <a:ln w="9525">
            <a:noFill/>
            <a:miter lim="800000"/>
            <a:headEnd/>
            <a:tailEnd/>
          </a:ln>
          <a:effectLst/>
        </p:spPr>
        <p:txBody>
          <a:bodyPr anchor="ctr">
            <a:spAutoFit/>
          </a:bodyPr>
          <a:lstStyle/>
          <a:p>
            <a:r>
              <a:rPr lang="ru-RU">
                <a:solidFill>
                  <a:srgbClr val="000099"/>
                </a:solidFill>
                <a:latin typeface="Times New Roman" pitchFamily="18" charset="0"/>
              </a:rPr>
              <a:t>Енді сөзбен жазылған алгоритмге мысалдар қарастырайық.</a:t>
            </a:r>
            <a:endParaRPr lang="ru-RU" i="1">
              <a:solidFill>
                <a:srgbClr val="000099"/>
              </a:solidFill>
              <a:latin typeface="Times New Roman" pitchFamily="18" charset="0"/>
            </a:endParaRPr>
          </a:p>
          <a:p>
            <a:r>
              <a:rPr lang="ru-RU" i="1">
                <a:solidFill>
                  <a:srgbClr val="000099"/>
                </a:solidFill>
                <a:latin typeface="Times New Roman" pitchFamily="18" charset="0"/>
              </a:rPr>
              <a:t>1-есеп. Екі бүтін санның ең үлкен ортақ бөлгішін (ЕҮОБ) табу керек. </a:t>
            </a:r>
            <a:r>
              <a:rPr lang="ru-RU">
                <a:solidFill>
                  <a:srgbClr val="000099"/>
                </a:solidFill>
                <a:latin typeface="Times New Roman" pitchFamily="18" charset="0"/>
              </a:rPr>
              <a:t>Бұл есепті шешу, үлкен санды кішісіне бөлу арқылы, сонан соң кіші санды қалдыққа бөлу, бірінші қалдықты екінші қалдыққа бөлу және т.с.с. қалдық нөл болғанша тізбектей бөлу арқылы жүзеге асырылады. Саны бойынша ең соңғы бөлгіш нәтиже болып табылады. </a:t>
            </a:r>
          </a:p>
        </p:txBody>
      </p:sp>
    </p:spTree>
  </p:cSld>
  <p:clrMapOvr>
    <a:masterClrMapping/>
  </p:clrMapOvr>
  <p:transition spd="slow">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252413" y="-171450"/>
            <a:ext cx="9540876" cy="5837238"/>
          </a:xfrm>
          <a:prstGeom prst="rect">
            <a:avLst/>
          </a:prstGeom>
          <a:noFill/>
          <a:ln w="9525">
            <a:noFill/>
            <a:miter lim="800000"/>
            <a:headEnd/>
            <a:tailEnd/>
          </a:ln>
          <a:effectLst/>
        </p:spPr>
        <p:txBody>
          <a:bodyPr lIns="914112" tIns="730020" rIns="1039485" bIns="228528" anchor="ctr">
            <a:spAutoFit/>
          </a:bodyPr>
          <a:lstStyle/>
          <a:p>
            <a:pPr indent="180975">
              <a:tabLst>
                <a:tab pos="349250" algn="l"/>
              </a:tabLst>
            </a:pPr>
            <a:r>
              <a:rPr lang="ru-RU">
                <a:solidFill>
                  <a:srgbClr val="000099"/>
                </a:solidFill>
                <a:latin typeface="Times New Roman" pitchFamily="18" charset="0"/>
              </a:rPr>
              <a:t>Бастап</a:t>
            </a:r>
            <a:r>
              <a:rPr lang="kk-KZ">
                <a:solidFill>
                  <a:srgbClr val="000099"/>
                </a:solidFill>
                <a:latin typeface="Times New Roman" pitchFamily="18" charset="0"/>
              </a:rPr>
              <a:t>қ</a:t>
            </a:r>
            <a:r>
              <a:rPr lang="ru-RU">
                <a:solidFill>
                  <a:srgbClr val="000099"/>
                </a:solidFill>
                <a:latin typeface="Times New Roman" pitchFamily="18" charset="0"/>
              </a:rPr>
              <a:t>ы берілген екі бүтін санды </a:t>
            </a:r>
            <a:r>
              <a:rPr lang="ru-RU" i="1">
                <a:solidFill>
                  <a:srgbClr val="000099"/>
                </a:solidFill>
                <a:latin typeface="Times New Roman" pitchFamily="18" charset="0"/>
              </a:rPr>
              <a:t>М</a:t>
            </a:r>
            <a:r>
              <a:rPr lang="ru-RU">
                <a:solidFill>
                  <a:srgbClr val="000099"/>
                </a:solidFill>
                <a:latin typeface="Times New Roman" pitchFamily="18" charset="0"/>
              </a:rPr>
              <a:t> және </a:t>
            </a:r>
            <a:r>
              <a:rPr lang="ru-RU" i="1">
                <a:solidFill>
                  <a:srgbClr val="000099"/>
                </a:solidFill>
                <a:latin typeface="Times New Roman" pitchFamily="18" charset="0"/>
              </a:rPr>
              <a:t>N</a:t>
            </a:r>
            <a:r>
              <a:rPr lang="ru-RU">
                <a:solidFill>
                  <a:srgbClr val="000099"/>
                </a:solidFill>
                <a:latin typeface="Times New Roman" pitchFamily="18" charset="0"/>
              </a:rPr>
              <a:t> деп белгілейік. Бөлуді қайталанып отыратын азайту амалымен алмастырайық. Онда алгоритмді келесі түрде ұйымдастыруға болады:</a:t>
            </a:r>
            <a:endParaRPr lang="en-US">
              <a:solidFill>
                <a:srgbClr val="000099"/>
              </a:solidFill>
              <a:latin typeface="Times New Roman" pitchFamily="18" charset="0"/>
            </a:endParaRPr>
          </a:p>
          <a:p>
            <a:pPr indent="180975">
              <a:tabLst>
                <a:tab pos="349250" algn="l"/>
              </a:tabLst>
            </a:pPr>
            <a:endParaRPr lang="ru-RU">
              <a:solidFill>
                <a:srgbClr val="000099"/>
              </a:solidFill>
              <a:latin typeface="Times New Roman" pitchFamily="18" charset="0"/>
            </a:endParaRPr>
          </a:p>
          <a:p>
            <a:pPr indent="180975">
              <a:buFontTx/>
              <a:buAutoNum type="arabicPeriod"/>
              <a:tabLst>
                <a:tab pos="349250" algn="l"/>
              </a:tabLst>
            </a:pPr>
            <a:r>
              <a:rPr lang="ru-RU" sz="2000" i="1">
                <a:solidFill>
                  <a:srgbClr val="000099"/>
                </a:solidFill>
                <a:latin typeface="Times New Roman" pitchFamily="18" charset="0"/>
              </a:rPr>
              <a:t> Басы</a:t>
            </a:r>
          </a:p>
          <a:p>
            <a:pPr indent="180975">
              <a:buFontTx/>
              <a:buAutoNum type="arabicPeriod"/>
              <a:tabLst>
                <a:tab pos="349250" algn="l"/>
              </a:tabLst>
            </a:pPr>
            <a:r>
              <a:rPr lang="ru-RU" sz="2000" i="1">
                <a:solidFill>
                  <a:srgbClr val="000099"/>
                </a:solidFill>
                <a:latin typeface="Times New Roman" pitchFamily="18" charset="0"/>
              </a:rPr>
              <a:t> (М,</a:t>
            </a:r>
            <a:r>
              <a:rPr lang="en-US" sz="2000" i="1">
                <a:solidFill>
                  <a:srgbClr val="000099"/>
                </a:solidFill>
                <a:latin typeface="Times New Roman" pitchFamily="18" charset="0"/>
              </a:rPr>
              <a:t> N</a:t>
            </a:r>
            <a:r>
              <a:rPr lang="ru-RU" sz="2000" i="1">
                <a:solidFill>
                  <a:srgbClr val="000099"/>
                </a:solidFill>
                <a:latin typeface="Times New Roman" pitchFamily="18" charset="0"/>
              </a:rPr>
              <a:t>) енгізіңдер.</a:t>
            </a:r>
          </a:p>
          <a:p>
            <a:pPr indent="180975">
              <a:buFontTx/>
              <a:buAutoNum type="arabicPeriod"/>
              <a:tabLst>
                <a:tab pos="349250" algn="l"/>
              </a:tabLst>
            </a:pPr>
            <a:r>
              <a:rPr lang="ru-RU" sz="2000" i="1">
                <a:solidFill>
                  <a:srgbClr val="000099"/>
                </a:solidFill>
                <a:latin typeface="Times New Roman" pitchFamily="18" charset="0"/>
              </a:rPr>
              <a:t> Егер М </a:t>
            </a:r>
            <a:r>
              <a:rPr lang="ru-RU" sz="2000" i="1">
                <a:solidFill>
                  <a:srgbClr val="000099"/>
                </a:solidFill>
                <a:latin typeface="Times New Roman" pitchFamily="18" charset="0"/>
                <a:cs typeface="Times New Roman" pitchFamily="18" charset="0"/>
              </a:rPr>
              <a:t>≠</a:t>
            </a:r>
            <a:r>
              <a:rPr lang="ru-RU" sz="2000" i="1">
                <a:solidFill>
                  <a:srgbClr val="000099"/>
                </a:solidFill>
                <a:latin typeface="Times New Roman" pitchFamily="18" charset="0"/>
              </a:rPr>
              <a:t> N болса, онда 4 пунктке, әйтпесе 7 пунктке өтіңдер.</a:t>
            </a:r>
          </a:p>
          <a:p>
            <a:pPr indent="180975">
              <a:buFontTx/>
              <a:buAutoNum type="arabicPeriod"/>
              <a:tabLst>
                <a:tab pos="349250" algn="l"/>
              </a:tabLst>
            </a:pPr>
            <a:r>
              <a:rPr lang="ru-RU" sz="2000" i="1">
                <a:solidFill>
                  <a:srgbClr val="000099"/>
                </a:solidFill>
                <a:latin typeface="Times New Roman" pitchFamily="18" charset="0"/>
              </a:rPr>
              <a:t> Егер М &gt; N болса, онда 5 пунктке, әйтпесе 6 пунктке өтіңдер.</a:t>
            </a:r>
          </a:p>
          <a:p>
            <a:pPr indent="180975">
              <a:buFontTx/>
              <a:buAutoNum type="arabicPeriod"/>
              <a:tabLst>
                <a:tab pos="349250" algn="l"/>
              </a:tabLst>
            </a:pPr>
            <a:r>
              <a:rPr lang="ru-RU" sz="2000" i="1">
                <a:solidFill>
                  <a:srgbClr val="000099"/>
                </a:solidFill>
                <a:latin typeface="Times New Roman" pitchFamily="18" charset="0"/>
              </a:rPr>
              <a:t> М := М - </a:t>
            </a:r>
            <a:r>
              <a:rPr lang="en-US" sz="2000" i="1">
                <a:solidFill>
                  <a:srgbClr val="000099"/>
                </a:solidFill>
                <a:latin typeface="Times New Roman" pitchFamily="18" charset="0"/>
              </a:rPr>
              <a:t>N</a:t>
            </a:r>
            <a:r>
              <a:rPr lang="ru-RU" sz="2000" i="1">
                <a:solidFill>
                  <a:srgbClr val="000099"/>
                </a:solidFill>
                <a:latin typeface="Times New Roman" pitchFamily="18" charset="0"/>
              </a:rPr>
              <a:t>; 3 пунктке өтіңдер.</a:t>
            </a:r>
            <a:endParaRPr lang="en-US" sz="2000" i="1">
              <a:solidFill>
                <a:srgbClr val="000099"/>
              </a:solidFill>
              <a:latin typeface="Times New Roman" pitchFamily="18" charset="0"/>
            </a:endParaRPr>
          </a:p>
          <a:p>
            <a:pPr indent="180975">
              <a:buFontTx/>
              <a:buAutoNum type="arabicPeriod"/>
              <a:tabLst>
                <a:tab pos="349250" algn="l"/>
              </a:tabLst>
            </a:pPr>
            <a:r>
              <a:rPr lang="en-US" sz="2000" i="1">
                <a:solidFill>
                  <a:srgbClr val="000099"/>
                </a:solidFill>
                <a:latin typeface="Times New Roman" pitchFamily="18" charset="0"/>
              </a:rPr>
              <a:t> </a:t>
            </a:r>
            <a:r>
              <a:rPr lang="ru-RU" sz="2000" i="1">
                <a:solidFill>
                  <a:srgbClr val="000099"/>
                </a:solidFill>
                <a:latin typeface="Times New Roman" pitchFamily="18" charset="0"/>
              </a:rPr>
              <a:t>N := N -М; 3 пунктке өтіңдер.</a:t>
            </a:r>
            <a:endParaRPr lang="en-US" sz="2000" i="1">
              <a:solidFill>
                <a:srgbClr val="000099"/>
              </a:solidFill>
              <a:latin typeface="Times New Roman" pitchFamily="18" charset="0"/>
            </a:endParaRPr>
          </a:p>
          <a:p>
            <a:pPr indent="180975">
              <a:buFontTx/>
              <a:buAutoNum type="arabicPeriod"/>
              <a:tabLst>
                <a:tab pos="349250" algn="l"/>
              </a:tabLst>
            </a:pPr>
            <a:r>
              <a:rPr lang="en-US" sz="2000" i="1">
                <a:solidFill>
                  <a:srgbClr val="000099"/>
                </a:solidFill>
                <a:latin typeface="Times New Roman" pitchFamily="18" charset="0"/>
              </a:rPr>
              <a:t> ЕҮОБ:=М</a:t>
            </a:r>
          </a:p>
          <a:p>
            <a:pPr indent="180975">
              <a:buFontTx/>
              <a:buAutoNum type="arabicPeriod"/>
              <a:tabLst>
                <a:tab pos="349250" algn="l"/>
              </a:tabLst>
            </a:pPr>
            <a:r>
              <a:rPr lang="en-US" sz="2000" i="1">
                <a:solidFill>
                  <a:srgbClr val="000099"/>
                </a:solidFill>
                <a:latin typeface="Times New Roman" pitchFamily="18" charset="0"/>
              </a:rPr>
              <a:t> </a:t>
            </a:r>
            <a:r>
              <a:rPr lang="ru-RU" sz="2000" i="1">
                <a:solidFill>
                  <a:srgbClr val="000099"/>
                </a:solidFill>
                <a:latin typeface="Times New Roman" pitchFamily="18" charset="0"/>
              </a:rPr>
              <a:t>ЕҮОБ:=М жауапқа шығару.</a:t>
            </a:r>
            <a:endParaRPr lang="en-US" sz="2000" i="1">
              <a:solidFill>
                <a:srgbClr val="000099"/>
              </a:solidFill>
              <a:latin typeface="Times New Roman" pitchFamily="18" charset="0"/>
            </a:endParaRPr>
          </a:p>
          <a:p>
            <a:pPr indent="180975">
              <a:buFontTx/>
              <a:buAutoNum type="arabicPeriod"/>
              <a:tabLst>
                <a:tab pos="349250" algn="l"/>
              </a:tabLst>
            </a:pPr>
            <a:r>
              <a:rPr lang="en-US" sz="2000" i="1">
                <a:solidFill>
                  <a:srgbClr val="000099"/>
                </a:solidFill>
                <a:latin typeface="Times New Roman" pitchFamily="18" charset="0"/>
              </a:rPr>
              <a:t> </a:t>
            </a:r>
            <a:r>
              <a:rPr lang="ru-RU" sz="2000" i="1">
                <a:solidFill>
                  <a:srgbClr val="000099"/>
                </a:solidFill>
                <a:latin typeface="Times New Roman" pitchFamily="18" charset="0"/>
              </a:rPr>
              <a:t>Соңы. </a:t>
            </a:r>
          </a:p>
        </p:txBody>
      </p:sp>
    </p:spTree>
  </p:cSld>
  <p:clrMapOvr>
    <a:masterClrMapping/>
  </p:clrMapOvr>
  <p:transition spd="slow">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ChangeArrowheads="1"/>
          </p:cNvSpPr>
          <p:nvPr/>
        </p:nvSpPr>
        <p:spPr bwMode="auto">
          <a:xfrm>
            <a:off x="449263" y="981075"/>
            <a:ext cx="8586787" cy="3935413"/>
          </a:xfrm>
          <a:prstGeom prst="rect">
            <a:avLst/>
          </a:prstGeom>
          <a:noFill/>
          <a:ln w="9525">
            <a:noFill/>
            <a:miter lim="800000"/>
            <a:headEnd/>
            <a:tailEnd/>
          </a:ln>
          <a:effectLst/>
        </p:spPr>
        <p:txBody>
          <a:bodyPr anchor="ctr">
            <a:spAutoFit/>
          </a:bodyPr>
          <a:lstStyle/>
          <a:p>
            <a:r>
              <a:rPr lang="ru-RU">
                <a:solidFill>
                  <a:srgbClr val="000099"/>
                </a:solidFill>
                <a:latin typeface="Times New Roman" pitchFamily="18" charset="0"/>
              </a:rPr>
              <a:t>Блок-схема - арнайы геометриалық фигуралар, нұсқамалар арқылы орындалатын әрекеттер мен олардың орындалуы ретін көрсететін графиктік схемалармен берілетін алгоритм. Алгоритмнің әр пункті геометриялық фигура - блоктың ішінде бейнеленеді. Орындалатын іс-әрекеттердің түріне қарай оларға әртүрлі геометриялык фигуралар сәйкес келеді. Геометриялык фигуралар арасындағы байланыс жолдары нұсқама арқылы көрсетіледі. </a:t>
            </a:r>
          </a:p>
        </p:txBody>
      </p:sp>
    </p:spTree>
  </p:cSld>
  <p:clrMapOvr>
    <a:masterClrMapping/>
  </p:clrMapOvr>
  <p:transition spd="slow">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330" name="Group 394"/>
          <p:cNvGrpSpPr>
            <a:grpSpLocks/>
          </p:cNvGrpSpPr>
          <p:nvPr/>
        </p:nvGrpSpPr>
        <p:grpSpPr bwMode="auto">
          <a:xfrm>
            <a:off x="250825" y="447675"/>
            <a:ext cx="8280400" cy="5141913"/>
            <a:chOff x="295" y="164"/>
            <a:chExt cx="5216" cy="3239"/>
          </a:xfrm>
        </p:grpSpPr>
        <p:sp>
          <p:nvSpPr>
            <p:cNvPr id="39947" name="Oval 11"/>
            <p:cNvSpPr>
              <a:spLocks noChangeArrowheads="1"/>
            </p:cNvSpPr>
            <p:nvPr/>
          </p:nvSpPr>
          <p:spPr bwMode="auto">
            <a:xfrm>
              <a:off x="2496" y="1169"/>
              <a:ext cx="576" cy="147"/>
            </a:xfrm>
            <a:prstGeom prst="ellipse">
              <a:avLst/>
            </a:prstGeom>
            <a:solidFill>
              <a:srgbClr val="FFFFFF"/>
            </a:solidFill>
            <a:ln w="9525">
              <a:solidFill>
                <a:srgbClr val="000000"/>
              </a:solidFill>
              <a:round/>
              <a:headEnd/>
              <a:tailEnd/>
            </a:ln>
          </p:spPr>
          <p:txBody>
            <a:bodyPr/>
            <a:lstStyle/>
            <a:p>
              <a:endParaRPr lang="ru-RU"/>
            </a:p>
          </p:txBody>
        </p:sp>
        <p:sp>
          <p:nvSpPr>
            <p:cNvPr id="39946" name="Rectangle 10"/>
            <p:cNvSpPr>
              <a:spLocks noChangeArrowheads="1"/>
            </p:cNvSpPr>
            <p:nvPr/>
          </p:nvSpPr>
          <p:spPr bwMode="auto">
            <a:xfrm>
              <a:off x="2522" y="1607"/>
              <a:ext cx="576" cy="178"/>
            </a:xfrm>
            <a:prstGeom prst="rect">
              <a:avLst/>
            </a:prstGeom>
            <a:solidFill>
              <a:srgbClr val="FFFFFF"/>
            </a:solidFill>
            <a:ln w="9525">
              <a:solidFill>
                <a:srgbClr val="000000"/>
              </a:solidFill>
              <a:miter lim="800000"/>
              <a:headEnd/>
              <a:tailEnd/>
            </a:ln>
          </p:spPr>
          <p:txBody>
            <a:bodyPr/>
            <a:lstStyle/>
            <a:p>
              <a:endParaRPr lang="ru-RU"/>
            </a:p>
          </p:txBody>
        </p:sp>
        <p:sp>
          <p:nvSpPr>
            <p:cNvPr id="39945" name="AutoShape 9"/>
            <p:cNvSpPr>
              <a:spLocks noChangeArrowheads="1"/>
            </p:cNvSpPr>
            <p:nvPr/>
          </p:nvSpPr>
          <p:spPr bwMode="auto">
            <a:xfrm>
              <a:off x="2506" y="1983"/>
              <a:ext cx="576" cy="151"/>
            </a:xfrm>
            <a:prstGeom prst="flowChartDecision">
              <a:avLst/>
            </a:prstGeom>
            <a:solidFill>
              <a:srgbClr val="FFFFFF"/>
            </a:solidFill>
            <a:ln w="9525">
              <a:solidFill>
                <a:srgbClr val="000000"/>
              </a:solidFill>
              <a:miter lim="800000"/>
              <a:headEnd/>
              <a:tailEnd/>
            </a:ln>
          </p:spPr>
          <p:txBody>
            <a:bodyPr/>
            <a:lstStyle/>
            <a:p>
              <a:endParaRPr lang="ru-RU"/>
            </a:p>
          </p:txBody>
        </p:sp>
        <p:sp>
          <p:nvSpPr>
            <p:cNvPr id="39944" name="AutoShape 8"/>
            <p:cNvSpPr>
              <a:spLocks noChangeArrowheads="1"/>
            </p:cNvSpPr>
            <p:nvPr/>
          </p:nvSpPr>
          <p:spPr bwMode="auto">
            <a:xfrm>
              <a:off x="2522" y="2358"/>
              <a:ext cx="576" cy="160"/>
            </a:xfrm>
            <a:prstGeom prst="flowChartInputOutput">
              <a:avLst/>
            </a:prstGeom>
            <a:solidFill>
              <a:srgbClr val="FFFFFF"/>
            </a:solidFill>
            <a:ln w="9525">
              <a:solidFill>
                <a:srgbClr val="000000"/>
              </a:solidFill>
              <a:miter lim="800000"/>
              <a:headEnd/>
              <a:tailEnd/>
            </a:ln>
          </p:spPr>
          <p:txBody>
            <a:bodyPr/>
            <a:lstStyle/>
            <a:p>
              <a:endParaRPr lang="ru-RU"/>
            </a:p>
          </p:txBody>
        </p:sp>
        <p:sp>
          <p:nvSpPr>
            <p:cNvPr id="39942" name="Line 6"/>
            <p:cNvSpPr>
              <a:spLocks noChangeShapeType="1"/>
            </p:cNvSpPr>
            <p:nvPr/>
          </p:nvSpPr>
          <p:spPr bwMode="auto">
            <a:xfrm>
              <a:off x="2592" y="3215"/>
              <a:ext cx="432" cy="0"/>
            </a:xfrm>
            <a:prstGeom prst="line">
              <a:avLst/>
            </a:prstGeom>
            <a:noFill/>
            <a:ln w="9525">
              <a:solidFill>
                <a:srgbClr val="000000"/>
              </a:solidFill>
              <a:round/>
              <a:headEnd/>
              <a:tailEnd type="triangle" w="med" len="med"/>
            </a:ln>
          </p:spPr>
          <p:txBody>
            <a:bodyPr/>
            <a:lstStyle/>
            <a:p>
              <a:endParaRPr lang="ru-RU"/>
            </a:p>
          </p:txBody>
        </p:sp>
        <p:sp>
          <p:nvSpPr>
            <p:cNvPr id="39943" name="AutoShape 7"/>
            <p:cNvSpPr>
              <a:spLocks noChangeArrowheads="1"/>
            </p:cNvSpPr>
            <p:nvPr/>
          </p:nvSpPr>
          <p:spPr bwMode="auto">
            <a:xfrm>
              <a:off x="2530" y="2758"/>
              <a:ext cx="576" cy="110"/>
            </a:xfrm>
            <a:prstGeom prst="flowChartTerminator">
              <a:avLst/>
            </a:prstGeom>
            <a:solidFill>
              <a:srgbClr val="FFFFFF"/>
            </a:solidFill>
            <a:ln w="9525">
              <a:solidFill>
                <a:srgbClr val="000000"/>
              </a:solidFill>
              <a:miter lim="800000"/>
              <a:headEnd/>
              <a:tailEnd/>
            </a:ln>
          </p:spPr>
          <p:txBody>
            <a:bodyPr/>
            <a:lstStyle/>
            <a:p>
              <a:endParaRPr lang="ru-RU"/>
            </a:p>
          </p:txBody>
        </p:sp>
        <p:sp>
          <p:nvSpPr>
            <p:cNvPr id="39954" name="Rectangle 18"/>
            <p:cNvSpPr>
              <a:spLocks noChangeArrowheads="1"/>
            </p:cNvSpPr>
            <p:nvPr/>
          </p:nvSpPr>
          <p:spPr bwMode="auto">
            <a:xfrm>
              <a:off x="1448" y="881"/>
              <a:ext cx="794" cy="0"/>
            </a:xfrm>
            <a:prstGeom prst="rect">
              <a:avLst/>
            </a:prstGeom>
            <a:noFill/>
            <a:ln w="9525">
              <a:noFill/>
              <a:miter lim="800000"/>
              <a:headEnd/>
              <a:tailEnd/>
            </a:ln>
            <a:effectLst/>
          </p:spPr>
          <p:txBody>
            <a:bodyPr wrap="none">
              <a:spAutoFit/>
            </a:bodyPr>
            <a:lstStyle/>
            <a:p>
              <a:endParaRPr lang="ru-RU"/>
            </a:p>
          </p:txBody>
        </p:sp>
        <p:sp>
          <p:nvSpPr>
            <p:cNvPr id="39959" name="Rectangle 23"/>
            <p:cNvSpPr>
              <a:spLocks noChangeArrowheads="1"/>
            </p:cNvSpPr>
            <p:nvPr/>
          </p:nvSpPr>
          <p:spPr bwMode="auto">
            <a:xfrm>
              <a:off x="1448" y="881"/>
              <a:ext cx="794" cy="0"/>
            </a:xfrm>
            <a:prstGeom prst="rect">
              <a:avLst/>
            </a:prstGeom>
            <a:noFill/>
            <a:ln w="9525">
              <a:noFill/>
              <a:miter lim="800000"/>
              <a:headEnd/>
              <a:tailEnd/>
            </a:ln>
            <a:effectLst/>
          </p:spPr>
          <p:txBody>
            <a:bodyPr wrap="none">
              <a:spAutoFit/>
            </a:bodyPr>
            <a:lstStyle/>
            <a:p>
              <a:endParaRPr lang="ru-RU"/>
            </a:p>
          </p:txBody>
        </p:sp>
        <p:sp>
          <p:nvSpPr>
            <p:cNvPr id="39964" name="Rectangle 28"/>
            <p:cNvSpPr>
              <a:spLocks noChangeArrowheads="1"/>
            </p:cNvSpPr>
            <p:nvPr/>
          </p:nvSpPr>
          <p:spPr bwMode="auto">
            <a:xfrm>
              <a:off x="1448" y="881"/>
              <a:ext cx="794" cy="0"/>
            </a:xfrm>
            <a:prstGeom prst="rect">
              <a:avLst/>
            </a:prstGeom>
            <a:noFill/>
            <a:ln w="9525">
              <a:noFill/>
              <a:miter lim="800000"/>
              <a:headEnd/>
              <a:tailEnd/>
            </a:ln>
            <a:effectLst/>
          </p:spPr>
          <p:txBody>
            <a:bodyPr wrap="none">
              <a:spAutoFit/>
            </a:bodyPr>
            <a:lstStyle/>
            <a:p>
              <a:endParaRPr lang="ru-RU"/>
            </a:p>
          </p:txBody>
        </p:sp>
        <p:sp>
          <p:nvSpPr>
            <p:cNvPr id="39969" name="Rectangle 33"/>
            <p:cNvSpPr>
              <a:spLocks noChangeArrowheads="1"/>
            </p:cNvSpPr>
            <p:nvPr/>
          </p:nvSpPr>
          <p:spPr bwMode="auto">
            <a:xfrm>
              <a:off x="1448" y="881"/>
              <a:ext cx="794" cy="0"/>
            </a:xfrm>
            <a:prstGeom prst="rect">
              <a:avLst/>
            </a:prstGeom>
            <a:noFill/>
            <a:ln w="9525">
              <a:noFill/>
              <a:miter lim="800000"/>
              <a:headEnd/>
              <a:tailEnd/>
            </a:ln>
            <a:effectLst/>
          </p:spPr>
          <p:txBody>
            <a:bodyPr wrap="none">
              <a:spAutoFit/>
            </a:bodyPr>
            <a:lstStyle/>
            <a:p>
              <a:endParaRPr lang="ru-RU"/>
            </a:p>
          </p:txBody>
        </p:sp>
        <p:sp>
          <p:nvSpPr>
            <p:cNvPr id="39974" name="Rectangle 38"/>
            <p:cNvSpPr>
              <a:spLocks noChangeArrowheads="1"/>
            </p:cNvSpPr>
            <p:nvPr/>
          </p:nvSpPr>
          <p:spPr bwMode="auto">
            <a:xfrm>
              <a:off x="1448" y="881"/>
              <a:ext cx="794" cy="0"/>
            </a:xfrm>
            <a:prstGeom prst="rect">
              <a:avLst/>
            </a:prstGeom>
            <a:noFill/>
            <a:ln w="9525">
              <a:noFill/>
              <a:miter lim="800000"/>
              <a:headEnd/>
              <a:tailEnd/>
            </a:ln>
            <a:effectLst/>
          </p:spPr>
          <p:txBody>
            <a:bodyPr wrap="none">
              <a:spAutoFit/>
            </a:bodyPr>
            <a:lstStyle/>
            <a:p>
              <a:endParaRPr lang="ru-RU"/>
            </a:p>
          </p:txBody>
        </p:sp>
        <p:sp>
          <p:nvSpPr>
            <p:cNvPr id="39979" name="Rectangle 43"/>
            <p:cNvSpPr>
              <a:spLocks noChangeArrowheads="1"/>
            </p:cNvSpPr>
            <p:nvPr/>
          </p:nvSpPr>
          <p:spPr bwMode="auto">
            <a:xfrm>
              <a:off x="1448" y="881"/>
              <a:ext cx="794" cy="0"/>
            </a:xfrm>
            <a:prstGeom prst="rect">
              <a:avLst/>
            </a:prstGeom>
            <a:noFill/>
            <a:ln w="9525">
              <a:noFill/>
              <a:miter lim="800000"/>
              <a:headEnd/>
              <a:tailEnd/>
            </a:ln>
            <a:effectLst/>
          </p:spPr>
          <p:txBody>
            <a:bodyPr wrap="none">
              <a:spAutoFit/>
            </a:bodyPr>
            <a:lstStyle/>
            <a:p>
              <a:endParaRPr lang="ru-RU"/>
            </a:p>
          </p:txBody>
        </p:sp>
        <p:grpSp>
          <p:nvGrpSpPr>
            <p:cNvPr id="40135" name="Group 199"/>
            <p:cNvGrpSpPr>
              <a:grpSpLocks/>
            </p:cNvGrpSpPr>
            <p:nvPr/>
          </p:nvGrpSpPr>
          <p:grpSpPr bwMode="auto">
            <a:xfrm>
              <a:off x="1421" y="845"/>
              <a:ext cx="2865" cy="2558"/>
              <a:chOff x="1448" y="881"/>
              <a:chExt cx="2865" cy="2558"/>
            </a:xfrm>
          </p:grpSpPr>
          <p:sp>
            <p:nvSpPr>
              <p:cNvPr id="40010" name="Rectangle 74"/>
              <p:cNvSpPr>
                <a:spLocks noChangeArrowheads="1"/>
              </p:cNvSpPr>
              <p:nvPr/>
            </p:nvSpPr>
            <p:spPr bwMode="auto">
              <a:xfrm>
                <a:off x="3250" y="3132"/>
                <a:ext cx="1063" cy="307"/>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Байланыс бағытын көрсету</a:t>
                </a:r>
                <a:endParaRPr lang="kk-KZ" sz="1800">
                  <a:solidFill>
                    <a:srgbClr val="000099"/>
                  </a:solidFill>
                </a:endParaRPr>
              </a:p>
            </p:txBody>
          </p:sp>
          <p:sp>
            <p:nvSpPr>
              <p:cNvPr id="40009" name="Rectangle 73"/>
              <p:cNvSpPr>
                <a:spLocks noChangeArrowheads="1"/>
              </p:cNvSpPr>
              <p:nvPr/>
            </p:nvSpPr>
            <p:spPr bwMode="auto">
              <a:xfrm>
                <a:off x="2456" y="3132"/>
                <a:ext cx="794" cy="307"/>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pPr>
                <a:endParaRPr lang="ru-RU" sz="2600"/>
              </a:p>
            </p:txBody>
          </p:sp>
          <p:sp>
            <p:nvSpPr>
              <p:cNvPr id="40008" name="Rectangle 72"/>
              <p:cNvSpPr>
                <a:spLocks noChangeArrowheads="1"/>
              </p:cNvSpPr>
              <p:nvPr/>
            </p:nvSpPr>
            <p:spPr bwMode="auto">
              <a:xfrm>
                <a:off x="1662" y="3132"/>
                <a:ext cx="794" cy="307"/>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Нұсқама</a:t>
                </a:r>
                <a:endParaRPr lang="kk-KZ" sz="1800">
                  <a:solidFill>
                    <a:srgbClr val="000099"/>
                  </a:solidFill>
                </a:endParaRPr>
              </a:p>
            </p:txBody>
          </p:sp>
          <p:sp>
            <p:nvSpPr>
              <p:cNvPr id="40007" name="Rectangle 71"/>
              <p:cNvSpPr>
                <a:spLocks noChangeArrowheads="1"/>
              </p:cNvSpPr>
              <p:nvPr/>
            </p:nvSpPr>
            <p:spPr bwMode="auto">
              <a:xfrm>
                <a:off x="1448" y="3132"/>
                <a:ext cx="214" cy="307"/>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6</a:t>
                </a:r>
                <a:endParaRPr lang="kk-KZ" sz="1800">
                  <a:solidFill>
                    <a:srgbClr val="000099"/>
                  </a:solidFill>
                </a:endParaRPr>
              </a:p>
            </p:txBody>
          </p:sp>
          <p:sp>
            <p:nvSpPr>
              <p:cNvPr id="40006" name="Rectangle 70"/>
              <p:cNvSpPr>
                <a:spLocks noChangeArrowheads="1"/>
              </p:cNvSpPr>
              <p:nvPr/>
            </p:nvSpPr>
            <p:spPr bwMode="auto">
              <a:xfrm>
                <a:off x="3250" y="2651"/>
                <a:ext cx="1063" cy="481"/>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Қайталану процесстерінің саны белгілі болған жағдайда қолданылады</a:t>
                </a:r>
                <a:endParaRPr lang="kk-KZ" sz="1800">
                  <a:solidFill>
                    <a:srgbClr val="000099"/>
                  </a:solidFill>
                </a:endParaRPr>
              </a:p>
            </p:txBody>
          </p:sp>
          <p:sp>
            <p:nvSpPr>
              <p:cNvPr id="40005" name="Rectangle 69"/>
              <p:cNvSpPr>
                <a:spLocks noChangeArrowheads="1"/>
              </p:cNvSpPr>
              <p:nvPr/>
            </p:nvSpPr>
            <p:spPr bwMode="auto">
              <a:xfrm>
                <a:off x="2456" y="2651"/>
                <a:ext cx="794" cy="481"/>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pPr>
                <a:endParaRPr lang="ru-RU" sz="2600"/>
              </a:p>
            </p:txBody>
          </p:sp>
          <p:sp>
            <p:nvSpPr>
              <p:cNvPr id="40004" name="Rectangle 68"/>
              <p:cNvSpPr>
                <a:spLocks noChangeArrowheads="1"/>
              </p:cNvSpPr>
              <p:nvPr/>
            </p:nvSpPr>
            <p:spPr bwMode="auto">
              <a:xfrm>
                <a:off x="1662" y="2651"/>
                <a:ext cx="794" cy="481"/>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Циклдік немесе параметрлі қайталану блогы</a:t>
                </a:r>
                <a:endParaRPr lang="kk-KZ" sz="1800">
                  <a:solidFill>
                    <a:srgbClr val="000099"/>
                  </a:solidFill>
                </a:endParaRPr>
              </a:p>
            </p:txBody>
          </p:sp>
          <p:sp>
            <p:nvSpPr>
              <p:cNvPr id="40003" name="Rectangle 67"/>
              <p:cNvSpPr>
                <a:spLocks noChangeArrowheads="1"/>
              </p:cNvSpPr>
              <p:nvPr/>
            </p:nvSpPr>
            <p:spPr bwMode="auto">
              <a:xfrm>
                <a:off x="1448" y="2651"/>
                <a:ext cx="214" cy="481"/>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5</a:t>
                </a:r>
                <a:endParaRPr lang="kk-KZ" sz="1800">
                  <a:solidFill>
                    <a:srgbClr val="000099"/>
                  </a:solidFill>
                </a:endParaRPr>
              </a:p>
            </p:txBody>
          </p:sp>
          <p:sp>
            <p:nvSpPr>
              <p:cNvPr id="40002" name="Rectangle 66"/>
              <p:cNvSpPr>
                <a:spLocks noChangeArrowheads="1"/>
              </p:cNvSpPr>
              <p:nvPr/>
            </p:nvSpPr>
            <p:spPr bwMode="auto">
              <a:xfrm>
                <a:off x="3250" y="2276"/>
                <a:ext cx="1063" cy="375"/>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Берілген деректерді енгізу және нәтижені жауапқа шығару</a:t>
                </a:r>
                <a:endParaRPr lang="kk-KZ" sz="1800">
                  <a:solidFill>
                    <a:srgbClr val="000099"/>
                  </a:solidFill>
                </a:endParaRPr>
              </a:p>
            </p:txBody>
          </p:sp>
          <p:sp>
            <p:nvSpPr>
              <p:cNvPr id="40001" name="Rectangle 65"/>
              <p:cNvSpPr>
                <a:spLocks noChangeArrowheads="1"/>
              </p:cNvSpPr>
              <p:nvPr/>
            </p:nvSpPr>
            <p:spPr bwMode="auto">
              <a:xfrm>
                <a:off x="2456" y="2276"/>
                <a:ext cx="794" cy="37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pPr>
                <a:endParaRPr lang="ru-RU" sz="2600"/>
              </a:p>
            </p:txBody>
          </p:sp>
          <p:sp>
            <p:nvSpPr>
              <p:cNvPr id="40000" name="Rectangle 64"/>
              <p:cNvSpPr>
                <a:spLocks noChangeArrowheads="1"/>
              </p:cNvSpPr>
              <p:nvPr/>
            </p:nvSpPr>
            <p:spPr bwMode="auto">
              <a:xfrm>
                <a:off x="1662" y="2276"/>
                <a:ext cx="794" cy="375"/>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Енгізу-шығару</a:t>
                </a:r>
                <a:endParaRPr lang="ru-RU" sz="1000">
                  <a:solidFill>
                    <a:srgbClr val="000099"/>
                  </a:solidFill>
                  <a:latin typeface="Times New Roman" pitchFamily="18" charset="0"/>
                  <a:cs typeface="Times New Roman" pitchFamily="18" charset="0"/>
                </a:endParaRPr>
              </a:p>
              <a:p>
                <a:pPr algn="just" eaLnBrk="0" hangingPunct="0"/>
                <a:r>
                  <a:rPr lang="kk-KZ" sz="1100">
                    <a:solidFill>
                      <a:srgbClr val="000099"/>
                    </a:solidFill>
                    <a:latin typeface="Times New Roman" pitchFamily="18" charset="0"/>
                    <a:cs typeface="Times New Roman" pitchFamily="18" charset="0"/>
                  </a:rPr>
                  <a:t>блогы</a:t>
                </a:r>
                <a:endParaRPr lang="kk-KZ" sz="1800">
                  <a:solidFill>
                    <a:srgbClr val="000099"/>
                  </a:solidFill>
                </a:endParaRPr>
              </a:p>
            </p:txBody>
          </p:sp>
          <p:sp>
            <p:nvSpPr>
              <p:cNvPr id="39999" name="Rectangle 63"/>
              <p:cNvSpPr>
                <a:spLocks noChangeArrowheads="1"/>
              </p:cNvSpPr>
              <p:nvPr/>
            </p:nvSpPr>
            <p:spPr bwMode="auto">
              <a:xfrm>
                <a:off x="1448" y="2276"/>
                <a:ext cx="214" cy="375"/>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4</a:t>
                </a:r>
                <a:endParaRPr lang="kk-KZ" sz="1800">
                  <a:solidFill>
                    <a:srgbClr val="000099"/>
                  </a:solidFill>
                </a:endParaRPr>
              </a:p>
            </p:txBody>
          </p:sp>
          <p:sp>
            <p:nvSpPr>
              <p:cNvPr id="39998" name="Rectangle 62"/>
              <p:cNvSpPr>
                <a:spLocks noChangeArrowheads="1"/>
              </p:cNvSpPr>
              <p:nvPr/>
            </p:nvSpPr>
            <p:spPr bwMode="auto">
              <a:xfrm>
                <a:off x="3250" y="1901"/>
                <a:ext cx="1063" cy="375"/>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Шартқа байланысты алгоритмнің орындалу бағытын таңдау</a:t>
                </a:r>
                <a:endParaRPr lang="kk-KZ" sz="1800">
                  <a:solidFill>
                    <a:srgbClr val="000099"/>
                  </a:solidFill>
                </a:endParaRPr>
              </a:p>
            </p:txBody>
          </p:sp>
          <p:sp>
            <p:nvSpPr>
              <p:cNvPr id="39997" name="Rectangle 61"/>
              <p:cNvSpPr>
                <a:spLocks noChangeArrowheads="1"/>
              </p:cNvSpPr>
              <p:nvPr/>
            </p:nvSpPr>
            <p:spPr bwMode="auto">
              <a:xfrm>
                <a:off x="2456" y="1901"/>
                <a:ext cx="794" cy="37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pPr>
                <a:endParaRPr lang="ru-RU" sz="2600"/>
              </a:p>
            </p:txBody>
          </p:sp>
          <p:sp>
            <p:nvSpPr>
              <p:cNvPr id="39996" name="Rectangle 60"/>
              <p:cNvSpPr>
                <a:spLocks noChangeArrowheads="1"/>
              </p:cNvSpPr>
              <p:nvPr/>
            </p:nvSpPr>
            <p:spPr bwMode="auto">
              <a:xfrm>
                <a:off x="1662" y="1901"/>
                <a:ext cx="794" cy="375"/>
              </a:xfrm>
              <a:prstGeom prst="rect">
                <a:avLst/>
              </a:prstGeom>
              <a:noFill/>
              <a:ln w="9525">
                <a:noFill/>
                <a:miter lim="800000"/>
                <a:headEnd/>
                <a:tailEnd/>
              </a:ln>
              <a:effectLst/>
            </p:spPr>
            <p:txBody>
              <a:bodyPr/>
              <a:lstStyle/>
              <a:p>
                <a:r>
                  <a:rPr lang="kk-KZ" sz="1100">
                    <a:solidFill>
                      <a:srgbClr val="000099"/>
                    </a:solidFill>
                    <a:latin typeface="Times New Roman" pitchFamily="18" charset="0"/>
                    <a:cs typeface="Times New Roman" pitchFamily="18" charset="0"/>
                  </a:rPr>
                  <a:t>Логикалық блок</a:t>
                </a:r>
                <a:endParaRPr lang="ru-RU" sz="1000">
                  <a:solidFill>
                    <a:srgbClr val="000099"/>
                  </a:solidFill>
                  <a:latin typeface="Times New Roman" pitchFamily="18" charset="0"/>
                  <a:cs typeface="Times New Roman" pitchFamily="18" charset="0"/>
                </a:endParaRPr>
              </a:p>
            </p:txBody>
          </p:sp>
          <p:sp>
            <p:nvSpPr>
              <p:cNvPr id="39995" name="Rectangle 59"/>
              <p:cNvSpPr>
                <a:spLocks noChangeArrowheads="1"/>
              </p:cNvSpPr>
              <p:nvPr/>
            </p:nvSpPr>
            <p:spPr bwMode="auto">
              <a:xfrm>
                <a:off x="1448" y="1901"/>
                <a:ext cx="214" cy="375"/>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3</a:t>
                </a:r>
                <a:endParaRPr lang="kk-KZ" sz="1800">
                  <a:solidFill>
                    <a:srgbClr val="000099"/>
                  </a:solidFill>
                </a:endParaRPr>
              </a:p>
            </p:txBody>
          </p:sp>
          <p:sp>
            <p:nvSpPr>
              <p:cNvPr id="39994" name="Rectangle 58"/>
              <p:cNvSpPr>
                <a:spLocks noChangeArrowheads="1"/>
              </p:cNvSpPr>
              <p:nvPr/>
            </p:nvSpPr>
            <p:spPr bwMode="auto">
              <a:xfrm>
                <a:off x="3250" y="1526"/>
                <a:ext cx="1063" cy="375"/>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Есептеулер немесе есептеулер тізбегі (ақпаратты өңдеу)</a:t>
                </a:r>
                <a:endParaRPr lang="kk-KZ" sz="1800">
                  <a:solidFill>
                    <a:srgbClr val="000099"/>
                  </a:solidFill>
                </a:endParaRPr>
              </a:p>
            </p:txBody>
          </p:sp>
          <p:sp>
            <p:nvSpPr>
              <p:cNvPr id="39993" name="Rectangle 57"/>
              <p:cNvSpPr>
                <a:spLocks noChangeArrowheads="1"/>
              </p:cNvSpPr>
              <p:nvPr/>
            </p:nvSpPr>
            <p:spPr bwMode="auto">
              <a:xfrm>
                <a:off x="2456" y="1526"/>
                <a:ext cx="794" cy="37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pPr>
                <a:endParaRPr lang="ru-RU" sz="2600"/>
              </a:p>
            </p:txBody>
          </p:sp>
          <p:sp>
            <p:nvSpPr>
              <p:cNvPr id="39992" name="Rectangle 56"/>
              <p:cNvSpPr>
                <a:spLocks noChangeArrowheads="1"/>
              </p:cNvSpPr>
              <p:nvPr/>
            </p:nvSpPr>
            <p:spPr bwMode="auto">
              <a:xfrm>
                <a:off x="1662" y="1526"/>
                <a:ext cx="794" cy="375"/>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Есептеу блогы</a:t>
                </a:r>
                <a:endParaRPr lang="ru-RU" sz="1000">
                  <a:solidFill>
                    <a:srgbClr val="000099"/>
                  </a:solidFill>
                  <a:latin typeface="Times New Roman" pitchFamily="18" charset="0"/>
                  <a:cs typeface="Times New Roman" pitchFamily="18" charset="0"/>
                </a:endParaRPr>
              </a:p>
              <a:p>
                <a:pPr algn="just" eaLnBrk="0" hangingPunct="0"/>
                <a:r>
                  <a:rPr lang="kk-KZ" sz="1100">
                    <a:solidFill>
                      <a:srgbClr val="000099"/>
                    </a:solidFill>
                    <a:latin typeface="Times New Roman" pitchFamily="18" charset="0"/>
                    <a:cs typeface="Times New Roman" pitchFamily="18" charset="0"/>
                  </a:rPr>
                  <a:t>(процесс)</a:t>
                </a:r>
                <a:endParaRPr lang="kk-KZ" sz="1800">
                  <a:solidFill>
                    <a:srgbClr val="000099"/>
                  </a:solidFill>
                </a:endParaRPr>
              </a:p>
            </p:txBody>
          </p:sp>
          <p:sp>
            <p:nvSpPr>
              <p:cNvPr id="39991" name="Rectangle 55"/>
              <p:cNvSpPr>
                <a:spLocks noChangeArrowheads="1"/>
              </p:cNvSpPr>
              <p:nvPr/>
            </p:nvSpPr>
            <p:spPr bwMode="auto">
              <a:xfrm>
                <a:off x="1448" y="1526"/>
                <a:ext cx="214" cy="375"/>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2</a:t>
                </a:r>
                <a:endParaRPr lang="kk-KZ" sz="1800">
                  <a:solidFill>
                    <a:srgbClr val="000099"/>
                  </a:solidFill>
                </a:endParaRPr>
              </a:p>
            </p:txBody>
          </p:sp>
          <p:sp>
            <p:nvSpPr>
              <p:cNvPr id="39990" name="Rectangle 54"/>
              <p:cNvSpPr>
                <a:spLocks noChangeArrowheads="1"/>
              </p:cNvSpPr>
              <p:nvPr/>
            </p:nvSpPr>
            <p:spPr bwMode="auto">
              <a:xfrm>
                <a:off x="3250" y="1045"/>
                <a:ext cx="1063" cy="481"/>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Алгоритмнің басы мен  соңын, көмекші программаға кіру мен шығу</a:t>
                </a:r>
                <a:endParaRPr lang="kk-KZ" sz="1800">
                  <a:solidFill>
                    <a:srgbClr val="000099"/>
                  </a:solidFill>
                </a:endParaRPr>
              </a:p>
            </p:txBody>
          </p:sp>
          <p:sp>
            <p:nvSpPr>
              <p:cNvPr id="39989" name="Rectangle 53"/>
              <p:cNvSpPr>
                <a:spLocks noChangeArrowheads="1"/>
              </p:cNvSpPr>
              <p:nvPr/>
            </p:nvSpPr>
            <p:spPr bwMode="auto">
              <a:xfrm>
                <a:off x="2456" y="1045"/>
                <a:ext cx="794" cy="481"/>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pPr>
                <a:endParaRPr lang="ru-RU" sz="2600">
                  <a:solidFill>
                    <a:srgbClr val="000099"/>
                  </a:solidFill>
                </a:endParaRPr>
              </a:p>
            </p:txBody>
          </p:sp>
          <p:sp>
            <p:nvSpPr>
              <p:cNvPr id="39988" name="Rectangle 52"/>
              <p:cNvSpPr>
                <a:spLocks noChangeArrowheads="1"/>
              </p:cNvSpPr>
              <p:nvPr/>
            </p:nvSpPr>
            <p:spPr bwMode="auto">
              <a:xfrm>
                <a:off x="1662" y="1045"/>
                <a:ext cx="794" cy="481"/>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Басы-соңы</a:t>
                </a:r>
                <a:endParaRPr lang="ru-RU" sz="1000">
                  <a:solidFill>
                    <a:srgbClr val="000099"/>
                  </a:solidFill>
                  <a:latin typeface="Times New Roman" pitchFamily="18" charset="0"/>
                  <a:cs typeface="Times New Roman" pitchFamily="18" charset="0"/>
                </a:endParaRPr>
              </a:p>
              <a:p>
                <a:pPr algn="just" eaLnBrk="0" hangingPunct="0"/>
                <a:r>
                  <a:rPr lang="kk-KZ" sz="1100">
                    <a:solidFill>
                      <a:srgbClr val="000099"/>
                    </a:solidFill>
                    <a:latin typeface="Times New Roman" pitchFamily="18" charset="0"/>
                    <a:cs typeface="Times New Roman" pitchFamily="18" charset="0"/>
                  </a:rPr>
                  <a:t>(кіру-шығу)</a:t>
                </a:r>
                <a:endParaRPr lang="kk-KZ" sz="1800">
                  <a:solidFill>
                    <a:srgbClr val="000099"/>
                  </a:solidFill>
                </a:endParaRPr>
              </a:p>
            </p:txBody>
          </p:sp>
          <p:sp>
            <p:nvSpPr>
              <p:cNvPr id="39987" name="Rectangle 51"/>
              <p:cNvSpPr>
                <a:spLocks noChangeArrowheads="1"/>
              </p:cNvSpPr>
              <p:nvPr/>
            </p:nvSpPr>
            <p:spPr bwMode="auto">
              <a:xfrm>
                <a:off x="1448" y="1045"/>
                <a:ext cx="214" cy="481"/>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1</a:t>
                </a:r>
                <a:endParaRPr lang="kk-KZ" sz="1800">
                  <a:solidFill>
                    <a:srgbClr val="000099"/>
                  </a:solidFill>
                </a:endParaRPr>
              </a:p>
            </p:txBody>
          </p:sp>
          <p:sp>
            <p:nvSpPr>
              <p:cNvPr id="39986" name="Rectangle 50"/>
              <p:cNvSpPr>
                <a:spLocks noChangeArrowheads="1"/>
              </p:cNvSpPr>
              <p:nvPr/>
            </p:nvSpPr>
            <p:spPr bwMode="auto">
              <a:xfrm>
                <a:off x="3250" y="881"/>
                <a:ext cx="1063" cy="164"/>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Атқаратын қызметі</a:t>
                </a:r>
                <a:endParaRPr lang="kk-KZ" sz="1800">
                  <a:solidFill>
                    <a:srgbClr val="000099"/>
                  </a:solidFill>
                </a:endParaRPr>
              </a:p>
            </p:txBody>
          </p:sp>
          <p:sp>
            <p:nvSpPr>
              <p:cNvPr id="39985" name="Rectangle 49"/>
              <p:cNvSpPr>
                <a:spLocks noChangeArrowheads="1"/>
              </p:cNvSpPr>
              <p:nvPr/>
            </p:nvSpPr>
            <p:spPr bwMode="auto">
              <a:xfrm>
                <a:off x="2456" y="881"/>
                <a:ext cx="794" cy="164"/>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Таңба </a:t>
                </a:r>
                <a:endParaRPr lang="kk-KZ" sz="1800">
                  <a:solidFill>
                    <a:srgbClr val="000099"/>
                  </a:solidFill>
                </a:endParaRPr>
              </a:p>
            </p:txBody>
          </p:sp>
          <p:sp>
            <p:nvSpPr>
              <p:cNvPr id="39984" name="Rectangle 48"/>
              <p:cNvSpPr>
                <a:spLocks noChangeArrowheads="1"/>
              </p:cNvSpPr>
              <p:nvPr/>
            </p:nvSpPr>
            <p:spPr bwMode="auto">
              <a:xfrm>
                <a:off x="1662" y="881"/>
                <a:ext cx="794" cy="164"/>
              </a:xfrm>
              <a:prstGeom prst="rect">
                <a:avLst/>
              </a:prstGeom>
              <a:noFill/>
              <a:ln w="9525">
                <a:noFill/>
                <a:miter lim="800000"/>
                <a:headEnd/>
                <a:tailEnd/>
              </a:ln>
              <a:effectLst/>
            </p:spPr>
            <p:txBody>
              <a:bodyPr/>
              <a:lstStyle/>
              <a:p>
                <a:pPr algn="just"/>
                <a:r>
                  <a:rPr lang="kk-KZ" sz="1100">
                    <a:solidFill>
                      <a:srgbClr val="000099"/>
                    </a:solidFill>
                    <a:latin typeface="Times New Roman" pitchFamily="18" charset="0"/>
                    <a:cs typeface="Times New Roman" pitchFamily="18" charset="0"/>
                  </a:rPr>
                  <a:t>Таңбның атауы</a:t>
                </a:r>
                <a:endParaRPr lang="kk-KZ" sz="1800">
                  <a:solidFill>
                    <a:srgbClr val="000099"/>
                  </a:solidFill>
                </a:endParaRPr>
              </a:p>
            </p:txBody>
          </p:sp>
          <p:sp>
            <p:nvSpPr>
              <p:cNvPr id="39983" name="Rectangle 47"/>
              <p:cNvSpPr>
                <a:spLocks noChangeArrowheads="1"/>
              </p:cNvSpPr>
              <p:nvPr/>
            </p:nvSpPr>
            <p:spPr bwMode="auto">
              <a:xfrm>
                <a:off x="1448" y="881"/>
                <a:ext cx="214" cy="164"/>
              </a:xfrm>
              <a:prstGeom prst="rect">
                <a:avLst/>
              </a:prstGeom>
              <a:noFill/>
              <a:ln w="9525">
                <a:noFill/>
                <a:miter lim="800000"/>
                <a:headEnd/>
                <a:tailEnd/>
              </a:ln>
              <a:effectLst/>
            </p:spPr>
            <p:txBody>
              <a:bodyPr/>
              <a:lstStyle/>
              <a:p>
                <a:pPr algn="just"/>
                <a:r>
                  <a:rPr lang="ru-RU" sz="1100">
                    <a:solidFill>
                      <a:srgbClr val="000099"/>
                    </a:solidFill>
                    <a:latin typeface="Times New Roman" pitchFamily="18" charset="0"/>
                    <a:cs typeface="Times New Roman" pitchFamily="18" charset="0"/>
                  </a:rPr>
                  <a:t>№</a:t>
                </a:r>
                <a:endParaRPr lang="ru-RU" sz="1800">
                  <a:solidFill>
                    <a:srgbClr val="000099"/>
                  </a:solidFill>
                </a:endParaRPr>
              </a:p>
            </p:txBody>
          </p:sp>
          <p:sp>
            <p:nvSpPr>
              <p:cNvPr id="40011" name="Line 75"/>
              <p:cNvSpPr>
                <a:spLocks noChangeShapeType="1"/>
              </p:cNvSpPr>
              <p:nvPr/>
            </p:nvSpPr>
            <p:spPr bwMode="auto">
              <a:xfrm>
                <a:off x="1448" y="881"/>
                <a:ext cx="2865" cy="0"/>
              </a:xfrm>
              <a:prstGeom prst="line">
                <a:avLst/>
              </a:prstGeom>
              <a:noFill/>
              <a:ln w="12700" cap="rnd">
                <a:solidFill>
                  <a:srgbClr val="000000"/>
                </a:solidFill>
                <a:round/>
                <a:headEnd/>
                <a:tailEnd/>
              </a:ln>
              <a:effectLst/>
            </p:spPr>
            <p:txBody>
              <a:bodyPr/>
              <a:lstStyle/>
              <a:p>
                <a:endParaRPr lang="ru-RU"/>
              </a:p>
            </p:txBody>
          </p:sp>
          <p:sp>
            <p:nvSpPr>
              <p:cNvPr id="40012" name="Line 76"/>
              <p:cNvSpPr>
                <a:spLocks noChangeShapeType="1"/>
              </p:cNvSpPr>
              <p:nvPr/>
            </p:nvSpPr>
            <p:spPr bwMode="auto">
              <a:xfrm>
                <a:off x="1448" y="3439"/>
                <a:ext cx="2865" cy="0"/>
              </a:xfrm>
              <a:prstGeom prst="line">
                <a:avLst/>
              </a:prstGeom>
              <a:noFill/>
              <a:ln w="12700" cap="rnd">
                <a:solidFill>
                  <a:srgbClr val="000000"/>
                </a:solidFill>
                <a:round/>
                <a:headEnd/>
                <a:tailEnd/>
              </a:ln>
              <a:effectLst/>
            </p:spPr>
            <p:txBody>
              <a:bodyPr/>
              <a:lstStyle/>
              <a:p>
                <a:endParaRPr lang="ru-RU"/>
              </a:p>
            </p:txBody>
          </p:sp>
          <p:sp>
            <p:nvSpPr>
              <p:cNvPr id="40013" name="Line 77"/>
              <p:cNvSpPr>
                <a:spLocks noChangeShapeType="1"/>
              </p:cNvSpPr>
              <p:nvPr/>
            </p:nvSpPr>
            <p:spPr bwMode="auto">
              <a:xfrm>
                <a:off x="1448" y="881"/>
                <a:ext cx="0" cy="2558"/>
              </a:xfrm>
              <a:prstGeom prst="line">
                <a:avLst/>
              </a:prstGeom>
              <a:noFill/>
              <a:ln w="12700" cap="rnd">
                <a:solidFill>
                  <a:srgbClr val="000000"/>
                </a:solidFill>
                <a:round/>
                <a:headEnd/>
                <a:tailEnd/>
              </a:ln>
              <a:effectLst/>
            </p:spPr>
            <p:txBody>
              <a:bodyPr/>
              <a:lstStyle/>
              <a:p>
                <a:endParaRPr lang="ru-RU"/>
              </a:p>
            </p:txBody>
          </p:sp>
          <p:sp>
            <p:nvSpPr>
              <p:cNvPr id="40014" name="Line 78"/>
              <p:cNvSpPr>
                <a:spLocks noChangeShapeType="1"/>
              </p:cNvSpPr>
              <p:nvPr/>
            </p:nvSpPr>
            <p:spPr bwMode="auto">
              <a:xfrm>
                <a:off x="4313" y="881"/>
                <a:ext cx="0" cy="2558"/>
              </a:xfrm>
              <a:prstGeom prst="line">
                <a:avLst/>
              </a:prstGeom>
              <a:noFill/>
              <a:ln w="12700" cap="rnd">
                <a:solidFill>
                  <a:srgbClr val="000000"/>
                </a:solidFill>
                <a:round/>
                <a:headEnd/>
                <a:tailEnd/>
              </a:ln>
              <a:effectLst/>
            </p:spPr>
            <p:txBody>
              <a:bodyPr/>
              <a:lstStyle/>
              <a:p>
                <a:endParaRPr lang="ru-RU"/>
              </a:p>
            </p:txBody>
          </p:sp>
          <p:sp>
            <p:nvSpPr>
              <p:cNvPr id="40017" name="Line 81"/>
              <p:cNvSpPr>
                <a:spLocks noChangeShapeType="1"/>
              </p:cNvSpPr>
              <p:nvPr/>
            </p:nvSpPr>
            <p:spPr bwMode="auto">
              <a:xfrm>
                <a:off x="1448" y="1045"/>
                <a:ext cx="2865" cy="0"/>
              </a:xfrm>
              <a:prstGeom prst="line">
                <a:avLst/>
              </a:prstGeom>
              <a:noFill/>
              <a:ln w="12700" cap="rnd">
                <a:solidFill>
                  <a:srgbClr val="000000"/>
                </a:solidFill>
                <a:round/>
                <a:headEnd/>
                <a:tailEnd/>
              </a:ln>
              <a:effectLst/>
            </p:spPr>
            <p:txBody>
              <a:bodyPr/>
              <a:lstStyle/>
              <a:p>
                <a:endParaRPr lang="ru-RU"/>
              </a:p>
            </p:txBody>
          </p:sp>
          <p:sp>
            <p:nvSpPr>
              <p:cNvPr id="40019" name="Line 83"/>
              <p:cNvSpPr>
                <a:spLocks noChangeShapeType="1"/>
              </p:cNvSpPr>
              <p:nvPr/>
            </p:nvSpPr>
            <p:spPr bwMode="auto">
              <a:xfrm>
                <a:off x="1662" y="881"/>
                <a:ext cx="0" cy="2558"/>
              </a:xfrm>
              <a:prstGeom prst="line">
                <a:avLst/>
              </a:prstGeom>
              <a:noFill/>
              <a:ln w="12700" cap="rnd">
                <a:solidFill>
                  <a:srgbClr val="000000"/>
                </a:solidFill>
                <a:round/>
                <a:headEnd/>
                <a:tailEnd/>
              </a:ln>
              <a:effectLst/>
            </p:spPr>
            <p:txBody>
              <a:bodyPr/>
              <a:lstStyle/>
              <a:p>
                <a:endParaRPr lang="ru-RU"/>
              </a:p>
            </p:txBody>
          </p:sp>
          <p:sp>
            <p:nvSpPr>
              <p:cNvPr id="40022" name="Line 86"/>
              <p:cNvSpPr>
                <a:spLocks noChangeShapeType="1"/>
              </p:cNvSpPr>
              <p:nvPr/>
            </p:nvSpPr>
            <p:spPr bwMode="auto">
              <a:xfrm>
                <a:off x="2456" y="881"/>
                <a:ext cx="0" cy="2558"/>
              </a:xfrm>
              <a:prstGeom prst="line">
                <a:avLst/>
              </a:prstGeom>
              <a:noFill/>
              <a:ln w="12700" cap="rnd">
                <a:solidFill>
                  <a:srgbClr val="000000"/>
                </a:solidFill>
                <a:round/>
                <a:headEnd/>
                <a:tailEnd/>
              </a:ln>
              <a:effectLst/>
            </p:spPr>
            <p:txBody>
              <a:bodyPr/>
              <a:lstStyle/>
              <a:p>
                <a:endParaRPr lang="ru-RU"/>
              </a:p>
            </p:txBody>
          </p:sp>
          <p:sp>
            <p:nvSpPr>
              <p:cNvPr id="40025" name="Line 89"/>
              <p:cNvSpPr>
                <a:spLocks noChangeShapeType="1"/>
              </p:cNvSpPr>
              <p:nvPr/>
            </p:nvSpPr>
            <p:spPr bwMode="auto">
              <a:xfrm>
                <a:off x="3250" y="881"/>
                <a:ext cx="0" cy="2558"/>
              </a:xfrm>
              <a:prstGeom prst="line">
                <a:avLst/>
              </a:prstGeom>
              <a:noFill/>
              <a:ln w="12700" cap="rnd">
                <a:solidFill>
                  <a:srgbClr val="000000"/>
                </a:solidFill>
                <a:round/>
                <a:headEnd/>
                <a:tailEnd/>
              </a:ln>
              <a:effectLst/>
            </p:spPr>
            <p:txBody>
              <a:bodyPr/>
              <a:lstStyle/>
              <a:p>
                <a:endParaRPr lang="ru-RU"/>
              </a:p>
            </p:txBody>
          </p:sp>
          <p:sp>
            <p:nvSpPr>
              <p:cNvPr id="40029" name="Line 93"/>
              <p:cNvSpPr>
                <a:spLocks noChangeShapeType="1"/>
              </p:cNvSpPr>
              <p:nvPr/>
            </p:nvSpPr>
            <p:spPr bwMode="auto">
              <a:xfrm>
                <a:off x="1448" y="1526"/>
                <a:ext cx="2865" cy="0"/>
              </a:xfrm>
              <a:prstGeom prst="line">
                <a:avLst/>
              </a:prstGeom>
              <a:noFill/>
              <a:ln w="12700" cap="rnd">
                <a:solidFill>
                  <a:srgbClr val="000000"/>
                </a:solidFill>
                <a:round/>
                <a:headEnd/>
                <a:tailEnd/>
              </a:ln>
              <a:effectLst/>
            </p:spPr>
            <p:txBody>
              <a:bodyPr/>
              <a:lstStyle/>
              <a:p>
                <a:endParaRPr lang="ru-RU"/>
              </a:p>
            </p:txBody>
          </p:sp>
          <p:sp>
            <p:nvSpPr>
              <p:cNvPr id="40047" name="Line 111"/>
              <p:cNvSpPr>
                <a:spLocks noChangeShapeType="1"/>
              </p:cNvSpPr>
              <p:nvPr/>
            </p:nvSpPr>
            <p:spPr bwMode="auto">
              <a:xfrm>
                <a:off x="1448" y="1901"/>
                <a:ext cx="2865" cy="0"/>
              </a:xfrm>
              <a:prstGeom prst="line">
                <a:avLst/>
              </a:prstGeom>
              <a:noFill/>
              <a:ln w="12700" cap="rnd">
                <a:solidFill>
                  <a:srgbClr val="000000"/>
                </a:solidFill>
                <a:round/>
                <a:headEnd/>
                <a:tailEnd/>
              </a:ln>
              <a:effectLst/>
            </p:spPr>
            <p:txBody>
              <a:bodyPr/>
              <a:lstStyle/>
              <a:p>
                <a:endParaRPr lang="ru-RU"/>
              </a:p>
            </p:txBody>
          </p:sp>
          <p:sp>
            <p:nvSpPr>
              <p:cNvPr id="40065" name="Line 129"/>
              <p:cNvSpPr>
                <a:spLocks noChangeShapeType="1"/>
              </p:cNvSpPr>
              <p:nvPr/>
            </p:nvSpPr>
            <p:spPr bwMode="auto">
              <a:xfrm>
                <a:off x="1448" y="2276"/>
                <a:ext cx="2865" cy="0"/>
              </a:xfrm>
              <a:prstGeom prst="line">
                <a:avLst/>
              </a:prstGeom>
              <a:noFill/>
              <a:ln w="12700" cap="rnd">
                <a:solidFill>
                  <a:srgbClr val="000000"/>
                </a:solidFill>
                <a:round/>
                <a:headEnd/>
                <a:tailEnd/>
              </a:ln>
              <a:effectLst/>
            </p:spPr>
            <p:txBody>
              <a:bodyPr/>
              <a:lstStyle/>
              <a:p>
                <a:endParaRPr lang="ru-RU"/>
              </a:p>
            </p:txBody>
          </p:sp>
          <p:sp>
            <p:nvSpPr>
              <p:cNvPr id="40083" name="Line 147"/>
              <p:cNvSpPr>
                <a:spLocks noChangeShapeType="1"/>
              </p:cNvSpPr>
              <p:nvPr/>
            </p:nvSpPr>
            <p:spPr bwMode="auto">
              <a:xfrm>
                <a:off x="1448" y="2651"/>
                <a:ext cx="2865" cy="0"/>
              </a:xfrm>
              <a:prstGeom prst="line">
                <a:avLst/>
              </a:prstGeom>
              <a:noFill/>
              <a:ln w="12700" cap="rnd">
                <a:solidFill>
                  <a:srgbClr val="000000"/>
                </a:solidFill>
                <a:round/>
                <a:headEnd/>
                <a:tailEnd/>
              </a:ln>
              <a:effectLst/>
            </p:spPr>
            <p:txBody>
              <a:bodyPr/>
              <a:lstStyle/>
              <a:p>
                <a:endParaRPr lang="ru-RU"/>
              </a:p>
            </p:txBody>
          </p:sp>
          <p:sp>
            <p:nvSpPr>
              <p:cNvPr id="40101" name="Line 165"/>
              <p:cNvSpPr>
                <a:spLocks noChangeShapeType="1"/>
              </p:cNvSpPr>
              <p:nvPr/>
            </p:nvSpPr>
            <p:spPr bwMode="auto">
              <a:xfrm>
                <a:off x="1448" y="3132"/>
                <a:ext cx="2865" cy="0"/>
              </a:xfrm>
              <a:prstGeom prst="line">
                <a:avLst/>
              </a:prstGeom>
              <a:noFill/>
              <a:ln w="12700" cap="rnd">
                <a:solidFill>
                  <a:srgbClr val="000000"/>
                </a:solidFill>
                <a:round/>
                <a:headEnd/>
                <a:tailEnd/>
              </a:ln>
              <a:effectLst/>
            </p:spPr>
            <p:txBody>
              <a:bodyPr/>
              <a:lstStyle/>
              <a:p>
                <a:endParaRPr lang="ru-RU"/>
              </a:p>
            </p:txBody>
          </p:sp>
        </p:grpSp>
        <p:sp>
          <p:nvSpPr>
            <p:cNvPr id="40329" name="Rectangle 393"/>
            <p:cNvSpPr>
              <a:spLocks noChangeArrowheads="1"/>
            </p:cNvSpPr>
            <p:nvPr/>
          </p:nvSpPr>
          <p:spPr bwMode="auto">
            <a:xfrm>
              <a:off x="295" y="164"/>
              <a:ext cx="5216" cy="596"/>
            </a:xfrm>
            <a:prstGeom prst="rect">
              <a:avLst/>
            </a:prstGeom>
            <a:noFill/>
            <a:ln w="9525">
              <a:noFill/>
              <a:miter lim="800000"/>
              <a:headEnd/>
              <a:tailEnd/>
            </a:ln>
            <a:effectLst/>
          </p:spPr>
          <p:txBody>
            <a:bodyPr anchor="ctr">
              <a:spAutoFit/>
            </a:bodyPr>
            <a:lstStyle/>
            <a:p>
              <a:pPr algn="ctr"/>
              <a:r>
                <a:rPr lang="ru-RU">
                  <a:solidFill>
                    <a:srgbClr val="000099"/>
                  </a:solidFill>
                  <a:latin typeface="Times New Roman" pitchFamily="18" charset="0"/>
                </a:rPr>
                <a:t>Алгоритмді блок-схема түрінде жазуда қолданылатын геометриялық фигуралар </a:t>
              </a:r>
            </a:p>
          </p:txBody>
        </p:sp>
      </p:grpSp>
    </p:spTree>
  </p:cSld>
  <p:clrMapOvr>
    <a:masterClrMapping/>
  </p:clrMapOvr>
  <p:transition spd="slow">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323850" y="333375"/>
            <a:ext cx="8569325" cy="1677988"/>
          </a:xfrm>
          <a:prstGeom prst="rect">
            <a:avLst/>
          </a:prstGeom>
          <a:noFill/>
          <a:ln w="9525">
            <a:noFill/>
            <a:miter lim="800000"/>
            <a:headEnd/>
            <a:tailEnd/>
          </a:ln>
          <a:effectLst/>
        </p:spPr>
        <p:txBody>
          <a:bodyPr>
            <a:spAutoFit/>
          </a:bodyPr>
          <a:lstStyle/>
          <a:p>
            <a:r>
              <a:rPr lang="ru-RU">
                <a:solidFill>
                  <a:srgbClr val="000099"/>
                </a:solidFill>
                <a:latin typeface="Times New Roman" pitchFamily="18" charset="0"/>
              </a:rPr>
              <a:t>Блок-схема түрінде жазылған алгоритмге мысал қарастырайық.</a:t>
            </a:r>
          </a:p>
          <a:p>
            <a:endParaRPr lang="ru-RU" i="1">
              <a:solidFill>
                <a:srgbClr val="000099"/>
              </a:solidFill>
              <a:latin typeface="Times New Roman" pitchFamily="18" charset="0"/>
            </a:endParaRPr>
          </a:p>
          <a:p>
            <a:r>
              <a:rPr lang="ru-RU" sz="2000" i="1">
                <a:solidFill>
                  <a:srgbClr val="000099"/>
                </a:solidFill>
                <a:latin typeface="Times New Roman" pitchFamily="18" charset="0"/>
              </a:rPr>
              <a:t>1-есеп. Екі бүтін санның ең үлкен ортақ бөлгішін (ЕҮОБ) табу керек.</a:t>
            </a:r>
          </a:p>
        </p:txBody>
      </p:sp>
      <p:pic>
        <p:nvPicPr>
          <p:cNvPr id="40966" name="Picture 6"/>
          <p:cNvPicPr>
            <a:picLocks noChangeAspect="1" noChangeArrowheads="1"/>
          </p:cNvPicPr>
          <p:nvPr/>
        </p:nvPicPr>
        <p:blipFill>
          <a:blip r:embed="rId2"/>
          <a:srcRect l="14568" t="19489" r="45573" b="17513"/>
          <a:stretch>
            <a:fillRect/>
          </a:stretch>
        </p:blipFill>
        <p:spPr bwMode="auto">
          <a:xfrm>
            <a:off x="2781300" y="2132013"/>
            <a:ext cx="3159125" cy="3744912"/>
          </a:xfrm>
          <a:prstGeom prst="rect">
            <a:avLst/>
          </a:prstGeom>
          <a:noFill/>
          <a:ln w="9525">
            <a:noFill/>
            <a:miter lim="800000"/>
            <a:headEnd/>
            <a:tailEnd/>
          </a:ln>
          <a:effectLst/>
        </p:spPr>
      </p:pic>
    </p:spTree>
  </p:cSld>
  <p:clrMapOvr>
    <a:masterClrMapping/>
  </p:clrMapOvr>
  <p:transition spd="slow">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323850" y="1730375"/>
            <a:ext cx="8569325" cy="3081338"/>
          </a:xfrm>
          <a:prstGeom prst="rect">
            <a:avLst/>
          </a:prstGeom>
          <a:noFill/>
          <a:ln w="9525">
            <a:noFill/>
            <a:miter lim="800000"/>
            <a:headEnd/>
            <a:tailEnd/>
          </a:ln>
          <a:effectLst/>
        </p:spPr>
        <p:txBody>
          <a:bodyPr anchor="ctr">
            <a:spAutoFit/>
          </a:bodyPr>
          <a:lstStyle/>
          <a:p>
            <a:r>
              <a:rPr lang="ru-RU" i="1">
                <a:solidFill>
                  <a:srgbClr val="000099"/>
                </a:solidFill>
                <a:latin typeface="Times New Roman" pitchFamily="18" charset="0"/>
              </a:rPr>
              <a:t>Программалау тілдері көмегімен. </a:t>
            </a:r>
            <a:r>
              <a:rPr lang="ru-RU">
                <a:solidFill>
                  <a:srgbClr val="000099"/>
                </a:solidFill>
                <a:latin typeface="Times New Roman" pitchFamily="18" charset="0"/>
              </a:rPr>
              <a:t>Біздің жағдайымызда орындаушының ролін ЭЕМ атқарады. Программалау тілі деп, орындаушы ЭЕМ үшін жазылған алгоритмді сипаттайтын тілді айтамыз. Ал бағдарламалау деп алгоритмді бағдарламалау тілінде жазу процесін айтады.</a:t>
            </a:r>
          </a:p>
          <a:p>
            <a:r>
              <a:rPr lang="ru-RU">
                <a:solidFill>
                  <a:srgbClr val="000099"/>
                </a:solidFill>
                <a:latin typeface="Times New Roman" pitchFamily="18" charset="0"/>
              </a:rPr>
              <a:t> </a:t>
            </a:r>
          </a:p>
        </p:txBody>
      </p:sp>
    </p:spTree>
  </p:cSld>
  <p:clrMapOvr>
    <a:masterClrMapping/>
  </p:clrMapOvr>
  <p:transition spd="slow">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395288" y="1500188"/>
            <a:ext cx="8353425" cy="3081337"/>
          </a:xfrm>
          <a:prstGeom prst="rect">
            <a:avLst/>
          </a:prstGeom>
          <a:noFill/>
          <a:ln w="9525">
            <a:noFill/>
            <a:miter lim="800000"/>
            <a:headEnd/>
            <a:tailEnd/>
          </a:ln>
          <a:effectLst/>
        </p:spPr>
        <p:txBody>
          <a:bodyPr>
            <a:spAutoFit/>
          </a:bodyPr>
          <a:lstStyle/>
          <a:p>
            <a:r>
              <a:rPr lang="ru-RU">
                <a:solidFill>
                  <a:srgbClr val="000099"/>
                </a:solidFill>
                <a:latin typeface="Times New Roman" pitchFamily="18" charset="0"/>
              </a:rPr>
              <a:t>Программалардың мынадай түрлері бар: ЭЕМ-ге арналған программалар, станокты, роботтарды және басқа кұрылғыларды басқаруға арналған программалар.</a:t>
            </a:r>
          </a:p>
          <a:p>
            <a:r>
              <a:rPr lang="ru-RU">
                <a:solidFill>
                  <a:srgbClr val="000099"/>
                </a:solidFill>
                <a:latin typeface="Times New Roman" pitchFamily="18" charset="0"/>
              </a:rPr>
              <a:t>Алгоритмді компьютерге түсінікті тілде жазылуы үшін арнайы бағдарламалау тілдері (бейсик, паскаль, фортран, т.с.с) қолданылады.</a:t>
            </a:r>
          </a:p>
        </p:txBody>
      </p:sp>
    </p:spTree>
  </p:cSld>
  <p:clrMapOvr>
    <a:masterClrMapping/>
  </p:clrMapOvr>
  <p:transition spd="slow">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60350"/>
            <a:ext cx="8229600" cy="635000"/>
          </a:xfrm>
        </p:spPr>
        <p:txBody>
          <a:bodyPr>
            <a:normAutofit fontScale="90000"/>
          </a:bodyPr>
          <a:lstStyle/>
          <a:p>
            <a:r>
              <a:rPr lang="ru-RU" sz="3800">
                <a:latin typeface="Times New Roman" pitchFamily="18" charset="0"/>
              </a:rPr>
              <a:t>АЛГОРИТМ ТҮСІНІГІ</a:t>
            </a:r>
          </a:p>
        </p:txBody>
      </p:sp>
      <p:sp>
        <p:nvSpPr>
          <p:cNvPr id="7171" name="Rectangle 3"/>
          <p:cNvSpPr>
            <a:spLocks noGrp="1" noChangeArrowheads="1"/>
          </p:cNvSpPr>
          <p:nvPr>
            <p:ph sz="quarter" idx="13"/>
          </p:nvPr>
        </p:nvSpPr>
        <p:spPr>
          <a:xfrm>
            <a:off x="395288" y="2060575"/>
            <a:ext cx="8569325" cy="2305050"/>
          </a:xfrm>
        </p:spPr>
        <p:txBody>
          <a:bodyPr/>
          <a:lstStyle/>
          <a:p>
            <a:pPr>
              <a:buFont typeface="Wingdings" pitchFamily="2" charset="2"/>
              <a:buNone/>
            </a:pPr>
            <a:r>
              <a:rPr lang="ru-RU" sz="2800" b="1" i="1">
                <a:solidFill>
                  <a:srgbClr val="000099"/>
                </a:solidFill>
                <a:latin typeface="Times New Roman" pitchFamily="18" charset="0"/>
              </a:rPr>
              <a:t>Алгоритм</a:t>
            </a:r>
            <a:r>
              <a:rPr lang="ru-RU" sz="2800">
                <a:solidFill>
                  <a:srgbClr val="000099"/>
                </a:solidFill>
                <a:latin typeface="Times New Roman" pitchFamily="18" charset="0"/>
              </a:rPr>
              <a:t> - информатика пәнінің негізгі </a:t>
            </a:r>
          </a:p>
          <a:p>
            <a:pPr>
              <a:buFont typeface="Wingdings" pitchFamily="2" charset="2"/>
              <a:buNone/>
            </a:pPr>
            <a:r>
              <a:rPr lang="ru-RU" sz="2800">
                <a:solidFill>
                  <a:srgbClr val="000099"/>
                </a:solidFill>
                <a:latin typeface="Times New Roman" pitchFamily="18" charset="0"/>
              </a:rPr>
              <a:t>ұғымдарының бірі.Компьютерді қоғам өмірінің қай</a:t>
            </a:r>
          </a:p>
          <a:p>
            <a:pPr>
              <a:buFont typeface="Wingdings" pitchFamily="2" charset="2"/>
              <a:buNone/>
            </a:pPr>
            <a:r>
              <a:rPr lang="ru-RU" sz="2800">
                <a:solidFill>
                  <a:srgbClr val="000099"/>
                </a:solidFill>
                <a:latin typeface="Times New Roman" pitchFamily="18" charset="0"/>
              </a:rPr>
              <a:t>саласында болмасын пайдалана білу үшін алгоритм</a:t>
            </a:r>
          </a:p>
          <a:p>
            <a:pPr>
              <a:buFont typeface="Wingdings" pitchFamily="2" charset="2"/>
              <a:buNone/>
            </a:pPr>
            <a:r>
              <a:rPr lang="ru-RU" sz="2800">
                <a:solidFill>
                  <a:srgbClr val="000099"/>
                </a:solidFill>
                <a:latin typeface="Times New Roman" pitchFamily="18" charset="0"/>
              </a:rPr>
              <a:t>ұғымын меңгеру керек.</a:t>
            </a:r>
          </a:p>
        </p:txBody>
      </p:sp>
    </p:spTree>
  </p:cSld>
  <p:clrMapOvr>
    <a:masterClrMapping/>
  </p:clrMapOvr>
  <p:transition spd="slow">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457200" y="420688"/>
            <a:ext cx="8229600" cy="847725"/>
          </a:xfrm>
        </p:spPr>
        <p:txBody>
          <a:bodyPr/>
          <a:lstStyle/>
          <a:p>
            <a:pPr algn="ctr"/>
            <a:r>
              <a:rPr lang="ru-RU" sz="3600">
                <a:latin typeface="Times New Roman" pitchFamily="18" charset="0"/>
              </a:rPr>
              <a:t>Алгоритмнің негізгі құрылымдары</a:t>
            </a:r>
            <a:endParaRPr lang="ru-RU" sz="3800"/>
          </a:p>
        </p:txBody>
      </p:sp>
      <p:sp>
        <p:nvSpPr>
          <p:cNvPr id="48134" name="Rectangle 6"/>
          <p:cNvSpPr>
            <a:spLocks noChangeArrowheads="1"/>
          </p:cNvSpPr>
          <p:nvPr/>
        </p:nvSpPr>
        <p:spPr bwMode="auto">
          <a:xfrm>
            <a:off x="395288" y="1860550"/>
            <a:ext cx="8351837" cy="3081338"/>
          </a:xfrm>
          <a:prstGeom prst="rect">
            <a:avLst/>
          </a:prstGeom>
          <a:noFill/>
          <a:ln w="9525">
            <a:noFill/>
            <a:miter lim="800000"/>
            <a:headEnd/>
            <a:tailEnd/>
          </a:ln>
          <a:effectLst/>
        </p:spPr>
        <p:txBody>
          <a:bodyPr anchor="ctr">
            <a:spAutoFit/>
          </a:bodyPr>
          <a:lstStyle/>
          <a:p>
            <a:pPr marL="342900" indent="-342900"/>
            <a:r>
              <a:rPr lang="ru-RU">
                <a:solidFill>
                  <a:srgbClr val="000099"/>
                </a:solidFill>
                <a:latin typeface="Times New Roman" pitchFamily="18" charset="0"/>
              </a:rPr>
              <a:t>Бұл элементарлық блок-сызбалардан алгоритмдеу</a:t>
            </a:r>
          </a:p>
          <a:p>
            <a:pPr marL="342900" indent="-342900"/>
            <a:r>
              <a:rPr lang="ru-RU">
                <a:solidFill>
                  <a:srgbClr val="000099"/>
                </a:solidFill>
                <a:latin typeface="Times New Roman" pitchFamily="18" charset="0"/>
              </a:rPr>
              <a:t>тәжірибесінде қолданылатын 3 негізгі құрылым </a:t>
            </a:r>
          </a:p>
          <a:p>
            <a:pPr marL="342900" indent="-342900"/>
            <a:r>
              <a:rPr lang="ru-RU">
                <a:solidFill>
                  <a:srgbClr val="000099"/>
                </a:solidFill>
                <a:latin typeface="Times New Roman" pitchFamily="18" charset="0"/>
              </a:rPr>
              <a:t>құрылады: </a:t>
            </a:r>
          </a:p>
          <a:p>
            <a:pPr marL="342900" indent="-342900">
              <a:buFontTx/>
              <a:buAutoNum type="alphaLcParenR"/>
            </a:pPr>
            <a:endParaRPr lang="ru-RU">
              <a:solidFill>
                <a:srgbClr val="000099"/>
              </a:solidFill>
              <a:latin typeface="Times New Roman" pitchFamily="18" charset="0"/>
            </a:endParaRPr>
          </a:p>
          <a:p>
            <a:pPr marL="342900" indent="-342900">
              <a:buFontTx/>
              <a:buAutoNum type="alphaLcParenR"/>
            </a:pPr>
            <a:r>
              <a:rPr lang="ru-RU" i="1">
                <a:solidFill>
                  <a:srgbClr val="000099"/>
                </a:solidFill>
                <a:latin typeface="Times New Roman" pitchFamily="18" charset="0"/>
              </a:rPr>
              <a:t>тізбектік немесе сызықтық. </a:t>
            </a:r>
          </a:p>
          <a:p>
            <a:pPr marL="342900" indent="-342900">
              <a:buFontTx/>
              <a:buAutoNum type="alphaLcParenR"/>
            </a:pPr>
            <a:r>
              <a:rPr lang="ru-RU" i="1">
                <a:solidFill>
                  <a:srgbClr val="000099"/>
                </a:solidFill>
                <a:latin typeface="Times New Roman" pitchFamily="18" charset="0"/>
              </a:rPr>
              <a:t>тармақтық немесе альтернативалық.</a:t>
            </a:r>
          </a:p>
          <a:p>
            <a:pPr marL="342900" indent="-342900">
              <a:buFontTx/>
              <a:buAutoNum type="alphaLcParenR"/>
            </a:pPr>
            <a:r>
              <a:rPr lang="ru-RU" i="1">
                <a:solidFill>
                  <a:srgbClr val="000099"/>
                </a:solidFill>
                <a:latin typeface="Times New Roman" pitchFamily="18" charset="0"/>
              </a:rPr>
              <a:t>қайталану немесе циқлдік</a:t>
            </a:r>
            <a:r>
              <a:rPr lang="ru-RU">
                <a:solidFill>
                  <a:srgbClr val="000099"/>
                </a:solidFill>
                <a:latin typeface="Times New Roman" pitchFamily="18" charset="0"/>
              </a:rPr>
              <a:t>. </a:t>
            </a:r>
          </a:p>
        </p:txBody>
      </p:sp>
    </p:spTree>
  </p:cSld>
  <p:clrMapOvr>
    <a:masterClrMapping/>
  </p:clrMapOvr>
  <p:transition spd="slow">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6" name="Group 4"/>
          <p:cNvGrpSpPr>
            <a:grpSpLocks/>
          </p:cNvGrpSpPr>
          <p:nvPr/>
        </p:nvGrpSpPr>
        <p:grpSpPr bwMode="auto">
          <a:xfrm>
            <a:off x="971550" y="690563"/>
            <a:ext cx="2016125" cy="4251325"/>
            <a:chOff x="3069" y="2704"/>
            <a:chExt cx="1440" cy="5400"/>
          </a:xfrm>
        </p:grpSpPr>
        <p:sp>
          <p:nvSpPr>
            <p:cNvPr id="49157" name="AutoShape 5"/>
            <p:cNvSpPr>
              <a:spLocks noChangeArrowheads="1"/>
            </p:cNvSpPr>
            <p:nvPr/>
          </p:nvSpPr>
          <p:spPr bwMode="auto">
            <a:xfrm>
              <a:off x="3129" y="2704"/>
              <a:ext cx="1320" cy="360"/>
            </a:xfrm>
            <a:prstGeom prst="flowChartConnector">
              <a:avLst/>
            </a:prstGeom>
            <a:solidFill>
              <a:srgbClr val="FFFFFF"/>
            </a:solidFill>
            <a:ln w="9525">
              <a:solidFill>
                <a:srgbClr val="000000"/>
              </a:solidFill>
              <a:round/>
              <a:headEnd/>
              <a:tailEnd/>
            </a:ln>
          </p:spPr>
          <p:txBody>
            <a:bodyPr/>
            <a:lstStyle/>
            <a:p>
              <a:endParaRPr lang="ru-RU"/>
            </a:p>
          </p:txBody>
        </p:sp>
        <p:sp>
          <p:nvSpPr>
            <p:cNvPr id="49158" name="Line 6"/>
            <p:cNvSpPr>
              <a:spLocks noChangeShapeType="1"/>
            </p:cNvSpPr>
            <p:nvPr/>
          </p:nvSpPr>
          <p:spPr bwMode="auto">
            <a:xfrm>
              <a:off x="3801" y="3064"/>
              <a:ext cx="0" cy="600"/>
            </a:xfrm>
            <a:prstGeom prst="line">
              <a:avLst/>
            </a:prstGeom>
            <a:noFill/>
            <a:ln w="9525">
              <a:solidFill>
                <a:srgbClr val="000000"/>
              </a:solidFill>
              <a:round/>
              <a:headEnd/>
              <a:tailEnd type="triangle" w="med" len="med"/>
            </a:ln>
          </p:spPr>
          <p:txBody>
            <a:bodyPr/>
            <a:lstStyle/>
            <a:p>
              <a:endParaRPr lang="ru-RU"/>
            </a:p>
          </p:txBody>
        </p:sp>
        <p:sp>
          <p:nvSpPr>
            <p:cNvPr id="49159" name="AutoShape 7"/>
            <p:cNvSpPr>
              <a:spLocks noChangeArrowheads="1"/>
            </p:cNvSpPr>
            <p:nvPr/>
          </p:nvSpPr>
          <p:spPr bwMode="auto">
            <a:xfrm>
              <a:off x="3069" y="3664"/>
              <a:ext cx="1440" cy="360"/>
            </a:xfrm>
            <a:prstGeom prst="flowChartInputOutput">
              <a:avLst/>
            </a:prstGeom>
            <a:solidFill>
              <a:srgbClr val="FFFFFF"/>
            </a:solidFill>
            <a:ln w="9525">
              <a:solidFill>
                <a:srgbClr val="000000"/>
              </a:solidFill>
              <a:miter lim="800000"/>
              <a:headEnd/>
              <a:tailEnd/>
            </a:ln>
          </p:spPr>
          <p:txBody>
            <a:bodyPr/>
            <a:lstStyle/>
            <a:p>
              <a:endParaRPr lang="ru-RU"/>
            </a:p>
          </p:txBody>
        </p:sp>
        <p:sp>
          <p:nvSpPr>
            <p:cNvPr id="49160" name="Line 8"/>
            <p:cNvSpPr>
              <a:spLocks noChangeShapeType="1"/>
            </p:cNvSpPr>
            <p:nvPr/>
          </p:nvSpPr>
          <p:spPr bwMode="auto">
            <a:xfrm>
              <a:off x="3801" y="4024"/>
              <a:ext cx="0" cy="600"/>
            </a:xfrm>
            <a:prstGeom prst="line">
              <a:avLst/>
            </a:prstGeom>
            <a:noFill/>
            <a:ln w="9525">
              <a:solidFill>
                <a:srgbClr val="000000"/>
              </a:solidFill>
              <a:round/>
              <a:headEnd/>
              <a:tailEnd type="triangle" w="med" len="med"/>
            </a:ln>
          </p:spPr>
          <p:txBody>
            <a:bodyPr/>
            <a:lstStyle/>
            <a:p>
              <a:endParaRPr lang="ru-RU"/>
            </a:p>
          </p:txBody>
        </p:sp>
        <p:sp>
          <p:nvSpPr>
            <p:cNvPr id="49161" name="AutoShape 9"/>
            <p:cNvSpPr>
              <a:spLocks noChangeArrowheads="1"/>
            </p:cNvSpPr>
            <p:nvPr/>
          </p:nvSpPr>
          <p:spPr bwMode="auto">
            <a:xfrm>
              <a:off x="3069" y="4624"/>
              <a:ext cx="1440" cy="480"/>
            </a:xfrm>
            <a:prstGeom prst="flowChartProcess">
              <a:avLst/>
            </a:prstGeom>
            <a:solidFill>
              <a:srgbClr val="FFFFFF"/>
            </a:solidFill>
            <a:ln w="9525">
              <a:solidFill>
                <a:srgbClr val="000000"/>
              </a:solidFill>
              <a:miter lim="800000"/>
              <a:headEnd/>
              <a:tailEnd/>
            </a:ln>
          </p:spPr>
          <p:txBody>
            <a:bodyPr/>
            <a:lstStyle/>
            <a:p>
              <a:endParaRPr lang="ru-RU"/>
            </a:p>
          </p:txBody>
        </p:sp>
        <p:sp>
          <p:nvSpPr>
            <p:cNvPr id="49162" name="AutoShape 10"/>
            <p:cNvSpPr>
              <a:spLocks noChangeArrowheads="1"/>
            </p:cNvSpPr>
            <p:nvPr/>
          </p:nvSpPr>
          <p:spPr bwMode="auto">
            <a:xfrm>
              <a:off x="3069" y="5704"/>
              <a:ext cx="1440" cy="480"/>
            </a:xfrm>
            <a:prstGeom prst="flowChartProcess">
              <a:avLst/>
            </a:prstGeom>
            <a:solidFill>
              <a:srgbClr val="FFFFFF"/>
            </a:solidFill>
            <a:ln w="9525">
              <a:solidFill>
                <a:srgbClr val="000000"/>
              </a:solidFill>
              <a:miter lim="800000"/>
              <a:headEnd/>
              <a:tailEnd/>
            </a:ln>
          </p:spPr>
          <p:txBody>
            <a:bodyPr/>
            <a:lstStyle/>
            <a:p>
              <a:endParaRPr lang="ru-RU"/>
            </a:p>
          </p:txBody>
        </p:sp>
        <p:sp>
          <p:nvSpPr>
            <p:cNvPr id="49163" name="Line 11"/>
            <p:cNvSpPr>
              <a:spLocks noChangeShapeType="1"/>
            </p:cNvSpPr>
            <p:nvPr/>
          </p:nvSpPr>
          <p:spPr bwMode="auto">
            <a:xfrm>
              <a:off x="3801" y="5104"/>
              <a:ext cx="0" cy="600"/>
            </a:xfrm>
            <a:prstGeom prst="line">
              <a:avLst/>
            </a:prstGeom>
            <a:noFill/>
            <a:ln w="9525">
              <a:solidFill>
                <a:srgbClr val="000000"/>
              </a:solidFill>
              <a:round/>
              <a:headEnd/>
              <a:tailEnd type="triangle" w="med" len="med"/>
            </a:ln>
          </p:spPr>
          <p:txBody>
            <a:bodyPr/>
            <a:lstStyle/>
            <a:p>
              <a:endParaRPr lang="ru-RU"/>
            </a:p>
          </p:txBody>
        </p:sp>
        <p:sp>
          <p:nvSpPr>
            <p:cNvPr id="49164" name="AutoShape 12"/>
            <p:cNvSpPr>
              <a:spLocks noChangeArrowheads="1"/>
            </p:cNvSpPr>
            <p:nvPr/>
          </p:nvSpPr>
          <p:spPr bwMode="auto">
            <a:xfrm>
              <a:off x="3069" y="6784"/>
              <a:ext cx="1440" cy="360"/>
            </a:xfrm>
            <a:prstGeom prst="flowChartInputOutput">
              <a:avLst/>
            </a:prstGeom>
            <a:solidFill>
              <a:srgbClr val="FFFFFF"/>
            </a:solidFill>
            <a:ln w="9525">
              <a:solidFill>
                <a:srgbClr val="000000"/>
              </a:solidFill>
              <a:miter lim="800000"/>
              <a:headEnd/>
              <a:tailEnd/>
            </a:ln>
          </p:spPr>
          <p:txBody>
            <a:bodyPr/>
            <a:lstStyle/>
            <a:p>
              <a:endParaRPr lang="ru-RU"/>
            </a:p>
          </p:txBody>
        </p:sp>
        <p:sp>
          <p:nvSpPr>
            <p:cNvPr id="49165" name="Line 13"/>
            <p:cNvSpPr>
              <a:spLocks noChangeShapeType="1"/>
            </p:cNvSpPr>
            <p:nvPr/>
          </p:nvSpPr>
          <p:spPr bwMode="auto">
            <a:xfrm>
              <a:off x="3801" y="6184"/>
              <a:ext cx="0" cy="600"/>
            </a:xfrm>
            <a:prstGeom prst="line">
              <a:avLst/>
            </a:prstGeom>
            <a:noFill/>
            <a:ln w="9525">
              <a:solidFill>
                <a:srgbClr val="000000"/>
              </a:solidFill>
              <a:round/>
              <a:headEnd/>
              <a:tailEnd type="triangle" w="med" len="med"/>
            </a:ln>
          </p:spPr>
          <p:txBody>
            <a:bodyPr/>
            <a:lstStyle/>
            <a:p>
              <a:endParaRPr lang="ru-RU"/>
            </a:p>
          </p:txBody>
        </p:sp>
        <p:sp>
          <p:nvSpPr>
            <p:cNvPr id="49166" name="Line 14"/>
            <p:cNvSpPr>
              <a:spLocks noChangeShapeType="1"/>
            </p:cNvSpPr>
            <p:nvPr/>
          </p:nvSpPr>
          <p:spPr bwMode="auto">
            <a:xfrm>
              <a:off x="3801" y="7144"/>
              <a:ext cx="0" cy="600"/>
            </a:xfrm>
            <a:prstGeom prst="line">
              <a:avLst/>
            </a:prstGeom>
            <a:noFill/>
            <a:ln w="9525">
              <a:solidFill>
                <a:srgbClr val="000000"/>
              </a:solidFill>
              <a:round/>
              <a:headEnd/>
              <a:tailEnd type="triangle" w="med" len="med"/>
            </a:ln>
          </p:spPr>
          <p:txBody>
            <a:bodyPr/>
            <a:lstStyle/>
            <a:p>
              <a:endParaRPr lang="ru-RU"/>
            </a:p>
          </p:txBody>
        </p:sp>
        <p:sp>
          <p:nvSpPr>
            <p:cNvPr id="49167" name="AutoShape 15"/>
            <p:cNvSpPr>
              <a:spLocks noChangeArrowheads="1"/>
            </p:cNvSpPr>
            <p:nvPr/>
          </p:nvSpPr>
          <p:spPr bwMode="auto">
            <a:xfrm>
              <a:off x="3129" y="7744"/>
              <a:ext cx="1320" cy="360"/>
            </a:xfrm>
            <a:prstGeom prst="flowChartConnector">
              <a:avLst/>
            </a:prstGeom>
            <a:solidFill>
              <a:srgbClr val="FFFFFF"/>
            </a:solidFill>
            <a:ln w="9525">
              <a:solidFill>
                <a:srgbClr val="000000"/>
              </a:solidFill>
              <a:round/>
              <a:headEnd/>
              <a:tailEnd/>
            </a:ln>
          </p:spPr>
          <p:txBody>
            <a:bodyPr/>
            <a:lstStyle/>
            <a:p>
              <a:endParaRPr lang="ru-RU"/>
            </a:p>
          </p:txBody>
        </p:sp>
      </p:grpSp>
      <p:sp>
        <p:nvSpPr>
          <p:cNvPr id="49212" name="Rectangle 60"/>
          <p:cNvSpPr>
            <a:spLocks noChangeArrowheads="1"/>
          </p:cNvSpPr>
          <p:nvPr/>
        </p:nvSpPr>
        <p:spPr bwMode="auto">
          <a:xfrm>
            <a:off x="3635375" y="1700213"/>
            <a:ext cx="4787900" cy="1800225"/>
          </a:xfrm>
          <a:prstGeom prst="rect">
            <a:avLst/>
          </a:prstGeom>
          <a:noFill/>
          <a:ln w="9525">
            <a:noFill/>
            <a:miter lim="800000"/>
            <a:headEnd/>
            <a:tailEnd/>
          </a:ln>
          <a:effectLst/>
        </p:spPr>
        <p:txBody>
          <a:bodyPr wrap="none">
            <a:spAutoFit/>
          </a:bodyPr>
          <a:lstStyle/>
          <a:p>
            <a:r>
              <a:rPr lang="ru-RU" i="1">
                <a:solidFill>
                  <a:srgbClr val="000099"/>
                </a:solidFill>
                <a:latin typeface="Times New Roman" pitchFamily="18" charset="0"/>
              </a:rPr>
              <a:t>Тізбектік немесе сызықтық </a:t>
            </a:r>
          </a:p>
          <a:p>
            <a:r>
              <a:rPr lang="ru-RU" i="1">
                <a:solidFill>
                  <a:srgbClr val="000099"/>
                </a:solidFill>
                <a:latin typeface="Times New Roman" pitchFamily="18" charset="0"/>
              </a:rPr>
              <a:t>құрылымы</a:t>
            </a:r>
            <a:r>
              <a:rPr lang="ru-RU">
                <a:solidFill>
                  <a:srgbClr val="000099"/>
                </a:solidFill>
                <a:latin typeface="Times New Roman" pitchFamily="18" charset="0"/>
              </a:rPr>
              <a:t>-денесі тек ретімен </a:t>
            </a:r>
          </a:p>
          <a:p>
            <a:r>
              <a:rPr lang="ru-RU">
                <a:solidFill>
                  <a:srgbClr val="000099"/>
                </a:solidFill>
                <a:latin typeface="Times New Roman" pitchFamily="18" charset="0"/>
              </a:rPr>
              <a:t>орындалатын командалардан </a:t>
            </a:r>
          </a:p>
          <a:p>
            <a:r>
              <a:rPr lang="ru-RU">
                <a:solidFill>
                  <a:srgbClr val="000099"/>
                </a:solidFill>
                <a:latin typeface="Times New Roman" pitchFamily="18" charset="0"/>
              </a:rPr>
              <a:t>тұратын алгоритмді айтады</a:t>
            </a:r>
            <a:r>
              <a:rPr lang="ru-RU" i="1">
                <a:solidFill>
                  <a:srgbClr val="000099"/>
                </a:solidFill>
                <a:latin typeface="Times New Roman" pitchFamily="18" charset="0"/>
              </a:rPr>
              <a:t>.</a:t>
            </a:r>
          </a:p>
        </p:txBody>
      </p:sp>
    </p:spTree>
  </p:cSld>
  <p:clrMapOvr>
    <a:masterClrMapping/>
  </p:clrMapOvr>
  <p:transition spd="slow">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8" name="Group 4"/>
          <p:cNvGrpSpPr>
            <a:grpSpLocks/>
          </p:cNvGrpSpPr>
          <p:nvPr/>
        </p:nvGrpSpPr>
        <p:grpSpPr bwMode="auto">
          <a:xfrm>
            <a:off x="611188" y="836613"/>
            <a:ext cx="3024187" cy="3960812"/>
            <a:chOff x="1771" y="427"/>
            <a:chExt cx="1699" cy="2267"/>
          </a:xfrm>
        </p:grpSpPr>
        <p:sp>
          <p:nvSpPr>
            <p:cNvPr id="144389" name="AutoShape 5"/>
            <p:cNvSpPr>
              <a:spLocks noChangeArrowheads="1"/>
            </p:cNvSpPr>
            <p:nvPr/>
          </p:nvSpPr>
          <p:spPr bwMode="auto">
            <a:xfrm>
              <a:off x="2366" y="427"/>
              <a:ext cx="528" cy="141"/>
            </a:xfrm>
            <a:prstGeom prst="flowChartConnector">
              <a:avLst/>
            </a:prstGeom>
            <a:solidFill>
              <a:srgbClr val="FFFFFF"/>
            </a:solidFill>
            <a:ln w="9525">
              <a:solidFill>
                <a:srgbClr val="000000"/>
              </a:solidFill>
              <a:round/>
              <a:headEnd/>
              <a:tailEnd/>
            </a:ln>
          </p:spPr>
          <p:txBody>
            <a:bodyPr/>
            <a:lstStyle/>
            <a:p>
              <a:endParaRPr lang="ru-RU"/>
            </a:p>
          </p:txBody>
        </p:sp>
        <p:sp>
          <p:nvSpPr>
            <p:cNvPr id="144390" name="Line 6"/>
            <p:cNvSpPr>
              <a:spLocks noChangeShapeType="1"/>
            </p:cNvSpPr>
            <p:nvPr/>
          </p:nvSpPr>
          <p:spPr bwMode="auto">
            <a:xfrm>
              <a:off x="2635" y="568"/>
              <a:ext cx="0" cy="234"/>
            </a:xfrm>
            <a:prstGeom prst="line">
              <a:avLst/>
            </a:prstGeom>
            <a:noFill/>
            <a:ln w="9525">
              <a:solidFill>
                <a:srgbClr val="000000"/>
              </a:solidFill>
              <a:round/>
              <a:headEnd/>
              <a:tailEnd type="triangle" w="med" len="med"/>
            </a:ln>
          </p:spPr>
          <p:txBody>
            <a:bodyPr/>
            <a:lstStyle/>
            <a:p>
              <a:endParaRPr lang="ru-RU"/>
            </a:p>
          </p:txBody>
        </p:sp>
        <p:sp>
          <p:nvSpPr>
            <p:cNvPr id="144391" name="AutoShape 7"/>
            <p:cNvSpPr>
              <a:spLocks noChangeArrowheads="1"/>
            </p:cNvSpPr>
            <p:nvPr/>
          </p:nvSpPr>
          <p:spPr bwMode="auto">
            <a:xfrm>
              <a:off x="2342" y="802"/>
              <a:ext cx="576" cy="140"/>
            </a:xfrm>
            <a:prstGeom prst="flowChartInputOutput">
              <a:avLst/>
            </a:prstGeom>
            <a:solidFill>
              <a:srgbClr val="FFFFFF"/>
            </a:solidFill>
            <a:ln w="9525">
              <a:solidFill>
                <a:srgbClr val="000000"/>
              </a:solidFill>
              <a:miter lim="800000"/>
              <a:headEnd/>
              <a:tailEnd/>
            </a:ln>
          </p:spPr>
          <p:txBody>
            <a:bodyPr/>
            <a:lstStyle/>
            <a:p>
              <a:endParaRPr lang="ru-RU"/>
            </a:p>
          </p:txBody>
        </p:sp>
        <p:sp>
          <p:nvSpPr>
            <p:cNvPr id="144392" name="Line 8"/>
            <p:cNvSpPr>
              <a:spLocks noChangeShapeType="1"/>
            </p:cNvSpPr>
            <p:nvPr/>
          </p:nvSpPr>
          <p:spPr bwMode="auto">
            <a:xfrm>
              <a:off x="2635" y="942"/>
              <a:ext cx="0" cy="234"/>
            </a:xfrm>
            <a:prstGeom prst="line">
              <a:avLst/>
            </a:prstGeom>
            <a:noFill/>
            <a:ln w="9525">
              <a:solidFill>
                <a:srgbClr val="000000"/>
              </a:solidFill>
              <a:round/>
              <a:headEnd/>
              <a:tailEnd type="triangle" w="med" len="med"/>
            </a:ln>
          </p:spPr>
          <p:txBody>
            <a:bodyPr/>
            <a:lstStyle/>
            <a:p>
              <a:endParaRPr lang="ru-RU"/>
            </a:p>
          </p:txBody>
        </p:sp>
        <p:sp>
          <p:nvSpPr>
            <p:cNvPr id="144393" name="AutoShape 9"/>
            <p:cNvSpPr>
              <a:spLocks noChangeArrowheads="1"/>
            </p:cNvSpPr>
            <p:nvPr/>
          </p:nvSpPr>
          <p:spPr bwMode="auto">
            <a:xfrm>
              <a:off x="2894" y="1514"/>
              <a:ext cx="576" cy="187"/>
            </a:xfrm>
            <a:prstGeom prst="flowChartProcess">
              <a:avLst/>
            </a:prstGeom>
            <a:solidFill>
              <a:srgbClr val="FFFFFF"/>
            </a:solidFill>
            <a:ln w="9525">
              <a:solidFill>
                <a:srgbClr val="000000"/>
              </a:solidFill>
              <a:miter lim="800000"/>
              <a:headEnd/>
              <a:tailEnd/>
            </a:ln>
          </p:spPr>
          <p:txBody>
            <a:bodyPr/>
            <a:lstStyle/>
            <a:p>
              <a:endParaRPr lang="ru-RU"/>
            </a:p>
          </p:txBody>
        </p:sp>
        <p:sp>
          <p:nvSpPr>
            <p:cNvPr id="144394" name="AutoShape 10"/>
            <p:cNvSpPr>
              <a:spLocks noChangeArrowheads="1"/>
            </p:cNvSpPr>
            <p:nvPr/>
          </p:nvSpPr>
          <p:spPr bwMode="auto">
            <a:xfrm>
              <a:off x="1771" y="1518"/>
              <a:ext cx="576" cy="188"/>
            </a:xfrm>
            <a:prstGeom prst="flowChartProcess">
              <a:avLst/>
            </a:prstGeom>
            <a:solidFill>
              <a:srgbClr val="FFFFFF"/>
            </a:solidFill>
            <a:ln w="9525">
              <a:solidFill>
                <a:srgbClr val="000000"/>
              </a:solidFill>
              <a:miter lim="800000"/>
              <a:headEnd/>
              <a:tailEnd/>
            </a:ln>
          </p:spPr>
          <p:txBody>
            <a:bodyPr/>
            <a:lstStyle/>
            <a:p>
              <a:endParaRPr lang="ru-RU"/>
            </a:p>
          </p:txBody>
        </p:sp>
        <p:sp>
          <p:nvSpPr>
            <p:cNvPr id="144395" name="Line 11"/>
            <p:cNvSpPr>
              <a:spLocks noChangeShapeType="1"/>
            </p:cNvSpPr>
            <p:nvPr/>
          </p:nvSpPr>
          <p:spPr bwMode="auto">
            <a:xfrm>
              <a:off x="3187" y="1701"/>
              <a:ext cx="0" cy="234"/>
            </a:xfrm>
            <a:prstGeom prst="line">
              <a:avLst/>
            </a:prstGeom>
            <a:noFill/>
            <a:ln w="9525">
              <a:solidFill>
                <a:srgbClr val="000000"/>
              </a:solidFill>
              <a:round/>
              <a:headEnd/>
              <a:tailEnd type="triangle" w="med" len="med"/>
            </a:ln>
          </p:spPr>
          <p:txBody>
            <a:bodyPr/>
            <a:lstStyle/>
            <a:p>
              <a:endParaRPr lang="ru-RU"/>
            </a:p>
          </p:txBody>
        </p:sp>
        <p:sp>
          <p:nvSpPr>
            <p:cNvPr id="144396" name="AutoShape 12"/>
            <p:cNvSpPr>
              <a:spLocks noChangeArrowheads="1"/>
            </p:cNvSpPr>
            <p:nvPr/>
          </p:nvSpPr>
          <p:spPr bwMode="auto">
            <a:xfrm>
              <a:off x="2333" y="2179"/>
              <a:ext cx="575" cy="140"/>
            </a:xfrm>
            <a:prstGeom prst="flowChartInputOutput">
              <a:avLst/>
            </a:prstGeom>
            <a:solidFill>
              <a:srgbClr val="FFFFFF"/>
            </a:solidFill>
            <a:ln w="9525">
              <a:solidFill>
                <a:srgbClr val="000000"/>
              </a:solidFill>
              <a:miter lim="800000"/>
              <a:headEnd/>
              <a:tailEnd/>
            </a:ln>
          </p:spPr>
          <p:txBody>
            <a:bodyPr/>
            <a:lstStyle/>
            <a:p>
              <a:endParaRPr lang="ru-RU"/>
            </a:p>
          </p:txBody>
        </p:sp>
        <p:sp>
          <p:nvSpPr>
            <p:cNvPr id="144397" name="Line 13"/>
            <p:cNvSpPr>
              <a:spLocks noChangeShapeType="1"/>
            </p:cNvSpPr>
            <p:nvPr/>
          </p:nvSpPr>
          <p:spPr bwMode="auto">
            <a:xfrm>
              <a:off x="2625" y="1945"/>
              <a:ext cx="0" cy="234"/>
            </a:xfrm>
            <a:prstGeom prst="line">
              <a:avLst/>
            </a:prstGeom>
            <a:noFill/>
            <a:ln w="9525">
              <a:solidFill>
                <a:srgbClr val="000000"/>
              </a:solidFill>
              <a:round/>
              <a:headEnd/>
              <a:tailEnd type="triangle" w="med" len="med"/>
            </a:ln>
          </p:spPr>
          <p:txBody>
            <a:bodyPr/>
            <a:lstStyle/>
            <a:p>
              <a:endParaRPr lang="ru-RU"/>
            </a:p>
          </p:txBody>
        </p:sp>
        <p:sp>
          <p:nvSpPr>
            <p:cNvPr id="144398" name="Line 14"/>
            <p:cNvSpPr>
              <a:spLocks noChangeShapeType="1"/>
            </p:cNvSpPr>
            <p:nvPr/>
          </p:nvSpPr>
          <p:spPr bwMode="auto">
            <a:xfrm>
              <a:off x="2625" y="2319"/>
              <a:ext cx="0" cy="234"/>
            </a:xfrm>
            <a:prstGeom prst="line">
              <a:avLst/>
            </a:prstGeom>
            <a:noFill/>
            <a:ln w="9525">
              <a:solidFill>
                <a:srgbClr val="000000"/>
              </a:solidFill>
              <a:round/>
              <a:headEnd/>
              <a:tailEnd type="triangle" w="med" len="med"/>
            </a:ln>
          </p:spPr>
          <p:txBody>
            <a:bodyPr/>
            <a:lstStyle/>
            <a:p>
              <a:endParaRPr lang="ru-RU"/>
            </a:p>
          </p:txBody>
        </p:sp>
        <p:sp>
          <p:nvSpPr>
            <p:cNvPr id="144399" name="AutoShape 15"/>
            <p:cNvSpPr>
              <a:spLocks noChangeArrowheads="1"/>
            </p:cNvSpPr>
            <p:nvPr/>
          </p:nvSpPr>
          <p:spPr bwMode="auto">
            <a:xfrm>
              <a:off x="2357" y="2553"/>
              <a:ext cx="527" cy="141"/>
            </a:xfrm>
            <a:prstGeom prst="flowChartConnector">
              <a:avLst/>
            </a:prstGeom>
            <a:solidFill>
              <a:srgbClr val="FFFFFF"/>
            </a:solidFill>
            <a:ln w="9525">
              <a:solidFill>
                <a:srgbClr val="000000"/>
              </a:solidFill>
              <a:round/>
              <a:headEnd/>
              <a:tailEnd/>
            </a:ln>
          </p:spPr>
          <p:txBody>
            <a:bodyPr/>
            <a:lstStyle/>
            <a:p>
              <a:endParaRPr lang="ru-RU"/>
            </a:p>
          </p:txBody>
        </p:sp>
        <p:sp>
          <p:nvSpPr>
            <p:cNvPr id="144400" name="Line 16"/>
            <p:cNvSpPr>
              <a:spLocks noChangeShapeType="1"/>
            </p:cNvSpPr>
            <p:nvPr/>
          </p:nvSpPr>
          <p:spPr bwMode="auto">
            <a:xfrm>
              <a:off x="2899" y="1279"/>
              <a:ext cx="288" cy="0"/>
            </a:xfrm>
            <a:prstGeom prst="line">
              <a:avLst/>
            </a:prstGeom>
            <a:noFill/>
            <a:ln w="9525">
              <a:solidFill>
                <a:srgbClr val="000000"/>
              </a:solidFill>
              <a:round/>
              <a:headEnd/>
              <a:tailEnd type="triangle" w="med" len="med"/>
            </a:ln>
          </p:spPr>
          <p:txBody>
            <a:bodyPr/>
            <a:lstStyle/>
            <a:p>
              <a:endParaRPr lang="ru-RU"/>
            </a:p>
          </p:txBody>
        </p:sp>
        <p:sp>
          <p:nvSpPr>
            <p:cNvPr id="144401" name="Line 17"/>
            <p:cNvSpPr>
              <a:spLocks noChangeShapeType="1"/>
            </p:cNvSpPr>
            <p:nvPr/>
          </p:nvSpPr>
          <p:spPr bwMode="auto">
            <a:xfrm rot="10800000">
              <a:off x="2069" y="1279"/>
              <a:ext cx="288" cy="0"/>
            </a:xfrm>
            <a:prstGeom prst="line">
              <a:avLst/>
            </a:prstGeom>
            <a:noFill/>
            <a:ln w="9525">
              <a:solidFill>
                <a:srgbClr val="000000"/>
              </a:solidFill>
              <a:round/>
              <a:headEnd/>
              <a:tailEnd type="triangle" w="med" len="med"/>
            </a:ln>
          </p:spPr>
          <p:txBody>
            <a:bodyPr/>
            <a:lstStyle/>
            <a:p>
              <a:endParaRPr lang="ru-RU"/>
            </a:p>
          </p:txBody>
        </p:sp>
        <p:sp>
          <p:nvSpPr>
            <p:cNvPr id="144402" name="AutoShape 18"/>
            <p:cNvSpPr>
              <a:spLocks noChangeArrowheads="1"/>
            </p:cNvSpPr>
            <p:nvPr/>
          </p:nvSpPr>
          <p:spPr bwMode="auto">
            <a:xfrm>
              <a:off x="2342" y="1186"/>
              <a:ext cx="576" cy="187"/>
            </a:xfrm>
            <a:prstGeom prst="flowChartDecision">
              <a:avLst/>
            </a:prstGeom>
            <a:solidFill>
              <a:srgbClr val="FFFFFF"/>
            </a:solidFill>
            <a:ln w="9525">
              <a:solidFill>
                <a:srgbClr val="000000"/>
              </a:solidFill>
              <a:miter lim="800000"/>
              <a:headEnd/>
              <a:tailEnd/>
            </a:ln>
          </p:spPr>
          <p:txBody>
            <a:bodyPr/>
            <a:lstStyle/>
            <a:p>
              <a:endParaRPr lang="ru-RU"/>
            </a:p>
          </p:txBody>
        </p:sp>
        <p:sp>
          <p:nvSpPr>
            <p:cNvPr id="144403" name="Line 19"/>
            <p:cNvSpPr>
              <a:spLocks noChangeShapeType="1"/>
            </p:cNvSpPr>
            <p:nvPr/>
          </p:nvSpPr>
          <p:spPr bwMode="auto">
            <a:xfrm>
              <a:off x="2064" y="1284"/>
              <a:ext cx="0" cy="234"/>
            </a:xfrm>
            <a:prstGeom prst="line">
              <a:avLst/>
            </a:prstGeom>
            <a:noFill/>
            <a:ln w="9525">
              <a:solidFill>
                <a:srgbClr val="000000"/>
              </a:solidFill>
              <a:round/>
              <a:headEnd/>
              <a:tailEnd type="triangle" w="med" len="med"/>
            </a:ln>
          </p:spPr>
          <p:txBody>
            <a:bodyPr/>
            <a:lstStyle/>
            <a:p>
              <a:endParaRPr lang="ru-RU"/>
            </a:p>
          </p:txBody>
        </p:sp>
        <p:sp>
          <p:nvSpPr>
            <p:cNvPr id="144404" name="Line 20"/>
            <p:cNvSpPr>
              <a:spLocks noChangeShapeType="1"/>
            </p:cNvSpPr>
            <p:nvPr/>
          </p:nvSpPr>
          <p:spPr bwMode="auto">
            <a:xfrm>
              <a:off x="3187" y="1284"/>
              <a:ext cx="0" cy="234"/>
            </a:xfrm>
            <a:prstGeom prst="line">
              <a:avLst/>
            </a:prstGeom>
            <a:noFill/>
            <a:ln w="9525">
              <a:solidFill>
                <a:srgbClr val="000000"/>
              </a:solidFill>
              <a:round/>
              <a:headEnd/>
              <a:tailEnd type="triangle" w="med" len="med"/>
            </a:ln>
          </p:spPr>
          <p:txBody>
            <a:bodyPr/>
            <a:lstStyle/>
            <a:p>
              <a:endParaRPr lang="ru-RU"/>
            </a:p>
          </p:txBody>
        </p:sp>
        <p:sp>
          <p:nvSpPr>
            <p:cNvPr id="144405" name="Text Box 21"/>
            <p:cNvSpPr txBox="1">
              <a:spLocks noChangeArrowheads="1"/>
            </p:cNvSpPr>
            <p:nvPr/>
          </p:nvSpPr>
          <p:spPr bwMode="auto">
            <a:xfrm>
              <a:off x="2928" y="1128"/>
              <a:ext cx="231" cy="148"/>
            </a:xfrm>
            <a:prstGeom prst="rect">
              <a:avLst/>
            </a:prstGeom>
            <a:noFill/>
            <a:ln w="9525">
              <a:noFill/>
              <a:miter lim="800000"/>
              <a:headEnd/>
              <a:tailEnd/>
            </a:ln>
          </p:spPr>
          <p:txBody>
            <a:bodyPr/>
            <a:lstStyle/>
            <a:p>
              <a:r>
                <a:rPr lang="kk-KZ" sz="1200"/>
                <a:t>иә</a:t>
              </a:r>
              <a:endParaRPr lang="ru-RU" sz="1800"/>
            </a:p>
          </p:txBody>
        </p:sp>
        <p:sp>
          <p:nvSpPr>
            <p:cNvPr id="144406" name="Text Box 22"/>
            <p:cNvSpPr txBox="1">
              <a:spLocks noChangeArrowheads="1"/>
            </p:cNvSpPr>
            <p:nvPr/>
          </p:nvSpPr>
          <p:spPr bwMode="auto">
            <a:xfrm>
              <a:off x="2108" y="1130"/>
              <a:ext cx="288" cy="147"/>
            </a:xfrm>
            <a:prstGeom prst="rect">
              <a:avLst/>
            </a:prstGeom>
            <a:noFill/>
            <a:ln w="9525">
              <a:noFill/>
              <a:miter lim="800000"/>
              <a:headEnd/>
              <a:tailEnd/>
            </a:ln>
          </p:spPr>
          <p:txBody>
            <a:bodyPr/>
            <a:lstStyle/>
            <a:p>
              <a:r>
                <a:rPr lang="kk-KZ" sz="1200"/>
                <a:t>жоқ</a:t>
              </a:r>
              <a:endParaRPr lang="ru-RU" sz="1800"/>
            </a:p>
          </p:txBody>
        </p:sp>
        <p:sp>
          <p:nvSpPr>
            <p:cNvPr id="144407" name="Line 23"/>
            <p:cNvSpPr>
              <a:spLocks noChangeShapeType="1"/>
            </p:cNvSpPr>
            <p:nvPr/>
          </p:nvSpPr>
          <p:spPr bwMode="auto">
            <a:xfrm>
              <a:off x="2064" y="1706"/>
              <a:ext cx="0" cy="234"/>
            </a:xfrm>
            <a:prstGeom prst="line">
              <a:avLst/>
            </a:prstGeom>
            <a:noFill/>
            <a:ln w="9525">
              <a:solidFill>
                <a:srgbClr val="000000"/>
              </a:solidFill>
              <a:round/>
              <a:headEnd/>
              <a:tailEnd type="triangle" w="med" len="med"/>
            </a:ln>
          </p:spPr>
          <p:txBody>
            <a:bodyPr/>
            <a:lstStyle/>
            <a:p>
              <a:endParaRPr lang="ru-RU"/>
            </a:p>
          </p:txBody>
        </p:sp>
        <p:sp>
          <p:nvSpPr>
            <p:cNvPr id="144408" name="Line 24"/>
            <p:cNvSpPr>
              <a:spLocks noChangeShapeType="1"/>
            </p:cNvSpPr>
            <p:nvPr/>
          </p:nvSpPr>
          <p:spPr bwMode="auto">
            <a:xfrm rot="10800000">
              <a:off x="2622" y="1940"/>
              <a:ext cx="560" cy="0"/>
            </a:xfrm>
            <a:prstGeom prst="line">
              <a:avLst/>
            </a:prstGeom>
            <a:noFill/>
            <a:ln w="9525">
              <a:solidFill>
                <a:srgbClr val="000000"/>
              </a:solidFill>
              <a:round/>
              <a:headEnd/>
              <a:tailEnd type="triangle" w="med" len="med"/>
            </a:ln>
          </p:spPr>
          <p:txBody>
            <a:bodyPr/>
            <a:lstStyle/>
            <a:p>
              <a:endParaRPr lang="ru-RU"/>
            </a:p>
          </p:txBody>
        </p:sp>
        <p:sp>
          <p:nvSpPr>
            <p:cNvPr id="144409" name="Line 25"/>
            <p:cNvSpPr>
              <a:spLocks noChangeShapeType="1"/>
            </p:cNvSpPr>
            <p:nvPr/>
          </p:nvSpPr>
          <p:spPr bwMode="auto">
            <a:xfrm>
              <a:off x="2064" y="1940"/>
              <a:ext cx="560" cy="0"/>
            </a:xfrm>
            <a:prstGeom prst="line">
              <a:avLst/>
            </a:prstGeom>
            <a:noFill/>
            <a:ln w="9525">
              <a:solidFill>
                <a:srgbClr val="000000"/>
              </a:solidFill>
              <a:round/>
              <a:headEnd/>
              <a:tailEnd type="triangle" w="med" len="med"/>
            </a:ln>
          </p:spPr>
          <p:txBody>
            <a:bodyPr/>
            <a:lstStyle/>
            <a:p>
              <a:endParaRPr lang="ru-RU"/>
            </a:p>
          </p:txBody>
        </p:sp>
      </p:grpSp>
      <p:sp>
        <p:nvSpPr>
          <p:cNvPr id="144411" name="Rectangle 27"/>
          <p:cNvSpPr>
            <a:spLocks noChangeArrowheads="1"/>
          </p:cNvSpPr>
          <p:nvPr/>
        </p:nvSpPr>
        <p:spPr bwMode="auto">
          <a:xfrm>
            <a:off x="3924300" y="692150"/>
            <a:ext cx="4897438" cy="5216525"/>
          </a:xfrm>
          <a:prstGeom prst="rect">
            <a:avLst/>
          </a:prstGeom>
          <a:noFill/>
          <a:ln w="9525">
            <a:noFill/>
            <a:miter lim="800000"/>
            <a:headEnd/>
            <a:tailEnd/>
          </a:ln>
          <a:effectLst/>
        </p:spPr>
        <p:txBody>
          <a:bodyPr>
            <a:spAutoFit/>
          </a:bodyPr>
          <a:lstStyle/>
          <a:p>
            <a:r>
              <a:rPr lang="ru-RU" i="1">
                <a:solidFill>
                  <a:srgbClr val="000099"/>
                </a:solidFill>
                <a:latin typeface="Times New Roman" pitchFamily="18" charset="0"/>
              </a:rPr>
              <a:t>Тармақталу немесе альтернативалық құрылым</a:t>
            </a:r>
            <a:r>
              <a:rPr lang="ru-RU">
                <a:solidFill>
                  <a:srgbClr val="000099"/>
                </a:solidFill>
                <a:latin typeface="Times New Roman" pitchFamily="18" charset="0"/>
              </a:rPr>
              <a:t>-шарттың орындалуына немесе орындалмауына байланысты тармақталып келетін алгоритмді айтады. Тармақталу немесе альтернативалық құрылымының өзі шарт қойылуына байланысты толық, қысқа, таңдау болып үшке бөлінеді.</a:t>
            </a:r>
          </a:p>
        </p:txBody>
      </p:sp>
    </p:spTree>
  </p:cSld>
  <p:clrMapOvr>
    <a:masterClrMapping/>
  </p:clrMapOvr>
  <p:transition spd="slow">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ChangeArrowheads="1"/>
          </p:cNvSpPr>
          <p:nvPr/>
        </p:nvSpPr>
        <p:spPr bwMode="auto">
          <a:xfrm>
            <a:off x="468313" y="1557338"/>
            <a:ext cx="8280400" cy="3508375"/>
          </a:xfrm>
          <a:prstGeom prst="rect">
            <a:avLst/>
          </a:prstGeom>
          <a:noFill/>
          <a:ln w="9525">
            <a:noFill/>
            <a:miter lim="800000"/>
            <a:headEnd/>
            <a:tailEnd/>
          </a:ln>
          <a:effectLst/>
        </p:spPr>
        <p:txBody>
          <a:bodyPr>
            <a:spAutoFit/>
          </a:bodyPr>
          <a:lstStyle/>
          <a:p>
            <a:r>
              <a:rPr lang="ru-RU" b="1" i="1">
                <a:solidFill>
                  <a:srgbClr val="000099"/>
                </a:solidFill>
                <a:latin typeface="Times New Roman" pitchFamily="18" charset="0"/>
              </a:rPr>
              <a:t>«Алгоритм»</a:t>
            </a:r>
            <a:r>
              <a:rPr lang="ru-RU">
                <a:solidFill>
                  <a:srgbClr val="000099"/>
                </a:solidFill>
                <a:latin typeface="Times New Roman" pitchFamily="18" charset="0"/>
              </a:rPr>
              <a:t> сөзі мағынасы жағынан нұс</a:t>
            </a:r>
            <a:r>
              <a:rPr lang="kk-KZ">
                <a:solidFill>
                  <a:srgbClr val="000099"/>
                </a:solidFill>
                <a:latin typeface="Times New Roman" pitchFamily="18" charset="0"/>
              </a:rPr>
              <a:t>қ</a:t>
            </a:r>
            <a:r>
              <a:rPr lang="ru-RU">
                <a:solidFill>
                  <a:srgbClr val="000099"/>
                </a:solidFill>
                <a:latin typeface="Times New Roman" pitchFamily="18" charset="0"/>
              </a:rPr>
              <a:t>ау, жарлық, рецепт, ереже, тәртіп, заң, жоба сөздеріне синоним болып келеді. Алгоритм сөзі Орта Азияның</a:t>
            </a:r>
          </a:p>
          <a:p>
            <a:r>
              <a:rPr lang="ru-RU">
                <a:solidFill>
                  <a:srgbClr val="000099"/>
                </a:solidFill>
                <a:latin typeface="Times New Roman" pitchFamily="18" charset="0"/>
              </a:rPr>
              <a:t>ортағасырлық ұлы ғалымы - Мұхамед ибн Мұса </a:t>
            </a:r>
            <a:r>
              <a:rPr lang="kk-KZ">
                <a:solidFill>
                  <a:srgbClr val="000099"/>
                </a:solidFill>
                <a:latin typeface="Times New Roman" pitchFamily="18" charset="0"/>
              </a:rPr>
              <a:t>ә</a:t>
            </a:r>
            <a:r>
              <a:rPr lang="ru-RU">
                <a:solidFill>
                  <a:srgbClr val="000099"/>
                </a:solidFill>
                <a:latin typeface="Times New Roman" pitchFamily="18" charset="0"/>
              </a:rPr>
              <a:t>л-</a:t>
            </a:r>
          </a:p>
          <a:p>
            <a:r>
              <a:rPr lang="ru-RU">
                <a:solidFill>
                  <a:srgbClr val="000099"/>
                </a:solidFill>
                <a:latin typeface="Times New Roman" pitchFamily="18" charset="0"/>
              </a:rPr>
              <a:t>Хорезмидің атымен байланысты шыққан. Ол өзінің </a:t>
            </a:r>
          </a:p>
          <a:p>
            <a:r>
              <a:rPr lang="ru-RU">
                <a:solidFill>
                  <a:srgbClr val="000099"/>
                </a:solidFill>
                <a:latin typeface="Times New Roman" pitchFamily="18" charset="0"/>
              </a:rPr>
              <a:t>«Арифметикалық трактат» деген еңбегінде</a:t>
            </a:r>
          </a:p>
          <a:p>
            <a:r>
              <a:rPr lang="ru-RU">
                <a:solidFill>
                  <a:srgbClr val="000099"/>
                </a:solidFill>
                <a:latin typeface="Times New Roman" pitchFamily="18" charset="0"/>
              </a:rPr>
              <a:t>арифметикалық амалдарды орындау тәртібін ұсынған.</a:t>
            </a:r>
          </a:p>
        </p:txBody>
      </p:sp>
    </p:spTree>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ChangeArrowheads="1"/>
          </p:cNvSpPr>
          <p:nvPr/>
        </p:nvSpPr>
        <p:spPr bwMode="auto">
          <a:xfrm>
            <a:off x="395288" y="1844675"/>
            <a:ext cx="8353425" cy="1800225"/>
          </a:xfrm>
          <a:prstGeom prst="rect">
            <a:avLst/>
          </a:prstGeom>
          <a:noFill/>
          <a:ln w="9525">
            <a:noFill/>
            <a:miter lim="800000"/>
            <a:headEnd/>
            <a:tailEnd/>
          </a:ln>
          <a:effectLst/>
        </p:spPr>
        <p:txBody>
          <a:bodyPr>
            <a:spAutoFit/>
          </a:bodyPr>
          <a:lstStyle/>
          <a:p>
            <a:r>
              <a:rPr lang="ru-RU" b="1" i="1">
                <a:solidFill>
                  <a:srgbClr val="000099"/>
                </a:solidFill>
                <a:latin typeface="Times New Roman" pitchFamily="18" charset="0"/>
              </a:rPr>
              <a:t>Анықтама.</a:t>
            </a:r>
            <a:r>
              <a:rPr lang="ru-RU">
                <a:solidFill>
                  <a:srgbClr val="000099"/>
                </a:solidFill>
                <a:latin typeface="Times New Roman" pitchFamily="18" charset="0"/>
              </a:rPr>
              <a:t> Алгоритм деп алдын-ала анықталған мақсатқа жету үшін, есептің шешімін табу үшін орындаушыға (адамға, компьютерге және т.б.) берілген түсінікті нұскаулардың тізбегін айтады.</a:t>
            </a:r>
          </a:p>
        </p:txBody>
      </p:sp>
    </p:spTree>
  </p:cSld>
  <p:clrMapOvr>
    <a:masterClrMapping/>
  </p:clrMapOvr>
  <p:transition spd="slow">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395288" y="188913"/>
            <a:ext cx="8229600" cy="792162"/>
          </a:xfrm>
          <a:prstGeom prst="rect">
            <a:avLst/>
          </a:prstGeom>
          <a:noFill/>
          <a:ln w="9525">
            <a:noFill/>
            <a:miter lim="800000"/>
            <a:headEnd/>
            <a:tailEnd/>
          </a:ln>
          <a:effectLst/>
        </p:spPr>
        <p:txBody>
          <a:bodyPr/>
          <a:lstStyle/>
          <a:p>
            <a:r>
              <a:rPr lang="ru-RU" sz="3600">
                <a:solidFill>
                  <a:schemeClr val="tx2"/>
                </a:solidFill>
                <a:latin typeface="Times New Roman" pitchFamily="18" charset="0"/>
              </a:rPr>
              <a:t>Алгоритмнің</a:t>
            </a:r>
            <a:r>
              <a:rPr lang="ru-RU" sz="3800" b="1">
                <a:solidFill>
                  <a:schemeClr val="tx2"/>
                </a:solidFill>
                <a:latin typeface="Times New Roman" pitchFamily="18" charset="0"/>
              </a:rPr>
              <a:t> </a:t>
            </a:r>
            <a:r>
              <a:rPr lang="ru-RU" sz="3800">
                <a:solidFill>
                  <a:schemeClr val="tx2"/>
                </a:solidFill>
                <a:latin typeface="Times New Roman" pitchFamily="18" charset="0"/>
              </a:rPr>
              <a:t>қасиеттері</a:t>
            </a:r>
            <a:r>
              <a:rPr lang="ru-RU" sz="3600">
                <a:solidFill>
                  <a:schemeClr val="tx2"/>
                </a:solidFill>
                <a:latin typeface="Garamond" pitchFamily="18" charset="0"/>
              </a:rPr>
              <a:t> </a:t>
            </a:r>
          </a:p>
        </p:txBody>
      </p:sp>
      <p:sp>
        <p:nvSpPr>
          <p:cNvPr id="31749" name="Rectangle 5"/>
          <p:cNvSpPr>
            <a:spLocks noChangeArrowheads="1"/>
          </p:cNvSpPr>
          <p:nvPr/>
        </p:nvSpPr>
        <p:spPr bwMode="auto">
          <a:xfrm>
            <a:off x="323850" y="1225550"/>
            <a:ext cx="8497888" cy="3935413"/>
          </a:xfrm>
          <a:prstGeom prst="rect">
            <a:avLst/>
          </a:prstGeom>
          <a:noFill/>
          <a:ln w="9525">
            <a:noFill/>
            <a:miter lim="800000"/>
            <a:headEnd/>
            <a:tailEnd/>
          </a:ln>
          <a:effectLst/>
        </p:spPr>
        <p:txBody>
          <a:bodyPr anchor="ctr">
            <a:spAutoFit/>
          </a:bodyPr>
          <a:lstStyle/>
          <a:p>
            <a:r>
              <a:rPr lang="ru-RU" i="1">
                <a:solidFill>
                  <a:srgbClr val="000099"/>
                </a:solidFill>
                <a:latin typeface="Times New Roman" pitchFamily="18" charset="0"/>
              </a:rPr>
              <a:t>Дискреттік қасиеті. </a:t>
            </a:r>
            <a:r>
              <a:rPr lang="ru-RU">
                <a:solidFill>
                  <a:srgbClr val="000099"/>
                </a:solidFill>
                <a:latin typeface="Times New Roman" pitchFamily="18" charset="0"/>
              </a:rPr>
              <a:t>Алгоритмдік үрдіс жеке қадамдарға бөлінуі қажет. Әрбір келесі бұйрықты орындау үшін алдыңғы бұйрықты орындау қажет.</a:t>
            </a:r>
          </a:p>
          <a:p>
            <a:endParaRPr lang="ru-RU" i="1">
              <a:solidFill>
                <a:srgbClr val="000099"/>
              </a:solidFill>
              <a:latin typeface="Times New Roman" pitchFamily="18" charset="0"/>
            </a:endParaRPr>
          </a:p>
          <a:p>
            <a:r>
              <a:rPr lang="ru-RU" i="1">
                <a:solidFill>
                  <a:srgbClr val="000099"/>
                </a:solidFill>
                <a:latin typeface="Times New Roman" pitchFamily="18" charset="0"/>
              </a:rPr>
              <a:t>Түсініктілік </a:t>
            </a:r>
            <a:r>
              <a:rPr lang="kk-KZ" i="1">
                <a:solidFill>
                  <a:srgbClr val="000099"/>
                </a:solidFill>
                <a:latin typeface="Times New Roman" pitchFamily="18" charset="0"/>
              </a:rPr>
              <a:t>қ</a:t>
            </a:r>
            <a:r>
              <a:rPr lang="ru-RU" i="1">
                <a:solidFill>
                  <a:srgbClr val="000099"/>
                </a:solidFill>
                <a:latin typeface="Times New Roman" pitchFamily="18" charset="0"/>
              </a:rPr>
              <a:t>асиеті. </a:t>
            </a:r>
            <a:r>
              <a:rPr lang="ru-RU">
                <a:solidFill>
                  <a:srgbClr val="000099"/>
                </a:solidFill>
                <a:latin typeface="Times New Roman" pitchFamily="18" charset="0"/>
              </a:rPr>
              <a:t>Тәжірибе жүзінде қолданылатын алгоритмдер белгілі бір орындаушыға арналады, сондықтан ол алгоритмді құру үшін орындаушыға түсінікті болуы керек, яғни орьшдаушының бүйрықтар жүйесін білу қажет. </a:t>
            </a:r>
          </a:p>
        </p:txBody>
      </p:sp>
    </p:spTree>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ChangeArrowheads="1"/>
          </p:cNvSpPr>
          <p:nvPr/>
        </p:nvSpPr>
        <p:spPr bwMode="auto">
          <a:xfrm>
            <a:off x="468313" y="1082675"/>
            <a:ext cx="8351837" cy="4362450"/>
          </a:xfrm>
          <a:prstGeom prst="rect">
            <a:avLst/>
          </a:prstGeom>
          <a:noFill/>
          <a:ln w="9525">
            <a:noFill/>
            <a:miter lim="800000"/>
            <a:headEnd/>
            <a:tailEnd/>
          </a:ln>
          <a:effectLst/>
        </p:spPr>
        <p:txBody>
          <a:bodyPr>
            <a:spAutoFit/>
          </a:bodyPr>
          <a:lstStyle/>
          <a:p>
            <a:r>
              <a:rPr lang="ru-RU" i="1">
                <a:solidFill>
                  <a:srgbClr val="000099"/>
                </a:solidFill>
                <a:latin typeface="Times New Roman" pitchFamily="18" charset="0"/>
              </a:rPr>
              <a:t>Анықтық немесе детерминдік қасиеті. </a:t>
            </a:r>
            <a:r>
              <a:rPr lang="ru-RU">
                <a:solidFill>
                  <a:srgbClr val="000099"/>
                </a:solidFill>
                <a:latin typeface="Times New Roman" pitchFamily="18" charset="0"/>
              </a:rPr>
              <a:t>Алгоритм түсінікті болуымен қатар мағынасы әр түрлі бұйрықтардан тұрмауы қажет, яғни алгоритм орындаушының еркіндігіне жол бермеуі қажет.</a:t>
            </a:r>
          </a:p>
          <a:p>
            <a:endParaRPr lang="ru-RU" i="1">
              <a:solidFill>
                <a:srgbClr val="000099"/>
              </a:solidFill>
              <a:latin typeface="Times New Roman" pitchFamily="18" charset="0"/>
            </a:endParaRPr>
          </a:p>
          <a:p>
            <a:r>
              <a:rPr lang="ru-RU" i="1">
                <a:solidFill>
                  <a:srgbClr val="000099"/>
                </a:solidFill>
                <a:latin typeface="Times New Roman" pitchFamily="18" charset="0"/>
              </a:rPr>
              <a:t>Нәтижелілік қасиеті. </a:t>
            </a:r>
            <a:r>
              <a:rPr lang="ru-RU">
                <a:solidFill>
                  <a:srgbClr val="000099"/>
                </a:solidFill>
                <a:latin typeface="Times New Roman" pitchFamily="18" charset="0"/>
              </a:rPr>
              <a:t>Кез келген алгоритм қадамдарының саны шектеулі болу керек және белгілі бір нәтижеге жетуі қажет. Есептің шешімі жоқтығы да нәтиже болып есептеледі.</a:t>
            </a:r>
          </a:p>
          <a:p>
            <a:endParaRPr lang="ru-RU">
              <a:solidFill>
                <a:srgbClr val="000099"/>
              </a:solidFill>
              <a:latin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457200" y="1428750"/>
            <a:ext cx="8435975" cy="3224213"/>
          </a:xfrm>
        </p:spPr>
        <p:txBody>
          <a:bodyPr/>
          <a:lstStyle/>
          <a:p>
            <a:r>
              <a:rPr lang="ru-RU" sz="2800" i="1">
                <a:solidFill>
                  <a:srgbClr val="000099"/>
                </a:solidFill>
                <a:latin typeface="Times New Roman" pitchFamily="18" charset="0"/>
              </a:rPr>
              <a:t>Көпшілік қасиеті немесе жалпылылығы.</a:t>
            </a:r>
            <a:r>
              <a:rPr lang="ru-RU" sz="2800">
                <a:solidFill>
                  <a:srgbClr val="000099"/>
                </a:solidFill>
                <a:latin typeface="Times New Roman" pitchFamily="18" charset="0"/>
              </a:rPr>
              <a:t> Көптеген алгоритмдер тек қана бір есепті ғана емес, бір типті есептер кластарының шешімін табуға мүмкіндік береді. Қарапайым жағдайда көпшілік қасиеті алгоритмді әр түрлі алғашкы мәліметтер үшін қолдануға мүмкіндік береді.  </a:t>
            </a:r>
            <a:br>
              <a:rPr lang="ru-RU" sz="2800">
                <a:solidFill>
                  <a:srgbClr val="000099"/>
                </a:solidFill>
                <a:latin typeface="Times New Roman" pitchFamily="18" charset="0"/>
              </a:rPr>
            </a:br>
            <a:endParaRPr lang="ru-RU" sz="2800">
              <a:solidFill>
                <a:srgbClr val="000099"/>
              </a:solidFill>
              <a:latin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468313" y="411163"/>
            <a:ext cx="8394700" cy="641350"/>
          </a:xfrm>
          <a:prstGeom prst="rect">
            <a:avLst/>
          </a:prstGeom>
          <a:noFill/>
          <a:ln w="9525">
            <a:noFill/>
            <a:miter lim="800000"/>
            <a:headEnd/>
            <a:tailEnd/>
          </a:ln>
          <a:effectLst/>
        </p:spPr>
        <p:txBody>
          <a:bodyPr wrap="none" anchor="ctr">
            <a:spAutoFit/>
          </a:bodyPr>
          <a:lstStyle/>
          <a:p>
            <a:r>
              <a:rPr lang="ru-RU" sz="3600">
                <a:solidFill>
                  <a:schemeClr val="tx2"/>
                </a:solidFill>
                <a:latin typeface="Times New Roman" pitchFamily="18" charset="0"/>
              </a:rPr>
              <a:t>Алгоритмді беру және сипаттау тәсілдері </a:t>
            </a:r>
          </a:p>
        </p:txBody>
      </p:sp>
      <p:sp>
        <p:nvSpPr>
          <p:cNvPr id="33797" name="Rectangle 5"/>
          <p:cNvSpPr>
            <a:spLocks noChangeArrowheads="1"/>
          </p:cNvSpPr>
          <p:nvPr/>
        </p:nvSpPr>
        <p:spPr bwMode="auto">
          <a:xfrm>
            <a:off x="468313" y="1700213"/>
            <a:ext cx="8034337" cy="2654300"/>
          </a:xfrm>
          <a:prstGeom prst="rect">
            <a:avLst/>
          </a:prstGeom>
          <a:noFill/>
          <a:ln w="9525">
            <a:noFill/>
            <a:miter lim="800000"/>
            <a:headEnd/>
            <a:tailEnd/>
          </a:ln>
          <a:effectLst/>
        </p:spPr>
        <p:txBody>
          <a:bodyPr anchor="ctr">
            <a:spAutoFit/>
          </a:bodyPr>
          <a:lstStyle/>
          <a:p>
            <a:pPr algn="just"/>
            <a:r>
              <a:rPr lang="ru-RU">
                <a:solidFill>
                  <a:srgbClr val="000099"/>
                </a:solidFill>
                <a:latin typeface="Times New Roman" pitchFamily="18" charset="0"/>
              </a:rPr>
              <a:t>Алгоритмдегі жарлықтардың, нұсқаулардың берілу түріне қарай алгоритмді жазу әдістерін ажыратуға болады. Орындаушының өзіне тән біліміне байланысты арнайы таңбалар, сөздер, іс-қимылдар, схемалар арқылы алгоритмдерді жазудың тәсілдерін ұйымдастыруға болады.</a:t>
            </a:r>
          </a:p>
        </p:txBody>
      </p:sp>
    </p:spTree>
  </p:cSld>
  <p:clrMapOvr>
    <a:masterClrMapping/>
  </p:clrMapOvr>
  <p:transition spd="slow">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395288" y="1268413"/>
            <a:ext cx="8234362" cy="3081337"/>
          </a:xfrm>
          <a:prstGeom prst="rect">
            <a:avLst/>
          </a:prstGeom>
          <a:noFill/>
          <a:ln w="9525">
            <a:noFill/>
            <a:miter lim="800000"/>
            <a:headEnd/>
            <a:tailEnd/>
          </a:ln>
          <a:effectLst/>
        </p:spPr>
        <p:txBody>
          <a:bodyPr anchor="ctr">
            <a:spAutoFit/>
          </a:bodyPr>
          <a:lstStyle/>
          <a:p>
            <a:r>
              <a:rPr lang="ru-RU">
                <a:solidFill>
                  <a:srgbClr val="000099"/>
                </a:solidFill>
                <a:latin typeface="Times New Roman" pitchFamily="18" charset="0"/>
              </a:rPr>
              <a:t>Мысалы, цирктегі кұстар мен жануарларға алгоритмдер арнайы дауыстар, іс-кимылдар арқылы, автокөлікті жүргізу алгоритмі, телевизор, магнитофонды жүмыс істету алгоритмі арнайы пернелерді басу, бұрау арқылы жүзеге асырылады; т.с.с. әртүрлі таңбалармен, белгілермен берілген алгоритмдер көп кездеседі.</a:t>
            </a:r>
            <a:r>
              <a:rPr lang="ru-RU"/>
              <a:t> </a:t>
            </a:r>
          </a:p>
        </p:txBody>
      </p:sp>
    </p:spTree>
  </p:cSld>
  <p:clrMapOvr>
    <a:masterClrMapping/>
  </p:clrMapOvr>
  <p:transition spd="slow">
    <p:zoom/>
  </p:transition>
  <p:timing>
    <p:tnLst>
      <p:par>
        <p:cTn id="1" dur="indefinite" restart="never" nodeType="tmRoot"/>
      </p:par>
    </p:tnLst>
  </p:timing>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1605</TotalTime>
  <Words>906</Words>
  <Application>Microsoft Office PowerPoint</Application>
  <PresentationFormat>Экран (4:3)</PresentationFormat>
  <Paragraphs>98</Paragraphs>
  <Slides>22</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22</vt:i4>
      </vt:variant>
    </vt:vector>
  </HeadingPairs>
  <TitlesOfParts>
    <vt:vector size="30" baseType="lpstr">
      <vt:lpstr>Arial</vt:lpstr>
      <vt:lpstr>Garamond</vt:lpstr>
      <vt:lpstr>Georgia</vt:lpstr>
      <vt:lpstr>Monotype Corsiva</vt:lpstr>
      <vt:lpstr>Times New Roman</vt:lpstr>
      <vt:lpstr>Trebuchet MS</vt:lpstr>
      <vt:lpstr>Wingdings</vt:lpstr>
      <vt:lpstr>Воздушный поток</vt:lpstr>
      <vt:lpstr>«Алгоритмдер және деректер құрылымы»  </vt:lpstr>
      <vt:lpstr>АЛГОРИТМ ТҮСІНІГІ</vt:lpstr>
      <vt:lpstr>Презентация PowerPoint</vt:lpstr>
      <vt:lpstr>Презентация PowerPoint</vt:lpstr>
      <vt:lpstr>Презентация PowerPoint</vt:lpstr>
      <vt:lpstr>Презентация PowerPoint</vt:lpstr>
      <vt:lpstr>Көпшілік қасиеті немесе жалпылылығы. Көптеген алгоритмдер тек қана бір есепті ғана емес, бір типті есептер кластарының шешімін табуға мүмкіндік береді. Қарапайым жағдайда көпшілік қасиеті алгоритмді әр түрлі алғашкы мәліметтер үшін қолдануға мүмкіндік береді.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Алгоритмнің негізгі құрылымдары</vt:lpstr>
      <vt:lpstr>Презентация PowerPoint</vt:lpstr>
      <vt:lpstr>Презентация PowerPoint</vt:lpstr>
    </vt:vector>
  </TitlesOfParts>
  <Company>ВКГУ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«Алгоритмдер және деректер құрылымы»  Слайд-лекция</dc:title>
  <dc:creator>Ержан</dc:creator>
  <cp:lastModifiedBy>Пользователь</cp:lastModifiedBy>
  <cp:revision>38</cp:revision>
  <dcterms:created xsi:type="dcterms:W3CDTF">2007-04-29T11:22:21Z</dcterms:created>
  <dcterms:modified xsi:type="dcterms:W3CDTF">2023-04-05T20:28:12Z</dcterms:modified>
</cp:coreProperties>
</file>