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3" r:id="rId2"/>
    <p:sldId id="286" r:id="rId3"/>
    <p:sldId id="288" r:id="rId4"/>
    <p:sldId id="296" r:id="rId5"/>
    <p:sldId id="289" r:id="rId6"/>
    <p:sldId id="291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F6"/>
    <a:srgbClr val="1864B0"/>
    <a:srgbClr val="ED7D31"/>
    <a:srgbClr val="FF9933"/>
    <a:srgbClr val="FF9900"/>
    <a:srgbClr val="FF6600"/>
    <a:srgbClr val="0062B8"/>
    <a:srgbClr val="2258B2"/>
    <a:srgbClr val="0057B8"/>
    <a:srgbClr val="59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92"/>
    <p:restoredTop sz="93648" autoAdjust="0"/>
  </p:normalViewPr>
  <p:slideViewPr>
    <p:cSldViewPr snapToGrid="0" snapToObjects="1">
      <p:cViewPr varScale="1">
        <p:scale>
          <a:sx n="66" d="100"/>
          <a:sy n="66" d="100"/>
        </p:scale>
        <p:origin x="90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41ED-D003-2F46-B888-76AACECB2319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7AC49-D58F-7441-AC8B-BDEFB8E3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9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three main studies you talk about in the lit review; let’s talk about them here. What did they do, what did they not do? </a:t>
            </a:r>
          </a:p>
          <a:p>
            <a:endParaRPr lang="en-US" dirty="0"/>
          </a:p>
          <a:p>
            <a:r>
              <a:rPr lang="en-US" dirty="0"/>
              <a:t>Maybe include the </a:t>
            </a:r>
            <a:r>
              <a:rPr lang="en-US" dirty="0" err="1"/>
              <a:t>Ozbay</a:t>
            </a:r>
            <a:r>
              <a:rPr lang="en-US" dirty="0"/>
              <a:t> minimization functions as an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7AC49-D58F-7441-AC8B-BDEFB8E30B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20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85323-C550-C648-B4B7-90CEB4D093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9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21D6A9-7D66-A14A-9F8D-137CE960D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56AB0BC-F45B-7E49-8B12-403CA1C5B36D}"/>
              </a:ext>
            </a:extLst>
          </p:cNvPr>
          <p:cNvSpPr/>
          <p:nvPr userDrawn="1"/>
        </p:nvSpPr>
        <p:spPr>
          <a:xfrm>
            <a:off x="0" y="2690"/>
            <a:ext cx="12192000" cy="6858000"/>
          </a:xfrm>
          <a:prstGeom prst="rect">
            <a:avLst/>
          </a:prstGeom>
          <a:solidFill>
            <a:srgbClr val="0062B8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EC70FEA-34FC-FC4D-8CFD-00A560A7AF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62648" y="5599378"/>
            <a:ext cx="4066704" cy="5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78621-DBEB-A84E-9E75-AD448FE2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96227"/>
            <a:ext cx="5157787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92D8E-6EF9-014D-AC83-0F2FF3BA0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5E64E-6CFF-DD4A-A073-E303F4CC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6227"/>
            <a:ext cx="5183188" cy="110884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62B8"/>
                </a:solidFill>
                <a:latin typeface="Rockwell" panose="02060603020205020403" pitchFamily="18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ED102-6295-5249-A074-F75BD836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CDFA808-D83B-794A-8326-281A5178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6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104EEF9C-31B3-8E49-AE41-F5C8EEE49B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183187" y="1391408"/>
            <a:ext cx="6170613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9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B5034-1496-0149-AD1B-5BBF331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28B45-390C-1542-8288-36A6B703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492F6-50C2-834F-89B7-872294D3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2F95F90-75A6-7049-8048-D1724D3C9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544761"/>
            <a:ext cx="3932237" cy="3632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5022C6-C075-2040-B2C9-63500C5E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9509B-CA19-3048-BEB1-3E306D059D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83527"/>
            <a:ext cx="3932238" cy="1161234"/>
          </a:xfrm>
        </p:spPr>
        <p:txBody>
          <a:bodyPr anchor="b">
            <a:normAutofit/>
          </a:bodyPr>
          <a:lstStyle>
            <a:lvl1pPr marL="0" indent="0">
              <a:buNone/>
              <a:defRPr sz="2400" b="1" i="0">
                <a:solidFill>
                  <a:srgbClr val="0062B8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2561DF4-FEB1-314D-B970-781B73FEBE0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183187" y="1383527"/>
            <a:ext cx="6170613" cy="479343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10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Column Title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3EE6E23-ADFA-8946-973F-1ED0E6DC0C9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33458" y="924336"/>
            <a:ext cx="7020341" cy="5019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30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Column Title With 2 Column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BACE19A-9385-F74E-BBE0-06B5C506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Google Shape;76;p12">
            <a:extLst>
              <a:ext uri="{FF2B5EF4-FFF2-40B4-BE49-F238E27FC236}">
                <a16:creationId xmlns:a16="http://schemas.microsoft.com/office/drawing/2014/main" id="{126B8C6F-A09C-584B-A1DA-445777AAFF11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433345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Google Shape;76;p12">
            <a:extLst>
              <a:ext uri="{FF2B5EF4-FFF2-40B4-BE49-F238E27FC236}">
                <a16:creationId xmlns:a16="http://schemas.microsoft.com/office/drawing/2014/main" id="{CEE1F136-9972-4E4E-B189-5B5A61F9113F}"/>
              </a:ext>
            </a:extLst>
          </p:cNvPr>
          <p:cNvSpPr txBox="1">
            <a:spLocks noGrp="1"/>
          </p:cNvSpPr>
          <p:nvPr>
            <p:ph type="body" idx="13"/>
          </p:nvPr>
        </p:nvSpPr>
        <p:spPr>
          <a:xfrm>
            <a:off x="7952609" y="924336"/>
            <a:ext cx="3401191" cy="501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8575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1600" b="0" i="0">
                <a:latin typeface="Helvetica" pitchFamily="2" charset="0"/>
                <a:ea typeface="Roboto" panose="02000000000000000000" pitchFamily="2" charset="0"/>
                <a:cs typeface="Helvetica" pitchFamily="2" charset="0"/>
              </a:defRPr>
            </a:lvl1pPr>
            <a:lvl2pPr marL="914400" lvl="1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marL="1371600" lvl="2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marL="1828800" lvl="3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marL="2743200" lvl="5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marL="3657600" lvl="7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marL="4114800" lvl="8" indent="-28575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964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 Column Title With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890B968-1A4A-A549-AF24-1C1E8BDE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33461" y="924338"/>
            <a:ext cx="7020339" cy="50192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F2D051D-66B5-1D45-803D-09CFBC81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924337"/>
            <a:ext cx="2574235" cy="50192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13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1741118"/>
            <a:ext cx="11437306" cy="480999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B815F9-E88C-7F4B-A21A-98DF8992D6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46D3FD-BAC1-BA4C-8BC4-1D055C4D71F4}"/>
              </a:ext>
            </a:extLst>
          </p:cNvPr>
          <p:cNvSpPr/>
          <p:nvPr userDrawn="1"/>
        </p:nvSpPr>
        <p:spPr>
          <a:xfrm>
            <a:off x="0" y="0"/>
            <a:ext cx="2206487" cy="636104"/>
          </a:xfrm>
          <a:prstGeom prst="rect">
            <a:avLst/>
          </a:prstGeom>
          <a:solidFill>
            <a:srgbClr val="005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2878D-716F-D74C-8128-D9EC8EE1DED2}"/>
              </a:ext>
            </a:extLst>
          </p:cNvPr>
          <p:cNvSpPr/>
          <p:nvPr userDrawn="1"/>
        </p:nvSpPr>
        <p:spPr>
          <a:xfrm>
            <a:off x="2345635" y="1"/>
            <a:ext cx="9846365" cy="636104"/>
          </a:xfrm>
          <a:prstGeom prst="rect">
            <a:avLst/>
          </a:prstGeom>
          <a:solidFill>
            <a:srgbClr val="002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F0C898-7550-C14C-AE64-44ABA07B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46" y="951978"/>
            <a:ext cx="11437307" cy="636104"/>
          </a:xfrm>
        </p:spPr>
        <p:txBody>
          <a:bodyPr anchor="t">
            <a:noAutofit/>
          </a:bodyPr>
          <a:lstStyle>
            <a:lvl1pPr>
              <a:defRPr sz="4000">
                <a:solidFill>
                  <a:srgbClr val="0055B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501025-5EC7-0641-94BC-12EFAEFB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45" y="1746018"/>
            <a:ext cx="562023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D5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C39F247-341B-7E44-A4F0-B4AABED8F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45" y="2569930"/>
            <a:ext cx="5620230" cy="39811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46D197-F248-A54E-B493-CFF6D72DE1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0294" y="110737"/>
            <a:ext cx="2221157" cy="4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Place Your Own Title Image">
    <p:bg>
      <p:bgPr>
        <a:solidFill>
          <a:srgbClr val="2258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9218AFA-5AD4-A446-A4BF-1944CD713D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Plain Blu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20EF-1962-CD49-AA67-CF4162743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Rockwell" panose="02060603020205020403" pitchFamily="18" charset="77"/>
                <a:ea typeface="Roboto Slab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9F87-CBB7-9847-BA21-92C0D7001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Helvetica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6785-B009-754D-A40C-7232ADAF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B974-F5FB-A242-810D-0116F533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D935-9E1D-024B-A1F2-B004DB00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53D626A-2D1E-4C4C-9A23-6C361EB7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Rockwell" panose="02060603020205020403" pitchFamily="18" charset="77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Blue">
    <p:bg>
      <p:bgPr>
        <a:solidFill>
          <a:srgbClr val="006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chemeClr val="bg1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79E684-0BB8-874F-AC90-245E6E231FE9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479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ot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C003-24C1-B64B-BAA2-32F8317B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680" y="2608103"/>
            <a:ext cx="733044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C88C1-7063-F843-8929-D91E43E47557}"/>
              </a:ext>
            </a:extLst>
          </p:cNvPr>
          <p:cNvSpPr txBox="1">
            <a:spLocks/>
          </p:cNvSpPr>
          <p:nvPr userDrawn="1"/>
        </p:nvSpPr>
        <p:spPr>
          <a:xfrm>
            <a:off x="1356360" y="3161743"/>
            <a:ext cx="1173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+mj-cs"/>
              </a:defRPr>
            </a:lvl1pPr>
          </a:lstStyle>
          <a:p>
            <a:r>
              <a:rPr lang="en-US" sz="20000" dirty="0">
                <a:solidFill>
                  <a:srgbClr val="0062B8"/>
                </a:solidFill>
              </a:rPr>
              <a:t>“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FA7883-69A4-894F-AB40-7C2BEBCD9CF0}"/>
              </a:ext>
            </a:extLst>
          </p:cNvPr>
          <p:cNvCxnSpPr>
            <a:cxnSpLocks/>
          </p:cNvCxnSpPr>
          <p:nvPr userDrawn="1"/>
        </p:nvCxnSpPr>
        <p:spPr>
          <a:xfrm>
            <a:off x="2529840" y="2608103"/>
            <a:ext cx="0" cy="1356043"/>
          </a:xfrm>
          <a:prstGeom prst="line">
            <a:avLst/>
          </a:prstGeom>
          <a:ln w="15875">
            <a:solidFill>
              <a:srgbClr val="006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87D8DC7-DCA5-2246-A280-088122B9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068" y="4353339"/>
            <a:ext cx="2985052" cy="591172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>
                <a:solidFill>
                  <a:srgbClr val="0062B8"/>
                </a:solidFill>
                <a:latin typeface="Helvetica" pitchFamily="2" charset="0"/>
                <a:ea typeface="Roboto Slab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2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Text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BEF4-28C1-3747-84FB-43794789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2386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BB6C04E-D7A0-364D-B60E-D99B41B785DA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8972386" y="130016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16C9E5-C229-134F-905F-D94A08E6D2CE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13280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179027-9FAC-B047-8C74-D7D66490D08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13281" y="4015416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590809-BCCD-EE4C-8E5B-84E2AC99750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454177" y="401541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0BFEE2-18A2-7544-94B6-C8991E089AD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3454177" y="1304021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49371E-EE33-3C44-9213-517804CFBC6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95072" y="1300167"/>
            <a:ext cx="2445687" cy="244512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i="1">
                <a:solidFill>
                  <a:srgbClr val="59595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8914321-C9E4-CA42-8280-147E984B7A35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695072" y="4015418"/>
            <a:ext cx="2445687" cy="2445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15F1DA7-8459-404F-87CE-F27AE934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3A7F-2389-944A-B81C-6920AA1A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62B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9265C-C7AA-B94D-B951-7E13DC8E5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5D634-9E10-0E4B-932C-A7740F9E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8A2B-7CD2-3341-84FE-8A580CE3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D817F-663A-2C49-B731-3261956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4BAE-DA31-FC4B-AF75-B9E30F226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5B4DE-663C-4D46-B492-4AB0DD4CF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3527"/>
            <a:ext cx="5181600" cy="4793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34028-1E1C-1D46-B1C5-4472A6F5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D164F-13F7-0A4D-A000-5F5AA09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6F37C-9CEA-E245-8318-BBCC836A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7AC4B16-4357-FE4E-AF1F-FDD7F220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6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DD0BC-25A1-6E48-BB91-9BC5FF56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CF2B1-5948-3247-91E1-EDA7AC83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2827B-E079-6042-9436-956CE4D86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3A87-2269-EE4A-AAA2-349CEE4A908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DBFC-C6B2-4847-A83E-36CC850F7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E531-26EA-9C48-9262-9A369D13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B189-EC3B-5448-8F48-F2E723284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9" r:id="rId2"/>
    <p:sldLayoutId id="2147483680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8" r:id="rId14"/>
    <p:sldLayoutId id="2147483677" r:id="rId15"/>
    <p:sldLayoutId id="2147483681" r:id="rId16"/>
    <p:sldLayoutId id="21474836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bg1"/>
          </a:solidFill>
          <a:latin typeface="Rockwell" panose="02060603020205020403" pitchFamily="18" charset="77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59595C"/>
          </a:solidFill>
          <a:latin typeface="Helvetica" pitchFamily="2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4192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IMT Deployment Optimization</a:t>
            </a:r>
            <a:br>
              <a:rPr lang="en-US" dirty="0"/>
            </a:br>
            <a:r>
              <a:rPr lang="en-US" dirty="0"/>
              <a:t>IMT Performance: Phase 3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4F551-2952-3A4B-8FA5-B1308D738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Gregory Macfarlane, Ph.D., PE</a:t>
            </a:r>
          </a:p>
          <a:p>
            <a:r>
              <a:rPr lang="en-US" dirty="0"/>
              <a:t>Grant Schultz, Ph.D., PE, PTOE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7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C37F12-E703-F84B-AD8B-BFF7D50B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662"/>
            <a:ext cx="8114969" cy="557226"/>
          </a:xfrm>
        </p:spPr>
        <p:txBody>
          <a:bodyPr anchor="ctr">
            <a:normAutofit/>
          </a:bodyPr>
          <a:lstStyle/>
          <a:p>
            <a:r>
              <a:rPr lang="en-US" dirty="0"/>
              <a:t>IMT Deployment Optimization</a:t>
            </a:r>
          </a:p>
        </p:txBody>
      </p:sp>
      <p:pic>
        <p:nvPicPr>
          <p:cNvPr id="6" name="Content Placeholder 5" descr="A picture containing chart&#10;&#10;Description automatically generated">
            <a:extLst>
              <a:ext uri="{FF2B5EF4-FFF2-40B4-BE49-F238E27FC236}">
                <a16:creationId xmlns:a16="http://schemas.microsoft.com/office/drawing/2014/main" id="{8EB8BC48-170B-D7E4-8CB1-2C2159236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47445"/>
            <a:ext cx="12171035" cy="4032461"/>
          </a:xfrm>
        </p:spPr>
      </p:pic>
    </p:spTree>
    <p:extLst>
      <p:ext uri="{BB962C8B-B14F-4D97-AF65-F5344CB8AC3E}">
        <p14:creationId xmlns:p14="http://schemas.microsoft.com/office/powerpoint/2010/main" val="16415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C31023-6336-56C4-8828-23D95FF06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896323"/>
            <a:ext cx="5566612" cy="37574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Activity-based mesoscopic modeling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3200" dirty="0"/>
              <a:t>Network change events</a:t>
            </a:r>
          </a:p>
          <a:p>
            <a:r>
              <a:rPr lang="en-US" sz="3200" dirty="0"/>
              <a:t>On-demand vehicle services</a:t>
            </a:r>
          </a:p>
          <a:p>
            <a:r>
              <a:rPr lang="en-US" sz="3200" dirty="0"/>
              <a:t>Working on vehicle dispatch and IMT effect on incidents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ACDF4-17F2-90B8-15CE-BC720A25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33424" y="1173365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1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D26B78-CE72-FF85-6CA8-20C705D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B730398F-D8F4-EF18-5EC6-81EC7E0CF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316" y="45910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6DAB67-53C0-AF7A-36CE-FA0322F57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2" r="29006"/>
          <a:stretch/>
        </p:blipFill>
        <p:spPr bwMode="auto">
          <a:xfrm>
            <a:off x="6587340" y="1260449"/>
            <a:ext cx="473165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4E745E6E-ABB7-B7A2-8F94-60089B62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7" y="1896323"/>
            <a:ext cx="5798841" cy="375745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3200" dirty="0"/>
              <a:t>Least-cost path </a:t>
            </a:r>
            <a:r>
              <a:rPr lang="en-US" sz="3200" b="1" dirty="0">
                <a:solidFill>
                  <a:srgbClr val="92D050"/>
                </a:solidFill>
              </a:rPr>
              <a:t>(Green)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Distance shortest path </a:t>
            </a:r>
            <a:r>
              <a:rPr lang="en-US" sz="3200" b="1" dirty="0">
                <a:solidFill>
                  <a:srgbClr val="0070C0"/>
                </a:solidFill>
              </a:rPr>
              <a:t>(Blue)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/>
              <a:t>IMT vehicles and congestion?</a:t>
            </a:r>
          </a:p>
          <a:p>
            <a:r>
              <a:rPr lang="en-US" sz="3200" dirty="0"/>
              <a:t>‘Float’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9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C35644-6182-A751-740E-951137B1B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943" y="1428433"/>
            <a:ext cx="5094515" cy="4864998"/>
          </a:xfrm>
          <a:ln>
            <a:solidFill>
              <a:srgbClr val="C0000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/>
              <a:t>Changes upon arrival</a:t>
            </a:r>
          </a:p>
          <a:p>
            <a:pPr marL="0" indent="0">
              <a:buNone/>
            </a:pPr>
            <a:endParaRPr lang="en-US" sz="1200" b="1" dirty="0"/>
          </a:p>
          <a:p>
            <a:r>
              <a:rPr lang="en-US" sz="3600" dirty="0"/>
              <a:t>Improve capacity by ‘X’ percentage upon arrival</a:t>
            </a:r>
          </a:p>
          <a:p>
            <a:r>
              <a:rPr lang="en-US" sz="3600" dirty="0"/>
              <a:t>Move up the time for capacity to return to normal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0ECE3B-95DA-2E25-5C60-D5BDFA14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on Network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DCCC2-2864-F680-F5C6-E9A85EF1C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" r="6276"/>
          <a:stretch/>
        </p:blipFill>
        <p:spPr bwMode="auto">
          <a:xfrm>
            <a:off x="5854369" y="1844354"/>
            <a:ext cx="6197600" cy="4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9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1F34-2339-41DD-A31A-152DF73E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95270-5F99-CA80-0DC7-4B651871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22"/>
            <a:ext cx="10515600" cy="4864998"/>
          </a:xfrm>
        </p:spPr>
        <p:txBody>
          <a:bodyPr>
            <a:normAutofit/>
          </a:bodyPr>
          <a:lstStyle/>
          <a:p>
            <a:r>
              <a:rPr lang="en-US" sz="3600" dirty="0"/>
              <a:t> We would like to know your thoughts on IMT dispatch and impact on incident duration.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We hope to continue this conversation in MAY, with scenarios ready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45017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6844-1249-7341-815D-F170320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41924" cy="238760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4785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YU">
      <a:dk1>
        <a:srgbClr val="000000"/>
      </a:dk1>
      <a:lt1>
        <a:srgbClr val="FFFFFF"/>
      </a:lt1>
      <a:dk2>
        <a:srgbClr val="002E5D"/>
      </a:dk2>
      <a:lt2>
        <a:srgbClr val="BDD6E6"/>
      </a:lt2>
      <a:accent1>
        <a:srgbClr val="003CA5"/>
      </a:accent1>
      <a:accent2>
        <a:srgbClr val="A39382"/>
      </a:accent2>
      <a:accent3>
        <a:srgbClr val="00966C"/>
      </a:accent3>
      <a:accent4>
        <a:srgbClr val="D14124"/>
      </a:accent4>
      <a:accent5>
        <a:srgbClr val="A73A64"/>
      </a:accent5>
      <a:accent6>
        <a:srgbClr val="9E2A2B"/>
      </a:accent6>
      <a:hlink>
        <a:srgbClr val="6E7CA0"/>
      </a:hlink>
      <a:folHlink>
        <a:srgbClr val="7C878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C088363D-8004-1741-B9D1-2144FE35E703}" vid="{96A489CC-B5AC-0D40-B971-DFA112D8AA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173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</vt:lpstr>
      <vt:lpstr>Helvetica Neue</vt:lpstr>
      <vt:lpstr>Roboto Slab</vt:lpstr>
      <vt:lpstr>Rockwell</vt:lpstr>
      <vt:lpstr>Office Theme</vt:lpstr>
      <vt:lpstr>IMT Deployment Optimization IMT Performance: Phase 3 </vt:lpstr>
      <vt:lpstr>IMT Deployment Optimization</vt:lpstr>
      <vt:lpstr>Methodology</vt:lpstr>
      <vt:lpstr>Assignment</vt:lpstr>
      <vt:lpstr>Effects on Network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IMT Deployment Optimization IMT Performance: Phase 3</dc:title>
  <dc:creator>Gregory Macfarlane</dc:creator>
  <cp:lastModifiedBy>Daniel Jarvis</cp:lastModifiedBy>
  <cp:revision>88</cp:revision>
  <dcterms:created xsi:type="dcterms:W3CDTF">2022-01-24T20:29:58Z</dcterms:created>
  <dcterms:modified xsi:type="dcterms:W3CDTF">2023-03-21T01:17:48Z</dcterms:modified>
</cp:coreProperties>
</file>