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49"/>
  </p:notesMasterIdLst>
  <p:sldIdLst>
    <p:sldId id="257" r:id="rId2"/>
    <p:sldId id="262" r:id="rId3"/>
    <p:sldId id="261" r:id="rId4"/>
    <p:sldId id="258" r:id="rId5"/>
    <p:sldId id="264" r:id="rId6"/>
    <p:sldId id="271" r:id="rId7"/>
    <p:sldId id="266" r:id="rId8"/>
    <p:sldId id="278" r:id="rId9"/>
    <p:sldId id="284" r:id="rId10"/>
    <p:sldId id="291" r:id="rId11"/>
    <p:sldId id="285" r:id="rId12"/>
    <p:sldId id="306" r:id="rId13"/>
    <p:sldId id="305" r:id="rId14"/>
    <p:sldId id="321" r:id="rId15"/>
    <p:sldId id="322" r:id="rId16"/>
    <p:sldId id="323" r:id="rId17"/>
    <p:sldId id="324" r:id="rId18"/>
    <p:sldId id="279" r:id="rId19"/>
    <p:sldId id="287" r:id="rId20"/>
    <p:sldId id="288" r:id="rId21"/>
    <p:sldId id="314" r:id="rId22"/>
    <p:sldId id="315" r:id="rId23"/>
    <p:sldId id="316" r:id="rId24"/>
    <p:sldId id="280" r:id="rId25"/>
    <p:sldId id="272" r:id="rId26"/>
    <p:sldId id="292" r:id="rId27"/>
    <p:sldId id="293" r:id="rId28"/>
    <p:sldId id="281" r:id="rId29"/>
    <p:sldId id="273" r:id="rId30"/>
    <p:sldId id="274" r:id="rId31"/>
    <p:sldId id="295" r:id="rId32"/>
    <p:sldId id="282" r:id="rId33"/>
    <p:sldId id="276" r:id="rId34"/>
    <p:sldId id="308" r:id="rId35"/>
    <p:sldId id="309" r:id="rId36"/>
    <p:sldId id="310" r:id="rId37"/>
    <p:sldId id="313" r:id="rId38"/>
    <p:sldId id="317" r:id="rId39"/>
    <p:sldId id="283" r:id="rId40"/>
    <p:sldId id="277" r:id="rId41"/>
    <p:sldId id="297" r:id="rId42"/>
    <p:sldId id="300" r:id="rId43"/>
    <p:sldId id="318" r:id="rId44"/>
    <p:sldId id="319" r:id="rId45"/>
    <p:sldId id="320" r:id="rId46"/>
    <p:sldId id="269" r:id="rId47"/>
    <p:sldId id="275" r:id="rId48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50"/>
    </p:embeddedFont>
    <p:embeddedFont>
      <p:font typeface="나눔스퀘어 Bold" panose="020B0600000101010101" pitchFamily="50" charset="-127"/>
      <p:bold r:id="rId51"/>
    </p:embeddedFont>
    <p:embeddedFont>
      <p:font typeface="함초롬바탕" panose="02030504000101010101" pitchFamily="18" charset="-127"/>
      <p:regular r:id="rId52"/>
      <p:bold r:id="rId53"/>
    </p:embeddedFont>
    <p:embeddedFont>
      <p:font typeface="맑은 고딕" panose="020B0503020000020004" pitchFamily="50" charset="-127"/>
      <p:regular r:id="rId54"/>
      <p:bold r:id="rId5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BD"/>
    <a:srgbClr val="D0CECE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67154" autoAdjust="0"/>
  </p:normalViewPr>
  <p:slideViewPr>
    <p:cSldViewPr>
      <p:cViewPr varScale="1">
        <p:scale>
          <a:sx n="40" d="100"/>
          <a:sy n="40" d="100"/>
        </p:scale>
        <p:origin x="4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76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플라스크시큐리티</a:t>
            </a:r>
            <a:r>
              <a:rPr lang="ko-KR" altLang="en-US" dirty="0"/>
              <a:t> 기능분석 발표를 맡은 김지은 입니다 </a:t>
            </a:r>
            <a:endParaRPr lang="en-US" altLang="ko-KR" dirty="0"/>
          </a:p>
          <a:p>
            <a:r>
              <a:rPr lang="ko-KR" altLang="en-US" dirty="0" err="1"/>
              <a:t>발표시작하겠습니다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36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구성입니다</a:t>
            </a:r>
            <a:endParaRPr lang="en-US" altLang="ko-KR" dirty="0"/>
          </a:p>
          <a:p>
            <a:r>
              <a:rPr lang="ko-KR" altLang="en-US" dirty="0" err="1"/>
              <a:t>언어떠라이즈드</a:t>
            </a:r>
            <a:r>
              <a:rPr lang="ko-KR" altLang="en-US" dirty="0"/>
              <a:t> 메소드는 사용자가 </a:t>
            </a:r>
            <a:r>
              <a:rPr lang="ko-KR" altLang="en-US" dirty="0" err="1"/>
              <a:t>로그인해야할때</a:t>
            </a:r>
            <a:r>
              <a:rPr lang="ko-KR" altLang="en-US" dirty="0"/>
              <a:t> 호출됩니다 </a:t>
            </a:r>
            <a:r>
              <a:rPr lang="ko-KR" altLang="en-US" dirty="0" err="1"/>
              <a:t>니드프레시메소드는</a:t>
            </a:r>
            <a:r>
              <a:rPr lang="ko-KR" altLang="en-US" dirty="0"/>
              <a:t> 사용자가 </a:t>
            </a:r>
            <a:r>
              <a:rPr lang="ko-KR" altLang="en-US" dirty="0" err="1"/>
              <a:t>로그인할때</a:t>
            </a:r>
            <a:r>
              <a:rPr lang="ko-KR" altLang="en-US" dirty="0"/>
              <a:t> 호출되지만 세션이 오래됐기 때문에 </a:t>
            </a:r>
            <a:r>
              <a:rPr lang="ko-KR" altLang="en-US" dirty="0" err="1"/>
              <a:t>재인증해야할</a:t>
            </a:r>
            <a:r>
              <a:rPr lang="ko-KR" altLang="en-US" dirty="0"/>
              <a:t> 필요가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456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 구성입니다</a:t>
            </a:r>
            <a:endParaRPr lang="en-US" altLang="ko-KR" dirty="0"/>
          </a:p>
          <a:p>
            <a:r>
              <a:rPr lang="ko-KR" altLang="en-US" dirty="0" err="1"/>
              <a:t>유저로더는</a:t>
            </a:r>
            <a:r>
              <a:rPr lang="ko-KR" altLang="en-US" dirty="0"/>
              <a:t> 세션에서 사용자를 다시 로드하기위한 </a:t>
            </a:r>
            <a:r>
              <a:rPr lang="ko-KR" altLang="en-US" dirty="0" err="1"/>
              <a:t>콜백을</a:t>
            </a:r>
            <a:r>
              <a:rPr lang="ko-KR" altLang="en-US" dirty="0"/>
              <a:t> 설정합니다 설정한 함수는 </a:t>
            </a:r>
            <a:r>
              <a:rPr lang="ko-KR" altLang="en-US" dirty="0" err="1"/>
              <a:t>사용자아이디를</a:t>
            </a:r>
            <a:r>
              <a:rPr lang="ko-KR" altLang="en-US" dirty="0"/>
              <a:t> 가져와 사용자 객체를 반환하거나 </a:t>
            </a:r>
            <a:r>
              <a:rPr lang="en-US" altLang="ko-KR" dirty="0"/>
              <a:t>none </a:t>
            </a:r>
            <a:r>
              <a:rPr lang="ko-KR" altLang="en-US" dirty="0"/>
              <a:t>사용자가 존재하지 않는 경우 사용합니다</a:t>
            </a:r>
            <a:endParaRPr lang="en-US" altLang="ko-KR" dirty="0"/>
          </a:p>
          <a:p>
            <a:r>
              <a:rPr lang="en-US" altLang="ko-KR" dirty="0" err="1"/>
              <a:t>Anonymous_user</a:t>
            </a:r>
            <a:r>
              <a:rPr lang="ko-KR" altLang="en-US" dirty="0"/>
              <a:t>는 아무도 </a:t>
            </a:r>
            <a:r>
              <a:rPr lang="ko-KR" altLang="en-US" dirty="0" err="1"/>
              <a:t>로그인하지않았을때</a:t>
            </a:r>
            <a:r>
              <a:rPr lang="ko-KR" altLang="en-US" dirty="0"/>
              <a:t> 사용되는 익명사용자를 생성하는 클래스 또는 </a:t>
            </a:r>
            <a:r>
              <a:rPr lang="ko-KR" altLang="en-US" dirty="0" err="1"/>
              <a:t>팩토리</a:t>
            </a:r>
            <a:r>
              <a:rPr lang="ko-KR" altLang="en-US" dirty="0"/>
              <a:t> 함수입니다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16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뷰보호입니다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로그인 </a:t>
            </a:r>
            <a:r>
              <a:rPr lang="ko-KR" altLang="en-US" dirty="0" err="1"/>
              <a:t>리콰이어드는</a:t>
            </a:r>
            <a:r>
              <a:rPr lang="ko-KR" altLang="en-US" dirty="0"/>
              <a:t> </a:t>
            </a:r>
            <a:r>
              <a:rPr lang="ko-KR" altLang="en-US" dirty="0" err="1"/>
              <a:t>실제뷰를</a:t>
            </a:r>
            <a:r>
              <a:rPr lang="ko-KR" altLang="en-US" dirty="0"/>
              <a:t> 호출하기 전에 현재 사용자가 로그인 하고 인증되었는지 </a:t>
            </a:r>
            <a:r>
              <a:rPr lang="ko-KR" altLang="en-US" dirty="0" err="1"/>
              <a:t>확인할수</a:t>
            </a:r>
            <a:r>
              <a:rPr lang="ko-KR" altLang="en-US" dirty="0"/>
              <a:t> 있습니다</a:t>
            </a:r>
            <a:endParaRPr lang="en-US" altLang="ko-KR" dirty="0"/>
          </a:p>
          <a:p>
            <a:r>
              <a:rPr lang="ko-KR" altLang="en-US" dirty="0" err="1"/>
              <a:t>프레시로그인</a:t>
            </a:r>
            <a:r>
              <a:rPr lang="ko-KR" altLang="en-US" dirty="0"/>
              <a:t> </a:t>
            </a:r>
            <a:r>
              <a:rPr lang="ko-KR" altLang="en-US" dirty="0" err="1"/>
              <a:t>리콰이어드는</a:t>
            </a:r>
            <a:r>
              <a:rPr lang="ko-KR" altLang="en-US" dirty="0"/>
              <a:t> 현재사용자의 로그인 정보가 새로 생성됩니다 즉 세션은 </a:t>
            </a:r>
            <a:r>
              <a:rPr lang="ko-KR" altLang="en-US" dirty="0" err="1"/>
              <a:t>리멤버미</a:t>
            </a:r>
            <a:r>
              <a:rPr lang="ko-KR" altLang="en-US" dirty="0"/>
              <a:t> 쿠키에서 복원 되지않습니다 쿠키도둑질을 </a:t>
            </a:r>
            <a:r>
              <a:rPr lang="ko-KR" altLang="en-US" dirty="0" err="1"/>
              <a:t>지연시키기위하여</a:t>
            </a:r>
            <a:r>
              <a:rPr lang="ko-KR" altLang="en-US" dirty="0"/>
              <a:t> 이메일이나 패스워드를 바꾸는 것과 같은 민감한 작업은 보호되어야 합니다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89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메커니즘입니다</a:t>
            </a:r>
            <a:endParaRPr lang="en-US" altLang="ko-KR" dirty="0"/>
          </a:p>
          <a:p>
            <a:r>
              <a:rPr lang="ko-KR" altLang="en-US" dirty="0"/>
              <a:t>로그인 </a:t>
            </a:r>
            <a:r>
              <a:rPr lang="ko-KR" altLang="en-US" dirty="0" err="1"/>
              <a:t>프레시는</a:t>
            </a:r>
            <a:r>
              <a:rPr lang="ko-KR" altLang="en-US" dirty="0"/>
              <a:t> 현재로그인이 최신이면 </a:t>
            </a:r>
            <a:r>
              <a:rPr lang="ko-KR" altLang="en-US" dirty="0" err="1"/>
              <a:t>트루를</a:t>
            </a:r>
            <a:r>
              <a:rPr lang="ko-KR" altLang="en-US" dirty="0"/>
              <a:t> 반환합니다</a:t>
            </a:r>
            <a:endParaRPr lang="en-US" altLang="ko-KR" dirty="0"/>
          </a:p>
          <a:p>
            <a:r>
              <a:rPr lang="ko-KR" altLang="en-US" dirty="0"/>
              <a:t>로그인 유저는 사용자를 기록</a:t>
            </a:r>
            <a:r>
              <a:rPr lang="en-US" altLang="ko-KR" dirty="0"/>
              <a:t>,</a:t>
            </a:r>
            <a:r>
              <a:rPr lang="ko-KR" altLang="en-US" dirty="0"/>
              <a:t>실제사용자 객체를 여기에 전달합니다</a:t>
            </a:r>
            <a:endParaRPr lang="en-US" altLang="ko-KR" dirty="0"/>
          </a:p>
          <a:p>
            <a:r>
              <a:rPr lang="ko-KR" altLang="en-US" dirty="0" err="1"/>
              <a:t>이즈액티브속성이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이면 로그인 되지않습니다 </a:t>
            </a:r>
            <a:endParaRPr lang="en-US" altLang="ko-KR" dirty="0"/>
          </a:p>
          <a:p>
            <a:r>
              <a:rPr lang="ko-KR" altLang="en-US" dirty="0" err="1"/>
              <a:t>로그인시도가</a:t>
            </a:r>
            <a:r>
              <a:rPr lang="ko-KR" altLang="en-US" dirty="0"/>
              <a:t> 성공하면 </a:t>
            </a:r>
            <a:r>
              <a:rPr lang="ko-KR" altLang="en-US" dirty="0" err="1"/>
              <a:t>트루를</a:t>
            </a:r>
            <a:r>
              <a:rPr lang="ko-KR" altLang="en-US" dirty="0"/>
              <a:t> 실패하면 </a:t>
            </a:r>
            <a:r>
              <a:rPr lang="ko-KR" altLang="en-US" dirty="0" err="1"/>
              <a:t>폴스를</a:t>
            </a:r>
            <a:r>
              <a:rPr lang="ko-KR" altLang="en-US" dirty="0"/>
              <a:t> 반환합니다</a:t>
            </a:r>
            <a:endParaRPr lang="en-US" altLang="ko-KR" dirty="0"/>
          </a:p>
          <a:p>
            <a:r>
              <a:rPr lang="ko-KR" altLang="en-US" dirty="0"/>
              <a:t>로그아웃유저는 사용자를 로그아웃하고 </a:t>
            </a:r>
            <a:r>
              <a:rPr lang="ko-KR" altLang="en-US" dirty="0" err="1"/>
              <a:t>리멤버미</a:t>
            </a:r>
            <a:r>
              <a:rPr lang="ko-KR" altLang="en-US" dirty="0"/>
              <a:t> 쿠키를 정리합니다</a:t>
            </a:r>
            <a:endParaRPr lang="en-US" altLang="ko-KR" dirty="0"/>
          </a:p>
          <a:p>
            <a:r>
              <a:rPr lang="ko-KR" altLang="en-US" dirty="0" err="1"/>
              <a:t>컨펌</a:t>
            </a:r>
            <a:r>
              <a:rPr lang="ko-KR" altLang="en-US" dirty="0"/>
              <a:t> 로그인은 현재 세션을 새로 설정합니다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218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로그인을 </a:t>
            </a:r>
            <a:r>
              <a:rPr lang="ko-KR" altLang="en-US" dirty="0" err="1"/>
              <a:t>설명드리겠습니다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78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55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152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90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플라스크 메일입니다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64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플라스크 메일은 표준 플라스크 구성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통해 구성됩니다 사용가능한 옵션은 다음과 같습니다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1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목차입니다</a:t>
            </a:r>
            <a:endParaRPr lang="en-US" altLang="ko-KR" dirty="0"/>
          </a:p>
          <a:p>
            <a:r>
              <a:rPr lang="ko-KR" altLang="en-US" dirty="0"/>
              <a:t>개요 </a:t>
            </a:r>
            <a:r>
              <a:rPr lang="en-US" altLang="ko-KR" dirty="0"/>
              <a:t>, </a:t>
            </a:r>
            <a:r>
              <a:rPr lang="ko-KR" altLang="en-US" dirty="0"/>
              <a:t>기능 분석순으로 진행하겠습니다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789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플라스크메일점메일의</a:t>
            </a:r>
            <a:r>
              <a:rPr lang="ko-KR" altLang="en-US" dirty="0"/>
              <a:t> 양식입니다</a:t>
            </a:r>
            <a:endParaRPr lang="en-US" altLang="ko-KR" dirty="0"/>
          </a:p>
          <a:p>
            <a:r>
              <a:rPr lang="ko-KR" altLang="en-US" dirty="0" err="1"/>
              <a:t>센드는</a:t>
            </a:r>
            <a:r>
              <a:rPr lang="ko-KR" altLang="en-US" dirty="0"/>
              <a:t> 메시지 클래스 개체의 내용을 전송합니다</a:t>
            </a:r>
            <a:endParaRPr lang="en-US" altLang="ko-KR" dirty="0"/>
          </a:p>
          <a:p>
            <a:r>
              <a:rPr lang="ko-KR" altLang="en-US" dirty="0" err="1"/>
              <a:t>커넥트는</a:t>
            </a:r>
            <a:r>
              <a:rPr lang="ko-KR" altLang="en-US" dirty="0"/>
              <a:t> 메일 호스트와 연결합니다</a:t>
            </a:r>
            <a:endParaRPr lang="en-US" altLang="ko-KR" dirty="0"/>
          </a:p>
          <a:p>
            <a:r>
              <a:rPr lang="ko-KR" altLang="en-US" dirty="0" err="1"/>
              <a:t>센드메시지는</a:t>
            </a:r>
            <a:r>
              <a:rPr lang="ko-KR" altLang="en-US" dirty="0"/>
              <a:t> 메시지 개체를 전송합니다</a:t>
            </a:r>
            <a:endParaRPr lang="en-US" altLang="ko-KR" dirty="0"/>
          </a:p>
          <a:p>
            <a:r>
              <a:rPr lang="ko-KR" altLang="en-US" dirty="0" err="1"/>
              <a:t>어태치는</a:t>
            </a:r>
            <a:r>
              <a:rPr lang="ko-KR" altLang="en-US" dirty="0"/>
              <a:t> 메시지에 첨부파일추가 </a:t>
            </a:r>
            <a:r>
              <a:rPr lang="ko-KR" altLang="en-US" dirty="0" err="1"/>
              <a:t>파일네임</a:t>
            </a:r>
            <a:r>
              <a:rPr lang="ko-KR" altLang="en-US" dirty="0"/>
              <a:t> </a:t>
            </a:r>
            <a:r>
              <a:rPr lang="ko-KR" altLang="en-US" dirty="0" err="1"/>
              <a:t>컨텐트타입</a:t>
            </a:r>
            <a:r>
              <a:rPr lang="ko-KR" altLang="en-US" dirty="0"/>
              <a:t> 데이터 </a:t>
            </a:r>
            <a:r>
              <a:rPr lang="ko-KR" altLang="en-US" dirty="0" err="1"/>
              <a:t>디스포지션</a:t>
            </a:r>
            <a:r>
              <a:rPr lang="ko-KR" altLang="en-US" dirty="0"/>
              <a:t> 같은 매개변수를 사용합니다</a:t>
            </a:r>
            <a:endParaRPr lang="en-US" altLang="ko-KR" dirty="0"/>
          </a:p>
          <a:p>
            <a:r>
              <a:rPr lang="ko-KR" altLang="en-US" dirty="0" err="1"/>
              <a:t>애드</a:t>
            </a:r>
            <a:r>
              <a:rPr lang="ko-KR" altLang="en-US" dirty="0"/>
              <a:t> </a:t>
            </a:r>
            <a:r>
              <a:rPr lang="ko-KR" altLang="en-US" dirty="0" err="1"/>
              <a:t>리시피언트는</a:t>
            </a:r>
            <a:r>
              <a:rPr lang="ko-KR" altLang="en-US" dirty="0"/>
              <a:t> 메시지에 다른 수신인을 추가합니다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67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메시지를 보내려면 메시지 인스턴스를 만듭니다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71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코드처럼 에드 </a:t>
            </a:r>
            <a:r>
              <a:rPr lang="ko-KR" altLang="en-US" dirty="0" err="1"/>
              <a:t>리시피언트는</a:t>
            </a:r>
            <a:r>
              <a:rPr lang="ko-KR" altLang="en-US" dirty="0"/>
              <a:t> 수신자 이메일을 한꺼번에 추가하거나 하나씩 </a:t>
            </a:r>
            <a:r>
              <a:rPr lang="ko-KR" altLang="en-US" dirty="0" err="1"/>
              <a:t>추가할수있습니다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81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메시지를 </a:t>
            </a:r>
            <a:r>
              <a:rPr lang="ko-KR" altLang="en-US" dirty="0" err="1"/>
              <a:t>보낼때는</a:t>
            </a:r>
            <a:r>
              <a:rPr lang="ko-KR" altLang="en-US" dirty="0"/>
              <a:t> 플라스크 응용프로그램으로 구성된 메일 인스턴스를 사용합니다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432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플라스크 </a:t>
            </a:r>
            <a:r>
              <a:rPr lang="ko-KR" altLang="en-US" dirty="0" err="1"/>
              <a:t>프린서플입니다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067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위읽기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96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특징은 리소스에 대한 </a:t>
            </a:r>
            <a:r>
              <a:rPr lang="ko-KR" altLang="en-US" dirty="0" err="1"/>
              <a:t>엑세스</a:t>
            </a:r>
            <a:r>
              <a:rPr lang="ko-KR" altLang="en-US" dirty="0"/>
              <a:t> 보호</a:t>
            </a:r>
            <a:r>
              <a:rPr lang="en-US" altLang="ko-KR" dirty="0"/>
              <a:t>, </a:t>
            </a:r>
            <a:r>
              <a:rPr lang="ko-KR" altLang="en-US" dirty="0"/>
              <a:t>세부적인 리소스 보호 이 두가지가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4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구성입니다</a:t>
            </a:r>
            <a:endParaRPr lang="en-US" altLang="ko-KR" dirty="0"/>
          </a:p>
          <a:p>
            <a:r>
              <a:rPr lang="ko-KR" altLang="en-US" dirty="0"/>
              <a:t>아이덴티티는 사용자를 나타내며 각 요청에 대해 다양한위치에서 저장 로드 됩니다 </a:t>
            </a:r>
            <a:endParaRPr lang="en-US" altLang="ko-KR" dirty="0"/>
          </a:p>
          <a:p>
            <a:r>
              <a:rPr lang="ko-KR" altLang="en-US" dirty="0"/>
              <a:t>아이디는 시스템에 대한 사용자의 아바타입니다 </a:t>
            </a:r>
            <a:endParaRPr lang="en-US" altLang="ko-KR" dirty="0"/>
          </a:p>
          <a:p>
            <a:r>
              <a:rPr lang="ko-KR" altLang="en-US" dirty="0"/>
              <a:t>요기에는 사용자가 가지고 있는 </a:t>
            </a:r>
            <a:r>
              <a:rPr lang="ko-KR" altLang="en-US" dirty="0" err="1"/>
              <a:t>엑세스</a:t>
            </a:r>
            <a:r>
              <a:rPr lang="ko-KR" altLang="en-US" dirty="0"/>
              <a:t> 권한이 들어있습니다</a:t>
            </a:r>
            <a:endParaRPr lang="en-US" altLang="ko-KR" dirty="0"/>
          </a:p>
          <a:p>
            <a:r>
              <a:rPr lang="ko-KR" altLang="en-US" dirty="0" err="1"/>
              <a:t>니드는</a:t>
            </a:r>
            <a:r>
              <a:rPr lang="ko-KR" altLang="en-US" dirty="0"/>
              <a:t> </a:t>
            </a:r>
            <a:r>
              <a:rPr lang="ko-KR" altLang="en-US" dirty="0" err="1"/>
              <a:t>엑세스</a:t>
            </a:r>
            <a:r>
              <a:rPr lang="ko-KR" altLang="en-US" dirty="0"/>
              <a:t> 제어의 가장 작은 단위이며 상황에 대한 특정 매개변수를 나타냅니다</a:t>
            </a:r>
            <a:endParaRPr lang="en-US" altLang="ko-KR" dirty="0"/>
          </a:p>
          <a:p>
            <a:r>
              <a:rPr lang="ko-KR" altLang="en-US" dirty="0" err="1"/>
              <a:t>퍼미션은</a:t>
            </a:r>
            <a:r>
              <a:rPr lang="ko-KR" altLang="en-US" dirty="0"/>
              <a:t> 리소스 </a:t>
            </a:r>
            <a:r>
              <a:rPr lang="ko-KR" altLang="en-US" dirty="0" err="1"/>
              <a:t>엑세스를</a:t>
            </a:r>
            <a:r>
              <a:rPr lang="ko-KR" altLang="en-US" dirty="0"/>
              <a:t> 위해 필요한 모든 요구사항 집합 입니다 </a:t>
            </a:r>
            <a:endParaRPr lang="en-US" altLang="ko-KR" dirty="0"/>
          </a:p>
          <a:p>
            <a:r>
              <a:rPr lang="ko-KR" altLang="en-US" dirty="0"/>
              <a:t>아이덴티티 </a:t>
            </a:r>
            <a:r>
              <a:rPr lang="ko-KR" altLang="en-US" dirty="0" err="1"/>
              <a:t>컨테스트는</a:t>
            </a:r>
            <a:r>
              <a:rPr lang="ko-KR" altLang="en-US" dirty="0"/>
              <a:t> 특정의 </a:t>
            </a:r>
            <a:r>
              <a:rPr lang="ko-KR" altLang="en-US" dirty="0" err="1"/>
              <a:t>엑세스권에</a:t>
            </a:r>
            <a:r>
              <a:rPr lang="ko-KR" altLang="en-US" dirty="0"/>
              <a:t> 대한 특정 아이디의 문맥입니다 컨텍스트 관리자 또는 </a:t>
            </a:r>
            <a:r>
              <a:rPr lang="ko-KR" altLang="en-US" dirty="0" err="1"/>
              <a:t>데코레이터로</a:t>
            </a:r>
            <a:r>
              <a:rPr lang="ko-KR" altLang="en-US" dirty="0"/>
              <a:t> 사용 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22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플라스크 </a:t>
            </a:r>
            <a:r>
              <a:rPr lang="en-US" altLang="ko-KR" dirty="0"/>
              <a:t>wtf</a:t>
            </a:r>
            <a:r>
              <a:rPr lang="ko-KR" altLang="en-US" dirty="0"/>
              <a:t>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79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플라스크더블유티폼스는</a:t>
            </a:r>
            <a:r>
              <a:rPr lang="ko-KR" altLang="en-US" dirty="0"/>
              <a:t> </a:t>
            </a:r>
            <a:r>
              <a:rPr lang="en-US" altLang="ko-KR" dirty="0" err="1"/>
              <a:t>csrf</a:t>
            </a:r>
            <a:r>
              <a:rPr lang="en-US" altLang="ko-KR" dirty="0"/>
              <a:t> </a:t>
            </a:r>
            <a:r>
              <a:rPr lang="ko-KR" altLang="en-US" dirty="0" err="1"/>
              <a:t>파일업로드및</a:t>
            </a:r>
            <a:r>
              <a:rPr lang="ko-KR" altLang="en-US" dirty="0"/>
              <a:t> </a:t>
            </a:r>
            <a:r>
              <a:rPr lang="ko-KR" altLang="en-US" dirty="0" err="1"/>
              <a:t>리캡챠를</a:t>
            </a:r>
            <a:r>
              <a:rPr lang="ko-KR" altLang="en-US" dirty="0"/>
              <a:t> 포함한 </a:t>
            </a:r>
            <a:r>
              <a:rPr lang="ko-KR" altLang="en-US" dirty="0" err="1"/>
              <a:t>플라스크및</a:t>
            </a:r>
            <a:r>
              <a:rPr lang="ko-KR" altLang="en-US" dirty="0"/>
              <a:t> </a:t>
            </a:r>
            <a:r>
              <a:rPr lang="ko-KR" altLang="en-US" dirty="0" err="1"/>
              <a:t>더블유티폼스를</a:t>
            </a:r>
            <a:r>
              <a:rPr lang="ko-KR" altLang="en-US" dirty="0"/>
              <a:t> 간단하게 통합합니다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96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783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특징입니다</a:t>
            </a:r>
            <a:endParaRPr lang="en-US" altLang="ko-KR" dirty="0"/>
          </a:p>
          <a:p>
            <a:r>
              <a:rPr lang="ko-KR" altLang="en-US" dirty="0" err="1"/>
              <a:t>더블유티폼스와</a:t>
            </a:r>
            <a:r>
              <a:rPr lang="ko-KR" altLang="en-US" dirty="0"/>
              <a:t> 통합합니다</a:t>
            </a:r>
            <a:endParaRPr lang="en-US" altLang="ko-KR" dirty="0"/>
          </a:p>
          <a:p>
            <a:r>
              <a:rPr lang="en-US" altLang="ko-KR" dirty="0" err="1"/>
              <a:t>Csrf</a:t>
            </a:r>
            <a:r>
              <a:rPr lang="ko-KR" altLang="en-US" dirty="0"/>
              <a:t>토큰으로 양식을 보안합니다</a:t>
            </a:r>
            <a:endParaRPr lang="en-US" altLang="ko-KR" dirty="0"/>
          </a:p>
          <a:p>
            <a:r>
              <a:rPr lang="ko-KR" altLang="en-US" dirty="0"/>
              <a:t>글로벌 </a:t>
            </a:r>
            <a:r>
              <a:rPr lang="en-US" altLang="ko-KR" dirty="0" err="1"/>
              <a:t>csrf</a:t>
            </a:r>
            <a:r>
              <a:rPr lang="ko-KR" altLang="en-US" dirty="0"/>
              <a:t>를 보호합니다</a:t>
            </a:r>
            <a:endParaRPr lang="en-US" altLang="ko-KR" dirty="0"/>
          </a:p>
          <a:p>
            <a:r>
              <a:rPr lang="ko-KR" altLang="en-US" dirty="0" err="1"/>
              <a:t>리캡챠를</a:t>
            </a:r>
            <a:r>
              <a:rPr lang="ko-KR" altLang="en-US" dirty="0"/>
              <a:t> 지원합니다</a:t>
            </a:r>
            <a:endParaRPr lang="en-US" altLang="ko-KR" dirty="0"/>
          </a:p>
          <a:p>
            <a:r>
              <a:rPr lang="ko-KR" altLang="en-US" dirty="0"/>
              <a:t>플라스크 업로드에서 작동하는 </a:t>
            </a:r>
            <a:r>
              <a:rPr lang="ko-KR" altLang="en-US" dirty="0" err="1"/>
              <a:t>파일업로드입니다</a:t>
            </a:r>
            <a:endParaRPr lang="en-US" altLang="ko-KR" dirty="0"/>
          </a:p>
          <a:p>
            <a:r>
              <a:rPr lang="ko-KR" altLang="en-US" dirty="0"/>
              <a:t>플라스크 바벨을 사용한 국제화입니다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3928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유효성 검사기 클래스입니다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리콰이어드는</a:t>
            </a:r>
            <a:r>
              <a:rPr lang="ko-KR" altLang="en-US" dirty="0"/>
              <a:t> 입력필드가 </a:t>
            </a:r>
            <a:r>
              <a:rPr lang="ko-KR" altLang="en-US" dirty="0" err="1"/>
              <a:t>비어있는지</a:t>
            </a:r>
            <a:r>
              <a:rPr lang="ko-KR" altLang="en-US" dirty="0"/>
              <a:t> 확인합니다</a:t>
            </a:r>
            <a:endParaRPr lang="en-US" altLang="ko-KR" dirty="0"/>
          </a:p>
          <a:p>
            <a:r>
              <a:rPr lang="ko-KR" altLang="en-US" dirty="0"/>
              <a:t>이메일은 필드의 텍스트가 전자메일 아이디 규칙을 따르는 지 여부를 확인합니다</a:t>
            </a:r>
            <a:endParaRPr lang="en-US" altLang="ko-KR" dirty="0"/>
          </a:p>
          <a:p>
            <a:r>
              <a:rPr lang="ko-KR" altLang="en-US" dirty="0"/>
              <a:t>아이피 어드레스는 입력필드에서 아이피 주소 유효성검사를 합니다</a:t>
            </a:r>
            <a:endParaRPr lang="en-US" altLang="ko-KR" dirty="0"/>
          </a:p>
          <a:p>
            <a:r>
              <a:rPr lang="ko-KR" altLang="en-US" dirty="0" err="1"/>
              <a:t>렝스는</a:t>
            </a:r>
            <a:r>
              <a:rPr lang="ko-KR" altLang="en-US" dirty="0"/>
              <a:t> 입력필드의 문자열길이가 지정된 범위에 있는지 확인합니다</a:t>
            </a:r>
            <a:endParaRPr lang="en-US" altLang="ko-KR" dirty="0"/>
          </a:p>
          <a:p>
            <a:r>
              <a:rPr lang="ko-KR" altLang="en-US" dirty="0"/>
              <a:t>넘버 </a:t>
            </a:r>
            <a:r>
              <a:rPr lang="ko-KR" altLang="en-US" dirty="0" err="1"/>
              <a:t>랭지는</a:t>
            </a:r>
            <a:r>
              <a:rPr lang="ko-KR" altLang="en-US" dirty="0"/>
              <a:t> 주어진 범위내에서 입력필드의 숫자 유효성 검사를 합니다 </a:t>
            </a:r>
            <a:endParaRPr lang="en-US" altLang="ko-KR" dirty="0"/>
          </a:p>
          <a:p>
            <a:r>
              <a:rPr lang="ko-KR" altLang="en-US" dirty="0" err="1"/>
              <a:t>유알엘은</a:t>
            </a:r>
            <a:r>
              <a:rPr lang="ko-KR" altLang="en-US" dirty="0"/>
              <a:t> 입력필드에 입력된 </a:t>
            </a:r>
            <a:r>
              <a:rPr lang="ko-KR" altLang="en-US" dirty="0" err="1"/>
              <a:t>유알엘의</a:t>
            </a:r>
            <a:r>
              <a:rPr lang="ko-KR" altLang="en-US" dirty="0"/>
              <a:t> 유효성을 검사합니다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2832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이츠댄저러스입니다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205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Signer</a:t>
            </a:r>
            <a:r>
              <a:rPr lang="ko-KR" altLang="en-US" dirty="0"/>
              <a:t>클래스는 특정문장에 서명을 붙일 수 있습니다</a:t>
            </a:r>
            <a:endParaRPr lang="en-US" altLang="ko-KR" dirty="0"/>
          </a:p>
          <a:p>
            <a:r>
              <a:rPr lang="ko-KR" altLang="en-US" dirty="0" err="1"/>
              <a:t>밑줄친</a:t>
            </a:r>
            <a:r>
              <a:rPr lang="ko-KR" altLang="en-US" dirty="0"/>
              <a:t> 부분이 서명에 해당합니다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391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언사인메서드를</a:t>
            </a:r>
            <a:r>
              <a:rPr lang="ko-KR" altLang="en-US" dirty="0"/>
              <a:t> 이용하여 서명을 제거할 수 있습니다</a:t>
            </a:r>
            <a:endParaRPr lang="en-US" altLang="ko-KR" dirty="0"/>
          </a:p>
          <a:p>
            <a:r>
              <a:rPr lang="ko-KR" altLang="en-US" dirty="0"/>
              <a:t>다음 코드는 서명을 제거한 코드입니다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7603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타임스탬프사이너클래스는</a:t>
            </a:r>
            <a:r>
              <a:rPr lang="ko-KR" altLang="en-US" dirty="0"/>
              <a:t> 시간정보를 가지는 서명을 붙일 수 있습니다</a:t>
            </a:r>
            <a:endParaRPr lang="en-US" altLang="ko-KR" dirty="0"/>
          </a:p>
          <a:p>
            <a:r>
              <a:rPr lang="ko-KR" altLang="en-US" dirty="0"/>
              <a:t>언사인 할 때는 시간정보까지 확인해야합니다 시간정보가 맞지 않다면 언사인 할 수 없습니다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832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직렬화클래스입니다</a:t>
            </a:r>
            <a:endParaRPr lang="en-US" altLang="ko-KR" dirty="0"/>
          </a:p>
          <a:p>
            <a:r>
              <a:rPr lang="ko-KR" altLang="en-US" dirty="0"/>
              <a:t>모듈내에서 스트링을 다루기 쉽지않아 </a:t>
            </a:r>
            <a:r>
              <a:rPr lang="ko-KR" altLang="en-US" dirty="0" err="1"/>
              <a:t>바이트스트림으로</a:t>
            </a:r>
            <a:r>
              <a:rPr lang="ko-KR" altLang="en-US" dirty="0"/>
              <a:t> 바꾸는 직렬화를 제공합니다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35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Safe Serialization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클래스는 한정된 문자만 사용해야하는 환경에서 신뢰할 수 있는 스트링을 통과시키고 싶을 때 사용합니다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91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salt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 다른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암호예제를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비교 불가능하게 만들어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해싱을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보존하는 방법이며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위에 설명된 모든 클래스에 적용됩니다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261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패스립입니다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9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Flask-Security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분석을 통해서 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웹 프레임워크인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보안 메커니즘의 작동 방식과 활용 사례를 알아보는 것의 주안점을 두었습니다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419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패스립은 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와 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위한 암호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hashing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라이브러리입니다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여기서 </a:t>
            </a:r>
            <a:r>
              <a:rPr lang="ko-KR" altLang="en-US" dirty="0" err="1"/>
              <a:t>해시란</a:t>
            </a:r>
            <a:r>
              <a:rPr lang="ko-KR" altLang="en-US" dirty="0"/>
              <a:t> 임의의 데이터로부터 짧은 전자지문을 만들어내는 방법으로 보안을 위해 일부로 어려운 값으로 바꾸는 것을 말합니다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4007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구현되는 플랫폼들입니다 패스립은 거의 모든 </a:t>
            </a:r>
            <a:r>
              <a:rPr lang="en-US" altLang="ko-KR" dirty="0" err="1"/>
              <a:t>os</a:t>
            </a:r>
            <a:r>
              <a:rPr lang="ko-KR" altLang="en-US" dirty="0"/>
              <a:t>의존적 기능을 위한 </a:t>
            </a:r>
            <a:r>
              <a:rPr lang="en-US" altLang="ko-KR" dirty="0"/>
              <a:t>fallback</a:t>
            </a:r>
            <a:r>
              <a:rPr lang="ko-KR" altLang="en-US" dirty="0"/>
              <a:t>을 포함하고 있기 때문에 모든 운영체제와 환경에서 작동됩니다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692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원하는 해시를 가져옵니다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 코드에서는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PasswordHash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파생 된  이러한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(pbkdf2_sha256)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클래스를 사용합니다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444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PasswordHash.hash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암호를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호출은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유니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 인코딩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라운드 값 선택 및 임의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생성을 담당합니다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7474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호출은 새로운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생성하기 때문에 같은 암호를 사용하더라도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호출간에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결과 해시의 내용이 달라집니다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802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 다음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PasswordHash.verify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호출하여 기존 해시와 비교하여 사용자 입력을 확인할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3430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이것으로 </a:t>
            </a:r>
            <a:r>
              <a:rPr lang="en-US" altLang="ko-KR" dirty="0"/>
              <a:t>5</a:t>
            </a:r>
            <a:r>
              <a:rPr lang="ko-KR" altLang="en-US" dirty="0"/>
              <a:t>조 기능분석발표를 마치겠습니다 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1265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ffectLst/>
              </a:rPr>
              <a:t>더블유티에프시에스알에프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~ 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~</a:t>
            </a:r>
            <a:r>
              <a:rPr lang="ko-KR" altLang="en-US" dirty="0">
                <a:effectLst/>
              </a:rPr>
              <a:t>입니다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Wtf </a:t>
            </a:r>
            <a:r>
              <a:rPr lang="ko-KR" altLang="en-US" dirty="0">
                <a:effectLst/>
              </a:rPr>
              <a:t>구성입니다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860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플라스크 </a:t>
            </a:r>
            <a:r>
              <a:rPr lang="ko-KR" altLang="en-US" dirty="0" err="1"/>
              <a:t>시큐리티의</a:t>
            </a:r>
            <a:r>
              <a:rPr lang="ko-KR" altLang="en-US" dirty="0"/>
              <a:t> 사용 대상자는 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플라스크 </a:t>
            </a:r>
            <a:r>
              <a:rPr lang="ko-KR" altLang="en-US" dirty="0" err="1"/>
              <a:t>시큐리티의</a:t>
            </a:r>
            <a:r>
              <a:rPr lang="ko-KR" altLang="en-US" dirty="0"/>
              <a:t> 사용목적은 </a:t>
            </a:r>
            <a:r>
              <a:rPr lang="en-US" altLang="ko-KR" dirty="0"/>
              <a:t>~ </a:t>
            </a:r>
            <a:r>
              <a:rPr lang="ko-KR" altLang="en-US" dirty="0"/>
              <a:t>확장기능을 제공합니다</a:t>
            </a:r>
            <a:endParaRPr lang="en-US" altLang="ko-KR" dirty="0"/>
          </a:p>
          <a:p>
            <a:r>
              <a:rPr lang="ko-KR" altLang="en-US" dirty="0" err="1"/>
              <a:t>깃허브주소는</a:t>
            </a:r>
            <a:r>
              <a:rPr lang="ko-KR" altLang="en-US" dirty="0"/>
              <a:t> 다음과 같습니다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07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 분석입니다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5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하나하나 말하기</a:t>
            </a:r>
            <a:r>
              <a:rPr lang="en-US" altLang="ko-KR" dirty="0"/>
              <a:t>)</a:t>
            </a:r>
            <a:r>
              <a:rPr lang="ko-KR" altLang="en-US" dirty="0" err="1"/>
              <a:t>이순서대로</a:t>
            </a:r>
            <a:r>
              <a:rPr lang="ko-KR" altLang="en-US" dirty="0"/>
              <a:t> </a:t>
            </a:r>
            <a:r>
              <a:rPr lang="ko-KR" altLang="en-US" dirty="0" err="1"/>
              <a:t>설명드리겠습니다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63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플라스크로그인입니다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65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플라스크로그인은 세션에 활성 사용자 아이디를 저장하고 쉽게 로그인 및 </a:t>
            </a:r>
            <a:r>
              <a:rPr lang="ko-KR" altLang="en-US" dirty="0" err="1"/>
              <a:t>로그아웃하는기능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보기를 로그인</a:t>
            </a:r>
            <a:r>
              <a:rPr lang="en-US" altLang="ko-KR" dirty="0"/>
              <a:t>,</a:t>
            </a:r>
            <a:r>
              <a:rPr lang="ko-KR" altLang="en-US" dirty="0"/>
              <a:t>로그아웃 한 </a:t>
            </a:r>
            <a:r>
              <a:rPr lang="ko-KR" altLang="en-US" dirty="0" err="1"/>
              <a:t>사용자로제한하는</a:t>
            </a:r>
            <a:r>
              <a:rPr lang="ko-KR" altLang="en-US" dirty="0"/>
              <a:t> 기능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까다로운 </a:t>
            </a:r>
            <a:r>
              <a:rPr lang="ko-KR" altLang="en-US" dirty="0" err="1"/>
              <a:t>리멤버미</a:t>
            </a:r>
            <a:r>
              <a:rPr lang="ko-KR" altLang="en-US" dirty="0"/>
              <a:t> 기능을 처리하는 기능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쿠키 도용자에 의해도난 당하지 않도록 사용자의 세션을 보호하는 기능을 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4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4547" y="2447473"/>
            <a:ext cx="5962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Flask Security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91578" y="3591816"/>
            <a:ext cx="4208845" cy="55726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김지은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조선동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엄상현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신희윤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최동길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Flask-Login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5DACB47-5BE8-4DD7-8C40-274BEE32340E}"/>
              </a:ext>
            </a:extLst>
          </p:cNvPr>
          <p:cNvSpPr txBox="1">
            <a:spLocks/>
          </p:cNvSpPr>
          <p:nvPr/>
        </p:nvSpPr>
        <p:spPr>
          <a:xfrm>
            <a:off x="4358503" y="1812476"/>
            <a:ext cx="3474993" cy="9237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구성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5FF45EE-FA1A-48ED-AF72-4854A664036B}"/>
              </a:ext>
            </a:extLst>
          </p:cNvPr>
          <p:cNvSpPr txBox="1">
            <a:spLocks/>
          </p:cNvSpPr>
          <p:nvPr/>
        </p:nvSpPr>
        <p:spPr>
          <a:xfrm>
            <a:off x="1504606" y="2939142"/>
            <a:ext cx="8926286" cy="3107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unauthorized()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사용자가 로그인해야 할 때 호출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needs_refresh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–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로그인할 때 호출되지만 세션이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오래됐기때문에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재인증해야할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필요가 있음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A9F4A63-8512-4187-94EE-8F9F4F1B1B0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1F17AED-22A7-44E0-BC46-647F597D8E41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77BB825-653D-4322-BD44-EC5EC803B18C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CBF3B63-B002-44B6-AE5F-2A00166F1F3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32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Flask-Login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EABF83B-6AD1-4A46-B2EE-530CFBCB39A0}"/>
              </a:ext>
            </a:extLst>
          </p:cNvPr>
          <p:cNvSpPr txBox="1">
            <a:spLocks/>
          </p:cNvSpPr>
          <p:nvPr/>
        </p:nvSpPr>
        <p:spPr>
          <a:xfrm>
            <a:off x="4547144" y="1666706"/>
            <a:ext cx="3229688" cy="7367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 구성 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B32ACE52-BB56-4702-AD75-0E4B6CFDB92F}"/>
              </a:ext>
            </a:extLst>
          </p:cNvPr>
          <p:cNvSpPr txBox="1">
            <a:spLocks/>
          </p:cNvSpPr>
          <p:nvPr/>
        </p:nvSpPr>
        <p:spPr>
          <a:xfrm>
            <a:off x="1537263" y="2775857"/>
            <a:ext cx="8893629" cy="3401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user_loader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–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세션에서 사용자를 다시 로드하기 위한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콜백을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설정한 함수는 사용자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가져와 사용자 객체를 반환하거나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none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 존재하지 않는 경우 사용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anonymous_user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–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아무도 로그인하지 않았을 때 사용되는 익명사용자를 생성하는 클래스 또는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팩토리함수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E546A4E-439C-43D5-8001-C5384F6A8116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B02C415-52C7-4ACB-9318-61CAE34F2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EB85E1B-18DD-49F2-B89A-2FD97CB90AB0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F83A327-7A30-4926-A05D-747ADE282D41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5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Flask-Login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46B3FB4-0E5A-4368-A17C-39F6E24C368B}"/>
              </a:ext>
            </a:extLst>
          </p:cNvPr>
          <p:cNvSpPr txBox="1">
            <a:spLocks/>
          </p:cNvSpPr>
          <p:nvPr/>
        </p:nvSpPr>
        <p:spPr>
          <a:xfrm>
            <a:off x="838200" y="2661557"/>
            <a:ext cx="10515600" cy="35154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login_required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–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실제뷰를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호출하기 전에 현재 사용자가 로그인하고 인증되었는지 확인 할 수 있음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fresh_login_required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–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사용자의 로그인 정보가 새로 생성됨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즉 세션은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remember me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쿠키에서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복원되지않음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쿠키도둑질을 지연시키기 위하여 이메일이나 패스워드를 바꾸는 것과 같은 민감한 작업은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보호되어야함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EBA6AF1-56D4-4906-9ED8-DD383C8D56C9}"/>
              </a:ext>
            </a:extLst>
          </p:cNvPr>
          <p:cNvSpPr txBox="1">
            <a:spLocks/>
          </p:cNvSpPr>
          <p:nvPr/>
        </p:nvSpPr>
        <p:spPr>
          <a:xfrm>
            <a:off x="4921839" y="1612739"/>
            <a:ext cx="234832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뷰 보호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ED90BED-252F-44C2-A776-B175A2A3017F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4D44654-F495-4D2C-AD1F-52D1C66F3AA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829489-6BD8-482C-9C17-F72AB730F75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6DB3C61-DB05-4004-B090-2C2CA6FCC40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78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Flask-Login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1E50016-55B5-42E4-A8BD-4334050F4954}"/>
              </a:ext>
            </a:extLst>
          </p:cNvPr>
          <p:cNvSpPr txBox="1">
            <a:spLocks/>
          </p:cNvSpPr>
          <p:nvPr/>
        </p:nvSpPr>
        <p:spPr>
          <a:xfrm>
            <a:off x="838200" y="2530929"/>
            <a:ext cx="10515600" cy="36460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login_fresh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–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로그인이 최신이면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true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반환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login_user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–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사용자를 기록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사용자 객체를 여기에 전달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is_active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속성이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false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이면 로그인 되지 않음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시도가 성공하면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true,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실패하면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false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logout_user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–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사용자를 로그아웃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remember me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쿠키를 정리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confirm_login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현재 세션을 새로 설정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4C7D259-C4AD-432B-AC68-1B4E0E5B64E3}"/>
              </a:ext>
            </a:extLst>
          </p:cNvPr>
          <p:cNvSpPr txBox="1">
            <a:spLocks/>
          </p:cNvSpPr>
          <p:nvPr/>
        </p:nvSpPr>
        <p:spPr>
          <a:xfrm>
            <a:off x="3861707" y="1564428"/>
            <a:ext cx="446858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메커니즘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98740FC-0957-431D-8B62-0512039020E9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28A353C-5E3B-4E6E-BB1D-14D610A08E8A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0147B66-6563-4AFF-AB83-A5FAD0754938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C3FB5C-866E-4626-A08E-AE876B17C630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02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Flask-Login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E2EB16-4D67-47CE-9923-F043E903DC73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FE9A85C-6102-45CA-AB8A-18D4D7F8D62C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A778F31-86C8-4309-8D00-298A367EE76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8ADBCB-5ADE-4B21-ABD0-71737FC0A6AF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48A2F23-0D33-4C8E-92DC-9C03D4587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67" y="1319826"/>
            <a:ext cx="7839075" cy="421834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DDD749-9FF4-4ECD-BB37-058C3C2A1BE8}"/>
              </a:ext>
            </a:extLst>
          </p:cNvPr>
          <p:cNvSpPr/>
          <p:nvPr/>
        </p:nvSpPr>
        <p:spPr>
          <a:xfrm>
            <a:off x="2747628" y="5897388"/>
            <a:ext cx="6696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 인증되면 해당 </a:t>
            </a:r>
            <a:r>
              <a:rPr lang="ko-KR" altLang="en-US" sz="2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login_user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기능으로 로그인합니다 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52A6F0-74F9-447B-96A2-2AC888559D26}"/>
              </a:ext>
            </a:extLst>
          </p:cNvPr>
          <p:cNvSpPr/>
          <p:nvPr/>
        </p:nvSpPr>
        <p:spPr>
          <a:xfrm>
            <a:off x="9441841" y="2564904"/>
            <a:ext cx="196079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login_user</a:t>
            </a:r>
            <a:r>
              <a:rPr lang="en-US" altLang="ko-KR" sz="2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49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Flask-Login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E2EB16-4D67-47CE-9923-F043E903DC73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FE9A85C-6102-45CA-AB8A-18D4D7F8D62C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A778F31-86C8-4309-8D00-298A367EE76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8ADBCB-5ADE-4B21-ABD0-71737FC0A6AF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48306956-5B2E-4091-9C0D-07ACFC707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931" y="3799474"/>
            <a:ext cx="7693725" cy="14631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ED12392-331A-457A-A8F4-82F54FB7741F}"/>
              </a:ext>
            </a:extLst>
          </p:cNvPr>
          <p:cNvSpPr/>
          <p:nvPr/>
        </p:nvSpPr>
        <p:spPr>
          <a:xfrm>
            <a:off x="1674143" y="2231687"/>
            <a:ext cx="83673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그런 다음 모든 템플릿에서 사용할 수 있는 </a:t>
            </a:r>
            <a:r>
              <a:rPr lang="ko-KR" altLang="en-US" sz="25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current_user</a:t>
            </a:r>
            <a:r>
              <a:rPr lang="ko-KR" altLang="en-US" sz="2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프록시를 사용하여 로그인 한 사용자에게 액세스 할 수 있습니다 .</a:t>
            </a:r>
          </a:p>
        </p:txBody>
      </p:sp>
    </p:spTree>
    <p:extLst>
      <p:ext uri="{BB962C8B-B14F-4D97-AF65-F5344CB8AC3E}">
        <p14:creationId xmlns:p14="http://schemas.microsoft.com/office/powerpoint/2010/main" val="157424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Flask-Login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E2EB16-4D67-47CE-9923-F043E903DC73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FE9A85C-6102-45CA-AB8A-18D4D7F8D62C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A778F31-86C8-4309-8D00-298A367EE76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8ADBCB-5ADE-4B21-ABD0-71737FC0A6AF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86019DE-F18A-4789-9C60-B1EB2683D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26" y="2937268"/>
            <a:ext cx="5400600" cy="13558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3AF8B57-9C19-4B9B-822D-1BAF9D686CEB}"/>
              </a:ext>
            </a:extLst>
          </p:cNvPr>
          <p:cNvSpPr/>
          <p:nvPr/>
        </p:nvSpPr>
        <p:spPr>
          <a:xfrm>
            <a:off x="623392" y="2937268"/>
            <a:ext cx="46085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 로그인해야 하는 보기는 </a:t>
            </a:r>
            <a:r>
              <a:rPr lang="ko-KR" altLang="en-US" sz="2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login_required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데코레이터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로 장식 할 수 있습니다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888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Flask-Login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E2EB16-4D67-47CE-9923-F043E903DC73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FE9A85C-6102-45CA-AB8A-18D4D7F8D62C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A778F31-86C8-4309-8D00-298A367EE76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8ADBCB-5ADE-4B21-ABD0-71737FC0A6AF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4B45422-5B20-4515-AA1D-CC3EC8EF6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336" y="2814637"/>
            <a:ext cx="3841556" cy="138424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1CE9B1E-241B-4CE7-B642-C20B2A40BA2E}"/>
              </a:ext>
            </a:extLst>
          </p:cNvPr>
          <p:cNvSpPr/>
          <p:nvPr/>
        </p:nvSpPr>
        <p:spPr>
          <a:xfrm>
            <a:off x="1165628" y="3152818"/>
            <a:ext cx="44694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 로그 아웃할 준비가 되면 로그 </a:t>
            </a:r>
            <a:r>
              <a:rPr lang="ko-KR" altLang="en-US" sz="2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아웃되며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세션의 쿠키는 정리됩니다.</a:t>
            </a:r>
          </a:p>
        </p:txBody>
      </p:sp>
    </p:spTree>
    <p:extLst>
      <p:ext uri="{BB962C8B-B14F-4D97-AF65-F5344CB8AC3E}">
        <p14:creationId xmlns:p14="http://schemas.microsoft.com/office/powerpoint/2010/main" val="211128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18B3A-F60D-43E9-95E9-FAB436270F8C}"/>
              </a:ext>
            </a:extLst>
          </p:cNvPr>
          <p:cNvSpPr txBox="1"/>
          <p:nvPr/>
        </p:nvSpPr>
        <p:spPr>
          <a:xfrm>
            <a:off x="4921520" y="2462623"/>
            <a:ext cx="3251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4E98C-1929-48E0-935D-387CA394F4D6}"/>
              </a:ext>
            </a:extLst>
          </p:cNvPr>
          <p:cNvSpPr txBox="1"/>
          <p:nvPr/>
        </p:nvSpPr>
        <p:spPr>
          <a:xfrm>
            <a:off x="4675695" y="3714158"/>
            <a:ext cx="3524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Flask-Mail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285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Flask-Mail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5DF7D1-5D9F-463E-953C-98FE7FDEF357}"/>
              </a:ext>
            </a:extLst>
          </p:cNvPr>
          <p:cNvSpPr/>
          <p:nvPr/>
        </p:nvSpPr>
        <p:spPr>
          <a:xfrm>
            <a:off x="593888" y="1787735"/>
            <a:ext cx="10692137" cy="4249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08000">
              <a:lnSpc>
                <a:spcPct val="90000"/>
              </a:lnSpc>
            </a:pP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응용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변수의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값을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설정하여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flask-mail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</a:t>
            </a:r>
            <a:endParaRPr lang="ko-KR" altLang="en-US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508000">
              <a:lnSpc>
                <a:spcPct val="90000"/>
              </a:lnSpc>
            </a:pP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MAIL_SERVER -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이메일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IP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</a:t>
            </a:r>
            <a:endParaRPr lang="ko-KR" altLang="en-US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508000">
              <a:lnSpc>
                <a:spcPct val="90000"/>
              </a:lnSpc>
            </a:pP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MAIL_PORT -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서버의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포트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번호</a:t>
            </a:r>
            <a:endParaRPr lang="ko-KR" altLang="en-US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508000">
              <a:lnSpc>
                <a:spcPct val="90000"/>
              </a:lnSpc>
            </a:pP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MAIL_USE_TLS -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전송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계층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암호화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미사용</a:t>
            </a:r>
            <a:endParaRPr lang="ko-KR" altLang="en-US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508000">
              <a:lnSpc>
                <a:spcPct val="90000"/>
              </a:lnSpc>
            </a:pP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MAIL_USE_SSL -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SecureSocketsLayer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암호화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미사용</a:t>
            </a:r>
            <a:endParaRPr lang="ko-KR" altLang="en-US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508000">
              <a:lnSpc>
                <a:spcPct val="90000"/>
              </a:lnSpc>
            </a:pP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MAIL_DEBUG -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디버그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지원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플라스크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어플의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debug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status가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</a:t>
            </a:r>
            <a:endParaRPr lang="ko-KR" altLang="en-US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508000">
              <a:lnSpc>
                <a:spcPct val="90000"/>
              </a:lnSpc>
            </a:pP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MAIL_USERNAME -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작성자의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네임</a:t>
            </a:r>
            <a:endParaRPr lang="ko-KR" altLang="en-US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508000">
              <a:lnSpc>
                <a:spcPct val="90000"/>
              </a:lnSpc>
            </a:pP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MAIL_PASSWORD -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작성자의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비밀번호</a:t>
            </a:r>
            <a:endParaRPr lang="ko-KR" altLang="en-US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508000">
              <a:lnSpc>
                <a:spcPct val="90000"/>
              </a:lnSpc>
            </a:pP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MAIL_DEFAULT_SENDER -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전송인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  <a:endParaRPr lang="ko-KR" altLang="en-US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508000">
              <a:lnSpc>
                <a:spcPct val="90000"/>
              </a:lnSpc>
            </a:pP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MAIL_MAX_EMAILS -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보낼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있는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메일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  <a:endParaRPr lang="ko-KR" altLang="en-US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508000">
              <a:lnSpc>
                <a:spcPct val="90000"/>
              </a:lnSpc>
            </a:pP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MAIL_SUPPRESS_SEND -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app.test가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true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이면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압축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전송</a:t>
            </a:r>
            <a:endParaRPr lang="ko-KR" altLang="en-US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508000">
              <a:lnSpc>
                <a:spcPct val="90000"/>
              </a:lnSpc>
            </a:pP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MAIL_ASCII_ATTACHMENTS - true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이면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첨부된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이름이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ASCII로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변환</a:t>
            </a:r>
            <a:endParaRPr lang="ko-KR" altLang="en-US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B13291A-0466-4B3B-B402-242E3569CC23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7A07898-D506-43C4-9FE4-ECD14F5ED759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A1D18F-9F61-492E-8C22-1F36EF9936B3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C4539A8-3B44-4E5E-9EAB-878395DA7F2C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FBB7CC0-D0DC-476E-B440-7C72C501DC3D}"/>
              </a:ext>
            </a:extLst>
          </p:cNvPr>
          <p:cNvGrpSpPr/>
          <p:nvPr/>
        </p:nvGrpSpPr>
        <p:grpSpPr>
          <a:xfrm>
            <a:off x="2834910" y="1800393"/>
            <a:ext cx="2201573" cy="2016874"/>
            <a:chOff x="280241" y="2497976"/>
            <a:chExt cx="2201573" cy="2016874"/>
          </a:xfrm>
        </p:grpSpPr>
        <p:sp>
          <p:nvSpPr>
            <p:cNvPr id="4" name="TextBox 3"/>
            <p:cNvSpPr txBox="1"/>
            <p:nvPr/>
          </p:nvSpPr>
          <p:spPr>
            <a:xfrm>
              <a:off x="3655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80241" y="4044950"/>
              <a:ext cx="2201573" cy="469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개요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876800-BE09-41F5-B3AB-CAF43F6E109F}"/>
              </a:ext>
            </a:extLst>
          </p:cNvPr>
          <p:cNvGrpSpPr/>
          <p:nvPr/>
        </p:nvGrpSpPr>
        <p:grpSpPr>
          <a:xfrm>
            <a:off x="6790498" y="1798396"/>
            <a:ext cx="2201573" cy="2016874"/>
            <a:chOff x="3420414" y="2497976"/>
            <a:chExt cx="2201573" cy="2016874"/>
          </a:xfrm>
        </p:grpSpPr>
        <p:sp>
          <p:nvSpPr>
            <p:cNvPr id="6" name="TextBox 5"/>
            <p:cNvSpPr txBox="1"/>
            <p:nvPr/>
          </p:nvSpPr>
          <p:spPr>
            <a:xfrm>
              <a:off x="35151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20414" y="4044950"/>
              <a:ext cx="2201573" cy="469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기능분석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44311C-17C9-488E-B0CC-2B96BC825400}"/>
              </a:ext>
            </a:extLst>
          </p:cNvPr>
          <p:cNvSpPr txBox="1"/>
          <p:nvPr/>
        </p:nvSpPr>
        <p:spPr>
          <a:xfrm>
            <a:off x="2582946" y="3949831"/>
            <a:ext cx="321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en-US" altLang="ko-KR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dirty="0" err="1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Flasksecurity</a:t>
            </a:r>
            <a:r>
              <a:rPr lang="ko-KR" altLang="en-US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목적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7C27F-F544-4145-83B0-781BAC2C1267}"/>
              </a:ext>
            </a:extLst>
          </p:cNvPr>
          <p:cNvSpPr txBox="1"/>
          <p:nvPr/>
        </p:nvSpPr>
        <p:spPr>
          <a:xfrm>
            <a:off x="6986077" y="3815270"/>
            <a:ext cx="4289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Flask-Login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Flask-Mail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Flask-Principle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Flask-WTF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dirty="0" err="1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Itsdangerous</a:t>
            </a:r>
            <a:endParaRPr lang="en-US" altLang="ko-KR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dirty="0" err="1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passlib</a:t>
            </a:r>
            <a:endParaRPr lang="ko-KR" altLang="en-US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Flask-Mail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6487201-374F-4056-87EE-2D4FBF955980}"/>
              </a:ext>
            </a:extLst>
          </p:cNvPr>
          <p:cNvSpPr txBox="1">
            <a:spLocks/>
          </p:cNvSpPr>
          <p:nvPr/>
        </p:nvSpPr>
        <p:spPr>
          <a:xfrm>
            <a:off x="1322615" y="1854457"/>
            <a:ext cx="9546771" cy="40143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08000">
              <a:spcBef>
                <a:spcPts val="0"/>
              </a:spcBef>
              <a:buFontTx/>
              <a:buNone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이메일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전송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사항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2000" dirty="0">
                <a:solidFill>
                  <a:srgbClr val="31313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flask-</a:t>
            </a:r>
            <a:r>
              <a:rPr lang="en-US" altLang="ko-KR" sz="2000" dirty="0" err="1">
                <a:solidFill>
                  <a:srgbClr val="31313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mail.Mail</a:t>
            </a:r>
            <a:r>
              <a:rPr lang="en-US" altLang="ko-KR" sz="2000" dirty="0">
                <a:solidFill>
                  <a:srgbClr val="31313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(app = None)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defTabSz="508000">
              <a:spcBef>
                <a:spcPts val="0"/>
              </a:spcBef>
              <a:buFontTx/>
              <a:buNone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defTabSz="508000">
              <a:spcBef>
                <a:spcPts val="0"/>
              </a:spcBef>
              <a:buFontTx/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send() -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메세지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개체의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전송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defTabSz="508000">
              <a:spcBef>
                <a:spcPts val="0"/>
              </a:spcBef>
              <a:buFontTx/>
              <a:buNone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defTabSz="508000">
              <a:spcBef>
                <a:spcPts val="0"/>
              </a:spcBef>
              <a:buFontTx/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connect() -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호스트와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defTabSz="508000">
              <a:spcBef>
                <a:spcPts val="0"/>
              </a:spcBef>
              <a:buFontTx/>
              <a:buNone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defTabSz="508000">
              <a:spcBef>
                <a:spcPts val="0"/>
              </a:spcBef>
              <a:buFontTx/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send_message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-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메세지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전송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defTabSz="508000">
              <a:spcBef>
                <a:spcPts val="0"/>
              </a:spcBef>
              <a:buFontTx/>
              <a:buNone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defTabSz="508000">
              <a:spcBef>
                <a:spcPts val="0"/>
              </a:spcBef>
              <a:buFontTx/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attach() -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메세지에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첨부파일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매개변수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filename,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content_type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data, disposition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defTabSz="508000">
              <a:spcBef>
                <a:spcPts val="0"/>
              </a:spcBef>
              <a:buFontTx/>
              <a:buNone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defTabSz="508000">
              <a:spcBef>
                <a:spcPts val="0"/>
              </a:spcBef>
              <a:buFontTx/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add_recipient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-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메세지에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수신인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7738703-F652-4B55-99E7-F9E26A5A1C32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B9F8E0-2033-4D78-AB94-8C59E536B8A7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119C54-3039-423E-AAC7-0A104EFA188F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1A3C045-E686-45F9-9A55-97B4B254E060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13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Flask-Mail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7738703-F652-4B55-99E7-F9E26A5A1C32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B9F8E0-2033-4D78-AB94-8C59E536B8A7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119C54-3039-423E-AAC7-0A104EFA188F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1A3C045-E686-45F9-9A55-97B4B254E060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241C6E04-E418-4476-A57A-D77630C25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554" y="3535647"/>
            <a:ext cx="13187421" cy="86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9731288" descr="EMB000013147a78">
            <a:extLst>
              <a:ext uri="{FF2B5EF4-FFF2-40B4-BE49-F238E27FC236}">
                <a16:creationId xmlns:a16="http://schemas.microsoft.com/office/drawing/2014/main" id="{DBCC881D-52C3-4645-927A-AEA9513A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37" y="2153356"/>
            <a:ext cx="9991909" cy="276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880867-C03D-48E3-851B-1A4489FA2394}"/>
              </a:ext>
            </a:extLst>
          </p:cNvPr>
          <p:cNvSpPr txBox="1"/>
          <p:nvPr/>
        </p:nvSpPr>
        <p:spPr>
          <a:xfrm>
            <a:off x="2819118" y="5085184"/>
            <a:ext cx="7165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메시지 보내려면 메시지 인스턴스를 만든다</a:t>
            </a:r>
          </a:p>
        </p:txBody>
      </p:sp>
    </p:spTree>
    <p:extLst>
      <p:ext uri="{BB962C8B-B14F-4D97-AF65-F5344CB8AC3E}">
        <p14:creationId xmlns:p14="http://schemas.microsoft.com/office/powerpoint/2010/main" val="4005910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Flask-Mail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7738703-F652-4B55-99E7-F9E26A5A1C32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B9F8E0-2033-4D78-AB94-8C59E536B8A7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119C54-3039-423E-AAC7-0A104EFA188F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1A3C045-E686-45F9-9A55-97B4B254E060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D19F8F-031D-4E82-933D-678730C8B52F}"/>
              </a:ext>
            </a:extLst>
          </p:cNvPr>
          <p:cNvSpPr/>
          <p:nvPr/>
        </p:nvSpPr>
        <p:spPr>
          <a:xfrm>
            <a:off x="2087359" y="1842941"/>
            <a:ext cx="77208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08000"/>
            <a:r>
              <a:rPr lang="en-US" altLang="ko-KR" sz="3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en-US" altLang="ko-KR" sz="3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add_recipient</a:t>
            </a:r>
            <a:r>
              <a:rPr lang="en-US" altLang="ko-KR" sz="3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- </a:t>
            </a:r>
            <a:r>
              <a:rPr lang="en-US" altLang="ko-KR" sz="3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메세지에</a:t>
            </a:r>
            <a:r>
              <a:rPr lang="en-US" altLang="ko-KR" sz="3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</a:t>
            </a:r>
            <a:r>
              <a:rPr lang="en-US" altLang="ko-KR" sz="3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수신인</a:t>
            </a:r>
            <a:r>
              <a:rPr lang="en-US" altLang="ko-KR" sz="3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  <a:endParaRPr lang="ko-KR" altLang="en-US" sz="3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408532-93A4-476F-A6FD-6F9567ABA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656" y="28277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9729768" descr="EMB000013147a7b">
            <a:extLst>
              <a:ext uri="{FF2B5EF4-FFF2-40B4-BE49-F238E27FC236}">
                <a16:creationId xmlns:a16="http://schemas.microsoft.com/office/drawing/2014/main" id="{41003C63-804D-4C36-B556-205EDE796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"/>
          <a:stretch>
            <a:fillRect/>
          </a:stretch>
        </p:blipFill>
        <p:spPr bwMode="auto">
          <a:xfrm>
            <a:off x="689786" y="3000027"/>
            <a:ext cx="10596240" cy="128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B24E481-465F-41E1-9B90-5CCEC78E30EC}"/>
              </a:ext>
            </a:extLst>
          </p:cNvPr>
          <p:cNvSpPr/>
          <p:nvPr/>
        </p:nvSpPr>
        <p:spPr>
          <a:xfrm>
            <a:off x="2279576" y="4909211"/>
            <a:ext cx="8280920" cy="64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5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수신자 이메일을 한꺼번에 추가하거나 하나씩 추가할 수 있다</a:t>
            </a:r>
            <a:r>
              <a:rPr lang="en-US" altLang="ko-KR" sz="25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500" kern="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949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Flask-Mail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7738703-F652-4B55-99E7-F9E26A5A1C32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B9F8E0-2033-4D78-AB94-8C59E536B8A7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119C54-3039-423E-AAC7-0A104EFA188F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1A3C045-E686-45F9-9A55-97B4B254E060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63DB4B88-9955-4307-A3FB-7734651E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626" y="2595320"/>
            <a:ext cx="23573535" cy="93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09729448" descr="EMB000013147a80">
            <a:extLst>
              <a:ext uri="{FF2B5EF4-FFF2-40B4-BE49-F238E27FC236}">
                <a16:creationId xmlns:a16="http://schemas.microsoft.com/office/drawing/2014/main" id="{72BCB61C-2648-46E5-BB36-315FFDCD8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627" y="3052520"/>
            <a:ext cx="5070709" cy="88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37B8BF6-C07F-4D85-AA75-74AAD638994D}"/>
              </a:ext>
            </a:extLst>
          </p:cNvPr>
          <p:cNvSpPr/>
          <p:nvPr/>
        </p:nvSpPr>
        <p:spPr>
          <a:xfrm>
            <a:off x="839417" y="4644295"/>
            <a:ext cx="10019042" cy="64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5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메시지를 보낼 때 </a:t>
            </a:r>
            <a:r>
              <a:rPr lang="en-US" altLang="ko-KR" sz="25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 </a:t>
            </a:r>
            <a:r>
              <a:rPr lang="ko-KR" altLang="en-US" sz="25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응용프로그램으로 구성된 메일 인스턴스를 사용한다</a:t>
            </a:r>
            <a:r>
              <a:rPr lang="en-US" altLang="ko-KR" sz="25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500" kern="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19D111-5E6F-4A3F-96CB-0FFC2FF09394}"/>
              </a:ext>
            </a:extLst>
          </p:cNvPr>
          <p:cNvSpPr/>
          <p:nvPr/>
        </p:nvSpPr>
        <p:spPr>
          <a:xfrm>
            <a:off x="1631504" y="1675150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508000"/>
            <a:endParaRPr lang="ko-KR" altLang="en-US" sz="25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508000"/>
            <a:r>
              <a:rPr lang="en-US" altLang="ko-KR" sz="2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send() - </a:t>
            </a:r>
            <a:r>
              <a:rPr lang="en-US" altLang="ko-KR" sz="25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메세지</a:t>
            </a:r>
            <a:r>
              <a:rPr lang="en-US" altLang="ko-KR" sz="2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r>
              <a:rPr lang="en-US" altLang="ko-KR" sz="2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개체의</a:t>
            </a:r>
            <a:r>
              <a:rPr lang="en-US" altLang="ko-KR" sz="2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r>
              <a:rPr lang="en-US" altLang="ko-KR" sz="2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5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전송</a:t>
            </a:r>
            <a:endParaRPr lang="ko-KR" altLang="en-US" sz="25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337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18B3A-F60D-43E9-95E9-FAB436270F8C}"/>
              </a:ext>
            </a:extLst>
          </p:cNvPr>
          <p:cNvSpPr txBox="1"/>
          <p:nvPr/>
        </p:nvSpPr>
        <p:spPr>
          <a:xfrm>
            <a:off x="4921520" y="2462623"/>
            <a:ext cx="3251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4E98C-1929-48E0-935D-387CA394F4D6}"/>
              </a:ext>
            </a:extLst>
          </p:cNvPr>
          <p:cNvSpPr txBox="1"/>
          <p:nvPr/>
        </p:nvSpPr>
        <p:spPr>
          <a:xfrm>
            <a:off x="3543301" y="3714158"/>
            <a:ext cx="4657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Flask-Principle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884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E9E12095-F92B-4C22-A09B-CC48F2551BA1}"/>
              </a:ext>
            </a:extLst>
          </p:cNvPr>
          <p:cNvSpPr txBox="1">
            <a:spLocks/>
          </p:cNvSpPr>
          <p:nvPr/>
        </p:nvSpPr>
        <p:spPr>
          <a:xfrm>
            <a:off x="1524000" y="2601119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Flask-Principal</a:t>
            </a:r>
            <a:r>
              <a:rPr lang="ko-KR" altLang="en-US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웹 응용 프로그램의 다른 부분에 위치하는 인증 공급자와 사용자 정보 제공자 두 가지 유형의 서비스 공급자를 묶는 매우 느슨한 프레임 워크를 제공합니다</a:t>
            </a:r>
            <a:r>
              <a:rPr lang="en-US" altLang="ko-KR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83E8E7-5872-47F1-85EA-1CA81194CE81}"/>
              </a:ext>
            </a:extLst>
          </p:cNvPr>
          <p:cNvSpPr txBox="1"/>
          <p:nvPr/>
        </p:nvSpPr>
        <p:spPr>
          <a:xfrm>
            <a:off x="1263191" y="1043378"/>
            <a:ext cx="3968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Flask-Principal </a:t>
            </a:r>
            <a:endParaRPr lang="ko-KR" altLang="en-US" sz="3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442E3DE-C186-4BFD-8B61-720BC727FFCC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FA0F525-2834-4D75-BFEA-1AED12A32D39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D56C481-4A3C-4B86-A72E-48824E2F7AC4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6C07B7C-ED1D-4436-B136-79AF668E8AE4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45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D3DF28-2EB6-4DC6-BDE2-2C5959BD0B4C}"/>
              </a:ext>
            </a:extLst>
          </p:cNvPr>
          <p:cNvSpPr txBox="1">
            <a:spLocks/>
          </p:cNvSpPr>
          <p:nvPr/>
        </p:nvSpPr>
        <p:spPr>
          <a:xfrm>
            <a:off x="950426" y="2447053"/>
            <a:ext cx="10515600" cy="3367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리소스에 대한 액세스 보호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세부적인 리소스 보호 </a:t>
            </a: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35CF5-36E2-4AE7-9E81-00AAC35FB05F}"/>
              </a:ext>
            </a:extLst>
          </p:cNvPr>
          <p:cNvSpPr txBox="1"/>
          <p:nvPr/>
        </p:nvSpPr>
        <p:spPr>
          <a:xfrm>
            <a:off x="1263191" y="1043378"/>
            <a:ext cx="3968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Flask-Principal :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  <a:endParaRPr lang="ko-KR" altLang="en-US" sz="3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F19694-6B06-4534-907E-6CC9632E0EC8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C233AA2-0811-4E08-8F79-72D8EEB96C29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88C220-D4B7-40BA-9698-5B3E9F045420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B25B63-76AD-4DD7-BAF9-D420499DD062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244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8C4D02E-7C26-4688-B451-FF0D67FAC1A2}"/>
              </a:ext>
            </a:extLst>
          </p:cNvPr>
          <p:cNvSpPr txBox="1">
            <a:spLocks/>
          </p:cNvSpPr>
          <p:nvPr/>
        </p:nvSpPr>
        <p:spPr>
          <a:xfrm>
            <a:off x="838200" y="200771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Identity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사용자를 나타내며 각 요청에 대해 다양한 위치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저장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 ID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시스템에 대한 사용자의 아바타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 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여기에는 사용자가 가지고있는 액세스 권한이 들어 있음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Need –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액세스 제어의 가장 작은 단위이며 상황에 대한 특정 매개 변수를 나타냄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Permission 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리소스 액세스를 위해 필요한 모든 요구 사항 집합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IdentityContext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특정의 액세스권에 대한 특정의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문맥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 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컨텍스트 관리자 또는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데코레이터로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17D1F6-43AC-4922-A83A-2ACE86705CA8}"/>
              </a:ext>
            </a:extLst>
          </p:cNvPr>
          <p:cNvSpPr txBox="1"/>
          <p:nvPr/>
        </p:nvSpPr>
        <p:spPr>
          <a:xfrm>
            <a:off x="1263191" y="1043378"/>
            <a:ext cx="3968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Flask-Principal :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  <a:endParaRPr lang="ko-KR" altLang="en-US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4DC623-4FCA-4B2B-9999-BF947C50322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D03910-DC8E-44A1-B53B-B67F77B42CE9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E869E4-BF43-4D34-93B8-4113395A599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9C074C6-34C1-43F3-88B6-53C3532B2864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74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18B3A-F60D-43E9-95E9-FAB436270F8C}"/>
              </a:ext>
            </a:extLst>
          </p:cNvPr>
          <p:cNvSpPr txBox="1"/>
          <p:nvPr/>
        </p:nvSpPr>
        <p:spPr>
          <a:xfrm>
            <a:off x="4921520" y="2462623"/>
            <a:ext cx="3251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4E98C-1929-48E0-935D-387CA394F4D6}"/>
              </a:ext>
            </a:extLst>
          </p:cNvPr>
          <p:cNvSpPr txBox="1"/>
          <p:nvPr/>
        </p:nvSpPr>
        <p:spPr>
          <a:xfrm>
            <a:off x="4675695" y="3714158"/>
            <a:ext cx="3524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Flask-WTF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04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60C9FB7B-6840-45B3-87A2-121A646FA0CE}"/>
              </a:ext>
            </a:extLst>
          </p:cNvPr>
          <p:cNvSpPr txBox="1">
            <a:spLocks/>
          </p:cNvSpPr>
          <p:nvPr/>
        </p:nvSpPr>
        <p:spPr>
          <a:xfrm>
            <a:off x="1828482" y="300008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ko-KR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CSRF, </a:t>
            </a:r>
            <a:r>
              <a:rPr lang="ko-KR" altLang="en-US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업로드 및 </a:t>
            </a:r>
            <a:r>
              <a:rPr lang="en-US" altLang="ko-KR" sz="3200" dirty="0" err="1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reCAPTCHA</a:t>
            </a:r>
            <a:r>
              <a:rPr lang="ko-KR" altLang="en-US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포함한 </a:t>
            </a:r>
            <a:r>
              <a:rPr lang="en-US" altLang="ko-KR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</a:t>
            </a:r>
            <a:r>
              <a:rPr lang="ko-KR" altLang="en-US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 및 </a:t>
            </a:r>
            <a:r>
              <a:rPr lang="en-US" altLang="ko-KR" sz="3200" dirty="0" err="1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WTForms</a:t>
            </a:r>
            <a:r>
              <a:rPr lang="ko-KR" altLang="en-US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 의 간단한 통합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EA57C3-A393-44D4-82D3-CA32B5E66D01}"/>
              </a:ext>
            </a:extLst>
          </p:cNvPr>
          <p:cNvSpPr txBox="1"/>
          <p:nvPr/>
        </p:nvSpPr>
        <p:spPr>
          <a:xfrm>
            <a:off x="1263191" y="1043378"/>
            <a:ext cx="3968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Flask-WTF</a:t>
            </a:r>
            <a:endParaRPr lang="ko-KR" altLang="en-US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F3421A-0AFC-43DE-993A-E5D58E3E6BD6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63A790-FFAD-4A90-8715-C9495F8B49E5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4CD259B-C703-499A-B7C8-F29B512A0343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1B69A8A-BB9B-4779-9E02-0102CD4428B3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83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18B3A-F60D-43E9-95E9-FAB436270F8C}"/>
              </a:ext>
            </a:extLst>
          </p:cNvPr>
          <p:cNvSpPr txBox="1"/>
          <p:nvPr/>
        </p:nvSpPr>
        <p:spPr>
          <a:xfrm>
            <a:off x="4921520" y="2462623"/>
            <a:ext cx="3251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Flask-WTF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7EC1D48-B371-453A-A255-45A494D8397F}"/>
              </a:ext>
            </a:extLst>
          </p:cNvPr>
          <p:cNvSpPr txBox="1">
            <a:spLocks/>
          </p:cNvSpPr>
          <p:nvPr/>
        </p:nvSpPr>
        <p:spPr>
          <a:xfrm>
            <a:off x="920157" y="1893692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08000">
              <a:spcBef>
                <a:spcPts val="0"/>
              </a:spcBef>
              <a:buFontTx/>
              <a:buNone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WTForms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와의 통합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CSRF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토큰으로 양식 보안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글로벌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CSRF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/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reCAPTCHA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Flask-Uploads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작동하는 파일 업로드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Flask-Babel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사용한 국제화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 algn="ctr" defTabSz="508000">
              <a:spcBef>
                <a:spcPts val="0"/>
              </a:spcBef>
              <a:buFontTx/>
              <a:buNone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7E593-9963-4B25-BC43-0DD0133A8EFA}"/>
              </a:ext>
            </a:extLst>
          </p:cNvPr>
          <p:cNvSpPr txBox="1"/>
          <p:nvPr/>
        </p:nvSpPr>
        <p:spPr>
          <a:xfrm>
            <a:off x="5951984" y="1539749"/>
            <a:ext cx="1759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96F24E-D79B-4AA5-B8A1-0FF1267C361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2482736-A69C-4EE4-A681-616B2495F1FB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AE2E9C7-26C9-42D6-B616-924568161417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FDC6976-BA9A-4FCE-996D-198C5407E210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655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Flask-WTF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5DCD527-9363-46DE-B184-EC9CE7CEF6C9}"/>
              </a:ext>
            </a:extLst>
          </p:cNvPr>
          <p:cNvSpPr txBox="1">
            <a:spLocks/>
          </p:cNvSpPr>
          <p:nvPr/>
        </p:nvSpPr>
        <p:spPr>
          <a:xfrm>
            <a:off x="950426" y="2288894"/>
            <a:ext cx="10515600" cy="40133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DataRequired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필드가 비어 있는지 확인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Email 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필드의 텍스트가 전자 메일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규칙을 따르는 지 여부를 확인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en-US" altLang="ko-KR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IPAddress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필드에서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IP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 유효성 검사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Length 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필드의 문자열 길이가 지정된 범위에 있는지 확인합니다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en-US" altLang="ko-KR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NumberRange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범위 내에서 입력 필드의 숫자 유효성 검사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URL 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필드에 입력 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유효성을 검사합니다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82ACD2-FE10-49FF-8C02-F738EA93BE07}"/>
              </a:ext>
            </a:extLst>
          </p:cNvPr>
          <p:cNvSpPr txBox="1"/>
          <p:nvPr/>
        </p:nvSpPr>
        <p:spPr>
          <a:xfrm>
            <a:off x="4221546" y="1484784"/>
            <a:ext cx="3748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유효성 검사기 클래스</a:t>
            </a:r>
            <a:endParaRPr lang="ko-KR" altLang="en-US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E187DA7-4F26-41F8-B952-D978CFFF53FD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6002521-4B31-4BAB-8EE9-7213E8A9DE73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D6697CC-FFAA-433F-8D3D-F6DAD0C7820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98E482-1E16-4C85-96DF-4A0041F26E24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175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18B3A-F60D-43E9-95E9-FAB436270F8C}"/>
              </a:ext>
            </a:extLst>
          </p:cNvPr>
          <p:cNvSpPr txBox="1"/>
          <p:nvPr/>
        </p:nvSpPr>
        <p:spPr>
          <a:xfrm>
            <a:off x="4921520" y="2462623"/>
            <a:ext cx="3251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4E98C-1929-48E0-935D-387CA394F4D6}"/>
              </a:ext>
            </a:extLst>
          </p:cNvPr>
          <p:cNvSpPr txBox="1"/>
          <p:nvPr/>
        </p:nvSpPr>
        <p:spPr>
          <a:xfrm>
            <a:off x="4675695" y="3714158"/>
            <a:ext cx="3524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Itsdangerous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121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69" y="437393"/>
            <a:ext cx="6483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</a:t>
            </a:r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Itsdangerous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22655-0033-4975-81CA-261098158754}"/>
              </a:ext>
            </a:extLst>
          </p:cNvPr>
          <p:cNvSpPr txBox="1"/>
          <p:nvPr/>
        </p:nvSpPr>
        <p:spPr>
          <a:xfrm>
            <a:off x="1588168" y="1620253"/>
            <a:ext cx="86787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Signer </a:t>
            </a:r>
            <a:r>
              <a:rPr lang="ko-KR" altLang="en-US" sz="3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073FC3-A967-4D79-BF05-4FB8EC96C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67" y="2467506"/>
            <a:ext cx="6722310" cy="2593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DE265-E0BE-491A-B114-65E862D46F8B}"/>
              </a:ext>
            </a:extLst>
          </p:cNvPr>
          <p:cNvSpPr txBox="1"/>
          <p:nvPr/>
        </p:nvSpPr>
        <p:spPr>
          <a:xfrm>
            <a:off x="7278618" y="3204091"/>
            <a:ext cx="63045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문장에 서명을 붙일 수 있다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786C23E-A5B6-4DF2-B39C-6CBC3BFB90EE}"/>
              </a:ext>
            </a:extLst>
          </p:cNvPr>
          <p:cNvCxnSpPr>
            <a:cxnSpLocks/>
          </p:cNvCxnSpPr>
          <p:nvPr/>
        </p:nvCxnSpPr>
        <p:spPr>
          <a:xfrm>
            <a:off x="2714920" y="4590854"/>
            <a:ext cx="418550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E084AD5-C0DA-4A32-BC0F-40C87678136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9D2921B-6722-42DC-8AC3-D7ABFF140739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574E6B-054E-4B18-8061-00732EC1D1B1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0972135-EEBE-4EBD-A804-186A3A937CCD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690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69" y="437393"/>
            <a:ext cx="6483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</a:t>
            </a:r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Itsdangerous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02E1FF-E9A8-44B8-BCC8-710826D4B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43" y="1917570"/>
            <a:ext cx="10653322" cy="2151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C73E84-7928-44C7-A47D-ABE5A72F2E42}"/>
              </a:ext>
            </a:extLst>
          </p:cNvPr>
          <p:cNvSpPr txBox="1"/>
          <p:nvPr/>
        </p:nvSpPr>
        <p:spPr>
          <a:xfrm>
            <a:off x="4090736" y="4732420"/>
            <a:ext cx="63401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Unsign</a:t>
            </a:r>
            <a:r>
              <a:rPr lang="en-US" altLang="ko-KR" sz="2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ko-KR" altLang="en-US" sz="2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메서드를 이용하여 서명을 제거할 수 있음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F1001FD-AE97-4AB4-84DA-D0A49F05ECDA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AC8CF3E-CAFE-412C-8B9C-DA8ECBC0DB13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FE8678-9829-47B0-85BE-3264FEFB9574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96607F8-9F1B-45A5-987D-C36DEF9D892D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098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69" y="437393"/>
            <a:ext cx="6483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</a:t>
            </a:r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Itsdangerous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A02CB4-A18E-4729-8A4B-6B7DC44DD711}"/>
              </a:ext>
            </a:extLst>
          </p:cNvPr>
          <p:cNvSpPr txBox="1"/>
          <p:nvPr/>
        </p:nvSpPr>
        <p:spPr>
          <a:xfrm>
            <a:off x="1732546" y="1573923"/>
            <a:ext cx="7443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TimestampSigner</a:t>
            </a:r>
            <a:r>
              <a:rPr lang="en-US" altLang="ko-KR" sz="3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3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F5402F-8E5B-4068-94B3-15B673784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12" y="2403057"/>
            <a:ext cx="7259733" cy="3227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20EF46-47B3-41C3-9AF3-0248D2310553}"/>
              </a:ext>
            </a:extLst>
          </p:cNvPr>
          <p:cNvSpPr txBox="1"/>
          <p:nvPr/>
        </p:nvSpPr>
        <p:spPr>
          <a:xfrm>
            <a:off x="7012572" y="2025797"/>
            <a:ext cx="42058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시간정보를 가지는 서명을 붙일 수 있음 </a:t>
            </a:r>
            <a:endParaRPr lang="en-US" altLang="ko-KR" sz="25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5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5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Unsign</a:t>
            </a:r>
            <a:r>
              <a:rPr lang="ko-KR" altLang="en-US" sz="2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때 시간정보까지 확인함</a:t>
            </a:r>
            <a:r>
              <a:rPr lang="en-US" altLang="ko-KR" sz="2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시간정보 맞지않으면 </a:t>
            </a:r>
            <a:r>
              <a:rPr lang="en-US" altLang="ko-KR" sz="25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unsign</a:t>
            </a:r>
            <a:r>
              <a:rPr lang="en-US" altLang="ko-KR" sz="2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X)</a:t>
            </a:r>
            <a:endParaRPr lang="ko-KR" altLang="en-US" sz="25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26330CB-270D-4981-9892-34018468CCB1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29C3671-3647-4D29-8C3A-DF976CAB73FA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09C18DC-73F4-4D91-9948-2B258C9BC073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E0C0EEA-EA55-455C-98C1-7B049AB13F4D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13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69" y="437393"/>
            <a:ext cx="6483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</a:t>
            </a:r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Itsdangerous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675FA5-2295-4404-A8EC-2C6D8C91D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07" y="2611914"/>
            <a:ext cx="7496705" cy="22458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B8DDBB-9F78-4B80-89F3-1075C6A025FC}"/>
              </a:ext>
            </a:extLst>
          </p:cNvPr>
          <p:cNvSpPr txBox="1"/>
          <p:nvPr/>
        </p:nvSpPr>
        <p:spPr>
          <a:xfrm>
            <a:off x="1265369" y="1540042"/>
            <a:ext cx="4124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Serialization(</a:t>
            </a:r>
            <a:r>
              <a:rPr lang="ko-KR" altLang="en-US" sz="3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직렬화</a:t>
            </a:r>
            <a:r>
              <a:rPr lang="en-US" altLang="ko-KR" sz="3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3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E3E3E-A203-469E-97E6-08168368C1A5}"/>
              </a:ext>
            </a:extLst>
          </p:cNvPr>
          <p:cNvSpPr txBox="1"/>
          <p:nvPr/>
        </p:nvSpPr>
        <p:spPr>
          <a:xfrm>
            <a:off x="2005263" y="5197642"/>
            <a:ext cx="92807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모듈내에서 </a:t>
            </a:r>
            <a:r>
              <a:rPr lang="en-US" altLang="ko-KR" sz="2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</a:t>
            </a:r>
            <a:r>
              <a:rPr lang="ko-KR" altLang="en-US" sz="2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다루기 쉽지 않아 바이트 스트림으로 바꾸는 직렬화 제공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129F60-E9A7-4A77-95F6-5A8DE3B641F8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4A4688B-2FF5-4873-B982-80435C628D5E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41C35C-8E65-44BE-A923-90F19190ED38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CAA372-25B2-44FD-8EE5-69F885A7B99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777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69" y="437393"/>
            <a:ext cx="6483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</a:t>
            </a:r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Itsdangerous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D573F-3981-435D-B3D2-9926DC1341C6}"/>
              </a:ext>
            </a:extLst>
          </p:cNvPr>
          <p:cNvSpPr txBox="1"/>
          <p:nvPr/>
        </p:nvSpPr>
        <p:spPr>
          <a:xfrm>
            <a:off x="1860884" y="1652337"/>
            <a:ext cx="5887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URL Safe Serialization</a:t>
            </a:r>
            <a:endParaRPr lang="ko-KR" altLang="en-US" sz="3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722C67-5A9B-4D2B-A301-3D3974D8E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23" y="2510479"/>
            <a:ext cx="7282761" cy="3358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882B81-2F8C-4427-AA68-562404A080D5}"/>
              </a:ext>
            </a:extLst>
          </p:cNvPr>
          <p:cNvSpPr txBox="1"/>
          <p:nvPr/>
        </p:nvSpPr>
        <p:spPr>
          <a:xfrm>
            <a:off x="7401169" y="2510479"/>
            <a:ext cx="41167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한정된 문자만 사용해야 하는 환경에서 신뢰할 수 있는 </a:t>
            </a:r>
            <a:r>
              <a:rPr lang="en-US" altLang="ko-KR" sz="2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</a:t>
            </a:r>
            <a:r>
              <a:rPr lang="ko-KR" altLang="en-US" sz="25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통과시키고 싶을 때 사용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56FEEA-C5FC-4577-AC90-AB30E61954B1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2B36094-F9C3-412A-8AC4-CC7D6AE53789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0B2268D-20C1-4E58-A147-47E510CF314D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E7E66E-CE74-4E7F-8A02-A76538EC1B8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667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69" y="437393"/>
            <a:ext cx="6483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</a:t>
            </a:r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Itsdangerous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56FEEA-C5FC-4577-AC90-AB30E61954B1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2B36094-F9C3-412A-8AC4-CC7D6AE53789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0B2268D-20C1-4E58-A147-47E510CF314D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E7E66E-CE74-4E7F-8A02-A76538EC1B8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F6229E-5BAE-40E5-AAE4-4A8FFC0504B9}"/>
              </a:ext>
            </a:extLst>
          </p:cNvPr>
          <p:cNvSpPr/>
          <p:nvPr/>
        </p:nvSpPr>
        <p:spPr>
          <a:xfrm>
            <a:off x="657803" y="2492044"/>
            <a:ext cx="10808223" cy="1873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tabLst>
                <a:tab pos="8351520" algn="r"/>
              </a:tabLst>
            </a:pPr>
            <a:r>
              <a:rPr lang="en-US" altLang="ko-KR" sz="2500" b="1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Salt : </a:t>
            </a:r>
            <a:r>
              <a:rPr lang="ko-KR" altLang="en-US" sz="2500" kern="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딕셔너리를</a:t>
            </a:r>
            <a:r>
              <a:rPr lang="ko-KR" altLang="en-US" sz="25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만들어 다른 </a:t>
            </a:r>
            <a:r>
              <a:rPr lang="ko-KR" altLang="en-US" sz="2500" kern="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암호예제를</a:t>
            </a:r>
            <a:r>
              <a:rPr lang="ko-KR" altLang="en-US" sz="25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비교 불가능하게 만들어 </a:t>
            </a:r>
            <a:r>
              <a:rPr lang="ko-KR" altLang="en-US" sz="2500" kern="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해싱을</a:t>
            </a:r>
            <a:r>
              <a:rPr lang="ko-KR" altLang="en-US" sz="25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보존하는 방법</a:t>
            </a:r>
          </a:p>
          <a:p>
            <a:pPr algn="just" fontAlgn="base">
              <a:lnSpc>
                <a:spcPct val="160000"/>
              </a:lnSpc>
              <a:tabLst>
                <a:tab pos="8351520" algn="r"/>
              </a:tabLst>
            </a:pPr>
            <a:r>
              <a:rPr lang="ko-KR" altLang="en-US" sz="2500" kern="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이는 위에 설명된 모든 클래스에 적용됨</a:t>
            </a:r>
          </a:p>
        </p:txBody>
      </p:sp>
    </p:spTree>
    <p:extLst>
      <p:ext uri="{BB962C8B-B14F-4D97-AF65-F5344CB8AC3E}">
        <p14:creationId xmlns:p14="http://schemas.microsoft.com/office/powerpoint/2010/main" val="918806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18B3A-F60D-43E9-95E9-FAB436270F8C}"/>
              </a:ext>
            </a:extLst>
          </p:cNvPr>
          <p:cNvSpPr txBox="1"/>
          <p:nvPr/>
        </p:nvSpPr>
        <p:spPr>
          <a:xfrm>
            <a:off x="4921520" y="2462623"/>
            <a:ext cx="3251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4E98C-1929-48E0-935D-387CA394F4D6}"/>
              </a:ext>
            </a:extLst>
          </p:cNvPr>
          <p:cNvSpPr txBox="1"/>
          <p:nvPr/>
        </p:nvSpPr>
        <p:spPr>
          <a:xfrm>
            <a:off x="4675695" y="3714158"/>
            <a:ext cx="3524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Passlib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60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45333" y="437391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6163C14-8295-427C-A30D-F89DF32C1FD1}"/>
              </a:ext>
            </a:extLst>
          </p:cNvPr>
          <p:cNvGrpSpPr/>
          <p:nvPr/>
        </p:nvGrpSpPr>
        <p:grpSpPr>
          <a:xfrm>
            <a:off x="10430892" y="144941"/>
            <a:ext cx="1642700" cy="0"/>
            <a:chOff x="10430892" y="144941"/>
            <a:chExt cx="1642700" cy="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0430892" y="144941"/>
              <a:ext cx="360000" cy="0"/>
            </a:xfrm>
            <a:prstGeom prst="line">
              <a:avLst/>
            </a:prstGeom>
            <a:ln w="44450" cap="rnd">
              <a:solidFill>
                <a:srgbClr val="8DBABD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0858459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1286026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1713592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982007" y="2711783"/>
            <a:ext cx="88088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Flask-Security </a:t>
            </a:r>
            <a:r>
              <a:rPr lang="ko-KR" altLang="en-US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분석을 통해서 </a:t>
            </a:r>
            <a:r>
              <a:rPr lang="ko-KR" altLang="en-US" sz="3200" dirty="0" err="1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웹 프레임워크인 </a:t>
            </a:r>
            <a:r>
              <a:rPr lang="en-US" altLang="ko-KR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</a:t>
            </a:r>
            <a:r>
              <a:rPr lang="ko-KR" altLang="en-US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보안 메커니즘의 작동 방식과 활용 사례를 알아보기</a:t>
            </a:r>
          </a:p>
          <a:p>
            <a:pPr algn="ctr"/>
            <a:endParaRPr lang="ko-KR" altLang="en-US" sz="32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</a:t>
            </a:r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Passlib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2F2C83D1-0C0B-4F9E-B578-F31F42F92739}"/>
              </a:ext>
            </a:extLst>
          </p:cNvPr>
          <p:cNvSpPr txBox="1">
            <a:spLocks/>
          </p:cNvSpPr>
          <p:nvPr/>
        </p:nvSpPr>
        <p:spPr>
          <a:xfrm>
            <a:off x="1265370" y="2336778"/>
            <a:ext cx="9848504" cy="21844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dirty="0" err="1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와 </a:t>
            </a:r>
            <a:r>
              <a:rPr lang="ko-KR" altLang="en-US" sz="3200" dirty="0" err="1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위한 암호 </a:t>
            </a:r>
            <a:r>
              <a:rPr lang="en-US" altLang="ko-KR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hashing </a:t>
            </a:r>
            <a:r>
              <a:rPr lang="ko-KR" altLang="en-US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</a:t>
            </a:r>
            <a:endParaRPr lang="en-US" altLang="ko-KR" sz="320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이상의 암호 </a:t>
            </a:r>
            <a:r>
              <a:rPr lang="en-US" altLang="ko-KR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hashing </a:t>
            </a:r>
            <a:r>
              <a:rPr lang="ko-KR" altLang="en-US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알고리즘에 구현 가능</a:t>
            </a:r>
            <a:r>
              <a:rPr lang="en-US" altLang="ko-KR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넓은 </a:t>
            </a:r>
            <a:r>
              <a:rPr lang="ko-KR" altLang="en-US" sz="3200" dirty="0" err="1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법용성</a:t>
            </a:r>
            <a:r>
              <a:rPr lang="en-US" altLang="ko-KR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320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FF13E3E-9109-4B8B-B0D8-745E17D7B838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E82A22-2687-44A2-A6E7-8E1A843BB14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19EE725-A401-4032-B173-ED66F1B150B6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29D6D05-A636-44AD-B877-74161890BB2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18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</a:t>
            </a:r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Passlib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38CB4C2-21D8-49D8-A893-0B2B6185364E}"/>
              </a:ext>
            </a:extLst>
          </p:cNvPr>
          <p:cNvSpPr txBox="1">
            <a:spLocks/>
          </p:cNvSpPr>
          <p:nvPr/>
        </p:nvSpPr>
        <p:spPr>
          <a:xfrm>
            <a:off x="522859" y="154090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구현되는 플랫폼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9FBE4F3-D542-46B0-B278-165C4048AB45}"/>
              </a:ext>
            </a:extLst>
          </p:cNvPr>
          <p:cNvSpPr txBox="1">
            <a:spLocks/>
          </p:cNvSpPr>
          <p:nvPr/>
        </p:nvSpPr>
        <p:spPr>
          <a:xfrm>
            <a:off x="522859" y="262908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CPython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 – v2.6 or newer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CPython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3 – v3.3 or newer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PyPy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– v2.0 or newer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PyPy3 – v5.3 or newer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Jython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– v2.7 or newer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Pyston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– v0.5.1 or newer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래픽 3" descr="생각 풍선">
            <a:extLst>
              <a:ext uri="{FF2B5EF4-FFF2-40B4-BE49-F238E27FC236}">
                <a16:creationId xmlns:a16="http://schemas.microsoft.com/office/drawing/2014/main" id="{98622D2B-83CC-4B8B-8722-228AF5F62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0032" y="144941"/>
            <a:ext cx="5465975" cy="5465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CF7006-DAB6-4B3A-B9D2-0A18465F0FEB}"/>
              </a:ext>
            </a:extLst>
          </p:cNvPr>
          <p:cNvSpPr txBox="1"/>
          <p:nvPr/>
        </p:nvSpPr>
        <p:spPr>
          <a:xfrm>
            <a:off x="7305773" y="1385740"/>
            <a:ext cx="26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2087F-85EE-48B6-A9EE-3CEF4AF77484}"/>
              </a:ext>
            </a:extLst>
          </p:cNvPr>
          <p:cNvSpPr txBox="1"/>
          <p:nvPr/>
        </p:nvSpPr>
        <p:spPr>
          <a:xfrm>
            <a:off x="7305773" y="1505696"/>
            <a:ext cx="2696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Passlib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거의 모든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의존적 기능을 위한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fallback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포함하고 있기 때문에 모든 운영체제와 환경에서 작동됨</a:t>
            </a:r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415CAD2-FBFE-4CF9-95EB-FF7735F89401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43474F9-8EDF-4E19-B9B4-AE154DADBB1E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82A2AB1-7D27-45CF-84F5-ADB145D8F91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C1156D1-A1AD-4AAA-8F9B-22E40E1BB9D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801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</a:t>
            </a:r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Passlib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C8B30E-99DB-45B9-A94C-9CA20E7E80F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64E6A9B-C8F0-4EBD-AF60-B26FB1D7A073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6B198C-E3A8-4A2B-84AD-243F1CEE356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8C1CF36-C3BD-4FFE-870F-6D116E55D56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EA5E4A-EE7C-4E67-9512-9C7DB68550E4}"/>
              </a:ext>
            </a:extLst>
          </p:cNvPr>
          <p:cNvSpPr/>
          <p:nvPr/>
        </p:nvSpPr>
        <p:spPr>
          <a:xfrm>
            <a:off x="588575" y="1772816"/>
            <a:ext cx="10197018" cy="3035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5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먼저 원하는 해시를 가져옴</a:t>
            </a:r>
            <a:r>
              <a:rPr lang="en-US" altLang="ko-KR" sz="25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2500" kern="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PasswordHash</a:t>
            </a:r>
            <a:r>
              <a:rPr lang="en-US" altLang="ko-KR" sz="25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5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파생 된 </a:t>
            </a:r>
            <a:r>
              <a:rPr lang="en-US" altLang="ko-KR" sz="25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pbkdf2_sha256 </a:t>
            </a:r>
            <a:r>
              <a:rPr lang="ko-KR" altLang="en-US" sz="25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클래스를 사용</a:t>
            </a:r>
            <a:endParaRPr lang="en-US" altLang="ko-KR" sz="2500" kern="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&gt;&gt;&gt; # import the desired hasher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&gt;&gt;&gt; from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504000101010101" pitchFamily="18" charset="-127"/>
              </a:rPr>
              <a:t>passlib.hash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 import pbkdf2_sha256</a:t>
            </a:r>
            <a:endParaRPr lang="en-US" altLang="ko-KR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223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</a:t>
            </a:r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Passlib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C8B30E-99DB-45B9-A94C-9CA20E7E80F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64E6A9B-C8F0-4EBD-AF60-B26FB1D7A073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6B198C-E3A8-4A2B-84AD-243F1CEE356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8C1CF36-C3BD-4FFE-870F-6D116E55D56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CFADF6-592A-4CCE-9DB9-28B21C195D50}"/>
              </a:ext>
            </a:extLst>
          </p:cNvPr>
          <p:cNvSpPr/>
          <p:nvPr/>
        </p:nvSpPr>
        <p:spPr>
          <a:xfrm>
            <a:off x="1000100" y="1848456"/>
            <a:ext cx="9976753" cy="4020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400" kern="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PasswordHash.hash</a:t>
            </a:r>
            <a:r>
              <a:rPr lang="en-US" altLang="ko-KR" sz="24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ko-KR" altLang="en-US" sz="24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사용하여 암호를 해시</a:t>
            </a:r>
            <a:r>
              <a:rPr lang="en-US" altLang="ko-KR" sz="24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호출은 </a:t>
            </a:r>
            <a:r>
              <a:rPr lang="ko-KR" altLang="en-US" sz="2400" kern="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유니</a:t>
            </a:r>
            <a:r>
              <a:rPr lang="ko-KR" altLang="en-US" sz="24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 인코딩</a:t>
            </a:r>
            <a:r>
              <a:rPr lang="en-US" altLang="ko-KR" sz="24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라운드 값 선택 및 임의 </a:t>
            </a:r>
            <a:r>
              <a:rPr lang="en-US" altLang="ko-KR" sz="24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salt </a:t>
            </a:r>
            <a:r>
              <a:rPr lang="ko-KR" altLang="en-US" sz="24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생성을 담당</a:t>
            </a:r>
            <a:r>
              <a:rPr lang="en-US" altLang="ko-KR" sz="24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endParaRPr lang="ko-KR" altLang="en-US" sz="2400" kern="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&gt;&gt;&gt; hash = pbkdf2_sha256.hash("password")</a:t>
            </a:r>
            <a:endParaRPr lang="ko-KR" altLang="en-US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&gt;&gt;&gt; hash</a:t>
            </a:r>
            <a:endParaRPr lang="ko-KR" altLang="en-US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'$pbkdf2-sha256$29000$9t7be09prfXee2/NOUeotQ$Y.RDnnq8vsezSZSKy1QNy6xhKPdoBIwc.0XDdRm9sJ8'</a:t>
            </a:r>
            <a:endParaRPr lang="ko-KR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19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</a:t>
            </a:r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Passlib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C8B30E-99DB-45B9-A94C-9CA20E7E80F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64E6A9B-C8F0-4EBD-AF60-B26FB1D7A073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6B198C-E3A8-4A2B-84AD-243F1CEE356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8C1CF36-C3BD-4FFE-870F-6D116E55D56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5C0A10-D05A-4D7A-8F13-148D262939FC}"/>
              </a:ext>
            </a:extLst>
          </p:cNvPr>
          <p:cNvSpPr/>
          <p:nvPr/>
        </p:nvSpPr>
        <p:spPr>
          <a:xfrm>
            <a:off x="815533" y="1844824"/>
            <a:ext cx="10402926" cy="392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5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호출은 새로운 </a:t>
            </a:r>
            <a:r>
              <a:rPr lang="en-US" altLang="ko-KR" sz="25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</a:t>
            </a:r>
            <a:r>
              <a:rPr lang="ko-KR" altLang="en-US" sz="25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생성하기 때문에 같은 암호를 사용하더라도 </a:t>
            </a:r>
            <a:r>
              <a:rPr lang="ko-KR" altLang="en-US" sz="2500" kern="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호출간에</a:t>
            </a:r>
            <a:r>
              <a:rPr lang="ko-KR" altLang="en-US" sz="25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결과 해시의 내용이 달라짐</a:t>
            </a:r>
            <a:r>
              <a:rPr lang="en-US" altLang="ko-KR" sz="25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&gt;&gt;&gt; hash2 = pbkdf2_sha256.hash("password")</a:t>
            </a:r>
            <a:endParaRPr lang="ko-KR" altLang="en-US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&gt;&gt;&gt; hash2</a:t>
            </a:r>
            <a:endParaRPr lang="ko-KR" altLang="en-US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'$pbkdf2-sha256$29000$V0rJeS.FcO4dw/h/D6E0Bg$FyLs7omUppxzXkARJQSl.ozcEOhgp3tNgNsKIAhKmp8'</a:t>
            </a:r>
            <a:endParaRPr lang="ko-KR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30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</a:t>
            </a:r>
            <a:r>
              <a:rPr lang="en-US" altLang="ko-KR" sz="3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Passlib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C8B30E-99DB-45B9-A94C-9CA20E7E80F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64E6A9B-C8F0-4EBD-AF60-B26FB1D7A073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6B198C-E3A8-4A2B-84AD-243F1CEE3562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8C1CF36-C3BD-4FFE-870F-6D116E55D56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EC23F0-4A5F-429E-812F-6E812320A91B}"/>
              </a:ext>
            </a:extLst>
          </p:cNvPr>
          <p:cNvSpPr/>
          <p:nvPr/>
        </p:nvSpPr>
        <p:spPr>
          <a:xfrm>
            <a:off x="1019262" y="2083599"/>
            <a:ext cx="10694329" cy="3921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500" kern="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PasswordHash.verify</a:t>
            </a:r>
            <a:r>
              <a:rPr lang="en-US" altLang="ko-KR" sz="25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ko-KR" altLang="en-US" sz="2500" kern="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호출하여 기존 해시와 비교하여 사용자 입력을 확인할 수 있음</a:t>
            </a:r>
            <a:endParaRPr lang="en-US" altLang="ko-KR" sz="2500" kern="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&gt;&gt;&gt; pbkdf2_sha256.verify("password", hash)</a:t>
            </a:r>
            <a:endParaRPr lang="ko-KR" altLang="en-US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True</a:t>
            </a:r>
            <a:endParaRPr lang="ko-KR" altLang="en-US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&gt;&gt;&gt; pbkdf2_sha256.verify("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504000101010101" pitchFamily="18" charset="-127"/>
              </a:rPr>
              <a:t>joshua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", hash)</a:t>
            </a:r>
            <a:endParaRPr lang="ko-KR" altLang="en-US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False</a:t>
            </a:r>
            <a:endParaRPr lang="ko-KR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4348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Flask-WTF -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5883A22-D1C0-413B-ACAC-DB61280AC0CF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433C76-29A6-4CF5-AD9D-9892DAC85AF5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3E563E-22DD-419A-9285-C2D970DBDF48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696326-BE64-4A50-98D3-8B3191DCBB0C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A3278E-65A8-40AA-923F-7944AED36015}"/>
              </a:ext>
            </a:extLst>
          </p:cNvPr>
          <p:cNvSpPr/>
          <p:nvPr/>
        </p:nvSpPr>
        <p:spPr>
          <a:xfrm>
            <a:off x="455532" y="1379577"/>
            <a:ext cx="11190494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WTF_CSRF_ENABLED</a:t>
            </a:r>
            <a:r>
              <a:rPr lang="ko-KR" altLang="en-US" sz="23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lang="en-US" altLang="ko-KR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csrf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보호를 사용하지않으려면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false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설정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3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WTF_CSRF_CHECK_DEFAULT CSRF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보호 확장을 사용할 때 모든 보기가 기본적으로 보호되는지 여부를 제어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3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WTF_CSRF_SECRET_KEY </a:t>
            </a:r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보안토큰을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생성하기 위한 </a:t>
            </a:r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랜덤데이터이고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값을 설정하지 않으면 </a:t>
            </a:r>
            <a:r>
              <a:rPr lang="ko-KR" altLang="en-US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시크릿키가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3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WTF_CSRF_METHODS HTTP </a:t>
            </a:r>
            <a:r>
              <a:rPr lang="en-US" altLang="ko-KR" sz="23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csrf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로부터 보호할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메소드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3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WTF_CSRF_FIELD_NAME</a:t>
            </a:r>
            <a:r>
              <a:rPr lang="ko-KR" altLang="en-US" sz="23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3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CSRF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토큰이 들어 있는 양식 필드 및 세션 키의 이름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3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WTF_CSRF_HEADERS HTTP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양식에 제공되지 않은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CSRF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토큰을 검색하기 위한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헤더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3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WTF_CSRF_TIME_LIMIT</a:t>
            </a:r>
            <a:r>
              <a:rPr lang="ko-KR" altLang="en-US" sz="23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3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CSRF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토큰의 최대 사용 기간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3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WTF_CSRF_SSL_STRICTCSRF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참조자가 호스트와 일치하는지 확인하여 동일한 원본 정책을 적용할지 여부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HTTPS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요청에만 적용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3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WTF_I18N_ENABLED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False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설정하면 </a:t>
            </a:r>
            <a:r>
              <a:rPr lang="en-US" altLang="ko-KR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Flask-Babel I18N </a:t>
            </a:r>
            <a:r>
              <a:rPr lang="ko-KR" altLang="en-US" sz="2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지원이 비활성화됨</a:t>
            </a:r>
            <a:endParaRPr lang="en-US" altLang="ko-KR" sz="2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14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87698" y="1696301"/>
            <a:ext cx="96166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대상자 </a:t>
            </a:r>
            <a:r>
              <a:rPr lang="en-US" altLang="ko-KR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플라스크를 이용한 웹사이트에 보안 메커니즘을 필요로 하는 사람</a:t>
            </a:r>
            <a:endParaRPr lang="en-US" altLang="ko-KR" sz="320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/>
            <a:r>
              <a:rPr lang="ko-KR" altLang="en-US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목적 </a:t>
            </a:r>
            <a:r>
              <a:rPr lang="en-US" altLang="ko-KR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빠르고 쉽게 보안 메커니즘을 웹에 적용시킬 수 있는 라이브러리가 제공되고 </a:t>
            </a:r>
            <a:r>
              <a:rPr lang="en-US" altLang="ko-KR" sz="3200" dirty="0" err="1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SQLAlchemy</a:t>
            </a:r>
            <a:r>
              <a:rPr lang="en-US" altLang="ko-KR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3200" dirty="0" err="1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MongoEngine</a:t>
            </a:r>
            <a:r>
              <a:rPr lang="en-US" altLang="ko-KR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같은 </a:t>
            </a:r>
            <a:r>
              <a:rPr lang="en-US" altLang="ko-KR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sz="32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지속성을 위해 확장기능 제공</a:t>
            </a:r>
            <a:endParaRPr lang="en-US" altLang="ko-KR" sz="320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/>
            <a:r>
              <a:rPr lang="en-US" altLang="ko-KR" sz="32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r>
              <a:rPr lang="en-US" altLang="ko-KR" sz="3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주소 </a:t>
            </a:r>
          </a:p>
          <a:p>
            <a:pPr fontAlgn="base"/>
            <a:r>
              <a:rPr lang="en-US" altLang="ko-KR" sz="3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https://github.com/mattupstate/flask-security</a:t>
            </a:r>
            <a:endParaRPr lang="ko-KR" altLang="en-US" sz="32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sz="3200" spc="-15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22154"/>
            <a:ext cx="3943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Flask-Security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목적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0F2A4D2-14D2-47BA-99E1-C09695DE5011}"/>
              </a:ext>
            </a:extLst>
          </p:cNvPr>
          <p:cNvGrpSpPr/>
          <p:nvPr/>
        </p:nvGrpSpPr>
        <p:grpSpPr>
          <a:xfrm>
            <a:off x="10430892" y="144941"/>
            <a:ext cx="1642700" cy="0"/>
            <a:chOff x="10430892" y="144941"/>
            <a:chExt cx="1642700" cy="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BB7941F-8871-48D4-AD25-634EBFB061A3}"/>
                </a:ext>
              </a:extLst>
            </p:cNvPr>
            <p:cNvCxnSpPr/>
            <p:nvPr/>
          </p:nvCxnSpPr>
          <p:spPr>
            <a:xfrm>
              <a:off x="10430892" y="144941"/>
              <a:ext cx="360000" cy="0"/>
            </a:xfrm>
            <a:prstGeom prst="line">
              <a:avLst/>
            </a:prstGeom>
            <a:ln w="44450" cap="rnd">
              <a:solidFill>
                <a:srgbClr val="8DBABD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791B59E-2C72-41EC-8663-DA91C241D0BF}"/>
                </a:ext>
              </a:extLst>
            </p:cNvPr>
            <p:cNvCxnSpPr/>
            <p:nvPr/>
          </p:nvCxnSpPr>
          <p:spPr>
            <a:xfrm>
              <a:off x="10858459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10D7F58-E9E3-406A-BAA9-F31119850F72}"/>
                </a:ext>
              </a:extLst>
            </p:cNvPr>
            <p:cNvCxnSpPr/>
            <p:nvPr/>
          </p:nvCxnSpPr>
          <p:spPr>
            <a:xfrm>
              <a:off x="11286026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5A66C20-F52A-4015-B9A2-32B56AFBC64D}"/>
                </a:ext>
              </a:extLst>
            </p:cNvPr>
            <p:cNvCxnSpPr/>
            <p:nvPr/>
          </p:nvCxnSpPr>
          <p:spPr>
            <a:xfrm>
              <a:off x="11713592" y="144941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18B3A-F60D-43E9-95E9-FAB436270F8C}"/>
              </a:ext>
            </a:extLst>
          </p:cNvPr>
          <p:cNvSpPr txBox="1"/>
          <p:nvPr/>
        </p:nvSpPr>
        <p:spPr>
          <a:xfrm>
            <a:off x="4921520" y="2462623"/>
            <a:ext cx="3251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분석</a:t>
            </a:r>
          </a:p>
        </p:txBody>
      </p:sp>
    </p:spTree>
    <p:extLst>
      <p:ext uri="{BB962C8B-B14F-4D97-AF65-F5344CB8AC3E}">
        <p14:creationId xmlns:p14="http://schemas.microsoft.com/office/powerpoint/2010/main" val="36098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3E6CE33-A0A5-4DE2-963C-6A28E107A717}"/>
              </a:ext>
            </a:extLst>
          </p:cNvPr>
          <p:cNvGrpSpPr/>
          <p:nvPr/>
        </p:nvGrpSpPr>
        <p:grpSpPr>
          <a:xfrm>
            <a:off x="3862615" y="1265420"/>
            <a:ext cx="4466770" cy="5447645"/>
            <a:chOff x="3976344" y="1303128"/>
            <a:chExt cx="4466770" cy="544764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0AF39AF-0990-4252-8139-5F5D9DDB16ED}"/>
                </a:ext>
              </a:extLst>
            </p:cNvPr>
            <p:cNvSpPr/>
            <p:nvPr/>
          </p:nvSpPr>
          <p:spPr>
            <a:xfrm>
              <a:off x="4109694" y="1822477"/>
              <a:ext cx="4200071" cy="127862"/>
            </a:xfrm>
            <a:prstGeom prst="rect">
              <a:avLst/>
            </a:prstGeom>
            <a:solidFill>
              <a:srgbClr val="8DBABD"/>
            </a:solidFill>
            <a:ln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23A037-9E80-47DB-BB71-99CDBA331DA7}"/>
                </a:ext>
              </a:extLst>
            </p:cNvPr>
            <p:cNvSpPr txBox="1"/>
            <p:nvPr/>
          </p:nvSpPr>
          <p:spPr>
            <a:xfrm>
              <a:off x="3976344" y="1303128"/>
              <a:ext cx="4466770" cy="5447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28700" lvl="1" indent="-571500">
                <a:buFont typeface="+mj-lt"/>
                <a:buAutoNum type="romanUcPeriod"/>
              </a:pPr>
              <a:r>
                <a:rPr lang="en-US" altLang="ko-KR" sz="28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Flask-Login</a:t>
              </a:r>
            </a:p>
            <a:p>
              <a:pPr marL="1028700" lvl="1" indent="-571500">
                <a:buFont typeface="+mj-lt"/>
                <a:buAutoNum type="romanUcPeriod"/>
              </a:pPr>
              <a:endPara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028700" lvl="1" indent="-571500">
                <a:buFont typeface="+mj-lt"/>
                <a:buAutoNum type="romanUcPeriod"/>
              </a:pPr>
              <a:r>
                <a:rPr lang="en-US" altLang="ko-KR" sz="28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Flask-Mail</a:t>
              </a:r>
            </a:p>
            <a:p>
              <a:pPr marL="1028700" lvl="1" indent="-571500">
                <a:buFont typeface="+mj-lt"/>
                <a:buAutoNum type="romanUcPeriod"/>
              </a:pPr>
              <a:endPara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028700" lvl="1" indent="-571500">
                <a:buFont typeface="+mj-lt"/>
                <a:buAutoNum type="romanUcPeriod"/>
              </a:pPr>
              <a:r>
                <a:rPr lang="en-US" altLang="ko-KR" sz="28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Flask-Principle</a:t>
              </a:r>
            </a:p>
            <a:p>
              <a:pPr marL="1028700" lvl="1" indent="-571500">
                <a:buFont typeface="+mj-lt"/>
                <a:buAutoNum type="romanUcPeriod"/>
              </a:pPr>
              <a:endPara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028700" lvl="1" indent="-571500">
                <a:buFont typeface="+mj-lt"/>
                <a:buAutoNum type="romanUcPeriod"/>
              </a:pPr>
              <a:r>
                <a:rPr lang="en-US" altLang="ko-KR" sz="280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Flask-WTF</a:t>
              </a:r>
            </a:p>
            <a:p>
              <a:pPr marL="1028700" lvl="1" indent="-571500">
                <a:buFont typeface="+mj-lt"/>
                <a:buAutoNum type="romanUcPeriod"/>
              </a:pPr>
              <a:endPara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028700" lvl="1" indent="-571500">
                <a:buFont typeface="+mj-lt"/>
                <a:buAutoNum type="romanUcPeriod"/>
              </a:pPr>
              <a:r>
                <a:rPr lang="en-US" altLang="ko-KR" sz="2800" dirty="0" err="1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Itsdangerous</a:t>
              </a:r>
              <a:endPara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028700" lvl="1" indent="-571500">
                <a:buFont typeface="+mj-lt"/>
                <a:buAutoNum type="romanUcPeriod"/>
              </a:pPr>
              <a:endPara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1028700" lvl="1" indent="-571500">
                <a:buFont typeface="+mj-lt"/>
                <a:buAutoNum type="romanUcPeriod"/>
              </a:pPr>
              <a:r>
                <a:rPr lang="en-US" altLang="ko-KR" sz="2800" dirty="0" err="1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Passlib</a:t>
              </a:r>
              <a:endPara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endPara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C3A8288-7668-4692-B600-FFF78B232B43}"/>
                </a:ext>
              </a:extLst>
            </p:cNvPr>
            <p:cNvSpPr/>
            <p:nvPr/>
          </p:nvSpPr>
          <p:spPr>
            <a:xfrm>
              <a:off x="4109694" y="2663797"/>
              <a:ext cx="4200071" cy="127862"/>
            </a:xfrm>
            <a:prstGeom prst="rect">
              <a:avLst/>
            </a:prstGeom>
            <a:solidFill>
              <a:srgbClr val="8DBABD"/>
            </a:solidFill>
            <a:ln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0006E82-AB15-4E80-911C-4A6C795580E5}"/>
                </a:ext>
              </a:extLst>
            </p:cNvPr>
            <p:cNvSpPr/>
            <p:nvPr/>
          </p:nvSpPr>
          <p:spPr>
            <a:xfrm>
              <a:off x="4109694" y="3509775"/>
              <a:ext cx="4200071" cy="127862"/>
            </a:xfrm>
            <a:prstGeom prst="rect">
              <a:avLst/>
            </a:prstGeom>
            <a:solidFill>
              <a:srgbClr val="8DBABD"/>
            </a:solidFill>
            <a:ln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971ED44-BAAA-4A5D-853B-E5A7794DFC81}"/>
                </a:ext>
              </a:extLst>
            </p:cNvPr>
            <p:cNvSpPr/>
            <p:nvPr/>
          </p:nvSpPr>
          <p:spPr>
            <a:xfrm>
              <a:off x="4109694" y="4323237"/>
              <a:ext cx="4200071" cy="127862"/>
            </a:xfrm>
            <a:prstGeom prst="rect">
              <a:avLst/>
            </a:prstGeom>
            <a:solidFill>
              <a:srgbClr val="8DBABD"/>
            </a:solidFill>
            <a:ln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ED08F02-C324-44C2-92E0-06FAC2C0B9F1}"/>
                </a:ext>
              </a:extLst>
            </p:cNvPr>
            <p:cNvSpPr/>
            <p:nvPr/>
          </p:nvSpPr>
          <p:spPr>
            <a:xfrm>
              <a:off x="4109694" y="5175277"/>
              <a:ext cx="4200071" cy="127862"/>
            </a:xfrm>
            <a:prstGeom prst="rect">
              <a:avLst/>
            </a:prstGeom>
            <a:solidFill>
              <a:srgbClr val="8DBABD"/>
            </a:solidFill>
            <a:ln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815DE5-E2BE-452B-B8A6-A7B1C8F97029}"/>
                </a:ext>
              </a:extLst>
            </p:cNvPr>
            <p:cNvSpPr/>
            <p:nvPr/>
          </p:nvSpPr>
          <p:spPr>
            <a:xfrm>
              <a:off x="4109694" y="6053540"/>
              <a:ext cx="4200071" cy="127862"/>
            </a:xfrm>
            <a:prstGeom prst="rect">
              <a:avLst/>
            </a:prstGeom>
            <a:solidFill>
              <a:srgbClr val="8DBABD"/>
            </a:solidFill>
            <a:ln>
              <a:solidFill>
                <a:srgbClr val="8DBA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18B3A-F60D-43E9-95E9-FAB436270F8C}"/>
              </a:ext>
            </a:extLst>
          </p:cNvPr>
          <p:cNvSpPr txBox="1"/>
          <p:nvPr/>
        </p:nvSpPr>
        <p:spPr>
          <a:xfrm>
            <a:off x="4921520" y="2462623"/>
            <a:ext cx="3251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4E98C-1929-48E0-935D-387CA394F4D6}"/>
              </a:ext>
            </a:extLst>
          </p:cNvPr>
          <p:cNvSpPr txBox="1"/>
          <p:nvPr/>
        </p:nvSpPr>
        <p:spPr>
          <a:xfrm>
            <a:off x="4675695" y="3714158"/>
            <a:ext cx="3524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Flask-Login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69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5370" y="437393"/>
            <a:ext cx="53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분석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Flask-Login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0771938-2443-4A28-B94E-971C4C7EE6E9}"/>
              </a:ext>
            </a:extLst>
          </p:cNvPr>
          <p:cNvSpPr txBox="1">
            <a:spLocks/>
          </p:cNvSpPr>
          <p:nvPr/>
        </p:nvSpPr>
        <p:spPr>
          <a:xfrm>
            <a:off x="950426" y="250666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세션에 활성 사용자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저장하고 쉽게 로그인 및 로그 아웃</a:t>
            </a:r>
          </a:p>
          <a:p>
            <a:pPr fontAlgn="base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보기를 로그인 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로그 아웃 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사용자로 제한</a:t>
            </a:r>
          </a:p>
          <a:p>
            <a:pPr fontAlgn="base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까다로운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"remember me"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기능을 처리</a:t>
            </a:r>
          </a:p>
          <a:p>
            <a:pPr fontAlgn="base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 도용자에 의해 도난 당하지 않도록 사용자의 세션을 보호</a:t>
            </a: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E2EB16-4D67-47CE-9923-F043E903DC73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FE9A85C-6102-45CA-AB8A-18D4D7F8D62C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A778F31-86C8-4309-8D00-298A367EE76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8ADBCB-5ADE-4B21-ABD0-71737FC0A6AF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144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2192</Words>
  <Application>Microsoft Office PowerPoint</Application>
  <PresentationFormat>와이드스크린</PresentationFormat>
  <Paragraphs>400</Paragraphs>
  <Slides>47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나눔스퀘어 ExtraBold</vt:lpstr>
      <vt:lpstr>나눔스퀘어 Bold</vt:lpstr>
      <vt:lpstr>함초롬바탕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 지은</cp:lastModifiedBy>
  <cp:revision>53</cp:revision>
  <dcterms:created xsi:type="dcterms:W3CDTF">2017-05-29T09:12:16Z</dcterms:created>
  <dcterms:modified xsi:type="dcterms:W3CDTF">2018-11-13T17:36:16Z</dcterms:modified>
</cp:coreProperties>
</file>