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6" r:id="rId3"/>
    <p:sldId id="257" r:id="rId4"/>
    <p:sldId id="270" r:id="rId5"/>
    <p:sldId id="267" r:id="rId6"/>
    <p:sldId id="271" r:id="rId7"/>
    <p:sldId id="274" r:id="rId8"/>
    <p:sldId id="272" r:id="rId9"/>
    <p:sldId id="273" r:id="rId10"/>
    <p:sldId id="269" r:id="rId11"/>
    <p:sldId id="276" r:id="rId12"/>
    <p:sldId id="275" r:id="rId13"/>
    <p:sldId id="278" r:id="rId14"/>
    <p:sldId id="277" r:id="rId15"/>
    <p:sldId id="279" r:id="rId16"/>
    <p:sldId id="296" r:id="rId17"/>
    <p:sldId id="294" r:id="rId18"/>
    <p:sldId id="282" r:id="rId19"/>
    <p:sldId id="287" r:id="rId20"/>
    <p:sldId id="286" r:id="rId21"/>
    <p:sldId id="288" r:id="rId22"/>
    <p:sldId id="283" r:id="rId23"/>
    <p:sldId id="284" r:id="rId24"/>
    <p:sldId id="285" r:id="rId25"/>
    <p:sldId id="289" r:id="rId26"/>
    <p:sldId id="290" r:id="rId27"/>
    <p:sldId id="291" r:id="rId28"/>
    <p:sldId id="292" r:id="rId29"/>
    <p:sldId id="293" r:id="rId30"/>
    <p:sldId id="295" r:id="rId31"/>
    <p:sldId id="268" r:id="rId32"/>
    <p:sldId id="26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4B4B4B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83333"/>
  </p:normalViewPr>
  <p:slideViewPr>
    <p:cSldViewPr>
      <p:cViewPr>
        <p:scale>
          <a:sx n="86" d="100"/>
          <a:sy n="86" d="100"/>
        </p:scale>
        <p:origin x="10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안녕하십니까 </a:t>
            </a:r>
            <a:r>
              <a:rPr kumimoji="1" lang="en-US" altLang="ko-KR" dirty="0"/>
              <a:t>5</a:t>
            </a:r>
            <a:r>
              <a:rPr kumimoji="1" lang="ko-KR" altLang="en-US" dirty="0"/>
              <a:t>조 발표를 맡은 </a:t>
            </a:r>
            <a:r>
              <a:rPr kumimoji="1" lang="ko-KR" altLang="en-US" dirty="0" err="1"/>
              <a:t>엄상현입니다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92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디비에</a:t>
            </a:r>
            <a:r>
              <a:rPr kumimoji="1" lang="ko-KR" altLang="en-US" dirty="0"/>
              <a:t> 먼저 사용자 정보를 넣어두고 실행하였습니다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로그인 </a:t>
            </a:r>
            <a:r>
              <a:rPr kumimoji="1" lang="ko-KR" altLang="en-US" dirty="0" err="1"/>
              <a:t>매니져를</a:t>
            </a:r>
            <a:r>
              <a:rPr kumimoji="1" lang="ko-KR" altLang="en-US" dirty="0"/>
              <a:t> 생성하고 현재 앱에 대해서 실행을 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유저클래스를 정의하고 </a:t>
            </a:r>
            <a:r>
              <a:rPr kumimoji="1" lang="ko-KR" altLang="en-US" dirty="0" err="1"/>
              <a:t>파라메터로</a:t>
            </a:r>
            <a:r>
              <a:rPr kumimoji="1" lang="ko-KR" altLang="en-US" dirty="0"/>
              <a:t> </a:t>
            </a:r>
            <a:r>
              <a:rPr lang="en" altLang="ko-KR" dirty="0" err="1"/>
              <a:t>UserMixin</a:t>
            </a:r>
            <a:r>
              <a:rPr lang="ko-KR" altLang="en-US" dirty="0"/>
              <a:t> 와 </a:t>
            </a:r>
            <a:r>
              <a:rPr lang="ko-KR" altLang="en-US" dirty="0" err="1"/>
              <a:t>디비를</a:t>
            </a:r>
            <a:r>
              <a:rPr lang="ko-KR" altLang="en-US" dirty="0"/>
              <a:t> 받습니다</a:t>
            </a:r>
            <a:r>
              <a:rPr lang="en-US" altLang="ko-KR" dirty="0"/>
              <a:t>.</a:t>
            </a:r>
          </a:p>
          <a:p>
            <a:r>
              <a:rPr kumimoji="1" lang="ko-KR" altLang="en-US" dirty="0"/>
              <a:t>이를 통하여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48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SMTP simple mail transfer </a:t>
            </a:r>
            <a:r>
              <a:rPr kumimoji="1" lang="en-US" altLang="ko-KR" dirty="0" err="1"/>
              <a:t>protocal</a:t>
            </a:r>
            <a:r>
              <a:rPr kumimoji="1" lang="en-US" altLang="ko-KR" dirty="0"/>
              <a:t> </a:t>
            </a:r>
            <a:r>
              <a:rPr kumimoji="1" lang="ko-KR" altLang="en-US" dirty="0"/>
              <a:t>간단하게 메일 보낼 수 있는 프로토콜입니다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기본 포트 번호가 </a:t>
            </a:r>
            <a:r>
              <a:rPr kumimoji="1" lang="en-US" altLang="ko-KR" dirty="0"/>
              <a:t>25</a:t>
            </a:r>
            <a:r>
              <a:rPr kumimoji="1" lang="ko-KR" altLang="en-US" dirty="0"/>
              <a:t>번입니다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27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메세지</a:t>
            </a:r>
            <a:r>
              <a:rPr kumimoji="1" lang="ko-KR" altLang="en-US" dirty="0"/>
              <a:t> 객체에서는 </a:t>
            </a:r>
            <a:r>
              <a:rPr kumimoji="1" lang="ko-KR" altLang="en-US" dirty="0" err="1"/>
              <a:t>메세지를</a:t>
            </a:r>
            <a:r>
              <a:rPr kumimoji="1" lang="ko-KR" altLang="en-US" dirty="0"/>
              <a:t> 생성하고 커넥션 클래스와 메일 클래스를 통하여 메일이 전송됩니다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메일 클래스에는 </a:t>
            </a:r>
            <a:r>
              <a:rPr kumimoji="1" lang="ko-KR" altLang="en-US" dirty="0" err="1"/>
              <a:t>필드값만</a:t>
            </a:r>
            <a:r>
              <a:rPr kumimoji="1" lang="ko-KR" altLang="en-US" dirty="0"/>
              <a:t> 있고 나머지 기능 메서드는 </a:t>
            </a:r>
            <a:r>
              <a:rPr kumimoji="1" lang="en-US" altLang="ko-KR" dirty="0"/>
              <a:t>MIXIN</a:t>
            </a:r>
            <a:r>
              <a:rPr kumimoji="1" lang="ko-KR" altLang="en-US" dirty="0"/>
              <a:t>클래스로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상속받습니다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7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구현된 대부분의 기능의 </a:t>
            </a:r>
            <a:r>
              <a:rPr lang="en-US" altLang="ko-KR" dirty="0"/>
              <a:t>email </a:t>
            </a:r>
            <a:r>
              <a:rPr lang="ko-KR" altLang="en-US" dirty="0"/>
              <a:t>패키지의 기능들을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02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Identity</a:t>
            </a:r>
            <a:r>
              <a:rPr lang="ko-KR" altLang="en-US" dirty="0"/>
              <a:t>는 사용자를 나타내며 각 요청에 대해 다양한 위치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세션</a:t>
            </a:r>
            <a:r>
              <a:rPr lang="en-US" altLang="ko-KR" dirty="0"/>
              <a:t>)</a:t>
            </a:r>
            <a:r>
              <a:rPr lang="ko-KR" altLang="en-US" dirty="0"/>
              <a:t>에서 저장 </a:t>
            </a:r>
            <a:r>
              <a:rPr lang="en-US" altLang="ko-KR" dirty="0"/>
              <a:t>/</a:t>
            </a:r>
            <a:r>
              <a:rPr lang="ko-KR" altLang="en-US" dirty="0" err="1"/>
              <a:t>로드됩니다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여기에는 사용자가 가지고있는 액세스 권한이 들어 있습니다</a:t>
            </a:r>
            <a:endParaRPr lang="en-US" altLang="ko-KR" dirty="0"/>
          </a:p>
          <a:p>
            <a:r>
              <a:rPr lang="ko-KR" altLang="en-US" dirty="0" err="1"/>
              <a:t>퍼미션</a:t>
            </a:r>
            <a:r>
              <a:rPr lang="ko-KR" altLang="en-US" dirty="0"/>
              <a:t> 클래스는 자원에 대한 요구사항의 집합이고 자원에 접근할 수 있는지 알려준다</a:t>
            </a:r>
            <a:r>
              <a:rPr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퍼미션</a:t>
            </a:r>
            <a:r>
              <a:rPr kumimoji="1" lang="ko-KR" altLang="en-US" dirty="0"/>
              <a:t> 클래스가 </a:t>
            </a:r>
            <a:r>
              <a:rPr kumimoji="1" lang="ko-KR" altLang="en-US" dirty="0" err="1"/>
              <a:t>인증제공자</a:t>
            </a:r>
            <a:r>
              <a:rPr kumimoji="1" lang="ko-KR" altLang="en-US" dirty="0"/>
              <a:t> 역할을 하고 </a:t>
            </a:r>
            <a:r>
              <a:rPr kumimoji="1" lang="ko-KR" altLang="en-US" dirty="0" err="1"/>
              <a:t>아이덴티</a:t>
            </a:r>
            <a:r>
              <a:rPr kumimoji="1" lang="ko-KR" altLang="en-US" dirty="0"/>
              <a:t> 클래스에서 사용자 정보제공자 역할을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니즈클래스에서는</a:t>
            </a:r>
            <a:r>
              <a:rPr kumimoji="1" lang="ko-KR" altLang="en-US" dirty="0"/>
              <a:t> 사용자가 사용할 수 있는 권한을 가지고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사용자가 할 수 있는 권한이 두가지로 나눠지는데 </a:t>
            </a:r>
            <a:endParaRPr kumimoji="1" lang="en-US" altLang="ko-KR" dirty="0"/>
          </a:p>
          <a:p>
            <a:r>
              <a:rPr kumimoji="1" lang="ko-KR" altLang="en-US" dirty="0" err="1"/>
              <a:t>역할권한</a:t>
            </a:r>
            <a:r>
              <a:rPr kumimoji="1" lang="ko-KR" altLang="en-US" dirty="0"/>
              <a:t> 예를 들면 리눅스의 </a:t>
            </a:r>
            <a:r>
              <a:rPr kumimoji="1" lang="en-US" altLang="ko-KR" dirty="0"/>
              <a:t>root,</a:t>
            </a:r>
            <a:r>
              <a:rPr kumimoji="1" lang="ko-KR" altLang="en-US" dirty="0"/>
              <a:t> </a:t>
            </a:r>
            <a:r>
              <a:rPr kumimoji="1" lang="en-US" altLang="ko-KR" dirty="0"/>
              <a:t>//</a:t>
            </a:r>
            <a:r>
              <a:rPr kumimoji="1" lang="ko-KR" altLang="en-US" dirty="0"/>
              <a:t>액션 권한 예를 들면  게시판에 글쓰기 같은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64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그림으로 설명하면 </a:t>
            </a:r>
            <a:r>
              <a:rPr kumimoji="1" lang="ko-KR" altLang="en-US" dirty="0" err="1"/>
              <a:t>이런식으로</a:t>
            </a:r>
            <a:r>
              <a:rPr kumimoji="1" lang="ko-KR" altLang="en-US" dirty="0"/>
              <a:t>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아이덴티</a:t>
            </a:r>
            <a:r>
              <a:rPr kumimoji="1" lang="ko-KR" altLang="en-US" dirty="0"/>
              <a:t> 컨텍스트는 </a:t>
            </a:r>
            <a:r>
              <a:rPr kumimoji="1" lang="ko-KR" altLang="en-US" dirty="0" err="1"/>
              <a:t>니즈</a:t>
            </a:r>
            <a:r>
              <a:rPr kumimoji="1" lang="ko-KR" altLang="en-US" dirty="0"/>
              <a:t> 클래스에 까지 다이렉트로 접근을 </a:t>
            </a:r>
            <a:r>
              <a:rPr kumimoji="1" lang="ko-KR" altLang="en-US" dirty="0" err="1"/>
              <a:t>하게만들어주는</a:t>
            </a:r>
            <a:r>
              <a:rPr kumimoji="1" lang="ko-KR" altLang="en-US" dirty="0"/>
              <a:t> 클래스 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43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66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예제 코드를 보면서 설명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43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사이너</a:t>
            </a:r>
            <a:r>
              <a:rPr kumimoji="1" lang="ko-KR" altLang="en-US" dirty="0"/>
              <a:t> 모듈을 만들면서 </a:t>
            </a:r>
            <a:r>
              <a:rPr kumimoji="1" lang="en-US" altLang="ko-KR" dirty="0" err="1"/>
              <a:t>secret_key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그리고 </a:t>
            </a:r>
            <a:r>
              <a:rPr kumimoji="1" lang="ko-KR" altLang="en-US" dirty="0" err="1"/>
              <a:t>사인함수를</a:t>
            </a:r>
            <a:r>
              <a:rPr kumimoji="1" lang="ko-KR" altLang="en-US" dirty="0"/>
              <a:t> 이용하여 </a:t>
            </a:r>
            <a:r>
              <a:rPr kumimoji="1" lang="ko-KR" altLang="en-US" dirty="0" err="1"/>
              <a:t>마이스트링</a:t>
            </a:r>
            <a:r>
              <a:rPr kumimoji="1" lang="ko-KR" altLang="en-US" dirty="0"/>
              <a:t> 뒤에 서명을 붙입니다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14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목차는 플라스크 </a:t>
            </a:r>
            <a:r>
              <a:rPr kumimoji="1" lang="ko-KR" altLang="en-US" dirty="0" err="1"/>
              <a:t>시큐리티</a:t>
            </a:r>
            <a:r>
              <a:rPr kumimoji="1" lang="ko-KR" altLang="en-US" dirty="0"/>
              <a:t> 소개 라이브러리 분석 </a:t>
            </a:r>
            <a:r>
              <a:rPr kumimoji="1" lang="ko-KR" altLang="en-US" dirty="0" err="1"/>
              <a:t>추가기능</a:t>
            </a:r>
            <a:r>
              <a:rPr kumimoji="1" lang="ko-KR" altLang="en-US" dirty="0"/>
              <a:t> 순입니다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69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서명을 인증하는 </a:t>
            </a:r>
            <a:r>
              <a:rPr kumimoji="1" lang="ko-KR" altLang="en-US" dirty="0" err="1"/>
              <a:t>조건중에</a:t>
            </a:r>
            <a:r>
              <a:rPr kumimoji="1" lang="ko-KR" altLang="en-US" dirty="0"/>
              <a:t> 시간을 </a:t>
            </a:r>
            <a:r>
              <a:rPr kumimoji="1" lang="ko-KR" altLang="en-US" dirty="0" err="1"/>
              <a:t>추가한것입니다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8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json</a:t>
            </a:r>
            <a:r>
              <a:rPr kumimoji="1" lang="ko-KR" altLang="en-US" dirty="0"/>
              <a:t>형식이나 </a:t>
            </a:r>
            <a:r>
              <a:rPr kumimoji="1" lang="ko-KR" altLang="en-US" dirty="0" err="1"/>
              <a:t>딕셔너리</a:t>
            </a:r>
            <a:r>
              <a:rPr kumimoji="1" lang="ko-KR" altLang="en-US" dirty="0"/>
              <a:t> 형식의 데이터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0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25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대부분의 암호는 </a:t>
            </a:r>
            <a:r>
              <a:rPr kumimoji="1" lang="ko-KR" altLang="en-US" dirty="0" err="1"/>
              <a:t>해쉬알고리즘을</a:t>
            </a:r>
            <a:r>
              <a:rPr kumimoji="1" lang="ko-KR" altLang="en-US" dirty="0"/>
              <a:t> 통하여 해독이 가능하다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099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84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47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Sha1 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충돌공격에</a:t>
            </a:r>
            <a:r>
              <a:rPr kumimoji="1" lang="ko-KR" altLang="en-US" dirty="0"/>
              <a:t> 대해서 취약점 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7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8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ko-KR" altLang="en-US" dirty="0"/>
              <a:t>가지 라이브러리가 통합되어 플라스크 </a:t>
            </a:r>
            <a:r>
              <a:rPr kumimoji="1" lang="ko-KR" altLang="en-US" dirty="0" err="1"/>
              <a:t>시큐리티가</a:t>
            </a:r>
            <a:r>
              <a:rPr kumimoji="1" lang="ko-KR" altLang="en-US" dirty="0"/>
              <a:t> 구성되는데 패키지의 주요 모듈 중심으로 설명하겠습니다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그에 따른 활용 사례를 보여드리겠습니다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일반적인 웹사이트 로그인 할 때 필요한 기능이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1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로그인 하는 것은 자물쇠를 푸는 것과 비슷합니다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로그인을</a:t>
            </a:r>
            <a:r>
              <a:rPr kumimoji="1" lang="ko-KR" altLang="en-US" dirty="0"/>
              <a:t> 자물쇠에 비유하면 자물쇠에 자체에 대한 클래스입니다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대부분의 메서드가 우리가 </a:t>
            </a:r>
            <a:r>
              <a:rPr kumimoji="1" lang="ko-KR" altLang="en-US" dirty="0" err="1"/>
              <a:t>상식선에서</a:t>
            </a:r>
            <a:r>
              <a:rPr kumimoji="1" lang="ko-KR" altLang="en-US" dirty="0"/>
              <a:t> 이해할 수 있는 메서드들입니다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사용자를 추가한다거나 </a:t>
            </a:r>
            <a:r>
              <a:rPr kumimoji="1" lang="ko-KR" altLang="en-US" dirty="0" err="1"/>
              <a:t>로그인할때</a:t>
            </a:r>
            <a:r>
              <a:rPr kumimoji="1" lang="ko-KR" altLang="en-US" dirty="0"/>
              <a:t> 해당 사용자가 제대로 된 키를 가지고 있는지 확인하여 잘 못된 키를 가지고 있으면 허가를 하지 않는 </a:t>
            </a:r>
            <a:endParaRPr kumimoji="1" lang="en-US" altLang="ko-KR" dirty="0"/>
          </a:p>
          <a:p>
            <a:r>
              <a:rPr kumimoji="1" lang="ko-KR" altLang="en-US" dirty="0"/>
              <a:t>그러한 기능들을 가지고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92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needs_refresh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새로고침을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어떤 액션을 취할지 알려주는 메서드입니다</a:t>
            </a:r>
            <a:r>
              <a:rPr lang="en-US" altLang="ko-KR" sz="1200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36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MIXIN</a:t>
            </a:r>
            <a:r>
              <a:rPr kumimoji="1" lang="ko-KR" altLang="en-US" dirty="0"/>
              <a:t>클래스는  </a:t>
            </a:r>
            <a:r>
              <a:rPr kumimoji="1" lang="ko-KR" altLang="en-US" dirty="0" err="1"/>
              <a:t>다중상속을</a:t>
            </a:r>
            <a:r>
              <a:rPr kumimoji="1" lang="ko-KR" altLang="en-US" dirty="0"/>
              <a:t> 할 때 </a:t>
            </a:r>
            <a:r>
              <a:rPr kumimoji="1" lang="ko-KR" altLang="en-US" dirty="0" err="1"/>
              <a:t>필요없는</a:t>
            </a:r>
            <a:r>
              <a:rPr kumimoji="1" lang="ko-KR" altLang="en-US" dirty="0"/>
              <a:t>  기능들을 상속받는 것을 방지하기 </a:t>
            </a:r>
            <a:r>
              <a:rPr kumimoji="1" lang="ko-KR" altLang="en-US" dirty="0" err="1"/>
              <a:t>위한것입니다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클래스도 앞의 로그인매니저 클래스가 상속받습니다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클래스에서는 로그인시 필요한 기능들이 구현된 클래스입니다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예시에 있는 </a:t>
            </a:r>
            <a:r>
              <a:rPr kumimoji="1" lang="ko-KR" altLang="en-US" dirty="0" err="1"/>
              <a:t>디스패치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리퀘스트</a:t>
            </a:r>
            <a:r>
              <a:rPr kumimoji="1" lang="ko-KR" altLang="en-US" dirty="0"/>
              <a:t> 메서드는 로그인매니저 자체의 </a:t>
            </a:r>
            <a:r>
              <a:rPr kumimoji="1" lang="ko-KR" altLang="en-US" dirty="0" err="1"/>
              <a:t>리퀘스트를</a:t>
            </a:r>
            <a:r>
              <a:rPr kumimoji="1" lang="ko-KR" altLang="en-US" dirty="0"/>
              <a:t> 보내는 기능을 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44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유저 클래스가 가질 수 있는 기능에 대해 기본기능을 구현을 한 클래스 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예를 들면 사용자가 활성화 되어있는지 알려주는 </a:t>
            </a:r>
            <a:r>
              <a:rPr lang="en-US" altLang="ko-KR" dirty="0" err="1"/>
              <a:t>is_active</a:t>
            </a:r>
            <a:r>
              <a:rPr lang="ko-KR" altLang="en-US" dirty="0"/>
              <a:t> 인증된 사용자를 알려주는 </a:t>
            </a:r>
            <a:r>
              <a:rPr lang="en-US" altLang="ko-KR" dirty="0" err="1"/>
              <a:t>is_authenticated</a:t>
            </a:r>
            <a:r>
              <a:rPr lang="en-US" altLang="ko-KR" dirty="0"/>
              <a:t>(self)</a:t>
            </a:r>
            <a:r>
              <a:rPr kumimoji="1" lang="ko-KR" altLang="en-US" dirty="0"/>
              <a:t> 메서드 </a:t>
            </a:r>
            <a:r>
              <a:rPr kumimoji="1" lang="ko-KR" altLang="en-US" dirty="0" err="1"/>
              <a:t>등이있습니다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8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tx1">
              <a:lumMod val="75000"/>
              <a:lumOff val="25000"/>
            </a:schemeClr>
          </a:fgClr>
          <a:bgClr>
            <a:srgbClr val="4B4B4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2018. 11. 27.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6216" y="-28997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빗면 8"/>
          <p:cNvSpPr/>
          <p:nvPr/>
        </p:nvSpPr>
        <p:spPr>
          <a:xfrm>
            <a:off x="1925856" y="899195"/>
            <a:ext cx="5292288" cy="4752528"/>
          </a:xfrm>
          <a:prstGeom prst="bevel">
            <a:avLst>
              <a:gd name="adj" fmla="val 201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2373660" y="3124259"/>
            <a:ext cx="3922340" cy="766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ko-KR" altLang="en-US" sz="1100" spc="300" dirty="0">
              <a:solidFill>
                <a:schemeClr val="bg1"/>
              </a:solidFill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2403401" y="4946531"/>
            <a:ext cx="4197643" cy="550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0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공개소프트웨어 실무 </a:t>
            </a:r>
            <a:r>
              <a:rPr lang="en-US" altLang="ko-KR" sz="10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</a:t>
            </a:r>
            <a:endParaRPr lang="en-US" altLang="ko-KR" sz="1000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제목 5"/>
          <p:cNvSpPr txBox="1">
            <a:spLocks/>
          </p:cNvSpPr>
          <p:nvPr/>
        </p:nvSpPr>
        <p:spPr>
          <a:xfrm>
            <a:off x="2055911" y="3556307"/>
            <a:ext cx="5972473" cy="1533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6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Flask-Security</a:t>
            </a:r>
            <a:endParaRPr lang="ko-KR" altLang="en-US" sz="60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25856" y="4852451"/>
            <a:ext cx="5292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800375" y="918245"/>
            <a:ext cx="4392186" cy="150498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6"/>
            <a:endCxn id="9" idx="0"/>
          </p:cNvCxnSpPr>
          <p:nvPr/>
        </p:nvCxnSpPr>
        <p:spPr>
          <a:xfrm>
            <a:off x="4572000" y="899195"/>
            <a:ext cx="2646144" cy="237626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액자 2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078201-BB29-FC4D-87CF-C5CA2E88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0" y="1370697"/>
            <a:ext cx="45593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2520280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라이브러리 활용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5"/>
          <p:cNvSpPr txBox="1">
            <a:spLocks/>
          </p:cNvSpPr>
          <p:nvPr/>
        </p:nvSpPr>
        <p:spPr>
          <a:xfrm>
            <a:off x="823984" y="1086320"/>
            <a:ext cx="3964040" cy="3566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400" spc="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38B40-9FFA-A048-A59C-3D2E8B90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6506192" cy="54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2520280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라이브러리 활용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8934" y="1043980"/>
            <a:ext cx="8233719" cy="504931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R" dirty="0" err="1"/>
              <a:t>db</a:t>
            </a:r>
            <a:r>
              <a:rPr lang="en" altLang="ko-KR" dirty="0"/>
              <a:t> = </a:t>
            </a:r>
            <a:r>
              <a:rPr lang="en" altLang="ko-KR" dirty="0" err="1"/>
              <a:t>SQLAlchemy</a:t>
            </a:r>
            <a:r>
              <a:rPr lang="en" altLang="ko-KR" dirty="0"/>
              <a:t>(app)  </a:t>
            </a:r>
            <a:r>
              <a:rPr lang="ko-KR" altLang="en-US" dirty="0"/>
              <a:t>               </a:t>
            </a:r>
            <a:r>
              <a:rPr lang="en-US" altLang="ko-KR" dirty="0"/>
              <a:t>	</a:t>
            </a:r>
            <a:r>
              <a:rPr lang="en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 err="1"/>
              <a:t>를</a:t>
            </a:r>
            <a:r>
              <a:rPr lang="ko-KR" altLang="en-US" dirty="0"/>
              <a:t> 받아온다</a:t>
            </a:r>
            <a:endParaRPr lang="en" altLang="ko-KR" dirty="0"/>
          </a:p>
          <a:p>
            <a:r>
              <a:rPr lang="en" altLang="ko-KR" dirty="0" err="1"/>
              <a:t>login_manager</a:t>
            </a:r>
            <a:r>
              <a:rPr lang="en" altLang="ko-KR" dirty="0"/>
              <a:t> = </a:t>
            </a:r>
            <a:r>
              <a:rPr lang="en" altLang="ko-KR" dirty="0" err="1"/>
              <a:t>LoginManager</a:t>
            </a:r>
            <a:r>
              <a:rPr lang="en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		#</a:t>
            </a:r>
            <a:r>
              <a:rPr lang="ko-KR" altLang="en-US" dirty="0"/>
              <a:t> 로그인매니저 생성</a:t>
            </a:r>
            <a:endParaRPr lang="en" altLang="ko-KR" dirty="0"/>
          </a:p>
          <a:p>
            <a:r>
              <a:rPr lang="en" altLang="ko-KR" dirty="0" err="1"/>
              <a:t>login_manager.init_app</a:t>
            </a:r>
            <a:r>
              <a:rPr lang="en" altLang="ko-KR" dirty="0"/>
              <a:t>(app)</a:t>
            </a:r>
            <a:r>
              <a:rPr lang="ko-KR" altLang="en-US" dirty="0"/>
              <a:t> </a:t>
            </a:r>
            <a:r>
              <a:rPr lang="en-US" altLang="ko-KR" dirty="0"/>
              <a:t>		</a:t>
            </a:r>
            <a:endParaRPr lang="en" altLang="ko-KR" dirty="0"/>
          </a:p>
          <a:p>
            <a:br>
              <a:rPr lang="en" altLang="ko-KR" dirty="0"/>
            </a:br>
            <a:r>
              <a:rPr lang="en" altLang="ko-KR" dirty="0"/>
              <a:t>class User(</a:t>
            </a:r>
            <a:r>
              <a:rPr lang="en" altLang="ko-KR" dirty="0" err="1"/>
              <a:t>UserMixin</a:t>
            </a:r>
            <a:r>
              <a:rPr lang="en" altLang="ko-KR" dirty="0"/>
              <a:t>, </a:t>
            </a:r>
            <a:r>
              <a:rPr lang="en" altLang="ko-KR" dirty="0" err="1"/>
              <a:t>db.Model</a:t>
            </a:r>
            <a:r>
              <a:rPr lang="en" altLang="ko-KR" dirty="0"/>
              <a:t>):</a:t>
            </a:r>
            <a:r>
              <a:rPr lang="ko-KR" altLang="en-US" dirty="0"/>
              <a:t> </a:t>
            </a:r>
            <a:r>
              <a:rPr lang="en-US" altLang="ko-KR" dirty="0"/>
              <a:t>		#</a:t>
            </a:r>
            <a:r>
              <a:rPr lang="ko-KR" altLang="en-US" dirty="0"/>
              <a:t> 사용자 객체 정의</a:t>
            </a:r>
            <a:endParaRPr lang="en" altLang="ko-KR" dirty="0"/>
          </a:p>
          <a:p>
            <a:r>
              <a:rPr lang="en" altLang="ko-KR" dirty="0"/>
              <a:t>id = </a:t>
            </a:r>
            <a:r>
              <a:rPr lang="en" altLang="ko-KR" dirty="0" err="1"/>
              <a:t>db.Column</a:t>
            </a:r>
            <a:r>
              <a:rPr lang="en" altLang="ko-KR" dirty="0"/>
              <a:t>(</a:t>
            </a:r>
            <a:r>
              <a:rPr lang="en" altLang="ko-KR" dirty="0" err="1"/>
              <a:t>db.Integer</a:t>
            </a:r>
            <a:r>
              <a:rPr lang="en" altLang="ko-KR" dirty="0"/>
              <a:t>, </a:t>
            </a:r>
            <a:r>
              <a:rPr lang="en" altLang="ko-KR" dirty="0" err="1"/>
              <a:t>primary_key</a:t>
            </a:r>
            <a:r>
              <a:rPr lang="en" altLang="ko-KR" dirty="0"/>
              <a:t>=True)</a:t>
            </a:r>
          </a:p>
          <a:p>
            <a:r>
              <a:rPr lang="en" altLang="ko-KR" dirty="0"/>
              <a:t>username = </a:t>
            </a:r>
            <a:r>
              <a:rPr lang="en" altLang="ko-KR" dirty="0" err="1"/>
              <a:t>db.Column</a:t>
            </a:r>
            <a:r>
              <a:rPr lang="en" altLang="ko-KR" dirty="0"/>
              <a:t>(</a:t>
            </a:r>
            <a:r>
              <a:rPr lang="en" altLang="ko-KR" dirty="0" err="1"/>
              <a:t>db.String</a:t>
            </a:r>
            <a:r>
              <a:rPr lang="en" altLang="ko-KR" dirty="0"/>
              <a:t>(30), unique=True)</a:t>
            </a:r>
          </a:p>
          <a:p>
            <a:br>
              <a:rPr lang="en" altLang="ko-KR" dirty="0"/>
            </a:br>
            <a:r>
              <a:rPr lang="en" altLang="ko-KR" dirty="0"/>
              <a:t>@</a:t>
            </a:r>
            <a:r>
              <a:rPr lang="en" altLang="ko-KR" dirty="0" err="1"/>
              <a:t>login_manager.user_loader</a:t>
            </a:r>
            <a:endParaRPr lang="en" altLang="ko-KR" dirty="0"/>
          </a:p>
          <a:p>
            <a:r>
              <a:rPr lang="en" altLang="ko-KR" dirty="0"/>
              <a:t>def </a:t>
            </a:r>
            <a:r>
              <a:rPr lang="en" altLang="ko-KR" dirty="0" err="1"/>
              <a:t>load_user</a:t>
            </a:r>
            <a:r>
              <a:rPr lang="en" altLang="ko-KR" dirty="0"/>
              <a:t>(</a:t>
            </a:r>
            <a:r>
              <a:rPr lang="en" altLang="ko-KR" dirty="0" err="1"/>
              <a:t>user_id</a:t>
            </a:r>
            <a:r>
              <a:rPr lang="en" altLang="ko-KR" dirty="0"/>
              <a:t>):</a:t>
            </a:r>
          </a:p>
          <a:p>
            <a:r>
              <a:rPr lang="en" altLang="ko-KR" dirty="0"/>
              <a:t>return </a:t>
            </a:r>
            <a:r>
              <a:rPr lang="en" altLang="ko-KR" dirty="0" err="1"/>
              <a:t>User.query.get</a:t>
            </a:r>
            <a:r>
              <a:rPr lang="en" altLang="ko-KR" dirty="0"/>
              <a:t>(</a:t>
            </a:r>
            <a:r>
              <a:rPr lang="en" altLang="ko-KR" dirty="0" err="1"/>
              <a:t>int</a:t>
            </a:r>
            <a:r>
              <a:rPr lang="en" altLang="ko-KR" dirty="0"/>
              <a:t>(</a:t>
            </a:r>
            <a:r>
              <a:rPr lang="en" altLang="ko-KR" dirty="0" err="1"/>
              <a:t>user_id</a:t>
            </a:r>
            <a:r>
              <a:rPr lang="en" altLang="ko-KR" dirty="0"/>
              <a:t>))</a:t>
            </a:r>
            <a:r>
              <a:rPr lang="ko-KR" altLang="en-US" dirty="0"/>
              <a:t> </a:t>
            </a:r>
            <a:r>
              <a:rPr lang="en-US" altLang="ko-KR" dirty="0"/>
              <a:t>	#</a:t>
            </a:r>
            <a:r>
              <a:rPr lang="ko-KR" altLang="en-US" dirty="0"/>
              <a:t> 사용자 객체의 </a:t>
            </a:r>
            <a:r>
              <a:rPr lang="ko-KR" altLang="en-US" dirty="0" err="1"/>
              <a:t>디비를</a:t>
            </a:r>
            <a:r>
              <a:rPr lang="ko-KR" altLang="en-US" dirty="0"/>
              <a:t> 통해 </a:t>
            </a:r>
            <a:r>
              <a:rPr lang="ko-KR" altLang="en-US" dirty="0" err="1"/>
              <a:t>사용자생성</a:t>
            </a:r>
            <a:endParaRPr lang="en" altLang="ko-KR" dirty="0"/>
          </a:p>
          <a:p>
            <a:endParaRPr lang="en" altLang="ko-KR" dirty="0"/>
          </a:p>
          <a:p>
            <a:r>
              <a:rPr lang="en" altLang="ko-KR" dirty="0"/>
              <a:t>@</a:t>
            </a:r>
            <a:r>
              <a:rPr lang="en" altLang="ko-KR" dirty="0" err="1"/>
              <a:t>app.route</a:t>
            </a:r>
            <a:r>
              <a:rPr lang="en" altLang="ko-KR" dirty="0"/>
              <a:t>('/')</a:t>
            </a:r>
          </a:p>
          <a:p>
            <a:r>
              <a:rPr lang="en" altLang="ko-KR" dirty="0"/>
              <a:t>def index():</a:t>
            </a:r>
          </a:p>
          <a:p>
            <a:r>
              <a:rPr lang="en" altLang="ko-KR" dirty="0"/>
              <a:t>user = </a:t>
            </a:r>
            <a:r>
              <a:rPr lang="en" altLang="ko-KR" dirty="0" err="1"/>
              <a:t>User.query.filter_by</a:t>
            </a:r>
            <a:r>
              <a:rPr lang="en" altLang="ko-KR" dirty="0"/>
              <a:t>(username='</a:t>
            </a:r>
            <a:r>
              <a:rPr lang="ko-KR" altLang="en-US" dirty="0" err="1"/>
              <a:t>엄상현</a:t>
            </a:r>
            <a:r>
              <a:rPr lang="en-US" altLang="ko-KR" dirty="0"/>
              <a:t>').</a:t>
            </a:r>
            <a:r>
              <a:rPr lang="en" altLang="ko-KR" dirty="0"/>
              <a:t>first()</a:t>
            </a:r>
            <a:r>
              <a:rPr lang="ko-KR" altLang="en-US" dirty="0"/>
              <a:t> </a:t>
            </a:r>
            <a:endParaRPr lang="en" altLang="ko-KR" dirty="0"/>
          </a:p>
          <a:p>
            <a:r>
              <a:rPr lang="en" altLang="ko-KR" dirty="0" err="1"/>
              <a:t>login_user</a:t>
            </a:r>
            <a:r>
              <a:rPr lang="en" altLang="ko-KR" dirty="0"/>
              <a:t>(user)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이때 유저가 없으면 예외가 발생함</a:t>
            </a:r>
            <a:endParaRPr lang="en" altLang="ko-KR" dirty="0"/>
          </a:p>
          <a:p>
            <a:r>
              <a:rPr lang="en" altLang="ko-KR" dirty="0"/>
              <a:t>return 'You are now logged in!'</a:t>
            </a:r>
          </a:p>
          <a:p>
            <a:endParaRPr lang="en" altLang="ko-KR" dirty="0"/>
          </a:p>
        </p:txBody>
      </p:sp>
      <p:sp>
        <p:nvSpPr>
          <p:cNvPr id="25" name="제목 5"/>
          <p:cNvSpPr txBox="1">
            <a:spLocks/>
          </p:cNvSpPr>
          <p:nvPr/>
        </p:nvSpPr>
        <p:spPr>
          <a:xfrm>
            <a:off x="823984" y="1086320"/>
            <a:ext cx="3964040" cy="3566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400" spc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8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274506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91580" y="764704"/>
            <a:ext cx="7560840" cy="3240360"/>
            <a:chOff x="791580" y="1052736"/>
            <a:chExt cx="7560840" cy="3240360"/>
          </a:xfrm>
        </p:grpSpPr>
        <p:sp>
          <p:nvSpPr>
            <p:cNvPr id="22" name="직사각형 21"/>
            <p:cNvSpPr/>
            <p:nvPr/>
          </p:nvSpPr>
          <p:spPr>
            <a:xfrm>
              <a:off x="6277694" y="2420888"/>
              <a:ext cx="432048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제목 5"/>
            <p:cNvSpPr txBox="1">
              <a:spLocks/>
            </p:cNvSpPr>
            <p:nvPr/>
          </p:nvSpPr>
          <p:spPr>
            <a:xfrm>
              <a:off x="791580" y="1052736"/>
              <a:ext cx="7560840" cy="32403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플라스크 메일은 </a:t>
              </a:r>
              <a:r>
                <a:rPr lang="en-US" altLang="ko-KR" sz="2400" dirty="0">
                  <a:solidFill>
                    <a:schemeClr val="bg1"/>
                  </a:solidFill>
                </a:rPr>
                <a:t>SMTP</a:t>
              </a:r>
              <a:r>
                <a:rPr lang="ko-KR" altLang="en-US" sz="2400" dirty="0" err="1">
                  <a:solidFill>
                    <a:schemeClr val="bg1"/>
                  </a:solidFill>
                </a:rPr>
                <a:t>를</a:t>
              </a:r>
              <a:r>
                <a:rPr lang="ko-KR" altLang="en-US" sz="2400" dirty="0">
                  <a:solidFill>
                    <a:schemeClr val="bg1"/>
                  </a:solidFill>
                </a:rPr>
                <a:t> 설정하기 위한  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인터페이스를 제공합니다</a:t>
              </a:r>
              <a:r>
                <a:rPr lang="en-US" altLang="ko-KR" sz="2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플라스크 웹 어플리케이션의 사용자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시점 및 스크립트에서 이메일을 보낼 수 있습니다</a:t>
              </a:r>
              <a:r>
                <a:rPr lang="en-US" altLang="ko-KR" sz="2400" dirty="0">
                  <a:solidFill>
                    <a:schemeClr val="bg1"/>
                  </a:solidFill>
                </a:rPr>
                <a:t>.</a:t>
              </a:r>
              <a:endParaRPr lang="en-US" altLang="ko-KR" sz="2400" spc="0" dirty="0">
                <a:solidFill>
                  <a:schemeClr val="bg1"/>
                </a:solidFill>
              </a:endParaRPr>
            </a:p>
            <a:p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2477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Flask-Mail</a:t>
            </a:r>
            <a:endParaRPr kumimoji="1"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60B4E0F-80AD-CC49-A578-035D64AC841D}"/>
              </a:ext>
            </a:extLst>
          </p:cNvPr>
          <p:cNvSpPr/>
          <p:nvPr/>
        </p:nvSpPr>
        <p:spPr>
          <a:xfrm>
            <a:off x="791580" y="4219005"/>
            <a:ext cx="2016224" cy="20161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9E7018E-9341-C741-952E-B3612F4A0D37}"/>
              </a:ext>
            </a:extLst>
          </p:cNvPr>
          <p:cNvSpPr/>
          <p:nvPr/>
        </p:nvSpPr>
        <p:spPr>
          <a:xfrm>
            <a:off x="3563888" y="4219005"/>
            <a:ext cx="2016224" cy="2016193"/>
          </a:xfrm>
          <a:prstGeom prst="ellipse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B6BFF22-01BE-A643-A284-57CC7FEBD0B3}"/>
              </a:ext>
            </a:extLst>
          </p:cNvPr>
          <p:cNvSpPr/>
          <p:nvPr/>
        </p:nvSpPr>
        <p:spPr>
          <a:xfrm>
            <a:off x="6336196" y="4219005"/>
            <a:ext cx="2016224" cy="2016193"/>
          </a:xfrm>
          <a:prstGeom prst="ellipse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61834-D107-2447-8DCB-5E9F8B2F0D17}"/>
              </a:ext>
            </a:extLst>
          </p:cNvPr>
          <p:cNvSpPr txBox="1"/>
          <p:nvPr/>
        </p:nvSpPr>
        <p:spPr>
          <a:xfrm>
            <a:off x="1187624" y="5045114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Message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171E9E-4498-0243-9BD9-9A5E974CFD75}"/>
              </a:ext>
            </a:extLst>
          </p:cNvPr>
          <p:cNvSpPr txBox="1"/>
          <p:nvPr/>
        </p:nvSpPr>
        <p:spPr>
          <a:xfrm>
            <a:off x="4257651" y="508518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</a:rPr>
              <a:t>Mail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902649-D38F-134A-9DC6-AE061DAA055B}"/>
              </a:ext>
            </a:extLst>
          </p:cNvPr>
          <p:cNvSpPr txBox="1"/>
          <p:nvPr/>
        </p:nvSpPr>
        <p:spPr>
          <a:xfrm>
            <a:off x="6660232" y="5086925"/>
            <a:ext cx="162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Attachment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13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2520280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Flask-Mail</a:t>
            </a:r>
            <a:endParaRPr lang="ko-KR" altLang="en-US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8934" y="1043980"/>
            <a:ext cx="8233719" cy="504931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err="1"/>
              <a:t>메세지를</a:t>
            </a:r>
            <a:r>
              <a:rPr lang="ko-KR" altLang="ko-KR" dirty="0"/>
              <a:t> 만드는</a:t>
            </a:r>
            <a:r>
              <a:rPr lang="en-US" altLang="ko-KR" dirty="0"/>
              <a:t> </a:t>
            </a:r>
            <a:r>
              <a:rPr lang="en-US" altLang="ko-KR" dirty="0" err="1"/>
              <a:t>def_message</a:t>
            </a:r>
            <a:r>
              <a:rPr lang="en-US" altLang="ko-KR" dirty="0"/>
              <a:t>(self)</a:t>
            </a:r>
            <a:r>
              <a:rPr lang="ko-KR" altLang="ko-KR" dirty="0"/>
              <a:t>가 있고 </a:t>
            </a:r>
            <a:r>
              <a:rPr lang="ko-KR" altLang="en-US" dirty="0"/>
              <a:t>잘못된 </a:t>
            </a:r>
            <a:r>
              <a:rPr lang="ko-KR" altLang="en-US" dirty="0" err="1"/>
              <a:t>부분</a:t>
            </a:r>
            <a:r>
              <a:rPr lang="ko-KR" altLang="ko-KR" dirty="0" err="1"/>
              <a:t>이있는지</a:t>
            </a:r>
            <a:r>
              <a:rPr lang="ko-KR" altLang="en-US" dirty="0"/>
              <a:t> </a:t>
            </a:r>
            <a:r>
              <a:rPr lang="ko-KR" altLang="ko-KR" dirty="0"/>
              <a:t>검사하는</a:t>
            </a:r>
            <a:r>
              <a:rPr lang="en-US" altLang="ko-KR" dirty="0" err="1"/>
              <a:t>has_bad_headers</a:t>
            </a:r>
            <a:r>
              <a:rPr lang="en-US" altLang="ko-KR" dirty="0"/>
              <a:t>(self), </a:t>
            </a:r>
            <a:r>
              <a:rPr lang="ko-KR" altLang="ko-KR" dirty="0"/>
              <a:t>메시지를 확인하고 전송하는</a:t>
            </a:r>
            <a:r>
              <a:rPr lang="en-US" altLang="ko-KR" dirty="0"/>
              <a:t> send(self, connection), </a:t>
            </a:r>
            <a:r>
              <a:rPr lang="ko-KR" altLang="ko-KR" dirty="0"/>
              <a:t>수</a:t>
            </a:r>
            <a:endParaRPr lang="en-US" altLang="ko-KR" dirty="0"/>
          </a:p>
          <a:p>
            <a:r>
              <a:rPr lang="ko-KR" altLang="ko-KR" dirty="0"/>
              <a:t>신인을 추가하는</a:t>
            </a:r>
            <a:r>
              <a:rPr lang="en-US" altLang="ko-KR" dirty="0"/>
              <a:t> </a:t>
            </a:r>
            <a:r>
              <a:rPr lang="en-US" altLang="ko-KR" dirty="0" err="1"/>
              <a:t>add_recipient</a:t>
            </a:r>
            <a:r>
              <a:rPr lang="en-US" altLang="ko-KR" dirty="0"/>
              <a:t>(self, recipient) </a:t>
            </a:r>
            <a:r>
              <a:rPr lang="ko-KR" altLang="ko-KR" dirty="0"/>
              <a:t>함수 등이 있다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ko-KR" dirty="0"/>
              <a:t>호스트와 연결을 하는 클래스이다</a:t>
            </a:r>
            <a:r>
              <a:rPr lang="en-US" altLang="ko-KR" dirty="0"/>
              <a:t>. </a:t>
            </a:r>
            <a:r>
              <a:rPr lang="ko-KR" altLang="ko-KR" dirty="0"/>
              <a:t>포함된 다른 함수로는</a:t>
            </a:r>
            <a:r>
              <a:rPr lang="en-US" altLang="ko-KR" dirty="0"/>
              <a:t> </a:t>
            </a:r>
            <a:r>
              <a:rPr lang="en-US" altLang="ko-KR" dirty="0" err="1"/>
              <a:t>configure_host</a:t>
            </a:r>
            <a:r>
              <a:rPr lang="en-US" altLang="ko-KR" dirty="0"/>
              <a:t>(self), </a:t>
            </a:r>
            <a:r>
              <a:rPr lang="ko-KR" altLang="ko-KR" dirty="0"/>
              <a:t>메시지를 확인하고보내는</a:t>
            </a:r>
            <a:r>
              <a:rPr lang="en-US" altLang="ko-KR" dirty="0"/>
              <a:t>send(self, message, </a:t>
            </a:r>
            <a:r>
              <a:rPr lang="en-US" altLang="ko-KR" dirty="0" err="1"/>
              <a:t>envelope_from</a:t>
            </a:r>
            <a:r>
              <a:rPr lang="en-US" altLang="ko-KR" dirty="0"/>
              <a:t>=None)</a:t>
            </a:r>
            <a:r>
              <a:rPr lang="ko-KR" altLang="ko-KR" dirty="0"/>
              <a:t>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 Mail(_</a:t>
            </a:r>
            <a:r>
              <a:rPr lang="en-US" altLang="ko-KR" dirty="0" err="1"/>
              <a:t>MailMixin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ko-KR" dirty="0"/>
          </a:p>
          <a:p>
            <a:r>
              <a:rPr lang="ko-KR" altLang="en-US" dirty="0"/>
              <a:t>이메일 통신을 관리하는 클래스이며 이메일 통신에 관련된 정보들을 </a:t>
            </a:r>
            <a:endParaRPr lang="en-US" altLang="ko-KR" dirty="0"/>
          </a:p>
          <a:p>
            <a:r>
              <a:rPr lang="ko-KR" altLang="en-US" dirty="0"/>
              <a:t>가지고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Ex ) </a:t>
            </a:r>
            <a:r>
              <a:rPr lang="ko-KR" altLang="en-US" dirty="0"/>
              <a:t>서버</a:t>
            </a:r>
            <a:r>
              <a:rPr lang="en-US" altLang="ko-KR" dirty="0" err="1"/>
              <a:t>ip</a:t>
            </a:r>
            <a:r>
              <a:rPr lang="en-US" altLang="ko-KR" dirty="0"/>
              <a:t>, </a:t>
            </a:r>
            <a:r>
              <a:rPr lang="ko-KR" altLang="en-US" dirty="0"/>
              <a:t>포트</a:t>
            </a:r>
            <a:r>
              <a:rPr lang="en-US" altLang="ko-KR" dirty="0"/>
              <a:t>,</a:t>
            </a:r>
            <a:r>
              <a:rPr lang="ko-KR" altLang="en-US" dirty="0"/>
              <a:t> 사용자이름</a:t>
            </a:r>
            <a:r>
              <a:rPr lang="en-US" altLang="ko-KR" dirty="0"/>
              <a:t>,</a:t>
            </a:r>
            <a:r>
              <a:rPr lang="ko-KR" altLang="en-US" dirty="0"/>
              <a:t> 비밀번호 등등</a:t>
            </a:r>
            <a:endParaRPr lang="en" altLang="ko-KR" dirty="0"/>
          </a:p>
        </p:txBody>
      </p:sp>
      <p:sp>
        <p:nvSpPr>
          <p:cNvPr id="25" name="제목 5"/>
          <p:cNvSpPr txBox="1">
            <a:spLocks/>
          </p:cNvSpPr>
          <p:nvPr/>
        </p:nvSpPr>
        <p:spPr>
          <a:xfrm>
            <a:off x="823984" y="1086320"/>
            <a:ext cx="3964040" cy="3566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400" spc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3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48136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/>
              <a:t>메세지</a:t>
            </a:r>
            <a:r>
              <a:rPr lang="ko-KR" altLang="en-US" dirty="0"/>
              <a:t> 객체 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메세지에</a:t>
            </a:r>
            <a:r>
              <a:rPr lang="ko-KR" altLang="en-US" dirty="0"/>
              <a:t> 내용을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메일 객체를 통한 </a:t>
            </a:r>
            <a:r>
              <a:rPr lang="ko-KR" altLang="en-US" dirty="0" err="1"/>
              <a:t>메세지</a:t>
            </a:r>
            <a:r>
              <a:rPr lang="ko-KR" altLang="en-US" dirty="0"/>
              <a:t> 전송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59" y="200834"/>
            <a:ext cx="6860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Flask-Mail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</a:rPr>
              <a:t>으로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</a:rPr>
              <a:t>메일보내기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102FDE-9414-C643-87BF-FC364D10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4" y="1844824"/>
            <a:ext cx="8428374" cy="1983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785A9F-A69A-B74D-A836-4E345DF26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8" y="4698414"/>
            <a:ext cx="8437899" cy="698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BBCC8C-A9FB-534E-AC00-99D4F797C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50" y="6059636"/>
            <a:ext cx="8437899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1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48136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4.</a:t>
            </a:r>
            <a:r>
              <a:rPr lang="ko-KR" altLang="en-US" dirty="0"/>
              <a:t> 파일 첨부하기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파일명은 </a:t>
            </a:r>
            <a:r>
              <a:rPr lang="en" altLang="ko-KR" dirty="0"/>
              <a:t>ASCII</a:t>
            </a:r>
            <a:r>
              <a:rPr lang="ko-KR" altLang="en-US" dirty="0"/>
              <a:t> 코드 내의 문자를 써야함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59" y="200834"/>
            <a:ext cx="6860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Flask-Mail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</a:rPr>
              <a:t>으로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ko-KR" altLang="en-US" sz="4000" dirty="0" err="1">
                <a:solidFill>
                  <a:schemeClr val="bg1"/>
                </a:solidFill>
              </a:rPr>
              <a:t>메일보내기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F0C6F-BC17-454C-82DA-B47D17690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8" y="2132856"/>
            <a:ext cx="8437761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274506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사용자의 권한을 관리하는 모듈로써 </a:t>
            </a:r>
            <a:r>
              <a:rPr lang="en-US" altLang="ko-KR" dirty="0"/>
              <a:t>3</a:t>
            </a:r>
            <a:r>
              <a:rPr lang="ko-KR" altLang="en-US" dirty="0"/>
              <a:t>가지 주요 클래스로 구현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3463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Flask-Principle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60B4E0F-80AD-CC49-A578-035D64AC841D}"/>
              </a:ext>
            </a:extLst>
          </p:cNvPr>
          <p:cNvSpPr/>
          <p:nvPr/>
        </p:nvSpPr>
        <p:spPr>
          <a:xfrm>
            <a:off x="791580" y="4219005"/>
            <a:ext cx="2016224" cy="20161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9E7018E-9341-C741-952E-B3612F4A0D37}"/>
              </a:ext>
            </a:extLst>
          </p:cNvPr>
          <p:cNvSpPr/>
          <p:nvPr/>
        </p:nvSpPr>
        <p:spPr>
          <a:xfrm>
            <a:off x="3563888" y="4219005"/>
            <a:ext cx="2016224" cy="2016193"/>
          </a:xfrm>
          <a:prstGeom prst="ellipse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B6BFF22-01BE-A643-A284-57CC7FEBD0B3}"/>
              </a:ext>
            </a:extLst>
          </p:cNvPr>
          <p:cNvSpPr/>
          <p:nvPr/>
        </p:nvSpPr>
        <p:spPr>
          <a:xfrm>
            <a:off x="6336196" y="4219005"/>
            <a:ext cx="2016224" cy="2016193"/>
          </a:xfrm>
          <a:prstGeom prst="ellipse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61834-D107-2447-8DCB-5E9F8B2F0D17}"/>
              </a:ext>
            </a:extLst>
          </p:cNvPr>
          <p:cNvSpPr txBox="1"/>
          <p:nvPr/>
        </p:nvSpPr>
        <p:spPr>
          <a:xfrm>
            <a:off x="1300997" y="50622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</a:rPr>
              <a:t>Identity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171E9E-4498-0243-9BD9-9A5E974CFD75}"/>
              </a:ext>
            </a:extLst>
          </p:cNvPr>
          <p:cNvSpPr txBox="1"/>
          <p:nvPr/>
        </p:nvSpPr>
        <p:spPr>
          <a:xfrm>
            <a:off x="4148646" y="507647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</a:rPr>
              <a:t>Needs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902649-D38F-134A-9DC6-AE061DAA055B}"/>
              </a:ext>
            </a:extLst>
          </p:cNvPr>
          <p:cNvSpPr txBox="1"/>
          <p:nvPr/>
        </p:nvSpPr>
        <p:spPr>
          <a:xfrm>
            <a:off x="6678901" y="506220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</a:rPr>
              <a:t>Permission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0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88134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151E8-B5B0-664E-9ABB-BDBB63DCD5BA}"/>
              </a:ext>
            </a:extLst>
          </p:cNvPr>
          <p:cNvSpPr txBox="1"/>
          <p:nvPr/>
        </p:nvSpPr>
        <p:spPr>
          <a:xfrm>
            <a:off x="755576" y="200834"/>
            <a:ext cx="3463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Flask-Principle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F06FEA-037D-7E41-A64C-62879079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20" y="1298756"/>
            <a:ext cx="7674829" cy="41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1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274506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신뢰할 수 없는 환경에 데이터를 보내야 할 때 암호화를 통하여</a:t>
            </a:r>
            <a:endParaRPr lang="en-US" altLang="ko-KR" dirty="0"/>
          </a:p>
          <a:p>
            <a:pPr algn="ctr"/>
            <a:r>
              <a:rPr lang="en-US" altLang="ko-KR" dirty="0" err="1"/>
              <a:t>Itsdangerous</a:t>
            </a:r>
            <a:r>
              <a:rPr lang="ko-KR" altLang="en-US" dirty="0"/>
              <a:t>패키지를 사용함으로써 데이터의 무결성을 지킨다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이를 위해 암호의 일종인 서명</a:t>
            </a:r>
            <a:r>
              <a:rPr lang="en-US" altLang="ko-KR" dirty="0"/>
              <a:t>(Signature)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해쉬</a:t>
            </a:r>
            <a:r>
              <a:rPr lang="ko-KR" altLang="en-US" dirty="0"/>
              <a:t> 알고리즘을 통해 암호를 강력하게 만들기 위해 </a:t>
            </a:r>
            <a:r>
              <a:rPr lang="en-US" altLang="ko-KR" dirty="0"/>
              <a:t>Salt</a:t>
            </a:r>
            <a:r>
              <a:rPr lang="ko-KR" altLang="en-US" dirty="0"/>
              <a:t>라는 </a:t>
            </a:r>
            <a:endParaRPr lang="en-US" altLang="ko-KR" dirty="0"/>
          </a:p>
          <a:p>
            <a:pPr algn="ctr"/>
            <a:r>
              <a:rPr lang="ko-KR" altLang="en-US" dirty="0"/>
              <a:t>기술이 적용되었다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3167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err="1">
                <a:solidFill>
                  <a:schemeClr val="bg1"/>
                </a:solidFill>
              </a:rPr>
              <a:t>itsdangerous</a:t>
            </a:r>
            <a:endParaRPr kumimoji="1"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60B4E0F-80AD-CC49-A578-035D64AC841D}"/>
              </a:ext>
            </a:extLst>
          </p:cNvPr>
          <p:cNvSpPr/>
          <p:nvPr/>
        </p:nvSpPr>
        <p:spPr>
          <a:xfrm>
            <a:off x="791580" y="4219005"/>
            <a:ext cx="2016224" cy="20161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9E7018E-9341-C741-952E-B3612F4A0D37}"/>
              </a:ext>
            </a:extLst>
          </p:cNvPr>
          <p:cNvSpPr/>
          <p:nvPr/>
        </p:nvSpPr>
        <p:spPr>
          <a:xfrm>
            <a:off x="3563888" y="4219005"/>
            <a:ext cx="2016224" cy="2016193"/>
          </a:xfrm>
          <a:prstGeom prst="ellipse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B6BFF22-01BE-A643-A284-57CC7FEBD0B3}"/>
              </a:ext>
            </a:extLst>
          </p:cNvPr>
          <p:cNvSpPr/>
          <p:nvPr/>
        </p:nvSpPr>
        <p:spPr>
          <a:xfrm>
            <a:off x="6336196" y="4219005"/>
            <a:ext cx="2016224" cy="2016193"/>
          </a:xfrm>
          <a:prstGeom prst="ellipse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61834-D107-2447-8DCB-5E9F8B2F0D17}"/>
              </a:ext>
            </a:extLst>
          </p:cNvPr>
          <p:cNvSpPr txBox="1"/>
          <p:nvPr/>
        </p:nvSpPr>
        <p:spPr>
          <a:xfrm>
            <a:off x="812994" y="5075892"/>
            <a:ext cx="19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</a:rPr>
              <a:t>Signing Interface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171E9E-4498-0243-9BD9-9A5E974CFD75}"/>
              </a:ext>
            </a:extLst>
          </p:cNvPr>
          <p:cNvSpPr txBox="1"/>
          <p:nvPr/>
        </p:nvSpPr>
        <p:spPr>
          <a:xfrm>
            <a:off x="3923928" y="5085184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bg1"/>
                </a:solidFill>
              </a:rPr>
              <a:t>Serialization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902649-D38F-134A-9DC6-AE061DAA055B}"/>
              </a:ext>
            </a:extLst>
          </p:cNvPr>
          <p:cNvSpPr txBox="1"/>
          <p:nvPr/>
        </p:nvSpPr>
        <p:spPr>
          <a:xfrm>
            <a:off x="6307344" y="5076473"/>
            <a:ext cx="2225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600" dirty="0">
                <a:solidFill>
                  <a:schemeClr val="bg1"/>
                </a:solidFill>
              </a:rPr>
              <a:t>JSON Web Signatures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1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6131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signer </a:t>
            </a:r>
            <a:r>
              <a:rPr lang="ko-KR" altLang="en-US" dirty="0"/>
              <a:t>클래스에서 기본적으로 유효한 서명을 부여하는 역할을 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서명을 부여하는 순서는 다음과 같다</a:t>
            </a:r>
            <a:r>
              <a:rPr lang="en-US" altLang="ko-KR" dirty="0"/>
              <a:t>. </a:t>
            </a:r>
            <a:r>
              <a:rPr lang="en-US" altLang="ko-KR" dirty="0" err="1"/>
              <a:t>derive_key</a:t>
            </a:r>
            <a:r>
              <a:rPr lang="ko-KR" altLang="en-US" dirty="0"/>
              <a:t>메서드를 통하여 </a:t>
            </a:r>
          </a:p>
          <a:p>
            <a:pPr algn="ctr"/>
            <a:endParaRPr lang="ko-KR" altLang="en-US" dirty="0"/>
          </a:p>
          <a:p>
            <a:pPr algn="ctr"/>
            <a:r>
              <a:rPr lang="ko-KR" altLang="en-US" dirty="0" err="1"/>
              <a:t>해쉬알고리즘의</a:t>
            </a:r>
            <a:r>
              <a:rPr lang="ko-KR" altLang="en-US" dirty="0"/>
              <a:t> 안전성을 위하여 </a:t>
            </a:r>
            <a:r>
              <a:rPr lang="en-US" altLang="ko-KR" dirty="0" err="1"/>
              <a:t>Secertkey</a:t>
            </a:r>
            <a:r>
              <a:rPr lang="ko-KR" altLang="en-US" dirty="0"/>
              <a:t>을 먼저 생성한다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키를 생성한 후에 서명을 생성하게 되는데 이때 사용하는 메서드는 </a:t>
            </a:r>
            <a:r>
              <a:rPr lang="en-US" altLang="ko-KR" dirty="0" err="1"/>
              <a:t>get_signature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이후에 </a:t>
            </a:r>
            <a:r>
              <a:rPr lang="ko-KR" altLang="en-US" dirty="0" err="1"/>
              <a:t>해당값에</a:t>
            </a:r>
            <a:r>
              <a:rPr lang="ko-KR" altLang="en-US" dirty="0"/>
              <a:t> 서명을 붙여서 </a:t>
            </a:r>
            <a:r>
              <a:rPr lang="ko-KR" altLang="en-US" dirty="0" err="1"/>
              <a:t>리턴한다</a:t>
            </a:r>
            <a:r>
              <a:rPr lang="ko-KR" altLang="en-US" dirty="0"/>
              <a:t> 이때는 따로 예외처리하지 않는다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서명을 추가한 후 서명의 유효성을 판별하기 위해서 </a:t>
            </a:r>
            <a:r>
              <a:rPr lang="en-US" altLang="ko-KR" dirty="0" err="1"/>
              <a:t>verify_signature</a:t>
            </a:r>
            <a:r>
              <a:rPr lang="en-US" altLang="ko-KR" dirty="0"/>
              <a:t>  </a:t>
            </a:r>
          </a:p>
          <a:p>
            <a:pPr algn="ctr"/>
            <a:r>
              <a:rPr lang="ko-KR" altLang="en-US" dirty="0"/>
              <a:t>메서드를 사용할 수 있다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이미 서명을 포함하고 있는 값의 서명을 없애기 위해서 </a:t>
            </a:r>
            <a:r>
              <a:rPr lang="en-US" altLang="ko-KR" dirty="0" err="1"/>
              <a:t>unsign</a:t>
            </a:r>
            <a:r>
              <a:rPr lang="ko-KR" altLang="en-US" dirty="0"/>
              <a:t>메서드를 이용한다</a:t>
            </a:r>
            <a:r>
              <a:rPr lang="en-US" altLang="ko-KR" dirty="0"/>
              <a:t>. </a:t>
            </a:r>
            <a:r>
              <a:rPr lang="ko-KR" altLang="en-US" dirty="0"/>
              <a:t>이때 서명의 </a:t>
            </a:r>
            <a:r>
              <a:rPr lang="en-US" altLang="ko-KR" dirty="0"/>
              <a:t>key</a:t>
            </a:r>
            <a:r>
              <a:rPr lang="ko-KR" altLang="en-US" dirty="0"/>
              <a:t>가 없으면 </a:t>
            </a:r>
            <a:r>
              <a:rPr lang="en-US" altLang="ko-KR" dirty="0" err="1"/>
              <a:t>BadSignature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Signer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2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5"/>
          <p:cNvSpPr txBox="1">
            <a:spLocks/>
          </p:cNvSpPr>
          <p:nvPr/>
        </p:nvSpPr>
        <p:spPr>
          <a:xfrm>
            <a:off x="683568" y="541496"/>
            <a:ext cx="4214564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55576" y="2852936"/>
            <a:ext cx="8136904" cy="1484784"/>
            <a:chOff x="755576" y="2852936"/>
            <a:chExt cx="8568952" cy="148478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2852936"/>
              <a:ext cx="2088232" cy="148478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2852936"/>
              <a:ext cx="2088232" cy="148478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76056" y="2852936"/>
              <a:ext cx="2088232" cy="148478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36296" y="2852936"/>
              <a:ext cx="2088232" cy="148478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Q&amp;A</a:t>
              </a:r>
              <a:endParaRPr lang="ko-KR" altLang="en-US" sz="2400" dirty="0"/>
            </a:p>
          </p:txBody>
        </p:sp>
      </p:grpSp>
      <p:sp>
        <p:nvSpPr>
          <p:cNvPr id="12" name="제목 5"/>
          <p:cNvSpPr txBox="1">
            <a:spLocks/>
          </p:cNvSpPr>
          <p:nvPr/>
        </p:nvSpPr>
        <p:spPr>
          <a:xfrm>
            <a:off x="643373" y="2756435"/>
            <a:ext cx="2054951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Step.01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2697699" y="2756435"/>
            <a:ext cx="2054951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>
          <a:xfrm>
            <a:off x="4748113" y="2756435"/>
            <a:ext cx="2054951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Step.03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6802439" y="2756435"/>
            <a:ext cx="2054951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Step.04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755576" y="3356992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Flask-</a:t>
            </a:r>
            <a:r>
              <a:rPr lang="en-US" altLang="ko-KR" sz="2400" dirty="0" err="1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Secrity</a:t>
            </a:r>
            <a:endParaRPr lang="en-US" altLang="ko-KR" sz="24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소개</a:t>
            </a:r>
          </a:p>
        </p:txBody>
      </p:sp>
      <p:sp>
        <p:nvSpPr>
          <p:cNvPr id="22" name="제목 5"/>
          <p:cNvSpPr txBox="1">
            <a:spLocks/>
          </p:cNvSpPr>
          <p:nvPr/>
        </p:nvSpPr>
        <p:spPr>
          <a:xfrm>
            <a:off x="2812445" y="3356992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라이브러리</a:t>
            </a:r>
            <a:endParaRPr lang="en-US" altLang="ko-KR" sz="24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분석</a:t>
            </a:r>
          </a:p>
        </p:txBody>
      </p:sp>
      <p:sp>
        <p:nvSpPr>
          <p:cNvPr id="24" name="제목 5"/>
          <p:cNvSpPr txBox="1">
            <a:spLocks/>
          </p:cNvSpPr>
          <p:nvPr/>
        </p:nvSpPr>
        <p:spPr>
          <a:xfrm>
            <a:off x="4852667" y="3356992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400" dirty="0" err="1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추가기능</a:t>
            </a:r>
            <a:endParaRPr lang="ko-KR" altLang="en-US" sz="24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5" name="제목 5"/>
          <p:cNvSpPr txBox="1">
            <a:spLocks/>
          </p:cNvSpPr>
          <p:nvPr/>
        </p:nvSpPr>
        <p:spPr>
          <a:xfrm>
            <a:off x="6909536" y="3356992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lvl="1"/>
            <a:r>
              <a:rPr lang="ko-KR" altLang="en-US" sz="100" dirty="0" err="1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ㅂ</a:t>
            </a:r>
            <a:r>
              <a:rPr lang="en-US" altLang="ko-KR" sz="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	</a:t>
            </a:r>
            <a:endParaRPr lang="ko-KR" altLang="en-US" sz="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129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6131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Signer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1711F5-0330-2F4E-841A-16FA8794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9" y="1520623"/>
            <a:ext cx="8418970" cy="1143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49F34A-238C-7949-A3B2-B59D52F8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50" y="3017218"/>
            <a:ext cx="8392999" cy="68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B29F42-EFA2-3748-93F6-F02C5AD07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59" y="4286791"/>
            <a:ext cx="8392999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6131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TimestampSigner</a:t>
            </a:r>
            <a:r>
              <a:rPr lang="en-US" altLang="ko-KR" dirty="0"/>
              <a:t> </a:t>
            </a:r>
            <a:r>
              <a:rPr lang="ko-KR" altLang="en-US" dirty="0"/>
              <a:t>클래스에서는 시스템의 시간을 </a:t>
            </a:r>
            <a:r>
              <a:rPr lang="en-US" altLang="ko-KR" dirty="0" err="1"/>
              <a:t>get_timestamp</a:t>
            </a:r>
            <a:r>
              <a:rPr lang="en-US" altLang="ko-KR" dirty="0"/>
              <a:t> </a:t>
            </a:r>
            <a:r>
              <a:rPr lang="ko-KR" altLang="en-US" dirty="0"/>
              <a:t>메서드를 </a:t>
            </a:r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통하여 정수형 데이터로 </a:t>
            </a:r>
            <a:r>
              <a:rPr lang="ko-KR" altLang="en-US" dirty="0" err="1"/>
              <a:t>받은다음</a:t>
            </a:r>
            <a:r>
              <a:rPr lang="ko-KR" altLang="en-US" dirty="0"/>
              <a:t> </a:t>
            </a:r>
            <a:r>
              <a:rPr lang="en-US" altLang="ko-KR" dirty="0" err="1"/>
              <a:t>timestamp_to_datetime</a:t>
            </a:r>
            <a:r>
              <a:rPr lang="ko-KR" altLang="en-US" dirty="0"/>
              <a:t>을 통하여</a:t>
            </a:r>
          </a:p>
          <a:p>
            <a:pPr algn="ctr"/>
            <a:endParaRPr lang="ko-KR" altLang="en-US" dirty="0"/>
          </a:p>
          <a:p>
            <a:pPr algn="ctr"/>
            <a:r>
              <a:rPr lang="ko-KR" altLang="en-US" dirty="0" err="1"/>
              <a:t>시간객체로</a:t>
            </a:r>
            <a:r>
              <a:rPr lang="ko-KR" altLang="en-US" dirty="0"/>
              <a:t> 만든다</a:t>
            </a:r>
            <a:r>
              <a:rPr lang="en-US" altLang="ko-KR" dirty="0"/>
              <a:t>. sign </a:t>
            </a:r>
            <a:r>
              <a:rPr lang="ko-KR" altLang="en-US" dirty="0"/>
              <a:t>메서드를 </a:t>
            </a:r>
            <a:r>
              <a:rPr lang="ko-KR" altLang="en-US" dirty="0" err="1"/>
              <a:t>통해여</a:t>
            </a:r>
            <a:r>
              <a:rPr lang="ko-KR" altLang="en-US" dirty="0"/>
              <a:t> </a:t>
            </a:r>
            <a:r>
              <a:rPr lang="ko-KR" altLang="en-US" dirty="0" err="1"/>
              <a:t>시간값을</a:t>
            </a:r>
            <a:r>
              <a:rPr lang="ko-KR" altLang="en-US" dirty="0"/>
              <a:t> 포함한 </a:t>
            </a:r>
            <a:r>
              <a:rPr lang="en-US" altLang="ko-KR" dirty="0"/>
              <a:t>sign</a:t>
            </a:r>
            <a:r>
              <a:rPr lang="ko-KR" altLang="en-US" dirty="0"/>
              <a:t>을 만들어 </a:t>
            </a:r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해당 값에 붙인다</a:t>
            </a:r>
            <a:r>
              <a:rPr lang="en-US" altLang="ko-KR" dirty="0"/>
              <a:t>. </a:t>
            </a:r>
            <a:r>
              <a:rPr lang="en-US" altLang="ko-KR" dirty="0" err="1"/>
              <a:t>unsign</a:t>
            </a:r>
            <a:r>
              <a:rPr lang="en-US" altLang="ko-KR" dirty="0"/>
              <a:t> </a:t>
            </a:r>
            <a:r>
              <a:rPr lang="ko-KR" altLang="en-US" dirty="0"/>
              <a:t>메서드는 해당 값의 </a:t>
            </a:r>
            <a:r>
              <a:rPr lang="en-US" altLang="ko-KR" dirty="0"/>
              <a:t>sign</a:t>
            </a:r>
            <a:r>
              <a:rPr lang="ko-KR" altLang="en-US" dirty="0"/>
              <a:t>을 해제하는 기능이</a:t>
            </a:r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구현되어 있다</a:t>
            </a:r>
            <a:r>
              <a:rPr lang="en-US" altLang="ko-KR" dirty="0"/>
              <a:t>. sign</a:t>
            </a:r>
            <a:r>
              <a:rPr lang="ko-KR" altLang="en-US" dirty="0"/>
              <a:t>이 없으면 </a:t>
            </a:r>
            <a:r>
              <a:rPr lang="en-US" altLang="ko-KR" dirty="0" err="1"/>
              <a:t>BadTimeSignature</a:t>
            </a:r>
            <a:r>
              <a:rPr lang="en-US" altLang="ko-KR" dirty="0"/>
              <a:t> </a:t>
            </a:r>
            <a:r>
              <a:rPr lang="ko-KR" altLang="en-US" dirty="0"/>
              <a:t>객체에 </a:t>
            </a:r>
            <a:r>
              <a:rPr lang="en-US" altLang="ko-KR" dirty="0"/>
              <a:t>timestamp missing </a:t>
            </a:r>
            <a:r>
              <a:rPr lang="ko-KR" altLang="en-US" dirty="0"/>
              <a:t>문자열을 포함하여 반환한다</a:t>
            </a:r>
            <a:r>
              <a:rPr lang="en-US" altLang="ko-KR" dirty="0"/>
              <a:t>. sign </a:t>
            </a:r>
            <a:r>
              <a:rPr lang="ko-KR" altLang="en-US" dirty="0"/>
              <a:t>손상되어 있을 경우에는 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 err="1"/>
              <a:t>BadTimeSignature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 err="1"/>
              <a:t>sign_error</a:t>
            </a:r>
            <a:r>
              <a:rPr lang="ko-KR" altLang="en-US" dirty="0"/>
              <a:t>을 포함하여 반환한다</a:t>
            </a:r>
            <a:r>
              <a:rPr lang="en-US" altLang="ko-KR" dirty="0"/>
              <a:t>. sign</a:t>
            </a:r>
            <a:r>
              <a:rPr lang="ko-KR" altLang="en-US" dirty="0"/>
              <a:t>이 있지만</a:t>
            </a:r>
            <a:endParaRPr lang="en-US" altLang="ko-KR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그 값이 손상되어 </a:t>
            </a:r>
            <a:r>
              <a:rPr lang="ko-KR" altLang="en-US" dirty="0" err="1"/>
              <a:t>있을때</a:t>
            </a:r>
            <a:r>
              <a:rPr lang="ko-KR" altLang="en-US" dirty="0"/>
              <a:t> </a:t>
            </a:r>
            <a:r>
              <a:rPr lang="en-US" altLang="ko-KR" dirty="0"/>
              <a:t>Malformed timestamp</a:t>
            </a:r>
            <a:r>
              <a:rPr lang="ko-KR" altLang="en-US" dirty="0"/>
              <a:t>문자열을 포함시킨 후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 err="1"/>
              <a:t>BadTimeSignature</a:t>
            </a:r>
            <a:r>
              <a:rPr lang="ko-KR" altLang="en-US" dirty="0" err="1"/>
              <a:t>를</a:t>
            </a:r>
            <a:r>
              <a:rPr lang="ko-KR" altLang="en-US" dirty="0"/>
              <a:t> 발생시킨다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max_age</a:t>
            </a:r>
            <a:r>
              <a:rPr lang="ko-KR" altLang="en-US" dirty="0"/>
              <a:t>보다 더 오래된 서명일</a:t>
            </a:r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경우에는 </a:t>
            </a:r>
            <a:r>
              <a:rPr lang="en-US" altLang="ko-KR" dirty="0" err="1"/>
              <a:t>SignatureExpired</a:t>
            </a:r>
            <a:r>
              <a:rPr lang="ko-KR" altLang="en-US" dirty="0" err="1"/>
              <a:t>를</a:t>
            </a:r>
            <a:r>
              <a:rPr lang="ko-KR" altLang="en-US" dirty="0"/>
              <a:t> 발생시킨다</a:t>
            </a:r>
            <a:r>
              <a:rPr lang="en-US" altLang="ko-KR" dirty="0"/>
              <a:t>. </a:t>
            </a:r>
            <a:r>
              <a:rPr lang="ko-KR" altLang="en-US" dirty="0"/>
              <a:t>이때 확인 단위는 </a:t>
            </a:r>
            <a:r>
              <a:rPr lang="ko-KR" altLang="en-US" dirty="0" err="1"/>
              <a:t>초단위이다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686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Signature with </a:t>
            </a:r>
            <a:r>
              <a:rPr kumimoji="1" lang="en-US" altLang="ko-KR" sz="4000" dirty="0" err="1">
                <a:solidFill>
                  <a:schemeClr val="bg1"/>
                </a:solidFill>
              </a:rPr>
              <a:t>TimeStamp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18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6131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686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Signature with </a:t>
            </a:r>
            <a:r>
              <a:rPr kumimoji="1" lang="en-US" altLang="ko-KR" sz="4000" dirty="0" err="1">
                <a:solidFill>
                  <a:schemeClr val="bg1"/>
                </a:solidFill>
              </a:rPr>
              <a:t>TimeStamp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CC7F69-C8D0-4645-8EF8-8402C667F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1807716"/>
            <a:ext cx="89027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36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6131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직렬화란</a:t>
            </a:r>
            <a:r>
              <a:rPr lang="ko-KR" altLang="en-US" dirty="0"/>
              <a:t> 데이터의 구조와 오브젝트 상태를 동일하게 하여 다른 환경에 저장하고 재구성할 수 </a:t>
            </a:r>
            <a:r>
              <a:rPr lang="ko-KR" altLang="en-US" dirty="0" err="1"/>
              <a:t>있게하는</a:t>
            </a:r>
            <a:r>
              <a:rPr lang="ko-KR" altLang="en-US" dirty="0"/>
              <a:t> 바이트포맷으로 변환하는 것이다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496" y="44624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2975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Serialization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283EF7-CA02-F74B-87F9-C7D0E0AC3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" y="2276872"/>
            <a:ext cx="89027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1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6131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문자열 값을 </a:t>
            </a:r>
            <a:r>
              <a:rPr lang="en-US" altLang="ko-KR" dirty="0" err="1"/>
              <a:t>jws</a:t>
            </a:r>
            <a:r>
              <a:rPr lang="ko-KR" altLang="en-US" dirty="0"/>
              <a:t>값으로 변환하는 모듈이다</a:t>
            </a:r>
            <a:r>
              <a:rPr lang="en-US" altLang="ko-KR" dirty="0"/>
              <a:t>. </a:t>
            </a:r>
            <a:r>
              <a:rPr lang="en-US" altLang="ko-KR" dirty="0" err="1"/>
              <a:t>jws</a:t>
            </a:r>
            <a:r>
              <a:rPr lang="ko-KR" altLang="en-US" dirty="0"/>
              <a:t>는 제이슨 형식의 </a:t>
            </a:r>
            <a:r>
              <a:rPr lang="ko-KR" altLang="en-US" dirty="0" err="1"/>
              <a:t>웹서명이다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이는 기계가 읽을 수 있는 형식으로 정보의 무결성을 보장하는 방법으로 </a:t>
            </a:r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서명한 이후에 정보가 변경되지 않았다는 것을 보장한다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기존의 서명을 </a:t>
            </a:r>
            <a:r>
              <a:rPr lang="en-US" altLang="ko-KR" dirty="0" err="1"/>
              <a:t>json</a:t>
            </a:r>
            <a:r>
              <a:rPr lang="ko-KR" altLang="en-US" dirty="0"/>
              <a:t>형식으로 바꾸어 직렬화 까지 하는 기능이 구현된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 err="1"/>
              <a:t>JSONWebSignatureSerializer</a:t>
            </a:r>
            <a:r>
              <a:rPr lang="ko-KR" altLang="en-US" dirty="0"/>
              <a:t>는 </a:t>
            </a:r>
            <a:r>
              <a:rPr lang="en-US" altLang="ko-KR" dirty="0"/>
              <a:t>HS512 </a:t>
            </a:r>
            <a:r>
              <a:rPr lang="ko-KR" altLang="en-US" dirty="0"/>
              <a:t>알고리즘을 통하여 서명을 생산한다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데이터를 직렬화 과정에서 ‘ </a:t>
            </a:r>
            <a:r>
              <a:rPr lang="en-US" altLang="ko-KR" dirty="0"/>
              <a:t>. ’ </a:t>
            </a:r>
            <a:r>
              <a:rPr lang="ko-KR" altLang="en-US" dirty="0"/>
              <a:t>가 발견되지 않으면 예외를 발생시킨다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다음으로 헤더를 만든</a:t>
            </a:r>
            <a:r>
              <a:rPr lang="en-US" altLang="ko-KR" dirty="0"/>
              <a:t> </a:t>
            </a:r>
            <a:r>
              <a:rPr lang="ko-KR" altLang="en-US" dirty="0"/>
              <a:t>후에 해당 정보를 </a:t>
            </a:r>
            <a:r>
              <a:rPr lang="en-US" altLang="ko-KR" dirty="0"/>
              <a:t>load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6504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JWS (JSON Web Signature)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23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6131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6322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JWS(JSON Web Signature)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9025CE-6904-244E-99D2-78C26F8FE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2" y="1904213"/>
            <a:ext cx="8902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27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6131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소금</a:t>
            </a:r>
            <a:r>
              <a:rPr lang="ko-KR" altLang="en-US" dirty="0"/>
              <a:t>이라고 불리는 무작위 문자열을 비밀번호를 </a:t>
            </a:r>
            <a:r>
              <a:rPr lang="ko-KR" altLang="en-US" dirty="0" err="1"/>
              <a:t>해싱하기</a:t>
            </a:r>
            <a:r>
              <a:rPr lang="ko-KR" altLang="en-US" dirty="0"/>
              <a:t> 전에 붙여서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해쉬</a:t>
            </a:r>
            <a:r>
              <a:rPr lang="ko-KR" altLang="en-US" dirty="0"/>
              <a:t> 값을 무작위로 만들 수 있다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같은 비밀번호인데도 결과로 생성된 </a:t>
            </a:r>
            <a:r>
              <a:rPr lang="ko-KR" altLang="en-US" dirty="0" err="1"/>
              <a:t>해시값은</a:t>
            </a:r>
            <a:r>
              <a:rPr lang="ko-KR" altLang="en-US" dirty="0"/>
              <a:t> 매번 다르다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인증을 진행할 때 비밀번호가 동일한지 확인을 하기 위해서는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소금값이</a:t>
            </a:r>
            <a:r>
              <a:rPr lang="ko-KR" altLang="en-US" dirty="0"/>
              <a:t> 필요 한데 이 값은 보통 사용자 계정을 저장하는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데이터베이스에 비밀번호 </a:t>
            </a:r>
            <a:r>
              <a:rPr lang="ko-KR" altLang="en-US" dirty="0" err="1"/>
              <a:t>해쉬값과</a:t>
            </a:r>
            <a:r>
              <a:rPr lang="ko-KR" altLang="en-US" dirty="0"/>
              <a:t> 같이 있거나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해쉬값으로</a:t>
            </a:r>
            <a:r>
              <a:rPr lang="ko-KR" altLang="en-US" dirty="0"/>
              <a:t> 변환 되어 저장하고 있다</a:t>
            </a:r>
            <a:r>
              <a:rPr lang="en-US" altLang="ko-KR" dirty="0"/>
              <a:t>. 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1032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Salt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05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6131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1032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Salt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AB1CD1-88CA-6842-B932-BBF06DC9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187996"/>
            <a:ext cx="8469975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4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6131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암호화 모듈로써 많은 방법의 </a:t>
            </a:r>
            <a:r>
              <a:rPr lang="ko-KR" altLang="en-US" dirty="0" err="1"/>
              <a:t>해싱</a:t>
            </a:r>
            <a:r>
              <a:rPr lang="ko-KR" altLang="en-US" dirty="0"/>
              <a:t> 알고리즘 제공</a:t>
            </a:r>
            <a:endParaRPr lang="en-US" altLang="ko-KR" dirty="0"/>
          </a:p>
          <a:p>
            <a:pPr algn="ctr"/>
            <a:r>
              <a:rPr lang="ko-KR" altLang="en-US" dirty="0"/>
              <a:t>암호 해독을 위한 메서드 구현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itsdangerous</a:t>
            </a:r>
            <a:r>
              <a:rPr lang="ko-KR" altLang="en-US" dirty="0"/>
              <a:t>의 모태가 되는 라이브러리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1733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err="1">
                <a:solidFill>
                  <a:schemeClr val="bg1"/>
                </a:solidFill>
              </a:rPr>
              <a:t>Passlib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F1BFE-1D94-6A4D-931F-24D15CBF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" y="2597121"/>
            <a:ext cx="9144000" cy="313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40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6131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 err="1"/>
              <a:t>passlib.hash.bcrypt</a:t>
            </a:r>
            <a:r>
              <a:rPr lang="en" altLang="ko-KR" dirty="0"/>
              <a:t> - </a:t>
            </a:r>
            <a:r>
              <a:rPr lang="en" altLang="ko-KR" dirty="0" err="1"/>
              <a:t>BCrypt</a:t>
            </a:r>
            <a:endParaRPr lang="en" altLang="ko-KR" dirty="0"/>
          </a:p>
          <a:p>
            <a:pPr algn="ctr"/>
            <a:r>
              <a:rPr lang="en" altLang="ko-KR" dirty="0"/>
              <a:t>passlib.hash.sha256_crypt - SHA-256 </a:t>
            </a:r>
            <a:r>
              <a:rPr lang="ko-KR" altLang="en-US" dirty="0"/>
              <a:t>암호문</a:t>
            </a:r>
          </a:p>
          <a:p>
            <a:pPr algn="ctr"/>
            <a:r>
              <a:rPr lang="en" altLang="ko-KR" dirty="0"/>
              <a:t>passlib.hash.sha512_crypt - SHA-512 Crypt</a:t>
            </a:r>
          </a:p>
          <a:p>
            <a:pPr algn="ctr"/>
            <a:r>
              <a:rPr lang="en" altLang="ko-KR" dirty="0" err="1"/>
              <a:t>passlib.hash.unix_disabled</a:t>
            </a:r>
            <a:r>
              <a:rPr lang="en" altLang="ko-KR" dirty="0"/>
              <a:t> - Unix </a:t>
            </a:r>
            <a:r>
              <a:rPr lang="ko-KR" altLang="en-US" dirty="0"/>
              <a:t>사용 불능 계정 도우미</a:t>
            </a:r>
          </a:p>
          <a:p>
            <a:pPr algn="ctr"/>
            <a:r>
              <a:rPr lang="en" altLang="ko-KR" dirty="0" err="1"/>
              <a:t>passlib.hash.bsd_nthash</a:t>
            </a:r>
            <a:r>
              <a:rPr lang="en" altLang="ko-KR" dirty="0"/>
              <a:t> - FreeBSD</a:t>
            </a:r>
            <a:r>
              <a:rPr lang="ko-KR" altLang="en-US" dirty="0"/>
              <a:t>의 </a:t>
            </a:r>
            <a:r>
              <a:rPr lang="en" altLang="ko-KR" dirty="0" err="1"/>
              <a:t>nthash</a:t>
            </a:r>
            <a:r>
              <a:rPr lang="en" altLang="ko-KR" dirty="0"/>
              <a:t> </a:t>
            </a:r>
            <a:r>
              <a:rPr lang="ko-KR" altLang="en-US" dirty="0"/>
              <a:t>다이제스트의 </a:t>
            </a:r>
            <a:r>
              <a:rPr lang="en" altLang="ko-KR" dirty="0"/>
              <a:t>MCF </a:t>
            </a:r>
            <a:r>
              <a:rPr lang="ko-KR" altLang="en-US" dirty="0"/>
              <a:t>호환 </a:t>
            </a:r>
            <a:r>
              <a:rPr lang="ko-KR" altLang="en-US" dirty="0" err="1"/>
              <a:t>인코딩</a:t>
            </a:r>
            <a:endParaRPr lang="ko-KR" altLang="en-US" dirty="0"/>
          </a:p>
          <a:p>
            <a:pPr algn="ctr"/>
            <a:r>
              <a:rPr lang="en" altLang="ko-KR" dirty="0"/>
              <a:t>passlib.hash.md5_crypt - MD5 </a:t>
            </a:r>
            <a:r>
              <a:rPr lang="ko-KR" altLang="en-US" dirty="0"/>
              <a:t>암호문</a:t>
            </a:r>
          </a:p>
          <a:p>
            <a:pPr algn="ctr"/>
            <a:r>
              <a:rPr lang="en" altLang="ko-KR" dirty="0"/>
              <a:t>passlib.hash.sha1_crypt - SHA-1 </a:t>
            </a:r>
            <a:r>
              <a:rPr lang="ko-KR" altLang="en-US" dirty="0"/>
              <a:t>암호문</a:t>
            </a:r>
          </a:p>
          <a:p>
            <a:pPr algn="ctr"/>
            <a:r>
              <a:rPr lang="en" altLang="ko-KR" dirty="0"/>
              <a:t>passlib.hash.sun_md5_crypt - Sun MD5 </a:t>
            </a:r>
            <a:r>
              <a:rPr lang="ko-KR" altLang="en-US" dirty="0"/>
              <a:t>암호문</a:t>
            </a:r>
          </a:p>
          <a:p>
            <a:pPr algn="ctr"/>
            <a:r>
              <a:rPr lang="en" altLang="ko-KR" dirty="0" err="1"/>
              <a:t>passlib.hash.des_crypt</a:t>
            </a:r>
            <a:r>
              <a:rPr lang="en" altLang="ko-KR" dirty="0"/>
              <a:t> - DES Crypt</a:t>
            </a:r>
          </a:p>
          <a:p>
            <a:pPr algn="ctr"/>
            <a:r>
              <a:rPr lang="en" altLang="ko-KR" dirty="0" err="1"/>
              <a:t>passlib.hash.bsdi_crypt</a:t>
            </a:r>
            <a:r>
              <a:rPr lang="en" altLang="ko-KR" dirty="0"/>
              <a:t> - </a:t>
            </a:r>
            <a:r>
              <a:rPr lang="en" altLang="ko-KR" dirty="0" err="1"/>
              <a:t>BSDi</a:t>
            </a:r>
            <a:r>
              <a:rPr lang="en" altLang="ko-KR" dirty="0"/>
              <a:t> </a:t>
            </a:r>
            <a:r>
              <a:rPr lang="ko-KR" altLang="en-US" dirty="0"/>
              <a:t>암호문</a:t>
            </a:r>
          </a:p>
          <a:p>
            <a:pPr algn="ctr"/>
            <a:r>
              <a:rPr lang="en" altLang="ko-KR" dirty="0" err="1"/>
              <a:t>passlib.hash.bigcrypt</a:t>
            </a:r>
            <a:r>
              <a:rPr lang="en" altLang="ko-KR" dirty="0"/>
              <a:t> - </a:t>
            </a:r>
            <a:r>
              <a:rPr lang="en" altLang="ko-KR" dirty="0" err="1"/>
              <a:t>BigCrypt</a:t>
            </a:r>
            <a:endParaRPr lang="en" altLang="ko-KR" dirty="0"/>
          </a:p>
          <a:p>
            <a:pPr algn="ctr"/>
            <a:r>
              <a:rPr lang="en" altLang="ko-KR" dirty="0"/>
              <a:t>passlib.hash.crypt16 - Crypt16</a:t>
            </a:r>
          </a:p>
          <a:p>
            <a:pPr algn="ctr"/>
            <a:r>
              <a:rPr lang="en" altLang="ko-KR" dirty="0"/>
              <a:t>passlib.hash.argon2 - Argon2</a:t>
            </a:r>
          </a:p>
          <a:p>
            <a:pPr algn="ctr"/>
            <a:r>
              <a:rPr lang="en" altLang="ko-KR" dirty="0"/>
              <a:t>passlib.hash.bcrypt_sha256 - </a:t>
            </a:r>
            <a:r>
              <a:rPr lang="en" altLang="ko-KR" dirty="0" err="1"/>
              <a:t>BCrypt</a:t>
            </a:r>
            <a:r>
              <a:rPr lang="en" altLang="ko-KR" dirty="0"/>
              <a:t> + SHA256</a:t>
            </a:r>
          </a:p>
          <a:p>
            <a:pPr algn="ctr"/>
            <a:r>
              <a:rPr lang="en" altLang="ko-KR" dirty="0" err="1"/>
              <a:t>passlib.hash.phpass</a:t>
            </a:r>
            <a:r>
              <a:rPr lang="en" altLang="ko-KR" dirty="0"/>
              <a:t> - </a:t>
            </a:r>
            <a:r>
              <a:rPr lang="en" altLang="ko-KR" dirty="0" err="1"/>
              <a:t>PHPass</a:t>
            </a:r>
            <a:r>
              <a:rPr lang="ko-KR" altLang="en-US" dirty="0"/>
              <a:t>의 휴대용 해시</a:t>
            </a:r>
          </a:p>
          <a:p>
            <a:pPr algn="ctr"/>
            <a:r>
              <a:rPr lang="en" altLang="ko-KR" dirty="0"/>
              <a:t>passlib.hash.pbkdf2_ digest - </a:t>
            </a:r>
            <a:r>
              <a:rPr lang="ko-KR" altLang="en-US" dirty="0"/>
              <a:t>일반 </a:t>
            </a:r>
            <a:r>
              <a:rPr lang="en" altLang="ko-KR" dirty="0"/>
              <a:t>PBKDF2 </a:t>
            </a:r>
            <a:r>
              <a:rPr lang="ko-KR" altLang="en-US" dirty="0"/>
              <a:t>해시</a:t>
            </a:r>
          </a:p>
          <a:p>
            <a:pPr algn="ctr"/>
            <a:r>
              <a:rPr lang="en" altLang="ko-KR" dirty="0" err="1"/>
              <a:t>passlib.hash.scram</a:t>
            </a:r>
            <a:r>
              <a:rPr lang="en" altLang="ko-KR" dirty="0"/>
              <a:t> - SCRAM </a:t>
            </a:r>
            <a:r>
              <a:rPr lang="ko-KR" altLang="en-US" dirty="0"/>
              <a:t>해시</a:t>
            </a:r>
          </a:p>
          <a:p>
            <a:pPr algn="ctr"/>
            <a:r>
              <a:rPr lang="en" altLang="ko-KR" dirty="0" err="1"/>
              <a:t>passlib.hash.scrypt</a:t>
            </a:r>
            <a:r>
              <a:rPr lang="en" altLang="ko-KR" dirty="0"/>
              <a:t> - </a:t>
            </a:r>
            <a:r>
              <a:rPr lang="en" altLang="ko-KR" dirty="0" err="1"/>
              <a:t>SCrypt</a:t>
            </a:r>
            <a:endParaRPr lang="en" altLang="ko-KR" dirty="0"/>
          </a:p>
          <a:p>
            <a:pPr algn="ctr"/>
            <a:r>
              <a:rPr lang="en" altLang="ko-KR" dirty="0"/>
              <a:t>passlib.hash.apr_md5_crypt - </a:t>
            </a:r>
            <a:r>
              <a:rPr lang="ko-KR" altLang="en-US" dirty="0"/>
              <a:t>아파치의 </a:t>
            </a:r>
            <a:r>
              <a:rPr lang="en" altLang="ko-KR" dirty="0"/>
              <a:t>MD5-Crypt </a:t>
            </a:r>
            <a:r>
              <a:rPr lang="ko-KR" altLang="en-US" dirty="0"/>
              <a:t>변종</a:t>
            </a:r>
          </a:p>
          <a:p>
            <a:pPr algn="ctr"/>
            <a:r>
              <a:rPr lang="en" altLang="ko-KR" dirty="0"/>
              <a:t>passlib.hash.cta_pbkdf2_sha1 - </a:t>
            </a:r>
            <a:r>
              <a:rPr lang="en" altLang="ko-KR" dirty="0" err="1"/>
              <a:t>Cryptacular</a:t>
            </a:r>
            <a:r>
              <a:rPr lang="ko-KR" altLang="en-US" dirty="0"/>
              <a:t>의 </a:t>
            </a:r>
            <a:r>
              <a:rPr lang="en" altLang="ko-KR" dirty="0"/>
              <a:t>PBKDF2 </a:t>
            </a:r>
            <a:r>
              <a:rPr lang="ko-KR" altLang="en-US" dirty="0"/>
              <a:t>해시</a:t>
            </a:r>
          </a:p>
          <a:p>
            <a:pPr algn="ctr"/>
            <a:r>
              <a:rPr lang="en" altLang="ko-KR" dirty="0"/>
              <a:t>passlib.hash.dlitz_pbkdf2_sha1 - Dwayne </a:t>
            </a:r>
            <a:r>
              <a:rPr lang="en" altLang="ko-KR" dirty="0" err="1"/>
              <a:t>Litzenberger</a:t>
            </a:r>
            <a:r>
              <a:rPr lang="ko-KR" altLang="en-US" dirty="0"/>
              <a:t>의 </a:t>
            </a:r>
            <a:r>
              <a:rPr lang="en" altLang="ko-KR" dirty="0"/>
              <a:t>PBKDF2 </a:t>
            </a:r>
            <a:r>
              <a:rPr lang="ko-KR" altLang="en-US" dirty="0"/>
              <a:t>해시</a:t>
            </a:r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1733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err="1">
                <a:solidFill>
                  <a:schemeClr val="bg1"/>
                </a:solidFill>
              </a:rPr>
              <a:t>Passlib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4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38934" y="1043980"/>
            <a:ext cx="8153545" cy="180895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Step.01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Flask-Security </a:t>
            </a:r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5"/>
          <p:cNvSpPr txBox="1">
            <a:spLocks/>
          </p:cNvSpPr>
          <p:nvPr/>
        </p:nvSpPr>
        <p:spPr>
          <a:xfrm>
            <a:off x="791580" y="1052736"/>
            <a:ext cx="756084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400" spc="0" dirty="0" err="1">
                <a:solidFill>
                  <a:schemeClr val="bg1"/>
                </a:solidFill>
              </a:rPr>
              <a:t>파이썬</a:t>
            </a:r>
            <a:r>
              <a:rPr lang="ko-KR" altLang="en-US" sz="2400" spc="0" dirty="0">
                <a:solidFill>
                  <a:schemeClr val="bg1"/>
                </a:solidFill>
              </a:rPr>
              <a:t> </a:t>
            </a:r>
            <a:r>
              <a:rPr lang="ko-KR" altLang="en-US" sz="2400" spc="0" dirty="0" err="1">
                <a:solidFill>
                  <a:schemeClr val="bg1"/>
                </a:solidFill>
              </a:rPr>
              <a:t>웹프레임</a:t>
            </a:r>
            <a:r>
              <a:rPr lang="ko-KR" altLang="en-US" sz="2400" spc="0" dirty="0">
                <a:solidFill>
                  <a:schemeClr val="bg1"/>
                </a:solidFill>
              </a:rPr>
              <a:t> 워크인 </a:t>
            </a:r>
            <a:r>
              <a:rPr lang="en-US" altLang="ko-KR" sz="2400" spc="0" dirty="0">
                <a:solidFill>
                  <a:schemeClr val="bg1"/>
                </a:solidFill>
              </a:rPr>
              <a:t>Flask</a:t>
            </a:r>
            <a:r>
              <a:rPr lang="ko-KR" altLang="en-US" sz="2400" spc="0" dirty="0">
                <a:solidFill>
                  <a:schemeClr val="bg1"/>
                </a:solidFill>
              </a:rPr>
              <a:t>의 확장기능으로써 </a:t>
            </a:r>
            <a:endParaRPr lang="en-US" altLang="ko-KR" sz="2400" spc="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2400" spc="0" dirty="0">
                <a:solidFill>
                  <a:schemeClr val="bg1"/>
                </a:solidFill>
              </a:rPr>
              <a:t>웹어플리케이션에  </a:t>
            </a:r>
            <a:r>
              <a:rPr lang="ko-KR" altLang="en-US" sz="2400" spc="0" dirty="0" err="1">
                <a:solidFill>
                  <a:schemeClr val="bg1"/>
                </a:solidFill>
              </a:rPr>
              <a:t>기본보안</a:t>
            </a:r>
            <a:r>
              <a:rPr lang="ko-KR" altLang="en-US" sz="2400" spc="0" dirty="0">
                <a:solidFill>
                  <a:schemeClr val="bg1"/>
                </a:solidFill>
              </a:rPr>
              <a:t> 및 인증기능을 </a:t>
            </a:r>
            <a:endParaRPr lang="en-US" altLang="ko-KR" sz="2400" spc="0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2400" spc="0" dirty="0">
                <a:solidFill>
                  <a:schemeClr val="bg1"/>
                </a:solidFill>
              </a:rPr>
              <a:t>쉽고 빠르게 추가하기 위한 보안 모듈</a:t>
            </a:r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1003429" y="3645024"/>
            <a:ext cx="7560840" cy="503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주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  기  능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&gt;</a:t>
            </a:r>
            <a:endParaRPr lang="ko-KR" altLang="en-US" sz="16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58217" y="4293096"/>
            <a:ext cx="7451263" cy="2016224"/>
            <a:chOff x="971600" y="3356992"/>
            <a:chExt cx="6120680" cy="1656184"/>
          </a:xfrm>
        </p:grpSpPr>
        <p:sp>
          <p:nvSpPr>
            <p:cNvPr id="5" name="타원 4"/>
            <p:cNvSpPr/>
            <p:nvPr/>
          </p:nvSpPr>
          <p:spPr>
            <a:xfrm>
              <a:off x="971600" y="3356992"/>
              <a:ext cx="1656184" cy="1656184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2459765" y="3356992"/>
              <a:ext cx="1656184" cy="1656184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947930" y="3356992"/>
              <a:ext cx="1656184" cy="1656184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436096" y="3356992"/>
              <a:ext cx="1656184" cy="1656184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5"/>
          <p:cNvSpPr txBox="1">
            <a:spLocks/>
          </p:cNvSpPr>
          <p:nvPr/>
        </p:nvSpPr>
        <p:spPr>
          <a:xfrm>
            <a:off x="1074857" y="4797152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세션기반인증</a:t>
            </a:r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2886536" y="4797152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4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역할관리</a:t>
            </a:r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9" name="제목 5"/>
          <p:cNvSpPr txBox="1">
            <a:spLocks/>
          </p:cNvSpPr>
          <p:nvPr/>
        </p:nvSpPr>
        <p:spPr>
          <a:xfrm>
            <a:off x="4714856" y="4797152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4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암호해싱</a:t>
            </a:r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6509896" y="4797152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토큰기반인증</a:t>
            </a: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1074857" y="5157940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1200" spc="3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2" name="제목 5"/>
          <p:cNvSpPr txBox="1">
            <a:spLocks/>
          </p:cNvSpPr>
          <p:nvPr/>
        </p:nvSpPr>
        <p:spPr>
          <a:xfrm>
            <a:off x="2886536" y="5157940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1200" spc="3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3" name="제목 5"/>
          <p:cNvSpPr txBox="1">
            <a:spLocks/>
          </p:cNvSpPr>
          <p:nvPr/>
        </p:nvSpPr>
        <p:spPr>
          <a:xfrm>
            <a:off x="4714856" y="5157940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1200" spc="3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4" name="제목 5"/>
          <p:cNvSpPr txBox="1">
            <a:spLocks/>
          </p:cNvSpPr>
          <p:nvPr/>
        </p:nvSpPr>
        <p:spPr>
          <a:xfrm>
            <a:off x="6509896" y="5157940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1200" spc="3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195736" y="3645024"/>
            <a:ext cx="5292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86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561318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 err="1"/>
              <a:t>Itsdanger</a:t>
            </a:r>
            <a:r>
              <a:rPr lang="ko-KR" altLang="en-US" sz="2800" dirty="0"/>
              <a:t> 패키지에서 </a:t>
            </a:r>
            <a:r>
              <a:rPr lang="en-US" altLang="ko-KR" sz="2800" dirty="0"/>
              <a:t>Signer </a:t>
            </a:r>
            <a:r>
              <a:rPr lang="ko-KR" altLang="en-US" sz="2800" dirty="0"/>
              <a:t>클래스에서 </a:t>
            </a:r>
            <a:endParaRPr lang="en-US" altLang="ko-KR" sz="2800" dirty="0"/>
          </a:p>
          <a:p>
            <a:pPr algn="ctr"/>
            <a:r>
              <a:rPr lang="ko-KR" altLang="en-US" sz="2800" dirty="0"/>
              <a:t>서명을 만들 때 기본적으로 </a:t>
            </a:r>
            <a:r>
              <a:rPr lang="en-US" altLang="ko-KR" sz="2800" dirty="0"/>
              <a:t>SHA1</a:t>
            </a:r>
            <a:r>
              <a:rPr lang="ko-KR" altLang="en-US" sz="2800" dirty="0"/>
              <a:t>함수를 사용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 err="1"/>
              <a:t>Passlib</a:t>
            </a:r>
            <a:r>
              <a:rPr lang="ko-KR" altLang="en-US" sz="2800" dirty="0"/>
              <a:t>을 통하여 </a:t>
            </a:r>
            <a:r>
              <a:rPr lang="en" altLang="ko-KR" sz="2800" dirty="0"/>
              <a:t>SHA256 </a:t>
            </a:r>
            <a:r>
              <a:rPr lang="ko-KR" altLang="en-US" sz="2800" dirty="0"/>
              <a:t>로 암호화 방식을 변경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 </a:t>
            </a:r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27384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4"/>
            <a:ext cx="7560840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err="1">
                <a:solidFill>
                  <a:schemeClr val="bg1"/>
                </a:solidFill>
              </a:rPr>
              <a:t>추가기능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E012BCBA-A41B-7948-AEDF-0D793A55FD53}"/>
              </a:ext>
            </a:extLst>
          </p:cNvPr>
          <p:cNvSpPr/>
          <p:nvPr/>
        </p:nvSpPr>
        <p:spPr>
          <a:xfrm>
            <a:off x="4067944" y="2780928"/>
            <a:ext cx="1080120" cy="165618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152400" dir="3300000" algn="ctr" rotWithShape="0">
              <a:srgbClr val="000000">
                <a:alpha val="5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915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/>
          <p:cNvCxnSpPr/>
          <p:nvPr/>
        </p:nvCxnSpPr>
        <p:spPr>
          <a:xfrm>
            <a:off x="585589" y="4901001"/>
            <a:ext cx="85584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85589" y="2537358"/>
            <a:ext cx="85584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6853" y="2852936"/>
            <a:ext cx="8567147" cy="180895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 dirty="0"/>
              <a:t>Q&amp;A</a:t>
            </a:r>
            <a:endParaRPr lang="ko-KR" altLang="en-US" sz="11500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Step.04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92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/>
        </p:nvSpPr>
        <p:spPr>
          <a:xfrm>
            <a:off x="1872816" y="6021288"/>
            <a:ext cx="5398368" cy="550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spc="300" dirty="0">
                <a:solidFill>
                  <a:schemeClr val="bg1"/>
                </a:solidFill>
              </a:rPr>
              <a:t>Date. 2014-11-20</a:t>
            </a:r>
          </a:p>
          <a:p>
            <a:pPr>
              <a:lnSpc>
                <a:spcPct val="150000"/>
              </a:lnSpc>
            </a:pPr>
            <a:r>
              <a:rPr lang="en-US" altLang="ko-KR" sz="1000" spc="300" dirty="0">
                <a:solidFill>
                  <a:schemeClr val="bg1"/>
                </a:solidFill>
              </a:rPr>
              <a:t>Angry </a:t>
            </a:r>
            <a:r>
              <a:rPr lang="en-US" altLang="ko-KR" sz="1000" spc="300" dirty="0" err="1">
                <a:solidFill>
                  <a:schemeClr val="bg1"/>
                </a:solidFill>
              </a:rPr>
              <a:t>momo</a:t>
            </a:r>
            <a:endParaRPr lang="ko-KR" altLang="en-US" sz="10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5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DC265CE-6124-0E41-819E-45C730999CB5}"/>
              </a:ext>
            </a:extLst>
          </p:cNvPr>
          <p:cNvGrpSpPr/>
          <p:nvPr/>
        </p:nvGrpSpPr>
        <p:grpSpPr>
          <a:xfrm>
            <a:off x="3128110" y="1724513"/>
            <a:ext cx="2799735" cy="2768080"/>
            <a:chOff x="3706967" y="1499220"/>
            <a:chExt cx="4673469" cy="4573011"/>
          </a:xfrm>
        </p:grpSpPr>
        <p:sp>
          <p:nvSpPr>
            <p:cNvPr id="28" name="평행 사변형 4">
              <a:extLst>
                <a:ext uri="{FF2B5EF4-FFF2-40B4-BE49-F238E27FC236}">
                  <a16:creationId xmlns:a16="http://schemas.microsoft.com/office/drawing/2014/main" id="{95F23FD1-32DF-114F-9E2E-C30CAF233051}"/>
                </a:ext>
              </a:extLst>
            </p:cNvPr>
            <p:cNvSpPr/>
            <p:nvPr/>
          </p:nvSpPr>
          <p:spPr>
            <a:xfrm rot="14389806">
              <a:off x="4545661" y="3484023"/>
              <a:ext cx="2526956" cy="2649459"/>
            </a:xfrm>
            <a:prstGeom prst="parallelogram">
              <a:avLst>
                <a:gd name="adj" fmla="val 60937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평행 사변형 9">
              <a:extLst>
                <a:ext uri="{FF2B5EF4-FFF2-40B4-BE49-F238E27FC236}">
                  <a16:creationId xmlns:a16="http://schemas.microsoft.com/office/drawing/2014/main" id="{D55785CD-BB6C-DB47-8691-2F4E644BFB66}"/>
                </a:ext>
              </a:extLst>
            </p:cNvPr>
            <p:cNvSpPr/>
            <p:nvPr/>
          </p:nvSpPr>
          <p:spPr>
            <a:xfrm rot="10809402">
              <a:off x="5524814" y="3205534"/>
              <a:ext cx="2526956" cy="2649459"/>
            </a:xfrm>
            <a:prstGeom prst="parallelogram">
              <a:avLst>
                <a:gd name="adj" fmla="val 6093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평행 사변형 3">
              <a:extLst>
                <a:ext uri="{FF2B5EF4-FFF2-40B4-BE49-F238E27FC236}">
                  <a16:creationId xmlns:a16="http://schemas.microsoft.com/office/drawing/2014/main" id="{62E5C8F0-F3F9-A94D-83D5-4118CDAAA212}"/>
                </a:ext>
              </a:extLst>
            </p:cNvPr>
            <p:cNvSpPr/>
            <p:nvPr/>
          </p:nvSpPr>
          <p:spPr>
            <a:xfrm rot="7183501">
              <a:off x="5792229" y="2171648"/>
              <a:ext cx="2526956" cy="2649459"/>
            </a:xfrm>
            <a:prstGeom prst="parallelogram">
              <a:avLst>
                <a:gd name="adj" fmla="val 6093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평행 사변형 8">
              <a:extLst>
                <a:ext uri="{FF2B5EF4-FFF2-40B4-BE49-F238E27FC236}">
                  <a16:creationId xmlns:a16="http://schemas.microsoft.com/office/drawing/2014/main" id="{37EFECBC-B3D1-1E4F-8F8E-6D40A3848066}"/>
                </a:ext>
              </a:extLst>
            </p:cNvPr>
            <p:cNvSpPr/>
            <p:nvPr/>
          </p:nvSpPr>
          <p:spPr>
            <a:xfrm rot="3625901">
              <a:off x="5015621" y="1437968"/>
              <a:ext cx="2526956" cy="2649459"/>
            </a:xfrm>
            <a:prstGeom prst="parallelogram">
              <a:avLst>
                <a:gd name="adj" fmla="val 6093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평행 사변형 2">
              <a:extLst>
                <a:ext uri="{FF2B5EF4-FFF2-40B4-BE49-F238E27FC236}">
                  <a16:creationId xmlns:a16="http://schemas.microsoft.com/office/drawing/2014/main" id="{ED944481-393A-B04E-A429-28D117E2C6C2}"/>
                </a:ext>
              </a:extLst>
            </p:cNvPr>
            <p:cNvSpPr/>
            <p:nvPr/>
          </p:nvSpPr>
          <p:spPr>
            <a:xfrm>
              <a:off x="4003590" y="1742303"/>
              <a:ext cx="2526956" cy="2649459"/>
            </a:xfrm>
            <a:prstGeom prst="parallelogram">
              <a:avLst>
                <a:gd name="adj" fmla="val 6093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10">
              <a:extLst>
                <a:ext uri="{FF2B5EF4-FFF2-40B4-BE49-F238E27FC236}">
                  <a16:creationId xmlns:a16="http://schemas.microsoft.com/office/drawing/2014/main" id="{783C0FC5-251C-804B-AA7E-5182B42BFAC6}"/>
                </a:ext>
              </a:extLst>
            </p:cNvPr>
            <p:cNvSpPr/>
            <p:nvPr/>
          </p:nvSpPr>
          <p:spPr>
            <a:xfrm rot="18015707">
              <a:off x="3768219" y="2768915"/>
              <a:ext cx="2526956" cy="2649459"/>
            </a:xfrm>
            <a:prstGeom prst="parallelogram">
              <a:avLst>
                <a:gd name="adj" fmla="val 60937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평행 사변형 12">
              <a:extLst>
                <a:ext uri="{FF2B5EF4-FFF2-40B4-BE49-F238E27FC236}">
                  <a16:creationId xmlns:a16="http://schemas.microsoft.com/office/drawing/2014/main" id="{B91A21B9-7166-2B41-9BAE-8114ED708605}"/>
                </a:ext>
              </a:extLst>
            </p:cNvPr>
            <p:cNvSpPr/>
            <p:nvPr/>
          </p:nvSpPr>
          <p:spPr>
            <a:xfrm rot="14389806">
              <a:off x="4497421" y="3559162"/>
              <a:ext cx="1682634" cy="2052061"/>
            </a:xfrm>
            <a:custGeom>
              <a:avLst/>
              <a:gdLst>
                <a:gd name="connsiteX0" fmla="*/ 0 w 2526956"/>
                <a:gd name="connsiteY0" fmla="*/ 2649459 h 2649459"/>
                <a:gd name="connsiteX1" fmla="*/ 1539851 w 2526956"/>
                <a:gd name="connsiteY1" fmla="*/ 0 h 2649459"/>
                <a:gd name="connsiteX2" fmla="*/ 2526956 w 2526956"/>
                <a:gd name="connsiteY2" fmla="*/ 0 h 2649459"/>
                <a:gd name="connsiteX3" fmla="*/ 987105 w 2526956"/>
                <a:gd name="connsiteY3" fmla="*/ 2649459 h 2649459"/>
                <a:gd name="connsiteX4" fmla="*/ 0 w 2526956"/>
                <a:gd name="connsiteY4" fmla="*/ 2649459 h 2649459"/>
                <a:gd name="connsiteX0" fmla="*/ 0 w 2526956"/>
                <a:gd name="connsiteY0" fmla="*/ 2649459 h 2649459"/>
                <a:gd name="connsiteX1" fmla="*/ 1539851 w 2526956"/>
                <a:gd name="connsiteY1" fmla="*/ 0 h 2649459"/>
                <a:gd name="connsiteX2" fmla="*/ 2526956 w 2526956"/>
                <a:gd name="connsiteY2" fmla="*/ 0 h 2649459"/>
                <a:gd name="connsiteX3" fmla="*/ 1362446 w 2526956"/>
                <a:gd name="connsiteY3" fmla="*/ 2052954 h 2649459"/>
                <a:gd name="connsiteX4" fmla="*/ 0 w 2526956"/>
                <a:gd name="connsiteY4" fmla="*/ 2649459 h 2649459"/>
                <a:gd name="connsiteX0" fmla="*/ 0 w 1656547"/>
                <a:gd name="connsiteY0" fmla="*/ 1225898 h 2052954"/>
                <a:gd name="connsiteX1" fmla="*/ 669442 w 1656547"/>
                <a:gd name="connsiteY1" fmla="*/ 0 h 2052954"/>
                <a:gd name="connsiteX2" fmla="*/ 1656547 w 1656547"/>
                <a:gd name="connsiteY2" fmla="*/ 0 h 2052954"/>
                <a:gd name="connsiteX3" fmla="*/ 492037 w 1656547"/>
                <a:gd name="connsiteY3" fmla="*/ 2052954 h 2052954"/>
                <a:gd name="connsiteX4" fmla="*/ 0 w 1656547"/>
                <a:gd name="connsiteY4" fmla="*/ 1225898 h 2052954"/>
                <a:gd name="connsiteX0" fmla="*/ 0 w 1673440"/>
                <a:gd name="connsiteY0" fmla="*/ 1230370 h 2052954"/>
                <a:gd name="connsiteX1" fmla="*/ 686335 w 1673440"/>
                <a:gd name="connsiteY1" fmla="*/ 0 h 2052954"/>
                <a:gd name="connsiteX2" fmla="*/ 1673440 w 1673440"/>
                <a:gd name="connsiteY2" fmla="*/ 0 h 2052954"/>
                <a:gd name="connsiteX3" fmla="*/ 508930 w 1673440"/>
                <a:gd name="connsiteY3" fmla="*/ 2052954 h 2052954"/>
                <a:gd name="connsiteX4" fmla="*/ 0 w 1673440"/>
                <a:gd name="connsiteY4" fmla="*/ 1230370 h 2052954"/>
                <a:gd name="connsiteX0" fmla="*/ 0 w 1674846"/>
                <a:gd name="connsiteY0" fmla="*/ 1207517 h 2052954"/>
                <a:gd name="connsiteX1" fmla="*/ 687741 w 1674846"/>
                <a:gd name="connsiteY1" fmla="*/ 0 h 2052954"/>
                <a:gd name="connsiteX2" fmla="*/ 1674846 w 1674846"/>
                <a:gd name="connsiteY2" fmla="*/ 0 h 2052954"/>
                <a:gd name="connsiteX3" fmla="*/ 510336 w 1674846"/>
                <a:gd name="connsiteY3" fmla="*/ 2052954 h 2052954"/>
                <a:gd name="connsiteX4" fmla="*/ 0 w 1674846"/>
                <a:gd name="connsiteY4" fmla="*/ 1207517 h 2052954"/>
                <a:gd name="connsiteX0" fmla="*/ 0 w 1674846"/>
                <a:gd name="connsiteY0" fmla="*/ 1207517 h 2052061"/>
                <a:gd name="connsiteX1" fmla="*/ 687741 w 1674846"/>
                <a:gd name="connsiteY1" fmla="*/ 0 h 2052061"/>
                <a:gd name="connsiteX2" fmla="*/ 1674846 w 1674846"/>
                <a:gd name="connsiteY2" fmla="*/ 0 h 2052061"/>
                <a:gd name="connsiteX3" fmla="*/ 496165 w 1674846"/>
                <a:gd name="connsiteY3" fmla="*/ 2052061 h 2052061"/>
                <a:gd name="connsiteX4" fmla="*/ 0 w 1674846"/>
                <a:gd name="connsiteY4" fmla="*/ 1207517 h 2052061"/>
                <a:gd name="connsiteX0" fmla="*/ 0 w 1682634"/>
                <a:gd name="connsiteY0" fmla="*/ 1195644 h 2052061"/>
                <a:gd name="connsiteX1" fmla="*/ 695529 w 1682634"/>
                <a:gd name="connsiteY1" fmla="*/ 0 h 2052061"/>
                <a:gd name="connsiteX2" fmla="*/ 1682634 w 1682634"/>
                <a:gd name="connsiteY2" fmla="*/ 0 h 2052061"/>
                <a:gd name="connsiteX3" fmla="*/ 503953 w 1682634"/>
                <a:gd name="connsiteY3" fmla="*/ 2052061 h 2052061"/>
                <a:gd name="connsiteX4" fmla="*/ 0 w 1682634"/>
                <a:gd name="connsiteY4" fmla="*/ 1195644 h 205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634" h="2052061">
                  <a:moveTo>
                    <a:pt x="0" y="1195644"/>
                  </a:moveTo>
                  <a:lnTo>
                    <a:pt x="695529" y="0"/>
                  </a:lnTo>
                  <a:lnTo>
                    <a:pt x="1682634" y="0"/>
                  </a:lnTo>
                  <a:lnTo>
                    <a:pt x="503953" y="2052061"/>
                  </a:lnTo>
                  <a:lnTo>
                    <a:pt x="0" y="1195644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FEA0533-52C3-A549-A121-9B4AB73D893B}"/>
              </a:ext>
            </a:extLst>
          </p:cNvPr>
          <p:cNvSpPr txBox="1"/>
          <p:nvPr/>
        </p:nvSpPr>
        <p:spPr>
          <a:xfrm>
            <a:off x="3452852" y="2532597"/>
            <a:ext cx="2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82CCBA-2AA0-844C-A266-5705247DD16C}"/>
              </a:ext>
            </a:extLst>
          </p:cNvPr>
          <p:cNvSpPr txBox="1"/>
          <p:nvPr/>
        </p:nvSpPr>
        <p:spPr>
          <a:xfrm>
            <a:off x="3582648" y="3574553"/>
            <a:ext cx="19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B10477-6FFA-8D44-A995-2704DF192911}"/>
              </a:ext>
            </a:extLst>
          </p:cNvPr>
          <p:cNvSpPr txBox="1"/>
          <p:nvPr/>
        </p:nvSpPr>
        <p:spPr>
          <a:xfrm>
            <a:off x="4472991" y="3914546"/>
            <a:ext cx="19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8F5B08-ACE9-654A-8C65-20FE1E88EFE1}"/>
              </a:ext>
            </a:extLst>
          </p:cNvPr>
          <p:cNvSpPr txBox="1"/>
          <p:nvPr/>
        </p:nvSpPr>
        <p:spPr>
          <a:xfrm>
            <a:off x="4254559" y="1924932"/>
            <a:ext cx="20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B4CC9C-5D97-1245-9871-B9608839B2D0}"/>
              </a:ext>
            </a:extLst>
          </p:cNvPr>
          <p:cNvSpPr txBox="1"/>
          <p:nvPr/>
        </p:nvSpPr>
        <p:spPr>
          <a:xfrm>
            <a:off x="5174716" y="2324133"/>
            <a:ext cx="18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C2CCA4-003E-984F-BFF1-8AEDA3AFEE7A}"/>
              </a:ext>
            </a:extLst>
          </p:cNvPr>
          <p:cNvSpPr txBox="1"/>
          <p:nvPr/>
        </p:nvSpPr>
        <p:spPr>
          <a:xfrm>
            <a:off x="5325876" y="3315309"/>
            <a:ext cx="1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4977B12-49F8-2F49-8821-39989711A4B2}"/>
              </a:ext>
            </a:extLst>
          </p:cNvPr>
          <p:cNvGrpSpPr/>
          <p:nvPr/>
        </p:nvGrpSpPr>
        <p:grpSpPr>
          <a:xfrm>
            <a:off x="593469" y="1648510"/>
            <a:ext cx="2717907" cy="3334709"/>
            <a:chOff x="777268" y="1735380"/>
            <a:chExt cx="4536878" cy="354785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90483F-B753-8243-8CD7-8080ABF2777B}"/>
                </a:ext>
              </a:extLst>
            </p:cNvPr>
            <p:cNvSpPr txBox="1"/>
            <p:nvPr/>
          </p:nvSpPr>
          <p:spPr>
            <a:xfrm>
              <a:off x="777268" y="1735380"/>
              <a:ext cx="760469" cy="966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1F8FF8-B5B3-F642-920B-AEC546C7CD65}"/>
                </a:ext>
              </a:extLst>
            </p:cNvPr>
            <p:cNvSpPr txBox="1"/>
            <p:nvPr/>
          </p:nvSpPr>
          <p:spPr>
            <a:xfrm>
              <a:off x="777268" y="3026270"/>
              <a:ext cx="706953" cy="966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17D5C6-B4AF-1649-9DC3-256481576DBE}"/>
                </a:ext>
              </a:extLst>
            </p:cNvPr>
            <p:cNvSpPr txBox="1"/>
            <p:nvPr/>
          </p:nvSpPr>
          <p:spPr>
            <a:xfrm>
              <a:off x="777268" y="4317158"/>
              <a:ext cx="744414" cy="966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37D587-DD96-DA4F-8186-E08CC0E2B4A0}"/>
                </a:ext>
              </a:extLst>
            </p:cNvPr>
            <p:cNvSpPr txBox="1"/>
            <p:nvPr/>
          </p:nvSpPr>
          <p:spPr>
            <a:xfrm>
              <a:off x="1360848" y="1802001"/>
              <a:ext cx="2249400" cy="1067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Flask-Login</a:t>
              </a:r>
              <a:endParaRPr lang="en" altLang="ko-KR" dirty="0">
                <a:solidFill>
                  <a:schemeClr val="bg1"/>
                </a:solidFill>
              </a:endParaRPr>
            </a:p>
            <a:p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A0C84C-FA2E-444B-9963-8D3C7BDB88C1}"/>
                </a:ext>
              </a:extLst>
            </p:cNvPr>
            <p:cNvSpPr txBox="1"/>
            <p:nvPr/>
          </p:nvSpPr>
          <p:spPr>
            <a:xfrm>
              <a:off x="1379219" y="2178378"/>
              <a:ext cx="308363" cy="508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09BE26-AA70-E744-88BD-2F13B062BDA5}"/>
                </a:ext>
              </a:extLst>
            </p:cNvPr>
            <p:cNvSpPr txBox="1"/>
            <p:nvPr/>
          </p:nvSpPr>
          <p:spPr>
            <a:xfrm>
              <a:off x="1377837" y="3041938"/>
              <a:ext cx="2027309" cy="610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Flask-Mail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1FC02ED-D671-4040-B915-73FF60A3EE88}"/>
                </a:ext>
              </a:extLst>
            </p:cNvPr>
            <p:cNvSpPr txBox="1"/>
            <p:nvPr/>
          </p:nvSpPr>
          <p:spPr>
            <a:xfrm>
              <a:off x="1396211" y="3418315"/>
              <a:ext cx="3917935" cy="32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메일전송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관련 기능 패키지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00CFCB-8C06-9D42-BFB7-A38515B13551}"/>
                </a:ext>
              </a:extLst>
            </p:cNvPr>
            <p:cNvSpPr txBox="1"/>
            <p:nvPr/>
          </p:nvSpPr>
          <p:spPr>
            <a:xfrm>
              <a:off x="1394829" y="4331304"/>
              <a:ext cx="2763158" cy="610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Flask-Principle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04BC69-46B7-F241-B895-D9072837D095}"/>
                </a:ext>
              </a:extLst>
            </p:cNvPr>
            <p:cNvSpPr txBox="1"/>
            <p:nvPr/>
          </p:nvSpPr>
          <p:spPr>
            <a:xfrm>
              <a:off x="1413200" y="4707682"/>
              <a:ext cx="2914503" cy="32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 인증 패키지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5CB6400-CC7D-E146-A3BC-E526C6A86390}"/>
                </a:ext>
              </a:extLst>
            </p:cNvPr>
            <p:cNvSpPr txBox="1"/>
            <p:nvPr/>
          </p:nvSpPr>
          <p:spPr>
            <a:xfrm>
              <a:off x="1387203" y="2209553"/>
              <a:ext cx="3618243" cy="327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 관련 기능 패키지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8F86F44-7F88-B740-8663-9A01B9D04B94}"/>
              </a:ext>
            </a:extLst>
          </p:cNvPr>
          <p:cNvGrpSpPr/>
          <p:nvPr/>
        </p:nvGrpSpPr>
        <p:grpSpPr>
          <a:xfrm>
            <a:off x="5513001" y="1648511"/>
            <a:ext cx="3145582" cy="3674653"/>
            <a:chOff x="8679375" y="1735380"/>
            <a:chExt cx="2669086" cy="366856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E9D6E7-96C2-F94D-B6FE-DAE0C389FDE9}"/>
                </a:ext>
              </a:extLst>
            </p:cNvPr>
            <p:cNvSpPr txBox="1"/>
            <p:nvPr/>
          </p:nvSpPr>
          <p:spPr>
            <a:xfrm>
              <a:off x="10876857" y="1735380"/>
              <a:ext cx="471604" cy="96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7802FE-EFE9-5740-B54C-8327C601BB8D}"/>
                </a:ext>
              </a:extLst>
            </p:cNvPr>
            <p:cNvSpPr txBox="1"/>
            <p:nvPr/>
          </p:nvSpPr>
          <p:spPr>
            <a:xfrm>
              <a:off x="10876857" y="3026268"/>
              <a:ext cx="434734" cy="96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A5281D2-6D50-3945-A72F-86CDF2DFE694}"/>
                </a:ext>
              </a:extLst>
            </p:cNvPr>
            <p:cNvSpPr txBox="1"/>
            <p:nvPr/>
          </p:nvSpPr>
          <p:spPr>
            <a:xfrm>
              <a:off x="10876857" y="4317158"/>
              <a:ext cx="423513" cy="96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B5F778-EB3D-EC4D-B083-B0B43BCB8B98}"/>
                </a:ext>
              </a:extLst>
            </p:cNvPr>
            <p:cNvSpPr txBox="1"/>
            <p:nvPr/>
          </p:nvSpPr>
          <p:spPr>
            <a:xfrm>
              <a:off x="9383093" y="1806864"/>
              <a:ext cx="1362874" cy="106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Flask-WTF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FC4EC7-4C02-EF48-A7F5-4E7D5CCD7F20}"/>
                </a:ext>
              </a:extLst>
            </p:cNvPr>
            <p:cNvSpPr txBox="1"/>
            <p:nvPr/>
          </p:nvSpPr>
          <p:spPr>
            <a:xfrm>
              <a:off x="9383093" y="2183241"/>
              <a:ext cx="1563640" cy="52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WTForm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지원패키지</a:t>
              </a:r>
              <a:endPara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r"/>
              <a:endPara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C8B282-5D22-E941-B87F-34D6C9132DF5}"/>
                </a:ext>
              </a:extLst>
            </p:cNvPr>
            <p:cNvSpPr txBox="1"/>
            <p:nvPr/>
          </p:nvSpPr>
          <p:spPr>
            <a:xfrm>
              <a:off x="9013101" y="3046802"/>
              <a:ext cx="1732866" cy="106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itsdangerous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371FDB9-95D6-3743-8CDE-4ACC803CC18A}"/>
                </a:ext>
              </a:extLst>
            </p:cNvPr>
            <p:cNvSpPr txBox="1"/>
            <p:nvPr/>
          </p:nvSpPr>
          <p:spPr>
            <a:xfrm>
              <a:off x="8679375" y="3423179"/>
              <a:ext cx="2066590" cy="52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웹통신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관련 보안 패키지</a:t>
              </a:r>
            </a:p>
            <a:p>
              <a:pPr algn="r"/>
              <a:endPara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0BE6F8-F239-9B47-92CC-4914C4C2038B}"/>
                </a:ext>
              </a:extLst>
            </p:cNvPr>
            <p:cNvSpPr txBox="1"/>
            <p:nvPr/>
          </p:nvSpPr>
          <p:spPr>
            <a:xfrm>
              <a:off x="9383093" y="4336168"/>
              <a:ext cx="1362874" cy="1067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Passlib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1DE754-4E14-F042-BBD9-1412A9543A5C}"/>
                </a:ext>
              </a:extLst>
            </p:cNvPr>
            <p:cNvSpPr txBox="1"/>
            <p:nvPr/>
          </p:nvSpPr>
          <p:spPr>
            <a:xfrm>
              <a:off x="8679375" y="4712545"/>
              <a:ext cx="2066590" cy="52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암호 </a:t>
              </a:r>
              <a:r>
                <a:rPr lang="ko-KR" altLang="en-US" sz="14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해싱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패키지</a:t>
              </a:r>
            </a:p>
            <a:p>
              <a:pPr algn="r"/>
              <a:endPara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2" name="제목 5">
            <a:extLst>
              <a:ext uri="{FF2B5EF4-FFF2-40B4-BE49-F238E27FC236}">
                <a16:creationId xmlns:a16="http://schemas.microsoft.com/office/drawing/2014/main" id="{FD415463-B13B-2441-BCED-4DB6863F1917}"/>
              </a:ext>
            </a:extLst>
          </p:cNvPr>
          <p:cNvSpPr txBox="1">
            <a:spLocks/>
          </p:cNvSpPr>
          <p:nvPr/>
        </p:nvSpPr>
        <p:spPr>
          <a:xfrm>
            <a:off x="1911895" y="260648"/>
            <a:ext cx="5972473" cy="1533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6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Flask-Security</a:t>
            </a:r>
            <a:endParaRPr lang="ko-KR" altLang="en-US" sz="60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1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8934" y="1043980"/>
            <a:ext cx="8153545" cy="274506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91580" y="764704"/>
            <a:ext cx="7560840" cy="3240360"/>
            <a:chOff x="791580" y="1052736"/>
            <a:chExt cx="7560840" cy="3240360"/>
          </a:xfrm>
        </p:grpSpPr>
        <p:sp>
          <p:nvSpPr>
            <p:cNvPr id="22" name="직사각형 21"/>
            <p:cNvSpPr/>
            <p:nvPr/>
          </p:nvSpPr>
          <p:spPr>
            <a:xfrm>
              <a:off x="6277694" y="2420888"/>
              <a:ext cx="432048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49094" y="3707507"/>
              <a:ext cx="432048" cy="2160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제목 5"/>
            <p:cNvSpPr txBox="1">
              <a:spLocks/>
            </p:cNvSpPr>
            <p:nvPr/>
          </p:nvSpPr>
          <p:spPr>
            <a:xfrm>
              <a:off x="791580" y="1052736"/>
              <a:ext cx="7560840" cy="32403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r>
                <a:rPr lang="en-US" altLang="ko-KR" sz="2400" spc="0" dirty="0">
                  <a:solidFill>
                    <a:schemeClr val="bg1"/>
                  </a:solidFill>
                </a:rPr>
                <a:t>Flask</a:t>
              </a:r>
              <a:r>
                <a:rPr lang="ko-KR" altLang="en-US" sz="2400" spc="0" dirty="0">
                  <a:solidFill>
                    <a:schemeClr val="bg1"/>
                  </a:solidFill>
                </a:rPr>
                <a:t>에 대한 사용자 세션 관리를 제공합니다</a:t>
              </a:r>
              <a:r>
                <a:rPr lang="en-US" altLang="ko-KR" sz="2400" spc="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altLang="ko-KR" sz="2400" spc="0" dirty="0">
                  <a:solidFill>
                    <a:schemeClr val="bg1"/>
                  </a:solidFill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</a:rPr>
                <a:t>Flask-Login</a:t>
              </a:r>
              <a:r>
                <a:rPr lang="ko-KR" altLang="en-US" sz="2400" dirty="0">
                  <a:solidFill>
                    <a:schemeClr val="bg1"/>
                  </a:solidFill>
                </a:rPr>
                <a:t>은 </a:t>
              </a:r>
              <a:r>
                <a:rPr lang="en-US" altLang="ko-KR" sz="2400" dirty="0">
                  <a:solidFill>
                    <a:schemeClr val="bg1"/>
                  </a:solidFill>
                </a:rPr>
                <a:t>Flask</a:t>
              </a:r>
              <a:r>
                <a:rPr lang="ko-KR" altLang="en-US" sz="2400" dirty="0">
                  <a:solidFill>
                    <a:schemeClr val="bg1"/>
                  </a:solidFill>
                </a:rPr>
                <a:t>에 대한 사용자 세션 관리를 제공합니다</a:t>
              </a:r>
              <a:r>
                <a:rPr lang="en-US" altLang="ko-KR" sz="2400" dirty="0">
                  <a:solidFill>
                    <a:schemeClr val="bg1"/>
                  </a:solidFill>
                </a:rPr>
                <a:t>. </a:t>
              </a:r>
              <a:r>
                <a:rPr lang="ko-KR" altLang="en-US" sz="2400" dirty="0">
                  <a:solidFill>
                    <a:schemeClr val="bg1"/>
                  </a:solidFill>
                </a:rPr>
                <a:t>오랜 시간 동안 로그인</a:t>
              </a:r>
              <a:r>
                <a:rPr lang="en-US" altLang="ko-KR" sz="2400" dirty="0">
                  <a:solidFill>
                    <a:schemeClr val="bg1"/>
                  </a:solidFill>
                </a:rPr>
                <a:t>, </a:t>
              </a:r>
              <a:r>
                <a:rPr lang="ko-KR" altLang="en-US" sz="2400" dirty="0">
                  <a:solidFill>
                    <a:schemeClr val="bg1"/>
                  </a:solidFill>
                </a:rPr>
                <a:t>로그 아웃 및 사용자 세션 기억에 대한 일반적인 작업을 처리합니다</a:t>
              </a:r>
              <a:r>
                <a:rPr lang="en-US" altLang="ko-KR" sz="2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2400" spc="0" dirty="0">
                  <a:solidFill>
                    <a:schemeClr val="bg1"/>
                  </a:solidFill>
                </a:rPr>
                <a:t>다음 </a:t>
              </a:r>
              <a:r>
                <a:rPr lang="en-US" altLang="ko-KR" sz="2400" spc="0" dirty="0">
                  <a:solidFill>
                    <a:schemeClr val="bg1"/>
                  </a:solidFill>
                </a:rPr>
                <a:t>3</a:t>
              </a:r>
              <a:r>
                <a:rPr lang="ko-KR" altLang="en-US" sz="2400" spc="0" dirty="0">
                  <a:solidFill>
                    <a:schemeClr val="bg1"/>
                  </a:solidFill>
                </a:rPr>
                <a:t>가지 클래스를 통하여 주요기능구현</a:t>
              </a:r>
              <a:endParaRPr lang="en-US" altLang="ko-KR" sz="2400" spc="0" dirty="0">
                <a:solidFill>
                  <a:schemeClr val="bg1"/>
                </a:solidFill>
              </a:endParaRPr>
            </a:p>
            <a:p>
              <a:pPr algn="l">
                <a:lnSpc>
                  <a:spcPct val="150000"/>
                </a:lnSpc>
              </a:pPr>
              <a:endParaRPr lang="en-US" altLang="ko-KR" sz="2400" spc="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2776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Flask-Login</a:t>
            </a:r>
            <a:endParaRPr kumimoji="1"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60B4E0F-80AD-CC49-A578-035D64AC841D}"/>
              </a:ext>
            </a:extLst>
          </p:cNvPr>
          <p:cNvSpPr/>
          <p:nvPr/>
        </p:nvSpPr>
        <p:spPr>
          <a:xfrm>
            <a:off x="791580" y="4219005"/>
            <a:ext cx="2016224" cy="2016193"/>
          </a:xfrm>
          <a:prstGeom prst="ellipse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9E7018E-9341-C741-952E-B3612F4A0D37}"/>
              </a:ext>
            </a:extLst>
          </p:cNvPr>
          <p:cNvSpPr/>
          <p:nvPr/>
        </p:nvSpPr>
        <p:spPr>
          <a:xfrm>
            <a:off x="3563888" y="4219005"/>
            <a:ext cx="2016224" cy="2016193"/>
          </a:xfrm>
          <a:prstGeom prst="ellipse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B6BFF22-01BE-A643-A284-57CC7FEBD0B3}"/>
              </a:ext>
            </a:extLst>
          </p:cNvPr>
          <p:cNvSpPr/>
          <p:nvPr/>
        </p:nvSpPr>
        <p:spPr>
          <a:xfrm>
            <a:off x="6336196" y="4219005"/>
            <a:ext cx="2016224" cy="2016193"/>
          </a:xfrm>
          <a:prstGeom prst="ellipse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61834-D107-2447-8DCB-5E9F8B2F0D17}"/>
              </a:ext>
            </a:extLst>
          </p:cNvPr>
          <p:cNvSpPr txBox="1"/>
          <p:nvPr/>
        </p:nvSpPr>
        <p:spPr>
          <a:xfrm>
            <a:off x="953947" y="510806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LoginManager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171E9E-4498-0243-9BD9-9A5E974CFD75}"/>
              </a:ext>
            </a:extLst>
          </p:cNvPr>
          <p:cNvSpPr txBox="1"/>
          <p:nvPr/>
        </p:nvSpPr>
        <p:spPr>
          <a:xfrm>
            <a:off x="3460881" y="5075892"/>
            <a:ext cx="233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LoginRequiredMixin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902649-D38F-134A-9DC6-AE061DAA055B}"/>
              </a:ext>
            </a:extLst>
          </p:cNvPr>
          <p:cNvSpPr txBox="1"/>
          <p:nvPr/>
        </p:nvSpPr>
        <p:spPr>
          <a:xfrm>
            <a:off x="6732240" y="5086925"/>
            <a:ext cx="125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UserMixin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endParaRPr lang="ko-KR" altLang="en-US" dirty="0">
              <a:solidFill>
                <a:schemeClr val="bg1"/>
              </a:solidFill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39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89937" y="1067745"/>
            <a:ext cx="8153545" cy="5818001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ko-KR" altLang="en-US" sz="1600" dirty="0" err="1"/>
              <a:t>로그인에</a:t>
            </a:r>
            <a:r>
              <a:rPr lang="ko-KR" altLang="en-US" sz="1600" dirty="0"/>
              <a:t> 사용된 설정을 저장하는데 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def </a:t>
            </a:r>
            <a:r>
              <a:rPr lang="en-US" altLang="ko-KR" sz="1600" dirty="0" err="1"/>
              <a:t>user_loader</a:t>
            </a:r>
            <a:r>
              <a:rPr lang="en-US" altLang="ko-KR" sz="1600" dirty="0"/>
              <a:t>(self, callback)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ko-KR" altLang="en-US" sz="1600" dirty="0"/>
              <a:t>세션에서 사용자를 다시 </a:t>
            </a:r>
            <a:r>
              <a:rPr lang="ko-KR" altLang="en-US" sz="1600" dirty="0" err="1"/>
              <a:t>로드하기</a:t>
            </a:r>
            <a:r>
              <a:rPr lang="ko-KR" altLang="en-US" sz="1600" dirty="0"/>
              <a:t> 위한 </a:t>
            </a:r>
            <a:r>
              <a:rPr lang="ko-KR" altLang="en-US" sz="1600" dirty="0" err="1"/>
              <a:t>콜백을</a:t>
            </a:r>
            <a:r>
              <a:rPr lang="ko-KR" altLang="en-US" sz="1600" dirty="0"/>
              <a:t> 설정</a:t>
            </a:r>
            <a:r>
              <a:rPr lang="en-US" altLang="ko-KR" sz="1600" dirty="0"/>
              <a:t>. </a:t>
            </a:r>
            <a:r>
              <a:rPr lang="ko-KR" altLang="en-US" sz="1600" dirty="0"/>
              <a:t>설정한 함수는 유저 </a:t>
            </a:r>
            <a:r>
              <a:rPr lang="en-US" altLang="ko-KR" sz="1600" dirty="0"/>
              <a:t>ID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받고 유저 객체를 반환 유저가 존재하지 않으면 </a:t>
            </a:r>
            <a:r>
              <a:rPr lang="en-US" altLang="ko-KR" sz="1600" dirty="0"/>
              <a:t>`None` </a:t>
            </a:r>
            <a:r>
              <a:rPr lang="ko-KR" altLang="en-US" sz="1600" dirty="0"/>
              <a:t>반환합니다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def unauthorized(self)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사용자가 로그인해야 할 때 호출됩니다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당신이 </a:t>
            </a:r>
            <a:r>
              <a:rPr lang="en-US" altLang="ko-KR" sz="1600" dirty="0"/>
              <a:t>`</a:t>
            </a:r>
            <a:r>
              <a:rPr lang="en-US" altLang="ko-KR" sz="1600" dirty="0" err="1"/>
              <a:t>unauthorized_handler</a:t>
            </a:r>
            <a:r>
              <a:rPr lang="en-US" altLang="ko-KR" sz="1600" dirty="0"/>
              <a:t>`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콜백을</a:t>
            </a:r>
            <a:r>
              <a:rPr lang="ko-KR" altLang="en-US" sz="1600" dirty="0"/>
              <a:t> 등록하면</a:t>
            </a:r>
            <a:r>
              <a:rPr lang="en-US" altLang="ko-KR" sz="1600" dirty="0"/>
              <a:t>, </a:t>
            </a:r>
            <a:r>
              <a:rPr lang="ko-KR" altLang="en-US" sz="1600" dirty="0"/>
              <a:t>그것은 호출될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그렇지 않으면 다음 작업이 수행됩니다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 - </a:t>
            </a:r>
            <a:r>
              <a:rPr lang="ko-KR" altLang="en-US" sz="1600" dirty="0"/>
              <a:t>사용자에게 </a:t>
            </a:r>
            <a:r>
              <a:rPr lang="en-US" altLang="ko-KR" sz="1600" dirty="0"/>
              <a:t>`</a:t>
            </a:r>
            <a:r>
              <a:rPr lang="en-US" altLang="ko-KR" sz="1600" dirty="0" err="1"/>
              <a:t>login_message</a:t>
            </a:r>
            <a:r>
              <a:rPr lang="en-US" altLang="ko-KR" sz="1600" dirty="0"/>
              <a:t>`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플래시합니다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 - </a:t>
            </a:r>
            <a:r>
              <a:rPr lang="ko-KR" altLang="en-US" sz="1600" dirty="0"/>
              <a:t>사용자를 </a:t>
            </a:r>
            <a:r>
              <a:rPr lang="en-US" altLang="ko-KR" sz="1600" dirty="0"/>
              <a:t>`</a:t>
            </a:r>
            <a:r>
              <a:rPr lang="en-US" altLang="ko-KR" sz="1600" dirty="0" err="1"/>
              <a:t>login_view</a:t>
            </a:r>
            <a:r>
              <a:rPr lang="en-US" altLang="ko-KR" sz="1600" dirty="0"/>
              <a:t>`</a:t>
            </a:r>
            <a:r>
              <a:rPr lang="ko-KR" altLang="en-US" sz="1600" dirty="0"/>
              <a:t>로 리디렉션합니다</a:t>
            </a:r>
            <a:r>
              <a:rPr lang="en-US" altLang="ko-KR" sz="1600" dirty="0"/>
              <a:t>.(</a:t>
            </a:r>
            <a:r>
              <a:rPr lang="ko-KR" altLang="en-US" sz="1600" dirty="0"/>
              <a:t>그들이 접근하려던 페이지는 </a:t>
            </a:r>
            <a:r>
              <a:rPr lang="en-US" altLang="ko-KR" sz="1600" dirty="0"/>
              <a:t>"</a:t>
            </a:r>
            <a:r>
              <a:rPr lang="ko-KR" altLang="en-US" sz="1600" dirty="0"/>
              <a:t>다음</a:t>
            </a:r>
            <a:r>
              <a:rPr lang="en-US" altLang="ko-KR" sz="1600" dirty="0"/>
              <a:t>" </a:t>
            </a:r>
            <a:r>
              <a:rPr lang="ko-KR" altLang="en-US" sz="1600" dirty="0"/>
              <a:t>쿼리 문자열 변수로 전달될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당신은 만약 그 홈페이지 대신에 거기에 </a:t>
            </a:r>
            <a:r>
              <a:rPr lang="ko-KR" altLang="en-US" sz="1600" dirty="0" err="1"/>
              <a:t>리디렉션</a:t>
            </a:r>
            <a:r>
              <a:rPr lang="ko-KR" altLang="en-US" sz="1600" dirty="0"/>
              <a:t> 할 수 있습니다</a:t>
            </a:r>
            <a:r>
              <a:rPr lang="en-US" altLang="ko-KR" sz="16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`</a:t>
            </a:r>
            <a:r>
              <a:rPr lang="en-US" altLang="ko-KR" sz="1600" dirty="0" err="1"/>
              <a:t>login_view</a:t>
            </a:r>
            <a:r>
              <a:rPr lang="en-US" altLang="ko-KR" sz="1600" dirty="0"/>
              <a:t>`</a:t>
            </a:r>
            <a:r>
              <a:rPr lang="ko-KR" altLang="en-US" sz="1600" dirty="0"/>
              <a:t>가 정의되지 않으면 </a:t>
            </a:r>
            <a:r>
              <a:rPr lang="en-US" altLang="ko-KR" sz="1600" dirty="0"/>
              <a:t>401(</a:t>
            </a:r>
            <a:r>
              <a:rPr lang="ko-KR" altLang="en-US" sz="1600" dirty="0"/>
              <a:t>무허가</a:t>
            </a:r>
            <a:r>
              <a:rPr lang="en-US" altLang="ko-KR" sz="1600" dirty="0"/>
              <a:t>) </a:t>
            </a:r>
            <a:r>
              <a:rPr lang="ko-KR" altLang="en-US" sz="1600" dirty="0"/>
              <a:t>오류가 발생합니다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값은 보기 또는 </a:t>
            </a:r>
            <a:r>
              <a:rPr lang="en-US" altLang="ko-KR" sz="1600" dirty="0"/>
              <a:t>`</a:t>
            </a:r>
            <a:r>
              <a:rPr lang="en-US" altLang="ko-KR" sz="1600" dirty="0" err="1"/>
              <a:t>fresh_login_required</a:t>
            </a:r>
            <a:r>
              <a:rPr lang="en-US" altLang="ko-KR" sz="1600" dirty="0"/>
              <a:t>`</a:t>
            </a:r>
            <a:r>
              <a:rPr lang="ko-KR" altLang="en-US" sz="1600" dirty="0"/>
              <a:t>에서 반환해야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그렇지 않으면 </a:t>
            </a:r>
            <a:r>
              <a:rPr lang="ko-KR" altLang="en-US" sz="1600" dirty="0" err="1"/>
              <a:t>리디렉션에</a:t>
            </a:r>
            <a:r>
              <a:rPr lang="ko-KR" altLang="en-US" sz="1600" dirty="0"/>
              <a:t> 아무런 영향이 없습니다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3"/>
            <a:ext cx="7560840" cy="506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altLang="ko-KR" sz="2400" spc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3534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LoginManager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3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89937" y="1067745"/>
            <a:ext cx="8153545" cy="5818001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def </a:t>
            </a:r>
            <a:r>
              <a:rPr lang="en-US" altLang="ko-KR" sz="1600" dirty="0" err="1"/>
              <a:t>needs_refresh</a:t>
            </a:r>
            <a:r>
              <a:rPr lang="en-US" altLang="ko-KR" sz="1600" dirty="0"/>
              <a:t>(self)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ko-KR" altLang="en-US" sz="1600" dirty="0"/>
              <a:t>사용자가 </a:t>
            </a:r>
            <a:r>
              <a:rPr lang="ko-KR" altLang="en-US" sz="1600" dirty="0" err="1"/>
              <a:t>로그인시에</a:t>
            </a:r>
            <a:r>
              <a:rPr lang="ko-KR" altLang="en-US" sz="1600" dirty="0"/>
              <a:t> 호출되며</a:t>
            </a:r>
            <a:r>
              <a:rPr lang="en-US" altLang="ko-KR" sz="1600" dirty="0"/>
              <a:t>. </a:t>
            </a:r>
            <a:r>
              <a:rPr lang="ko-KR" altLang="en-US" sz="1600" dirty="0"/>
              <a:t>세션이 오래됐기 때문에 재 인증할 필요시 사용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r>
              <a:rPr lang="en-US" altLang="ko-KR" sz="1600" dirty="0"/>
              <a:t>`</a:t>
            </a:r>
            <a:r>
              <a:rPr lang="en-US" altLang="ko-KR" sz="1600" dirty="0" err="1"/>
              <a:t>needs_refresh_handler</a:t>
            </a:r>
            <a:r>
              <a:rPr lang="en-US" altLang="ko-KR" sz="1600" dirty="0"/>
              <a:t>`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콜백할</a:t>
            </a:r>
            <a:r>
              <a:rPr lang="ko-KR" altLang="en-US" sz="1600" dirty="0"/>
              <a:t> 때 그것은 호출됩니다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그렇지 않으면 그것은 다음 액션을 취합니다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/>
              <a:t>-`</a:t>
            </a:r>
            <a:r>
              <a:rPr lang="en-US" altLang="ko-KR" sz="1600" dirty="0" err="1"/>
              <a:t>needs_refresh_message</a:t>
            </a:r>
            <a:r>
              <a:rPr lang="en-US" altLang="ko-KR" sz="1600" dirty="0"/>
              <a:t>`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사용자에게 </a:t>
            </a:r>
            <a:r>
              <a:rPr lang="ko-KR" altLang="en-US" sz="1600" dirty="0" err="1"/>
              <a:t>플래시합니다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/>
              <a:t>-`</a:t>
            </a:r>
            <a:r>
              <a:rPr lang="en-US" altLang="ko-KR" sz="1600" dirty="0" err="1"/>
              <a:t>refresh_view</a:t>
            </a:r>
            <a:r>
              <a:rPr lang="en-US" altLang="ko-KR" sz="1600" dirty="0"/>
              <a:t>`</a:t>
            </a:r>
            <a:r>
              <a:rPr lang="ko-KR" altLang="en-US" sz="1600" dirty="0"/>
              <a:t>로 사용자를 리디렉션합니다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그들이 액세스하려고 했던 페이지는 </a:t>
            </a:r>
            <a:r>
              <a:rPr lang="en-US" altLang="ko-KR" sz="1600" dirty="0"/>
              <a:t>"</a:t>
            </a:r>
            <a:r>
              <a:rPr lang="ko-KR" altLang="en-US" sz="1600" dirty="0"/>
              <a:t>다음</a:t>
            </a:r>
            <a:r>
              <a:rPr lang="en-US" altLang="ko-KR" sz="1600" dirty="0"/>
              <a:t>" </a:t>
            </a:r>
            <a:r>
              <a:rPr lang="ko-KR" altLang="en-US" sz="1600" dirty="0"/>
              <a:t>쿼리 문자열 변수로 전달되므로 홈페이지 대신 해당 페이지를 리디렉션할 수 있습니다</a:t>
            </a:r>
            <a:r>
              <a:rPr lang="en-US" altLang="ko-KR" sz="16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/>
              <a:t> `</a:t>
            </a:r>
            <a:r>
              <a:rPr lang="en-US" altLang="ko-KR" sz="1600" dirty="0" err="1"/>
              <a:t>refresh_view</a:t>
            </a:r>
            <a:r>
              <a:rPr lang="en-US" altLang="ko-KR" sz="1600" dirty="0"/>
              <a:t>`</a:t>
            </a:r>
            <a:r>
              <a:rPr lang="ko-KR" altLang="en-US" sz="1600" dirty="0"/>
              <a:t>가 정의 되지 않았다면 </a:t>
            </a:r>
            <a:r>
              <a:rPr lang="en-US" altLang="ko-KR" sz="1600" dirty="0"/>
              <a:t>403</a:t>
            </a:r>
            <a:r>
              <a:rPr lang="ko-KR" altLang="en-US" sz="1600" dirty="0"/>
              <a:t>에러를 발생시킵니다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ko-KR" altLang="en-US" sz="1600" dirty="0"/>
              <a:t>이것은 </a:t>
            </a:r>
            <a:r>
              <a:rPr lang="ko-KR" altLang="en-US" sz="1600" dirty="0" err="1"/>
              <a:t>뷰또는</a:t>
            </a:r>
            <a:r>
              <a:rPr lang="ko-KR" altLang="en-US" sz="1600" dirty="0"/>
              <a:t> </a:t>
            </a:r>
            <a:r>
              <a:rPr lang="en-US" altLang="ko-KR" sz="1600" dirty="0"/>
              <a:t>before/</a:t>
            </a:r>
            <a:r>
              <a:rPr lang="en-US" altLang="ko-KR" sz="1600" dirty="0" err="1"/>
              <a:t>after_request</a:t>
            </a:r>
            <a:r>
              <a:rPr lang="ko-KR" altLang="en-US" sz="1600" dirty="0"/>
              <a:t>함수에서 반환됩니다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그렇지 않으면 </a:t>
            </a:r>
            <a:r>
              <a:rPr lang="ko-KR" altLang="en-US" sz="1600" dirty="0" err="1"/>
              <a:t>리디렉션은</a:t>
            </a:r>
            <a:r>
              <a:rPr lang="ko-KR" altLang="en-US" sz="1600" dirty="0"/>
              <a:t> 효과가 없습니다</a:t>
            </a:r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3"/>
            <a:ext cx="7560840" cy="506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altLang="ko-KR" sz="2400" spc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3534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LoginManager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03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89937" y="1067745"/>
            <a:ext cx="8153545" cy="44712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매니저 클래스가</a:t>
            </a:r>
            <a:r>
              <a:rPr lang="en-US" altLang="ko-KR" dirty="0"/>
              <a:t> </a:t>
            </a:r>
            <a:r>
              <a:rPr lang="ko-KR" altLang="en-US" dirty="0"/>
              <a:t>클래스기반 뷰를 통하여 로그인할 때 필요한 것들</a:t>
            </a:r>
            <a:r>
              <a:rPr lang="en-US" altLang="ko-KR" dirty="0"/>
              <a:t> </a:t>
            </a:r>
            <a:r>
              <a:rPr lang="ko-KR" altLang="en-US" dirty="0"/>
              <a:t>을 표시할 메서드들을 제공합니다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메서드들은 로그인 매니저 클래스가 필요로 하는 필드들을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웹브라우저로부터</a:t>
            </a:r>
            <a:r>
              <a:rPr lang="en-US" altLang="ko-KR" dirty="0"/>
              <a:t> </a:t>
            </a:r>
            <a:r>
              <a:rPr lang="ko-KR" altLang="en-US" dirty="0"/>
              <a:t>제공받는 역할을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endParaRPr lang="en" altLang="ko-KR" dirty="0"/>
          </a:p>
          <a:p>
            <a:pPr lvl="2"/>
            <a:endParaRPr lang="en" altLang="ko-KR" dirty="0"/>
          </a:p>
          <a:p>
            <a:pPr lvl="2"/>
            <a:r>
              <a:rPr lang="en-US" altLang="ko-KR" dirty="0"/>
              <a:t>Ex) </a:t>
            </a:r>
            <a:r>
              <a:rPr lang="en" altLang="ko-KR" dirty="0"/>
              <a:t>def </a:t>
            </a:r>
            <a:r>
              <a:rPr lang="en" altLang="ko-KR" dirty="0" err="1"/>
              <a:t>dispatch_request</a:t>
            </a:r>
            <a:r>
              <a:rPr lang="en" altLang="ko-KR" dirty="0"/>
              <a:t>(self, *</a:t>
            </a:r>
            <a:r>
              <a:rPr lang="en" altLang="ko-KR" dirty="0" err="1"/>
              <a:t>args</a:t>
            </a:r>
            <a:r>
              <a:rPr lang="en" altLang="ko-KR" dirty="0"/>
              <a:t>, **</a:t>
            </a:r>
            <a:r>
              <a:rPr lang="en" altLang="ko-KR" dirty="0" err="1"/>
              <a:t>kwargs</a:t>
            </a:r>
            <a:r>
              <a:rPr lang="en" altLang="ko-KR" dirty="0"/>
              <a:t>)</a:t>
            </a:r>
          </a:p>
          <a:p>
            <a:pPr lvl="2"/>
            <a:endParaRPr lang="en" altLang="ko-KR" dirty="0"/>
          </a:p>
          <a:p>
            <a:pPr lvl="2"/>
            <a:endParaRPr lang="en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3"/>
            <a:ext cx="7560840" cy="506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altLang="ko-KR" sz="2400" spc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4972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LoginRequiredMixin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26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89937" y="1067745"/>
            <a:ext cx="8153545" cy="5589421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Flask-Login</a:t>
            </a:r>
            <a:r>
              <a:rPr lang="ko-KR" altLang="en-US" dirty="0"/>
              <a:t>의 유저 객체가 보유할 것으로 예상하는 </a:t>
            </a:r>
            <a:r>
              <a:rPr lang="ko-KR" altLang="en-US" dirty="0" err="1"/>
              <a:t>메소드에</a:t>
            </a:r>
            <a:r>
              <a:rPr lang="ko-KR" altLang="en-US" dirty="0"/>
              <a:t> 대한 </a:t>
            </a:r>
            <a:r>
              <a:rPr lang="ko-KR" altLang="en-US" dirty="0" err="1"/>
              <a:t>기본구현을</a:t>
            </a:r>
            <a:r>
              <a:rPr lang="ko-KR" altLang="en-US" dirty="0"/>
              <a:t> 제공합니다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ex)</a:t>
            </a:r>
          </a:p>
          <a:p>
            <a:r>
              <a:rPr lang="en-US" altLang="ko-KR" dirty="0"/>
              <a:t>	def </a:t>
            </a:r>
            <a:r>
              <a:rPr lang="en-US" altLang="ko-KR" dirty="0" err="1"/>
              <a:t>is_active</a:t>
            </a:r>
            <a:r>
              <a:rPr lang="en-US" altLang="ko-KR" dirty="0"/>
              <a:t>(self)</a:t>
            </a:r>
          </a:p>
          <a:p>
            <a:r>
              <a:rPr lang="en-US" altLang="ko-KR" dirty="0"/>
              <a:t>		</a:t>
            </a:r>
            <a:r>
              <a:rPr lang="ko-KR" altLang="en-US" dirty="0" err="1"/>
              <a:t>활성된</a:t>
            </a:r>
            <a:r>
              <a:rPr lang="ko-KR" altLang="en-US" dirty="0"/>
              <a:t> 사용자인 경우 </a:t>
            </a:r>
            <a:r>
              <a:rPr lang="en-US" altLang="ko-KR" dirty="0"/>
              <a:t>`True` </a:t>
            </a:r>
            <a:r>
              <a:rPr lang="ko-KR" altLang="en-US" dirty="0"/>
              <a:t>반환하는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is_authenticated</a:t>
            </a:r>
            <a:r>
              <a:rPr lang="en-US" altLang="ko-KR" dirty="0"/>
              <a:t>(self)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사용자가 인증된 경우 즉 유효한 증명을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제공한 경우 </a:t>
            </a:r>
            <a:r>
              <a:rPr lang="en-US" altLang="ko-KR" dirty="0"/>
              <a:t>`True` </a:t>
            </a:r>
            <a:r>
              <a:rPr lang="ko-KR" altLang="en-US" dirty="0"/>
              <a:t>반환하는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def __</a:t>
            </a:r>
            <a:r>
              <a:rPr lang="en-US" altLang="ko-KR" dirty="0" err="1"/>
              <a:t>eq</a:t>
            </a:r>
            <a:r>
              <a:rPr lang="en-US" altLang="ko-KR" dirty="0"/>
              <a:t>__(self, other)</a:t>
            </a:r>
          </a:p>
          <a:p>
            <a:endParaRPr lang="en-US" altLang="ko-KR" dirty="0"/>
          </a:p>
          <a:p>
            <a:r>
              <a:rPr lang="en" altLang="ko-KR" dirty="0"/>
              <a:t>	</a:t>
            </a:r>
            <a:r>
              <a:rPr lang="en-US" altLang="ko-KR" dirty="0"/>
              <a:t>`</a:t>
            </a:r>
            <a:r>
              <a:rPr lang="en-US" altLang="ko-KR" dirty="0" err="1"/>
              <a:t>get_id</a:t>
            </a:r>
            <a:r>
              <a:rPr lang="en-US" altLang="ko-KR" dirty="0"/>
              <a:t>`</a:t>
            </a:r>
            <a:r>
              <a:rPr lang="ko-KR" altLang="en-US" dirty="0" err="1"/>
              <a:t>를</a:t>
            </a:r>
            <a:r>
              <a:rPr lang="ko-KR" altLang="en-US" dirty="0"/>
              <a:t> 사용하여 두 개의 </a:t>
            </a:r>
            <a:r>
              <a:rPr lang="en-US" altLang="ko-KR" dirty="0"/>
              <a:t>`</a:t>
            </a:r>
            <a:r>
              <a:rPr lang="en-US" altLang="ko-KR" dirty="0" err="1"/>
              <a:t>UserMixin</a:t>
            </a:r>
            <a:r>
              <a:rPr lang="en-US" altLang="ko-KR" dirty="0"/>
              <a:t>` </a:t>
            </a:r>
            <a:r>
              <a:rPr lang="ko-KR" altLang="en-US" dirty="0"/>
              <a:t>객체가 동일한지 확인하는 </a:t>
            </a:r>
            <a:r>
              <a:rPr lang="en-US" altLang="ko-KR" dirty="0"/>
              <a:t>	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  <a:p>
            <a:endParaRPr lang="en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1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796216" y="-28997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7" name="액자 2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14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525" y="0"/>
            <a:ext cx="5760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 rot="16200000">
            <a:off x="-352073" y="568042"/>
            <a:ext cx="1550896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Step.02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755576" y="173088"/>
            <a:ext cx="1982943" cy="66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837869"/>
            <a:ext cx="2016224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5"/>
          <p:cNvSpPr txBox="1">
            <a:spLocks/>
          </p:cNvSpPr>
          <p:nvPr/>
        </p:nvSpPr>
        <p:spPr>
          <a:xfrm>
            <a:off x="791580" y="764703"/>
            <a:ext cx="7560840" cy="506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altLang="ko-KR" sz="2400" spc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538-B8C2-214A-B386-B80A66001707}"/>
              </a:ext>
            </a:extLst>
          </p:cNvPr>
          <p:cNvSpPr txBox="1"/>
          <p:nvPr/>
        </p:nvSpPr>
        <p:spPr>
          <a:xfrm>
            <a:off x="611560" y="200834"/>
            <a:ext cx="2481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</a:rPr>
              <a:t>UserMixin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1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1736</Words>
  <Application>Microsoft Macintosh PowerPoint</Application>
  <PresentationFormat>화면 슬라이드 쇼(4:3)</PresentationFormat>
  <Paragraphs>465</Paragraphs>
  <Slides>32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나눔명조 ExtraBold</vt:lpstr>
      <vt:lpstr>나눔스퀘어</vt:lpstr>
      <vt:lpstr>나눔스퀘어 ExtraBold</vt:lpstr>
      <vt:lpstr>맑은 고딕</vt:lpstr>
      <vt:lpstr>Noto Sans Korean Bold</vt:lpstr>
      <vt:lpstr>Noto Sans Korean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엄 싱현</cp:lastModifiedBy>
  <cp:revision>127</cp:revision>
  <dcterms:created xsi:type="dcterms:W3CDTF">2014-08-30T22:01:36Z</dcterms:created>
  <dcterms:modified xsi:type="dcterms:W3CDTF">2018-11-27T14:29:43Z</dcterms:modified>
</cp:coreProperties>
</file>