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6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3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6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0114-06A1-439A-86CC-B9A389D12CE5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id=&#8216;abc&#8217;&amp;password=&#8216;123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5200" y="247650"/>
            <a:ext cx="441960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자바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90600" y="2286000"/>
            <a:ext cx="441960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오류</a:t>
            </a:r>
            <a:r>
              <a:rPr lang="en-US" altLang="ko-KR" sz="2400" b="1" dirty="0"/>
              <a:t>(error)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6038850" y="2286000"/>
            <a:ext cx="441960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예외처리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38850" y="4495800"/>
            <a:ext cx="188595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Checked </a:t>
            </a:r>
            <a:r>
              <a:rPr lang="en-US" altLang="ko-KR" sz="2400" b="1" dirty="0" err="1"/>
              <a:t>Exceptiom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8629650" y="4495800"/>
            <a:ext cx="188595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runtime </a:t>
            </a:r>
            <a:r>
              <a:rPr lang="en-US" altLang="ko-KR" sz="2400" b="1" dirty="0" err="1"/>
              <a:t>Exceptiom</a:t>
            </a:r>
            <a:endParaRPr lang="ko-KR" altLang="en-US" sz="2400" b="1" dirty="0"/>
          </a:p>
        </p:txBody>
      </p:sp>
      <p:cxnSp>
        <p:nvCxnSpPr>
          <p:cNvPr id="10" name="꺾인 연결선 9"/>
          <p:cNvCxnSpPr>
            <a:endCxn id="5" idx="0"/>
          </p:cNvCxnSpPr>
          <p:nvPr/>
        </p:nvCxnSpPr>
        <p:spPr>
          <a:xfrm rot="10800000" flipV="1">
            <a:off x="3200400" y="1885950"/>
            <a:ext cx="2571750" cy="4000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>
            <a:off x="6981825" y="1885950"/>
            <a:ext cx="1266825" cy="4000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2"/>
            <a:endCxn id="7" idx="0"/>
          </p:cNvCxnSpPr>
          <p:nvPr/>
        </p:nvCxnSpPr>
        <p:spPr>
          <a:xfrm rot="5400000">
            <a:off x="7415213" y="3662363"/>
            <a:ext cx="400050" cy="12668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6" idx="2"/>
            <a:endCxn id="8" idx="0"/>
          </p:cNvCxnSpPr>
          <p:nvPr/>
        </p:nvCxnSpPr>
        <p:spPr>
          <a:xfrm rot="16200000" flipH="1">
            <a:off x="8710612" y="3633787"/>
            <a:ext cx="400050" cy="13239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설명선 1 28"/>
          <p:cNvSpPr/>
          <p:nvPr/>
        </p:nvSpPr>
        <p:spPr>
          <a:xfrm>
            <a:off x="2343150" y="4876800"/>
            <a:ext cx="2800350" cy="1047750"/>
          </a:xfrm>
          <a:prstGeom prst="borderCallout1">
            <a:avLst>
              <a:gd name="adj1" fmla="val 47841"/>
              <a:gd name="adj2" fmla="val 101591"/>
              <a:gd name="adj3" fmla="val 57955"/>
              <a:gd name="adj4" fmla="val 1324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컴파일러에 의해 체크됨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반드시 구현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설명선 1 29"/>
          <p:cNvSpPr/>
          <p:nvPr/>
        </p:nvSpPr>
        <p:spPr>
          <a:xfrm>
            <a:off x="11391900" y="4876800"/>
            <a:ext cx="3619500" cy="1047750"/>
          </a:xfrm>
          <a:prstGeom prst="borderCallout1">
            <a:avLst>
              <a:gd name="adj1" fmla="val 51477"/>
              <a:gd name="adj2" fmla="val 2271"/>
              <a:gd name="adj3" fmla="val 79773"/>
              <a:gd name="adj4" fmla="val -24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데이터에따라</a:t>
            </a:r>
            <a:r>
              <a:rPr lang="ko-KR" altLang="en-US" dirty="0">
                <a:solidFill>
                  <a:schemeClr val="tx1"/>
                </a:solidFill>
              </a:rPr>
              <a:t> 예외가 발생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구현을 강제하진 않는다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916022"/>
            <a:ext cx="5901962" cy="4599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49" y="1916022"/>
            <a:ext cx="5834780" cy="4599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078516" y="34729"/>
            <a:ext cx="3338284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안전하지 않은 예외처리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8331199" y="-1340635"/>
            <a:ext cx="2569029" cy="1375364"/>
          </a:xfrm>
          <a:prstGeom prst="wedgeRectCallout">
            <a:avLst>
              <a:gd name="adj1" fmla="val -83213"/>
              <a:gd name="adj2" fmla="val 640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대부분의 시스템은 콘솔로 출력되는 에러 메시지를 </a:t>
            </a:r>
            <a:r>
              <a:rPr lang="ko-KR" altLang="en-US" sz="1400" dirty="0" err="1">
                <a:solidFill>
                  <a:schemeClr val="tx1"/>
                </a:solidFill>
              </a:rPr>
              <a:t>로깅하도록</a:t>
            </a:r>
            <a:r>
              <a:rPr lang="ko-KR" altLang="en-US" sz="1400" dirty="0">
                <a:solidFill>
                  <a:schemeClr val="tx1"/>
                </a:solidFill>
              </a:rPr>
              <a:t> 설정 </a:t>
            </a:r>
            <a:r>
              <a:rPr lang="ko-KR" altLang="en-US" sz="1400" dirty="0" err="1">
                <a:solidFill>
                  <a:schemeClr val="tx1"/>
                </a:solidFill>
              </a:rPr>
              <a:t>되있기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떄문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16" y="584965"/>
            <a:ext cx="3200847" cy="1153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6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030424" y="30331"/>
            <a:ext cx="3338284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안전하지 않은 예외처리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32" y="1755802"/>
            <a:ext cx="5254616" cy="1696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66" y="1676595"/>
            <a:ext cx="5868219" cy="18004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60298" y="1303622"/>
            <a:ext cx="3338284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64533" y="1303621"/>
            <a:ext cx="3338284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</a:t>
            </a:r>
            <a:r>
              <a:rPr lang="ko-KR" altLang="en-US" dirty="0"/>
              <a:t> 코드</a:t>
            </a:r>
            <a:r>
              <a:rPr lang="en-US" altLang="ko-KR" dirty="0"/>
              <a:t>(error)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8514" y="291191"/>
            <a:ext cx="11618685" cy="3845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hlinkClick r:id="rId2"/>
              </a:rPr>
              <a:t>1) www.naver.com/id=‘</a:t>
            </a:r>
            <a:r>
              <a:rPr lang="en-US" altLang="ko-KR" sz="2400" b="1" dirty="0" err="1">
                <a:solidFill>
                  <a:schemeClr val="tx1"/>
                </a:solidFill>
                <a:hlinkClick r:id="rId2"/>
              </a:rPr>
              <a:t>abc</a:t>
            </a:r>
            <a:r>
              <a:rPr lang="en-US" altLang="ko-KR" sz="2400" b="1" dirty="0">
                <a:solidFill>
                  <a:schemeClr val="tx1"/>
                </a:solidFill>
                <a:hlinkClick r:id="rId2"/>
              </a:rPr>
              <a:t>’&amp;password=‘1234</a:t>
            </a:r>
            <a:r>
              <a:rPr lang="en-US" altLang="ko-KR" sz="2400" b="1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hlinkClick r:id="rId2"/>
              </a:rPr>
              <a:t>2) www.naver.com/id=&amp;password=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513" y="4455885"/>
            <a:ext cx="11618685" cy="200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번의 경우 </a:t>
            </a:r>
            <a:r>
              <a:rPr lang="en-US" altLang="ko-KR" dirty="0"/>
              <a:t>null</a:t>
            </a:r>
            <a:r>
              <a:rPr lang="ko-KR" altLang="en-US" dirty="0"/>
              <a:t>이 아니지만 </a:t>
            </a:r>
            <a:r>
              <a:rPr lang="en-US" altLang="ko-KR" dirty="0"/>
              <a:t>2</a:t>
            </a:r>
            <a:r>
              <a:rPr lang="ko-KR" altLang="en-US" dirty="0"/>
              <a:t>번의 경우는 </a:t>
            </a:r>
            <a:r>
              <a:rPr lang="en-US" altLang="ko-KR" dirty="0"/>
              <a:t>null </a:t>
            </a:r>
            <a:r>
              <a:rPr lang="ko-KR" altLang="en-US" dirty="0"/>
              <a:t>값이 들어 올 수 있기 때문에</a:t>
            </a:r>
            <a:endParaRPr lang="en-US" altLang="ko-KR" dirty="0"/>
          </a:p>
          <a:p>
            <a:pPr algn="ctr"/>
            <a:r>
              <a:rPr lang="ko-KR" altLang="en-US" dirty="0"/>
              <a:t>외부에서 유입된 객체는 반드시 </a:t>
            </a:r>
            <a:r>
              <a:rPr lang="en-US" altLang="ko-KR" dirty="0"/>
              <a:t>null</a:t>
            </a:r>
            <a:r>
              <a:rPr lang="ko-KR" altLang="en-US" dirty="0"/>
              <a:t>을 체크 후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46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38" y="1351692"/>
            <a:ext cx="5901962" cy="3378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637" y="1351692"/>
            <a:ext cx="5834780" cy="3378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524842" y="34729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스레드 공유 데이터에 대한 동기화 처리 부재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5826C-A080-4663-904E-801F14F8BA20}"/>
              </a:ext>
            </a:extLst>
          </p:cNvPr>
          <p:cNvSpPr/>
          <p:nvPr/>
        </p:nvSpPr>
        <p:spPr>
          <a:xfrm>
            <a:off x="629055" y="807915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F8DCBE-9734-419F-AE5F-61C5AC99D2C5}"/>
              </a:ext>
            </a:extLst>
          </p:cNvPr>
          <p:cNvSpPr/>
          <p:nvPr/>
        </p:nvSpPr>
        <p:spPr>
          <a:xfrm>
            <a:off x="6607063" y="807914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수정된 코드</a:t>
            </a:r>
          </a:p>
        </p:txBody>
      </p:sp>
    </p:spTree>
    <p:extLst>
      <p:ext uri="{BB962C8B-B14F-4D97-AF65-F5344CB8AC3E}">
        <p14:creationId xmlns:p14="http://schemas.microsoft.com/office/powerpoint/2010/main" val="16300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38" y="1409908"/>
            <a:ext cx="11523554" cy="3942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524842" y="34729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스레드 공유 데이터에 대한 동기화 처리 부재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5826C-A080-4663-904E-801F14F8BA20}"/>
              </a:ext>
            </a:extLst>
          </p:cNvPr>
          <p:cNvSpPr/>
          <p:nvPr/>
        </p:nvSpPr>
        <p:spPr>
          <a:xfrm>
            <a:off x="3580036" y="807915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그럼 이것은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4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24842" y="34729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캡슐화 위배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5826C-A080-4663-904E-801F14F8BA20}"/>
              </a:ext>
            </a:extLst>
          </p:cNvPr>
          <p:cNvSpPr/>
          <p:nvPr/>
        </p:nvSpPr>
        <p:spPr>
          <a:xfrm>
            <a:off x="3580036" y="807915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캡슐화 이유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633A33-2BD3-4F0E-9E57-FC04114FFF9B}"/>
              </a:ext>
            </a:extLst>
          </p:cNvPr>
          <p:cNvSpPr/>
          <p:nvPr/>
        </p:nvSpPr>
        <p:spPr>
          <a:xfrm>
            <a:off x="3397541" y="1510018"/>
            <a:ext cx="5273879" cy="318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객체의 필드</a:t>
            </a:r>
            <a:r>
              <a:rPr lang="en-US" altLang="ko-KR"/>
              <a:t>(</a:t>
            </a:r>
            <a:r>
              <a:rPr lang="ko-KR" altLang="en-US"/>
              <a:t>속성</a:t>
            </a:r>
            <a:r>
              <a:rPr lang="en-US" altLang="ko-KR"/>
              <a:t>), </a:t>
            </a:r>
            <a:r>
              <a:rPr lang="ko-KR" altLang="en-US"/>
              <a:t>메소드를 하나로 묶고</a:t>
            </a:r>
            <a:r>
              <a:rPr lang="en-US" altLang="ko-KR"/>
              <a:t>, </a:t>
            </a:r>
            <a:r>
              <a:rPr lang="ko-KR" altLang="en-US"/>
              <a:t>실제 구현 내용을 외부에 감추는 것을 말한다</a:t>
            </a:r>
            <a:r>
              <a:rPr lang="en-US" altLang="ko-KR"/>
              <a:t>. ... </a:t>
            </a:r>
            <a:r>
              <a:rPr lang="ko-KR" altLang="en-US"/>
              <a:t>필드와 메소드를 </a:t>
            </a:r>
            <a:r>
              <a:rPr lang="ko-KR" altLang="en-US" b="1"/>
              <a:t>캡슐화</a:t>
            </a:r>
            <a:r>
              <a:rPr lang="ko-KR" altLang="en-US"/>
              <a:t>하여 보호하는 </a:t>
            </a:r>
            <a:r>
              <a:rPr lang="ko-KR" altLang="en-US" b="1"/>
              <a:t>이유</a:t>
            </a:r>
            <a:r>
              <a:rPr lang="ko-KR" altLang="en-US"/>
              <a:t>는 외부의 잘못된 사용으로 인해 객체가 손상되지 않도록 하는데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08545B-72DB-4F4D-9086-344CA2962007}"/>
              </a:ext>
            </a:extLst>
          </p:cNvPr>
          <p:cNvSpPr/>
          <p:nvPr/>
        </p:nvSpPr>
        <p:spPr>
          <a:xfrm>
            <a:off x="3397541" y="4874004"/>
            <a:ext cx="5273879" cy="181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배열을 일반 </a:t>
            </a:r>
            <a:r>
              <a:rPr lang="en-US" altLang="ko-KR" dirty="0"/>
              <a:t>getter, setter</a:t>
            </a:r>
            <a:r>
              <a:rPr lang="ko-KR" altLang="en-US" dirty="0"/>
              <a:t>로 사용하면 </a:t>
            </a:r>
            <a:r>
              <a:rPr lang="en-US" altLang="ko-KR" dirty="0"/>
              <a:t>getter</a:t>
            </a:r>
            <a:r>
              <a:rPr lang="ko-KR" altLang="en-US" dirty="0"/>
              <a:t>만 해도 원본 데이터를 변경 할 수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그럼으로 배열을 캡슐화 할 경우에는 복사를 이용해서 캡슐화 </a:t>
            </a:r>
            <a:r>
              <a:rPr lang="ko-KR" altLang="en-US" dirty="0" err="1"/>
              <a:t>해야한다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30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24842" y="34729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캡슐화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5826C-A080-4663-904E-801F14F8BA20}"/>
              </a:ext>
            </a:extLst>
          </p:cNvPr>
          <p:cNvSpPr/>
          <p:nvPr/>
        </p:nvSpPr>
        <p:spPr>
          <a:xfrm>
            <a:off x="417387" y="1693643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나쁜 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CEE3E8-D0F8-45EF-B36D-932025D4760E}"/>
              </a:ext>
            </a:extLst>
          </p:cNvPr>
          <p:cNvSpPr/>
          <p:nvPr/>
        </p:nvSpPr>
        <p:spPr>
          <a:xfrm>
            <a:off x="6607063" y="1688759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좋은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5820BA-AB8E-4C6F-A8FD-8D282002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38" y="2307180"/>
            <a:ext cx="5901962" cy="2591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688F8A-53CB-4642-984F-D16B84EF7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637" y="2307180"/>
            <a:ext cx="5834780" cy="25919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33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24842" y="34729"/>
            <a:ext cx="5031928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633A33-2BD3-4F0E-9E57-FC04114FFF9B}"/>
              </a:ext>
            </a:extLst>
          </p:cNvPr>
          <p:cNvSpPr/>
          <p:nvPr/>
        </p:nvSpPr>
        <p:spPr>
          <a:xfrm>
            <a:off x="3397541" y="612397"/>
            <a:ext cx="5273879" cy="906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중요한 결정을 외부데이터로 받아 쓰는 것은 좋지않다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08545B-72DB-4F4D-9086-344CA2962007}"/>
              </a:ext>
            </a:extLst>
          </p:cNvPr>
          <p:cNvSpPr/>
          <p:nvPr/>
        </p:nvSpPr>
        <p:spPr>
          <a:xfrm>
            <a:off x="3397540" y="1723102"/>
            <a:ext cx="5273879" cy="432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DNS </a:t>
            </a:r>
            <a:r>
              <a:rPr lang="ko-KR" altLang="en-US" dirty="0" err="1"/>
              <a:t>스푸핑</a:t>
            </a:r>
            <a:r>
              <a:rPr lang="ko-KR" altLang="en-US" dirty="0"/>
              <a:t> 을 당하기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A57631-F6E9-47F0-AB56-E7C7F025D9CC}"/>
              </a:ext>
            </a:extLst>
          </p:cNvPr>
          <p:cNvSpPr/>
          <p:nvPr/>
        </p:nvSpPr>
        <p:spPr>
          <a:xfrm>
            <a:off x="3397540" y="2459372"/>
            <a:ext cx="5273879" cy="257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DNS </a:t>
            </a:r>
            <a:r>
              <a:rPr lang="ko-KR" altLang="en-US" dirty="0" err="1"/>
              <a:t>스푸핑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DNS </a:t>
            </a:r>
            <a:r>
              <a:rPr lang="ko-KR" altLang="en-US" dirty="0" err="1"/>
              <a:t>스푸핑의</a:t>
            </a:r>
            <a:r>
              <a:rPr lang="ko-KR" altLang="en-US" dirty="0"/>
              <a:t> 공격자는 사용자 컴퓨터에서 전달되는 요청 내용을 중간에서 탈취</a:t>
            </a:r>
            <a:r>
              <a:rPr lang="en-US" altLang="ko-KR" dirty="0"/>
              <a:t>, </a:t>
            </a:r>
            <a:r>
              <a:rPr lang="ko-KR" altLang="en-US" dirty="0"/>
              <a:t>변조하여 악성 사이트로 유도합니다</a:t>
            </a:r>
            <a:r>
              <a:rPr lang="en-US" altLang="ko-KR" dirty="0"/>
              <a:t>. </a:t>
            </a:r>
            <a:br>
              <a:rPr lang="ko-KR" altLang="en-US" dirty="0"/>
            </a:br>
            <a:r>
              <a:rPr lang="ko-KR" altLang="en-US" dirty="0"/>
              <a:t>또한 </a:t>
            </a:r>
            <a:r>
              <a:rPr lang="en-US" altLang="ko-KR" dirty="0"/>
              <a:t>DNS </a:t>
            </a:r>
            <a:r>
              <a:rPr lang="ko-KR" altLang="en-US" dirty="0"/>
              <a:t>서버가 해킹되어 사용자 컴퓨터 내에 저장되어 있는 </a:t>
            </a:r>
            <a:r>
              <a:rPr lang="en-US" altLang="ko-KR" dirty="0"/>
              <a:t>DNS</a:t>
            </a:r>
            <a:r>
              <a:rPr lang="ko-KR" altLang="en-US" dirty="0"/>
              <a:t>를 바꿔 치기 하는 경우</a:t>
            </a:r>
            <a:r>
              <a:rPr lang="en-US" altLang="ko-KR" dirty="0"/>
              <a:t>, </a:t>
            </a:r>
            <a:r>
              <a:rPr lang="ko-KR" altLang="en-US" dirty="0"/>
              <a:t>가짜 웹사이트에서 사용자가 입력하는 정보를 탈취하는 </a:t>
            </a:r>
            <a:r>
              <a:rPr lang="ko-KR" altLang="en-US" dirty="0" err="1"/>
              <a:t>파밍</a:t>
            </a:r>
            <a:r>
              <a:rPr lang="ko-KR" altLang="en-US" dirty="0"/>
              <a:t> 공격으로 이어지기도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14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217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</dc:creator>
  <cp:lastModifiedBy>손인화 </cp:lastModifiedBy>
  <cp:revision>18</cp:revision>
  <dcterms:created xsi:type="dcterms:W3CDTF">2019-06-22T06:01:59Z</dcterms:created>
  <dcterms:modified xsi:type="dcterms:W3CDTF">2019-06-26T07:59:59Z</dcterms:modified>
</cp:coreProperties>
</file>