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730" r:id="rId2"/>
    <p:sldId id="731" r:id="rId3"/>
    <p:sldId id="532" r:id="rId4"/>
    <p:sldId id="533" r:id="rId5"/>
    <p:sldId id="732" r:id="rId6"/>
    <p:sldId id="688" r:id="rId7"/>
    <p:sldId id="676" r:id="rId8"/>
    <p:sldId id="694" r:id="rId9"/>
    <p:sldId id="695" r:id="rId10"/>
    <p:sldId id="696" r:id="rId11"/>
    <p:sldId id="712" r:id="rId12"/>
    <p:sldId id="713" r:id="rId13"/>
    <p:sldId id="718" r:id="rId14"/>
    <p:sldId id="733" r:id="rId15"/>
    <p:sldId id="679" r:id="rId16"/>
    <p:sldId id="697" r:id="rId17"/>
    <p:sldId id="698" r:id="rId18"/>
    <p:sldId id="708" r:id="rId19"/>
    <p:sldId id="714" r:id="rId20"/>
    <p:sldId id="715" r:id="rId21"/>
    <p:sldId id="716" r:id="rId22"/>
    <p:sldId id="734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70"/>
    <a:srgbClr val="FFC0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7" autoAdjust="0"/>
    <p:restoredTop sz="96725" autoAdjust="0"/>
  </p:normalViewPr>
  <p:slideViewPr>
    <p:cSldViewPr snapToGrid="0" snapToObjects="1">
      <p:cViewPr varScale="1">
        <p:scale>
          <a:sx n="123" d="100"/>
          <a:sy n="123" d="100"/>
        </p:scale>
        <p:origin x="69" y="1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077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52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602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60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41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507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058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73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341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35710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0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483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00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990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Introduction to Angular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96171"/>
            <a:ext cx="6233685" cy="1589680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Setting the scene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Creating an application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Understanding the application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2200" dirty="0"/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Reviewing the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Angular CLI creates a fully functional Angular app with minimalistic functionality: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84BF87-F6E8-4E33-9CDD-8FC8D076CFA0}"/>
              </a:ext>
            </a:extLst>
          </p:cNvPr>
          <p:cNvSpPr/>
          <p:nvPr/>
        </p:nvSpPr>
        <p:spPr>
          <a:xfrm>
            <a:off x="1340316" y="1703544"/>
            <a:ext cx="6426907" cy="27459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D99418-919F-43AB-80BF-E7104415336D}"/>
              </a:ext>
            </a:extLst>
          </p:cNvPr>
          <p:cNvSpPr txBox="1"/>
          <p:nvPr/>
        </p:nvSpPr>
        <p:spPr>
          <a:xfrm>
            <a:off x="5734314" y="2252747"/>
            <a:ext cx="1571626" cy="17553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936C50-327D-4E49-95E9-575C636A8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513" y="2254236"/>
            <a:ext cx="1100392" cy="16929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BF63AB6-FB28-429E-9B14-3493BBBC9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795" y="2254236"/>
            <a:ext cx="1467037" cy="98377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C7D6ABD-4680-472B-BC10-6A1987CDF4B9}"/>
              </a:ext>
            </a:extLst>
          </p:cNvPr>
          <p:cNvSpPr txBox="1"/>
          <p:nvPr/>
        </p:nvSpPr>
        <p:spPr>
          <a:xfrm>
            <a:off x="3617323" y="1944970"/>
            <a:ext cx="1571626" cy="3077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GB" sz="1400" b="1">
                <a:solidFill>
                  <a:schemeClr val="bg1"/>
                </a:solidFill>
              </a:rPr>
              <a:t>src folder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7F38DB-904F-47E5-8048-E734CFEAC0EB}"/>
              </a:ext>
            </a:extLst>
          </p:cNvPr>
          <p:cNvSpPr txBox="1"/>
          <p:nvPr/>
        </p:nvSpPr>
        <p:spPr>
          <a:xfrm>
            <a:off x="5734314" y="1944970"/>
            <a:ext cx="1571626" cy="3077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GB" sz="1400" b="1" dirty="0" err="1">
                <a:solidFill>
                  <a:schemeClr val="bg1"/>
                </a:solidFill>
              </a:rPr>
              <a:t>src</a:t>
            </a:r>
            <a:r>
              <a:rPr lang="en-GB" sz="1400" b="1" dirty="0">
                <a:solidFill>
                  <a:schemeClr val="bg1"/>
                </a:solidFill>
              </a:rPr>
              <a:t>/app folder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FF11DC-448D-400B-88D8-482AE75DD8F3}"/>
              </a:ext>
            </a:extLst>
          </p:cNvPr>
          <p:cNvSpPr txBox="1"/>
          <p:nvPr/>
        </p:nvSpPr>
        <p:spPr>
          <a:xfrm>
            <a:off x="3617323" y="2252747"/>
            <a:ext cx="1571626" cy="17553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GB" sz="1400" b="1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B6C5CC-02B9-4173-BA69-EE45725BDCFE}"/>
              </a:ext>
            </a:extLst>
          </p:cNvPr>
          <p:cNvCxnSpPr>
            <a:cxnSpLocks/>
          </p:cNvCxnSpPr>
          <p:nvPr/>
        </p:nvCxnSpPr>
        <p:spPr bwMode="auto">
          <a:xfrm>
            <a:off x="4085470" y="2403705"/>
            <a:ext cx="1659005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149D512-9C87-45B7-AF84-8F4DC6B1F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857" y="1719448"/>
            <a:ext cx="1158017" cy="272175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CB1CD5-DED1-4847-ADCF-20D5659BEECF}"/>
              </a:ext>
            </a:extLst>
          </p:cNvPr>
          <p:cNvCxnSpPr>
            <a:cxnSpLocks/>
          </p:cNvCxnSpPr>
          <p:nvPr/>
        </p:nvCxnSpPr>
        <p:spPr bwMode="auto">
          <a:xfrm>
            <a:off x="1763692" y="2390642"/>
            <a:ext cx="1853631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924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Serving the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675655" cy="3742941"/>
          </a:xfrm>
        </p:spPr>
        <p:txBody>
          <a:bodyPr/>
          <a:lstStyle/>
          <a:p>
            <a:r>
              <a:rPr lang="en-GB" dirty="0"/>
              <a:t>To serve the application:</a:t>
            </a:r>
          </a:p>
          <a:p>
            <a:pPr lvl="1"/>
            <a:r>
              <a:rPr lang="en-GB" dirty="0"/>
              <a:t>Go to the application folder </a:t>
            </a:r>
          </a:p>
          <a:p>
            <a:pPr lvl="1"/>
            <a:r>
              <a:rPr lang="en-GB" dirty="0"/>
              <a:t>Run the following command:</a:t>
            </a:r>
          </a:p>
          <a:p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command builds and serves the app in memory</a:t>
            </a:r>
          </a:p>
          <a:p>
            <a:pPr lvl="1"/>
            <a:r>
              <a:rPr lang="en-GB" dirty="0"/>
              <a:t>Default host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en-GB" dirty="0"/>
              <a:t>, default port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4200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--host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--port</a:t>
            </a:r>
            <a:r>
              <a:rPr lang="en-GB" dirty="0"/>
              <a:t> for a different host and port </a:t>
            </a: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E10D4-A840-4DA0-B58C-9B43EEAE13F1}"/>
              </a:ext>
            </a:extLst>
          </p:cNvPr>
          <p:cNvSpPr txBox="1"/>
          <p:nvPr/>
        </p:nvSpPr>
        <p:spPr>
          <a:xfrm>
            <a:off x="1330193" y="2084817"/>
            <a:ext cx="680624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serve</a:t>
            </a:r>
          </a:p>
        </p:txBody>
      </p:sp>
    </p:spTree>
    <p:extLst>
      <p:ext uri="{BB962C8B-B14F-4D97-AF65-F5344CB8AC3E}">
        <p14:creationId xmlns:p14="http://schemas.microsoft.com/office/powerpoint/2010/main" val="1273887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the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836332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To view the app, browse to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http://localhost:4200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app automatically reloads if you change source files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D9887B-9B55-10F1-F3C7-4466DE4D0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932" y="1731408"/>
            <a:ext cx="6013138" cy="325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7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Aside: Updating an Existing App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753519" cy="3742941"/>
          </a:xfrm>
        </p:spPr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Angular comes out with a new version every 6 months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If you have an existing Angular app that you want to update to Angular 14: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Uninstall your (old) version of Angular CLI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Then install the latest version of Angular CLI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Then run the following command: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7120F-CC5E-4103-BECA-A687B6F76443}"/>
              </a:ext>
            </a:extLst>
          </p:cNvPr>
          <p:cNvSpPr txBox="1"/>
          <p:nvPr/>
        </p:nvSpPr>
        <p:spPr>
          <a:xfrm>
            <a:off x="1316389" y="3584751"/>
            <a:ext cx="696841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update @angular/core @angular/cli --allow-dirty</a:t>
            </a:r>
          </a:p>
        </p:txBody>
      </p:sp>
    </p:spTree>
    <p:extLst>
      <p:ext uri="{BB962C8B-B14F-4D97-AF65-F5344CB8AC3E}">
        <p14:creationId xmlns:p14="http://schemas.microsoft.com/office/powerpoint/2010/main" val="192523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3:  Understanding the Application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Key configuration files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Application home page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Main source file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Module source file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Component source files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Additional techniques</a:t>
            </a:r>
          </a:p>
        </p:txBody>
      </p:sp>
    </p:spTree>
    <p:extLst>
      <p:ext uri="{BB962C8B-B14F-4D97-AF65-F5344CB8AC3E}">
        <p14:creationId xmlns:p14="http://schemas.microsoft.com/office/powerpoint/2010/main" val="458384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753519" cy="3742941"/>
          </a:xfrm>
        </p:spPr>
        <p:txBody>
          <a:bodyPr/>
          <a:lstStyle/>
          <a:p>
            <a:pPr eaLnBrk="1" hangingPunct="1"/>
            <a:r>
              <a:rPr lang="en-GB" dirty="0"/>
              <a:t>Angular applications have a lot of moving parts</a:t>
            </a:r>
          </a:p>
          <a:p>
            <a:pPr lvl="1"/>
            <a:r>
              <a:rPr lang="en-GB" dirty="0"/>
              <a:t>There are a lot of config files and source files…</a:t>
            </a:r>
          </a:p>
          <a:p>
            <a:pPr lvl="1"/>
            <a:endParaRPr lang="en-GB" dirty="0"/>
          </a:p>
          <a:p>
            <a:r>
              <a:rPr lang="en-GB" dirty="0"/>
              <a:t>We'll take a quick journey through some of the key details in this section (details follow later in the course)</a:t>
            </a:r>
          </a:p>
          <a:p>
            <a:pPr lvl="1"/>
            <a:r>
              <a:rPr lang="en-GB" dirty="0"/>
              <a:t>Config files</a:t>
            </a:r>
          </a:p>
          <a:p>
            <a:pPr lvl="1"/>
            <a:r>
              <a:rPr lang="en-GB" dirty="0"/>
              <a:t>Application home page</a:t>
            </a:r>
          </a:p>
          <a:p>
            <a:pPr lvl="1"/>
            <a:r>
              <a:rPr lang="en-GB" dirty="0"/>
              <a:t>Source code files (in TypeScript)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46325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Key Configuration Files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650002" cy="3742941"/>
          </a:xfrm>
        </p:spPr>
        <p:txBody>
          <a:bodyPr/>
          <a:lstStyle/>
          <a:p>
            <a:pPr eaLnBrk="1" hangingPunct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Specifies Node.js dependencies (e.g. Angular libraries)</a:t>
            </a:r>
          </a:p>
          <a:p>
            <a:pPr lvl="1"/>
            <a:r>
              <a:rPr lang="en-GB" dirty="0"/>
              <a:t>Specifies development tools (e.g. TypeScript </a:t>
            </a:r>
            <a:r>
              <a:rPr lang="en-GB" dirty="0" err="1"/>
              <a:t>transpiler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Specifies command-line scripts (e.g.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en-GB" dirty="0"/>
              <a:t>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tsconfig.json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Configures the TypeScript </a:t>
            </a:r>
            <a:r>
              <a:rPr lang="en-GB" dirty="0" err="1"/>
              <a:t>transpiler</a:t>
            </a:r>
            <a:endParaRPr lang="en-GB" dirty="0"/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angular.json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Specifies application home page,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/index.html</a:t>
            </a:r>
          </a:p>
          <a:p>
            <a:pPr lvl="1"/>
            <a:r>
              <a:rPr lang="en-GB" dirty="0"/>
              <a:t>Specifies main source file,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3A708B6-89B3-48E4-AC7E-FC65BA45368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468352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Application Home Page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the application home page: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When the application is launched: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&lt;app-root&gt;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element is populated with content generated by our Angular application code</a:t>
            </a:r>
          </a:p>
          <a:p>
            <a:pPr lvl="1" eaLnBrk="1" hangingPunct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88339B4-D28F-46FB-8E3F-9DB572926F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B2257696-AE7F-472B-9A3F-22D6C396C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958" y="1336406"/>
            <a:ext cx="7298021" cy="1385637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 … &lt;/head&gt;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&lt;app-root&gt;&lt;/app-root&gt;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425EE-7C46-4FE0-AF01-B0C0DDDFDDE4}"/>
              </a:ext>
            </a:extLst>
          </p:cNvPr>
          <p:cNvSpPr txBox="1"/>
          <p:nvPr/>
        </p:nvSpPr>
        <p:spPr>
          <a:xfrm>
            <a:off x="7152675" y="2445148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/index.html</a:t>
            </a:r>
          </a:p>
        </p:txBody>
      </p:sp>
    </p:spTree>
    <p:extLst>
      <p:ext uri="{BB962C8B-B14F-4D97-AF65-F5344CB8AC3E}">
        <p14:creationId xmlns:p14="http://schemas.microsoft.com/office/powerpoint/2010/main" val="373363764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Main Source File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the main source file in our application: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Launches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lang="en-GB" dirty="0"/>
              <a:t>, the "module" for our app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See next slide for the definition of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D96741EE-487A-47F9-8A68-491E8B7BF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958" y="1337583"/>
            <a:ext cx="7298021" cy="228572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enableProdMode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'@angular/core';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platformBrowserDynamic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'@angular/platform-browser-dynamic';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'./app/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app.module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environment } from './environments/environment';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environment.production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enableProdMode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platformBrowserDynamic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bootstrapModule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.catch(err =&gt;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console.error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(err));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F0B65-6005-462E-8746-893C0DF1FE03}"/>
              </a:ext>
            </a:extLst>
          </p:cNvPr>
          <p:cNvSpPr txBox="1"/>
          <p:nvPr/>
        </p:nvSpPr>
        <p:spPr>
          <a:xfrm>
            <a:off x="7476196" y="334292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9656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Module Source File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738478" cy="3742941"/>
          </a:xfrm>
        </p:spPr>
        <p:txBody>
          <a:bodyPr/>
          <a:lstStyle/>
          <a:p>
            <a:pPr eaLnBrk="1" hangingPunct="1"/>
            <a:r>
              <a:rPr lang="en-GB" dirty="0"/>
              <a:t>Here's the code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lang="en-GB" dirty="0"/>
              <a:t>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lang="en-GB" dirty="0"/>
              <a:t> contains our application components etc.</a:t>
            </a:r>
          </a:p>
          <a:p>
            <a:pPr lvl="1"/>
            <a:r>
              <a:rPr lang="en-GB" dirty="0"/>
              <a:t>It also designates the "bootstrap" (top-level) component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D96741EE-487A-47F9-8A68-491E8B7BF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958" y="1336301"/>
            <a:ext cx="7298021" cy="210105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'@angular/core';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BrowserModule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'@angular/platform-browser';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'./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@NgModule({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declarations: [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imports: [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BrowserModule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providers: [],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bootstrap: [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F0B65-6005-462E-8746-893C0DF1FE03}"/>
              </a:ext>
            </a:extLst>
          </p:cNvPr>
          <p:cNvSpPr txBox="1"/>
          <p:nvPr/>
        </p:nvSpPr>
        <p:spPr>
          <a:xfrm>
            <a:off x="6546454" y="3162382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77249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1:  Setting the Scene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What is Angular?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Angular versions</a:t>
            </a:r>
          </a:p>
        </p:txBody>
      </p:sp>
    </p:spTree>
    <p:extLst>
      <p:ext uri="{BB962C8B-B14F-4D97-AF65-F5344CB8AC3E}">
        <p14:creationId xmlns:p14="http://schemas.microsoft.com/office/powerpoint/2010/main" val="216419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Component Source Files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675655" cy="3742941"/>
          </a:xfrm>
        </p:spPr>
        <p:txBody>
          <a:bodyPr/>
          <a:lstStyle/>
          <a:p>
            <a:pPr eaLnBrk="1" hangingPunct="1"/>
            <a:r>
              <a:rPr lang="en-GB" dirty="0"/>
              <a:t>In Angular, a component is a class that renders HTML</a:t>
            </a:r>
          </a:p>
          <a:p>
            <a:pPr lvl="1">
              <a:tabLst>
                <a:tab pos="3048000" algn="l"/>
              </a:tabLst>
            </a:pPr>
            <a:r>
              <a:rPr lang="en-GB" dirty="0"/>
              <a:t>Instance variables	-  Data to display</a:t>
            </a:r>
          </a:p>
          <a:p>
            <a:pPr lvl="1">
              <a:tabLst>
                <a:tab pos="3048000" algn="l"/>
              </a:tabLst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/>
              <a:t>-  HTML page to render the data</a:t>
            </a:r>
          </a:p>
          <a:p>
            <a:pPr lvl="1">
              <a:tabLst>
                <a:tab pos="3048000" algn="l"/>
              </a:tabLst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selector	</a:t>
            </a:r>
            <a:r>
              <a:rPr lang="en-GB" dirty="0"/>
              <a:t>-  Where to render the HTML</a:t>
            </a:r>
          </a:p>
          <a:p>
            <a:pPr lvl="1">
              <a:tabLst>
                <a:tab pos="3048000" algn="l"/>
              </a:tabLst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/>
              <a:t>-  Optional CSS style sheet(s)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D96741EE-487A-47F9-8A68-491E8B7BF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01" y="2807263"/>
            <a:ext cx="7298021" cy="191639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Component } from '@angular/core';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selector: 'app-root',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'./app.component.html',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styleUrls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['./app.component.css']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title = 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DemoApp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F0B65-6005-462E-8746-893C0DF1FE03}"/>
              </a:ext>
            </a:extLst>
          </p:cNvPr>
          <p:cNvSpPr txBox="1"/>
          <p:nvPr/>
        </p:nvSpPr>
        <p:spPr>
          <a:xfrm>
            <a:off x="6267532" y="4447642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app.component.ts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5174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Additional Techniques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HTML template:</a:t>
            </a:r>
          </a:p>
          <a:p>
            <a:pPr lvl="1"/>
            <a:r>
              <a:rPr lang="en-GB" dirty="0"/>
              <a:t>You can 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GB" dirty="0"/>
              <a:t> property, for inline HTML</a:t>
            </a:r>
          </a:p>
          <a:p>
            <a:pPr lvl="1"/>
            <a:r>
              <a:rPr lang="en-GB" dirty="0"/>
              <a:t>Use backticks (for ES6 interpolated strings)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{{xxx}}</a:t>
            </a:r>
            <a:r>
              <a:rPr lang="en-GB" dirty="0"/>
              <a:t> for Angular data binding expressions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CSS styles</a:t>
            </a:r>
          </a:p>
          <a:p>
            <a:pPr lvl="1"/>
            <a:r>
              <a:rPr lang="en-GB" dirty="0"/>
              <a:t>You can 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styles</a:t>
            </a:r>
            <a:r>
              <a:rPr lang="en-GB" dirty="0"/>
              <a:t> property, for inline CSS styles</a:t>
            </a:r>
          </a:p>
          <a:p>
            <a:pPr lvl="1"/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C4B49C72-798A-485F-8B09-749D0F08D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958" y="2444315"/>
            <a:ext cx="7298021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&lt;h1&gt;The title is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{{title}}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D8C67BE4-67BC-4C25-A173-F91D9696F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958" y="3943130"/>
            <a:ext cx="7298021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styles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['h1 {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Verdana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color: red }']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16643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96171"/>
            <a:ext cx="6233685" cy="1589680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Setting the scene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an application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the application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45954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is Angular?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Angular is a client-side framework from Google</a:t>
            </a:r>
          </a:p>
          <a:p>
            <a:pPr lvl="1"/>
            <a:r>
              <a:rPr lang="en-GB" dirty="0"/>
              <a:t>Makes it easier to develop large-scale rich Web apps</a:t>
            </a:r>
          </a:p>
          <a:p>
            <a:pPr lvl="2"/>
            <a:endParaRPr lang="en-GB" dirty="0"/>
          </a:p>
          <a:p>
            <a:r>
              <a:rPr lang="en-GB" dirty="0"/>
              <a:t>How does Angular help?</a:t>
            </a:r>
          </a:p>
          <a:p>
            <a:pPr lvl="1"/>
            <a:r>
              <a:rPr lang="en-GB" dirty="0"/>
              <a:t>Client-side data binding</a:t>
            </a:r>
          </a:p>
          <a:p>
            <a:pPr lvl="1"/>
            <a:r>
              <a:rPr lang="en-GB" dirty="0"/>
              <a:t>Routing</a:t>
            </a:r>
          </a:p>
          <a:p>
            <a:pPr lvl="1"/>
            <a:r>
              <a:rPr lang="en-GB" dirty="0"/>
              <a:t>Dependency injection and services</a:t>
            </a:r>
            <a:endParaRPr lang="en-GB" sz="2200" dirty="0"/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REST integration</a:t>
            </a: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For full details, see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https://angular.io/docs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Angular Versions</a:t>
            </a:r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AF32379-FB5D-455D-B344-388CDF64FE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1CEC15-3156-69D2-164D-3ED4DC895FBF}"/>
              </a:ext>
            </a:extLst>
          </p:cNvPr>
          <p:cNvGrpSpPr/>
          <p:nvPr/>
        </p:nvGrpSpPr>
        <p:grpSpPr>
          <a:xfrm>
            <a:off x="2119840" y="947651"/>
            <a:ext cx="5082717" cy="3674678"/>
            <a:chOff x="2205979" y="947651"/>
            <a:chExt cx="4599178" cy="3325091"/>
          </a:xfrm>
        </p:grpSpPr>
        <p:sp>
          <p:nvSpPr>
            <p:cNvPr id="16" name="Down Arrow 7">
              <a:extLst>
                <a:ext uri="{FF2B5EF4-FFF2-40B4-BE49-F238E27FC236}">
                  <a16:creationId xmlns:a16="http://schemas.microsoft.com/office/drawing/2014/main" id="{A1A67FE8-D9D7-4A40-A6BC-AEEEAD7505F5}"/>
                </a:ext>
              </a:extLst>
            </p:cNvPr>
            <p:cNvSpPr/>
            <p:nvPr/>
          </p:nvSpPr>
          <p:spPr bwMode="auto">
            <a:xfrm>
              <a:off x="2563552" y="947651"/>
              <a:ext cx="859556" cy="3325091"/>
            </a:xfrm>
            <a:prstGeom prst="downArrow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17" name="Picture 5">
              <a:extLst>
                <a:ext uri="{FF2B5EF4-FFF2-40B4-BE49-F238E27FC236}">
                  <a16:creationId xmlns:a16="http://schemas.microsoft.com/office/drawing/2014/main" id="{8E7B5422-B75A-406F-A3EB-5C18C1F38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979" y="1255220"/>
              <a:ext cx="1591091" cy="1591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Down Arrow 14">
              <a:extLst>
                <a:ext uri="{FF2B5EF4-FFF2-40B4-BE49-F238E27FC236}">
                  <a16:creationId xmlns:a16="http://schemas.microsoft.com/office/drawing/2014/main" id="{FFA116BC-31C0-4A7F-A52E-CD27E235CCA8}"/>
                </a:ext>
              </a:extLst>
            </p:cNvPr>
            <p:cNvSpPr/>
            <p:nvPr/>
          </p:nvSpPr>
          <p:spPr bwMode="auto">
            <a:xfrm>
              <a:off x="5672257" y="947651"/>
              <a:ext cx="859556" cy="3325091"/>
            </a:xfrm>
            <a:prstGeom prst="downArrow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19" name="Picture 8">
              <a:extLst>
                <a:ext uri="{FF2B5EF4-FFF2-40B4-BE49-F238E27FC236}">
                  <a16:creationId xmlns:a16="http://schemas.microsoft.com/office/drawing/2014/main" id="{71B6408C-0346-48C6-B5FA-5AF8EA789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4784" y="1255220"/>
              <a:ext cx="972449" cy="1030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5BC2A44-B98D-47D2-93D9-5DF9FBEF86D3}"/>
                </a:ext>
              </a:extLst>
            </p:cNvPr>
            <p:cNvGrpSpPr/>
            <p:nvPr/>
          </p:nvGrpSpPr>
          <p:grpSpPr>
            <a:xfrm>
              <a:off x="5359245" y="2985782"/>
              <a:ext cx="1445912" cy="740245"/>
              <a:chOff x="3790950" y="2834499"/>
              <a:chExt cx="1562100" cy="876300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3CC3C6A9-5C75-4A0C-9474-85E50E25A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0950" y="2834499"/>
                <a:ext cx="1562100" cy="8763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BC2FE4-9FFC-4E8B-8B30-B1D55E92B09D}"/>
                  </a:ext>
                </a:extLst>
              </p:cNvPr>
              <p:cNvSpPr txBox="1"/>
              <p:nvPr/>
            </p:nvSpPr>
            <p:spPr>
              <a:xfrm>
                <a:off x="4603636" y="2900412"/>
                <a:ext cx="567642" cy="400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2E0354-6553-4453-9A27-9D1B680E3006}"/>
                </a:ext>
              </a:extLst>
            </p:cNvPr>
            <p:cNvSpPr txBox="1"/>
            <p:nvPr/>
          </p:nvSpPr>
          <p:spPr>
            <a:xfrm>
              <a:off x="5838517" y="2172394"/>
              <a:ext cx="5501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002060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2:  Creating an Application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Angular CLI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Angular CLI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Angular CLI capabilities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an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Reviewing the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Serving the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03930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Angular CLI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398111" cy="3742941"/>
          </a:xfrm>
        </p:spPr>
        <p:txBody>
          <a:bodyPr/>
          <a:lstStyle/>
          <a:p>
            <a:r>
              <a:rPr lang="en-GB" dirty="0"/>
              <a:t>Angular CLI is a command-line interface tool that you can use to create a new Angular application</a:t>
            </a:r>
          </a:p>
          <a:p>
            <a:pPr lvl="1"/>
            <a:r>
              <a:rPr lang="en-GB" dirty="0"/>
              <a:t>Scaffolds a complete template application</a:t>
            </a:r>
          </a:p>
          <a:p>
            <a:pPr lvl="1"/>
            <a:r>
              <a:rPr lang="en-GB" dirty="0"/>
              <a:t>Generates appropriate config files</a:t>
            </a:r>
          </a:p>
          <a:p>
            <a:pPr lvl="1"/>
            <a:r>
              <a:rPr lang="en-GB" dirty="0"/>
              <a:t>Reinforces best practices for file names, folders, etc.</a:t>
            </a:r>
          </a:p>
          <a:p>
            <a:endParaRPr lang="en-GB" dirty="0"/>
          </a:p>
          <a:p>
            <a:r>
              <a:rPr lang="en-GB" dirty="0"/>
              <a:t>Angular CLI also has commands to generate new artifacts in a standardised way</a:t>
            </a:r>
          </a:p>
          <a:p>
            <a:pPr lvl="1"/>
            <a:r>
              <a:rPr lang="en-GB" dirty="0"/>
              <a:t>Components, services, directives, etc.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Getting Angular CLI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877739" cy="3742941"/>
          </a:xfrm>
        </p:spPr>
        <p:txBody>
          <a:bodyPr/>
          <a:lstStyle/>
          <a:p>
            <a:r>
              <a:rPr lang="en-GB" dirty="0"/>
              <a:t>Angular CLI is a Node.js application</a:t>
            </a:r>
          </a:p>
          <a:p>
            <a:pPr lvl="1"/>
            <a:r>
              <a:rPr lang="en-GB" dirty="0"/>
              <a:t>You must install Node.js first (version 14 or above)</a:t>
            </a:r>
          </a:p>
          <a:p>
            <a:pPr lvl="1"/>
            <a:endParaRPr lang="en-GB" dirty="0"/>
          </a:p>
          <a:p>
            <a:r>
              <a:rPr lang="en-GB" dirty="0"/>
              <a:t>You can install Angular CLI on your machine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verify the version </a:t>
            </a:r>
            <a:br>
              <a:rPr lang="en-GB" dirty="0"/>
            </a:br>
            <a:r>
              <a:rPr lang="en-GB" dirty="0"/>
              <a:t>of Angular CLI installed: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ACD4B-7506-4616-BDC3-CDDABCAAD1C0}"/>
              </a:ext>
            </a:extLst>
          </p:cNvPr>
          <p:cNvSpPr txBox="1"/>
          <p:nvPr/>
        </p:nvSpPr>
        <p:spPr>
          <a:xfrm>
            <a:off x="1340545" y="2479282"/>
            <a:ext cx="314519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-g @angular/cli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E3923-CCC6-441C-B806-8F5296F4F7EC}"/>
              </a:ext>
            </a:extLst>
          </p:cNvPr>
          <p:cNvSpPr txBox="1"/>
          <p:nvPr/>
        </p:nvSpPr>
        <p:spPr>
          <a:xfrm>
            <a:off x="1340545" y="3950365"/>
            <a:ext cx="314519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version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97837-3701-4843-A214-6890E5700329}"/>
              </a:ext>
            </a:extLst>
          </p:cNvPr>
          <p:cNvCxnSpPr>
            <a:cxnSpLocks/>
          </p:cNvCxnSpPr>
          <p:nvPr/>
        </p:nvCxnSpPr>
        <p:spPr>
          <a:xfrm>
            <a:off x="2532715" y="4107705"/>
            <a:ext cx="24253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2FDABCE-A6AB-298F-32C1-0D95DABF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711" y="2475831"/>
            <a:ext cx="3655652" cy="25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 CLI Capabilities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you'll installed Angular CLI, it enables you to:</a:t>
            </a:r>
          </a:p>
          <a:p>
            <a:pPr lvl="1"/>
            <a:r>
              <a:rPr lang="en-GB" dirty="0"/>
              <a:t>Create a new application</a:t>
            </a:r>
          </a:p>
          <a:p>
            <a:pPr lvl="1"/>
            <a:r>
              <a:rPr lang="en-GB" dirty="0"/>
              <a:t>Add artifacts to the application</a:t>
            </a:r>
          </a:p>
          <a:p>
            <a:pPr lvl="1"/>
            <a:r>
              <a:rPr lang="en-GB" dirty="0"/>
              <a:t>Serve an application, i.e. host in a server</a:t>
            </a:r>
          </a:p>
          <a:p>
            <a:pPr lvl="1"/>
            <a:r>
              <a:rPr lang="en-GB" dirty="0"/>
              <a:t>Build an application into bundled files</a:t>
            </a:r>
          </a:p>
          <a:p>
            <a:pPr lvl="1"/>
            <a:endParaRPr lang="en-GB" dirty="0"/>
          </a:p>
          <a:p>
            <a:r>
              <a:rPr lang="en-GB" dirty="0"/>
              <a:t>Angular CLI is currently version 14 (as of June 2022)</a:t>
            </a:r>
          </a:p>
          <a:p>
            <a:pPr lvl="1"/>
            <a:r>
              <a:rPr lang="en-GB" dirty="0"/>
              <a:t>The Angular version is incremented every 6 months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49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an Angular application using Angular CLI…</a:t>
            </a:r>
          </a:p>
          <a:p>
            <a:pPr lvl="1"/>
            <a:r>
              <a:rPr lang="en-GB" dirty="0"/>
              <a:t>Run the following command from the command line: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You'll be asked a few questions:</a:t>
            </a:r>
          </a:p>
          <a:p>
            <a:pPr lvl="1"/>
            <a:r>
              <a:rPr lang="en-GB" dirty="0"/>
              <a:t>Would you like to add Angular routing? (choose </a:t>
            </a:r>
            <a:r>
              <a:rPr lang="en-GB" b="1" dirty="0">
                <a:solidFill>
                  <a:srgbClr val="00B0F0"/>
                </a:solidFill>
              </a:rPr>
              <a:t>No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Which stylesheet format would you like? (choose </a:t>
            </a:r>
            <a:r>
              <a:rPr lang="en-GB" b="1" dirty="0">
                <a:solidFill>
                  <a:srgbClr val="00B0F0"/>
                </a:solidFill>
              </a:rPr>
              <a:t>CSS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57E16F-E9FA-43A4-9D2F-E8D59F69982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113EA-3826-481E-A984-8823C95BB9BC}"/>
              </a:ext>
            </a:extLst>
          </p:cNvPr>
          <p:cNvSpPr txBox="1"/>
          <p:nvPr/>
        </p:nvSpPr>
        <p:spPr>
          <a:xfrm>
            <a:off x="1742535" y="1719062"/>
            <a:ext cx="5737907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new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DemoApp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03127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1512</TotalTime>
  <Words>1181</Words>
  <Application>Microsoft Office PowerPoint</Application>
  <PresentationFormat>On-screen Show (16:9)</PresentationFormat>
  <Paragraphs>249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Lucida Console</vt:lpstr>
      <vt:lpstr>Open Sans</vt:lpstr>
      <vt:lpstr>Standard_LiveLessons_2017</vt:lpstr>
      <vt:lpstr>Introduction to Angular</vt:lpstr>
      <vt:lpstr>Section 1:  Setting the Scene</vt:lpstr>
      <vt:lpstr>What is Angular?</vt:lpstr>
      <vt:lpstr>Angular Versions</vt:lpstr>
      <vt:lpstr>Section 2:  Creating an Application</vt:lpstr>
      <vt:lpstr>Overview of Angular CLI</vt:lpstr>
      <vt:lpstr>Getting Angular CLI</vt:lpstr>
      <vt:lpstr>Angular CLI Capabilities</vt:lpstr>
      <vt:lpstr>Creating an Application</vt:lpstr>
      <vt:lpstr>Reviewing the Application</vt:lpstr>
      <vt:lpstr>Serving the Application</vt:lpstr>
      <vt:lpstr>Viewing the Application</vt:lpstr>
      <vt:lpstr>Aside: Updating an Existing App</vt:lpstr>
      <vt:lpstr>Section 3:  Understanding the Application</vt:lpstr>
      <vt:lpstr>Overview</vt:lpstr>
      <vt:lpstr>Key Configuration Files</vt:lpstr>
      <vt:lpstr>Application Home Page</vt:lpstr>
      <vt:lpstr>Main Source File</vt:lpstr>
      <vt:lpstr>Module Source File</vt:lpstr>
      <vt:lpstr>Component Source Files</vt:lpstr>
      <vt:lpstr>Additional Techniques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97</cp:revision>
  <dcterms:created xsi:type="dcterms:W3CDTF">2015-09-28T19:52:00Z</dcterms:created>
  <dcterms:modified xsi:type="dcterms:W3CDTF">2022-08-01T03:59:06Z</dcterms:modified>
</cp:coreProperties>
</file>