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730" r:id="rId2"/>
    <p:sldId id="731" r:id="rId3"/>
    <p:sldId id="532" r:id="rId4"/>
    <p:sldId id="533" r:id="rId5"/>
    <p:sldId id="717" r:id="rId6"/>
    <p:sldId id="662" r:id="rId7"/>
    <p:sldId id="732" r:id="rId8"/>
    <p:sldId id="688" r:id="rId9"/>
    <p:sldId id="676" r:id="rId10"/>
    <p:sldId id="694" r:id="rId11"/>
    <p:sldId id="695" r:id="rId12"/>
    <p:sldId id="720" r:id="rId13"/>
    <p:sldId id="719" r:id="rId14"/>
    <p:sldId id="721" r:id="rId15"/>
    <p:sldId id="718" r:id="rId16"/>
    <p:sldId id="724" r:id="rId17"/>
    <p:sldId id="733" r:id="rId18"/>
    <p:sldId id="697" r:id="rId19"/>
    <p:sldId id="698" r:id="rId20"/>
    <p:sldId id="722" r:id="rId21"/>
    <p:sldId id="708" r:id="rId22"/>
    <p:sldId id="714" r:id="rId23"/>
    <p:sldId id="715" r:id="rId24"/>
    <p:sldId id="723" r:id="rId25"/>
    <p:sldId id="734"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700"/>
    <a:srgbClr val="F6A400"/>
    <a:srgbClr val="005B70"/>
    <a:srgbClr val="CCECFF"/>
    <a:srgbClr val="FBE66B"/>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0" autoAdjust="0"/>
    <p:restoredTop sz="96725" autoAdjust="0"/>
  </p:normalViewPr>
  <p:slideViewPr>
    <p:cSldViewPr snapToGrid="0" snapToObjects="1">
      <p:cViewPr varScale="1">
        <p:scale>
          <a:sx n="123" d="100"/>
          <a:sy n="123" d="100"/>
        </p:scale>
        <p:origin x="72" y="136"/>
      </p:cViewPr>
      <p:guideLst>
        <p:guide orient="horz" pos="1620"/>
        <p:guide pos="2880"/>
      </p:guideLst>
    </p:cSldViewPr>
  </p:slideViewPr>
  <p:notesTextViewPr>
    <p:cViewPr>
      <p:scale>
        <a:sx n="100" d="100"/>
        <a:sy n="100" d="100"/>
      </p:scale>
      <p:origin x="0" y="0"/>
    </p:cViewPr>
  </p:notesTextViewPr>
  <p:sorterViewPr>
    <p:cViewPr>
      <p:scale>
        <a:sx n="133" d="100"/>
        <a:sy n="133" d="100"/>
      </p:scale>
      <p:origin x="0" y="-3024"/>
    </p:cViewPr>
  </p:sorterViewPr>
  <p:notesViewPr>
    <p:cSldViewPr snapToGrid="0" snapToObjects="1">
      <p:cViewPr varScale="1">
        <p:scale>
          <a:sx n="84" d="100"/>
          <a:sy n="84" d="100"/>
        </p:scale>
        <p:origin x="263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EBBD1-6077-4938-811F-54E4AC433829}" type="datetimeFigureOut">
              <a:rPr lang="en-GB" smtClean="0"/>
              <a:t>01/08/2022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77016-B761-47E8-ADDA-7F73F02D1645}" type="slidenum">
              <a:rPr lang="en-GB" smtClean="0"/>
              <a:t>‹#›</a:t>
            </a:fld>
            <a:endParaRPr lang="en-GB"/>
          </a:p>
        </p:txBody>
      </p:sp>
    </p:spTree>
    <p:extLst>
      <p:ext uri="{BB962C8B-B14F-4D97-AF65-F5344CB8AC3E}">
        <p14:creationId xmlns:p14="http://schemas.microsoft.com/office/powerpoint/2010/main" val="156456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6586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4065133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322715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344896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4284467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1229271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3454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65860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1407255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3417418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877507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7589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119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2813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4440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Picture 4" descr="Shape&#10;&#10;Description automatically generated with medium confidence">
            <a:extLst>
              <a:ext uri="{FF2B5EF4-FFF2-40B4-BE49-F238E27FC236}">
                <a16:creationId xmlns:a16="http://schemas.microsoft.com/office/drawing/2014/main" id="{315FA5AA-E7FF-BD49-A92D-7A87578950F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895665" y="312434"/>
            <a:ext cx="5239240" cy="628090"/>
          </a:xfrm>
          <a:prstGeom prst="rect">
            <a:avLst/>
          </a:prstGeom>
        </p:spPr>
        <p:txBody>
          <a:bodyPr>
            <a:noAutofit/>
          </a:bodyPr>
          <a:lstStyle>
            <a:lvl1pPr algn="l">
              <a:defRPr sz="2200" b="1" baseline="0">
                <a:solidFill>
                  <a:schemeClr val="tx1"/>
                </a:solidFill>
                <a:latin typeface="Open Sans" panose="020B0606030504020204" pitchFamily="34" charset="0"/>
              </a:defRPr>
            </a:lvl1pPr>
          </a:lstStyle>
          <a:p>
            <a:r>
              <a:rPr lang="en-US" dirty="0"/>
              <a:t>Introduction</a:t>
            </a:r>
          </a:p>
        </p:txBody>
      </p:sp>
      <p:sp>
        <p:nvSpPr>
          <p:cNvPr id="3" name="Subtitle 2"/>
          <p:cNvSpPr>
            <a:spLocks noGrp="1"/>
          </p:cNvSpPr>
          <p:nvPr>
            <p:ph type="subTitle" idx="1" hasCustomPrompt="1"/>
          </p:nvPr>
        </p:nvSpPr>
        <p:spPr>
          <a:xfrm>
            <a:off x="1832965" y="1365666"/>
            <a:ext cx="6233685" cy="1314450"/>
          </a:xfrm>
        </p:spPr>
        <p:txBody>
          <a:bodyPr>
            <a:normAutofit/>
          </a:bodyPr>
          <a:lstStyle>
            <a:lvl1pPr marL="685800" indent="-630936" algn="l">
              <a:buNone/>
              <a:tabLst>
                <a:tab pos="574675" algn="l"/>
              </a:tabLst>
              <a:defRPr sz="2800" b="0" baseline="0">
                <a:solidFill>
                  <a:srgbClr val="454D4E"/>
                </a:solidFill>
                <a:latin typeface="Open Sans" panose="020B0606030504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Course Title Here: </a:t>
            </a:r>
          </a:p>
          <a:p>
            <a:r>
              <a:rPr lang="en-US" dirty="0"/>
              <a:t>Subtitle Here</a:t>
            </a:r>
          </a:p>
        </p:txBody>
      </p:sp>
      <p:sp>
        <p:nvSpPr>
          <p:cNvPr id="12" name="Picture Placeholder 11">
            <a:extLst>
              <a:ext uri="{FF2B5EF4-FFF2-40B4-BE49-F238E27FC236}">
                <a16:creationId xmlns:a16="http://schemas.microsoft.com/office/drawing/2014/main" id="{4DCF20B5-BDCC-4D4B-9EB2-D0FDA548FADC}"/>
              </a:ext>
            </a:extLst>
          </p:cNvPr>
          <p:cNvSpPr>
            <a:spLocks noGrp="1"/>
          </p:cNvSpPr>
          <p:nvPr>
            <p:ph type="pic" sz="quarter" idx="10" hasCustomPrompt="1"/>
          </p:nvPr>
        </p:nvSpPr>
        <p:spPr>
          <a:xfrm>
            <a:off x="1990887" y="3071448"/>
            <a:ext cx="924769" cy="1168586"/>
          </a:xfrm>
          <a:effectLst>
            <a:outerShdw blurRad="50800" dist="38100" dir="5400000" algn="t" rotWithShape="0">
              <a:prstClr val="black">
                <a:alpha val="40000"/>
              </a:prstClr>
            </a:outerShdw>
          </a:effectLst>
        </p:spPr>
        <p:txBody>
          <a:bodyPr>
            <a:normAutofit/>
          </a:bodyPr>
          <a:lstStyle>
            <a:lvl1pPr marL="0" indent="0">
              <a:buNone/>
              <a:defRPr sz="1200"/>
            </a:lvl1pPr>
          </a:lstStyle>
          <a:p>
            <a:r>
              <a:rPr lang="en-US" dirty="0"/>
              <a:t>Insert </a:t>
            </a:r>
          </a:p>
          <a:p>
            <a:r>
              <a:rPr lang="en-US" dirty="0"/>
              <a:t>Author </a:t>
            </a:r>
          </a:p>
          <a:p>
            <a:r>
              <a:rPr lang="en-US" dirty="0"/>
              <a:t>Headshot </a:t>
            </a:r>
          </a:p>
          <a:p>
            <a:r>
              <a:rPr lang="en-US" dirty="0"/>
              <a:t>Photo</a:t>
            </a:r>
          </a:p>
          <a:p>
            <a:r>
              <a:rPr lang="en-US" dirty="0"/>
              <a:t>Here</a:t>
            </a:r>
          </a:p>
        </p:txBody>
      </p:sp>
      <p:sp>
        <p:nvSpPr>
          <p:cNvPr id="10" name="Rectangle 9">
            <a:extLst>
              <a:ext uri="{FF2B5EF4-FFF2-40B4-BE49-F238E27FC236}">
                <a16:creationId xmlns:a16="http://schemas.microsoft.com/office/drawing/2014/main" id="{4A98CCAB-E820-9A47-AD4C-1EB8C1B26AD7}"/>
              </a:ext>
            </a:extLst>
          </p:cNvPr>
          <p:cNvSpPr/>
          <p:nvPr userDrawn="1"/>
        </p:nvSpPr>
        <p:spPr>
          <a:xfrm>
            <a:off x="1787246" y="1365666"/>
            <a:ext cx="45719" cy="1314450"/>
          </a:xfrm>
          <a:prstGeom prst="rect">
            <a:avLst/>
          </a:prstGeom>
          <a:solidFill>
            <a:srgbClr val="005A6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E069A88D-4483-164E-BD65-F3FA79A5214F}"/>
              </a:ext>
            </a:extLst>
          </p:cNvPr>
          <p:cNvSpPr>
            <a:spLocks noGrp="1"/>
          </p:cNvSpPr>
          <p:nvPr>
            <p:ph type="body" sz="quarter" idx="11" hasCustomPrompt="1"/>
          </p:nvPr>
        </p:nvSpPr>
        <p:spPr>
          <a:xfrm>
            <a:off x="3005610" y="3340896"/>
            <a:ext cx="3802750" cy="285750"/>
          </a:xfrm>
        </p:spPr>
        <p:txBody>
          <a:bodyPr>
            <a:noAutofit/>
          </a:bodyPr>
          <a:lstStyle>
            <a:lvl1pPr marL="0" indent="0">
              <a:buNone/>
              <a:defRPr sz="1600" b="1" i="0" baseline="0">
                <a:latin typeface="Open Sans" panose="020B0606030504020204" pitchFamily="34" charset="0"/>
              </a:defRPr>
            </a:lvl1pPr>
          </a:lstStyle>
          <a:p>
            <a:pPr lvl="0"/>
            <a:r>
              <a:rPr lang="en-US" dirty="0"/>
              <a:t>Author Name</a:t>
            </a:r>
          </a:p>
        </p:txBody>
      </p:sp>
      <p:sp>
        <p:nvSpPr>
          <p:cNvPr id="14" name="Text Placeholder 13">
            <a:extLst>
              <a:ext uri="{FF2B5EF4-FFF2-40B4-BE49-F238E27FC236}">
                <a16:creationId xmlns:a16="http://schemas.microsoft.com/office/drawing/2014/main" id="{4C2A0807-1CDE-5F49-A30A-6B9B299977E1}"/>
              </a:ext>
            </a:extLst>
          </p:cNvPr>
          <p:cNvSpPr>
            <a:spLocks noGrp="1"/>
          </p:cNvSpPr>
          <p:nvPr>
            <p:ph type="body" sz="quarter" idx="12" hasCustomPrompt="1"/>
          </p:nvPr>
        </p:nvSpPr>
        <p:spPr>
          <a:xfrm>
            <a:off x="3005138" y="3624753"/>
            <a:ext cx="2739170" cy="584200"/>
          </a:xfrm>
        </p:spPr>
        <p:txBody>
          <a:bodyPr>
            <a:normAutofit/>
          </a:bodyPr>
          <a:lstStyle>
            <a:lvl1pPr marL="0" indent="0">
              <a:buNone/>
              <a:defRPr sz="1200" baseline="0">
                <a:latin typeface="Open Sans" panose="020B0606030504020204" pitchFamily="34" charset="0"/>
              </a:defRPr>
            </a:lvl1pPr>
          </a:lstStyle>
          <a:p>
            <a:pPr lvl="0"/>
            <a:r>
              <a:rPr lang="en-US" dirty="0"/>
              <a:t>Lower Third Title</a:t>
            </a:r>
          </a:p>
        </p:txBody>
      </p:sp>
    </p:spTree>
    <p:extLst>
      <p:ext uri="{BB962C8B-B14F-4D97-AF65-F5344CB8AC3E}">
        <p14:creationId xmlns:p14="http://schemas.microsoft.com/office/powerpoint/2010/main" val="17271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Content_No Gray Backgroun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161795-AF74-6141-B77F-64153FAB4A6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p:cNvSpPr>
            <a:spLocks noGrp="1"/>
          </p:cNvSpPr>
          <p:nvPr>
            <p:ph type="title"/>
          </p:nvPr>
        </p:nvSpPr>
        <p:spPr>
          <a:xfrm>
            <a:off x="1144371"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9"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831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Content_No Bottom Ba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0254D4-82EE-7743-8DC5-A96F5C67993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6" name="Title 1"/>
          <p:cNvSpPr>
            <a:spLocks noGrp="1"/>
          </p:cNvSpPr>
          <p:nvPr>
            <p:ph type="title"/>
          </p:nvPr>
        </p:nvSpPr>
        <p:spPr>
          <a:xfrm>
            <a:off x="1144371"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151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_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03A33-EFE2-8C43-836B-41753232C69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3" name="Title 1"/>
          <p:cNvSpPr>
            <a:spLocks noGrp="1"/>
          </p:cNvSpPr>
          <p:nvPr>
            <p:ph type="title"/>
          </p:nvPr>
        </p:nvSpPr>
        <p:spPr>
          <a:xfrm>
            <a:off x="805778" y="1"/>
            <a:ext cx="7548179" cy="560552"/>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4" name="Content Placeholder 2"/>
          <p:cNvSpPr>
            <a:spLocks noGrp="1"/>
          </p:cNvSpPr>
          <p:nvPr>
            <p:ph idx="1"/>
          </p:nvPr>
        </p:nvSpPr>
        <p:spPr>
          <a:xfrm>
            <a:off x="814537"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33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ide-Based Headshot">
    <p:spTree>
      <p:nvGrpSpPr>
        <p:cNvPr id="1" name=""/>
        <p:cNvGrpSpPr/>
        <p:nvPr/>
      </p:nvGrpSpPr>
      <p:grpSpPr>
        <a:xfrm>
          <a:off x="0" y="0"/>
          <a:ext cx="0" cy="0"/>
          <a:chOff x="0" y="0"/>
          <a:chExt cx="0" cy="0"/>
        </a:xfrm>
      </p:grpSpPr>
      <p:pic>
        <p:nvPicPr>
          <p:cNvPr id="12" name="Picture 11" descr="Shape&#10;&#10;Description automatically generated">
            <a:extLst>
              <a:ext uri="{FF2B5EF4-FFF2-40B4-BE49-F238E27FC236}">
                <a16:creationId xmlns:a16="http://schemas.microsoft.com/office/drawing/2014/main" id="{DB9BA875-8F0C-B043-BBB0-CF947572DB0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6" name="Picture Placeholder 11">
            <a:extLst>
              <a:ext uri="{FF2B5EF4-FFF2-40B4-BE49-F238E27FC236}">
                <a16:creationId xmlns:a16="http://schemas.microsoft.com/office/drawing/2014/main" id="{F18C1000-CFD1-814F-9DAF-2DC7FBADDD96}"/>
              </a:ext>
            </a:extLst>
          </p:cNvPr>
          <p:cNvSpPr>
            <a:spLocks noGrp="1"/>
          </p:cNvSpPr>
          <p:nvPr>
            <p:ph type="pic" sz="quarter" idx="10"/>
          </p:nvPr>
        </p:nvSpPr>
        <p:spPr>
          <a:xfrm>
            <a:off x="536651" y="791375"/>
            <a:ext cx="2795075" cy="3560747"/>
          </a:xfrm>
          <a:effectLst>
            <a:outerShdw blurRad="50800" dist="38100" dir="5400000" algn="t" rotWithShape="0">
              <a:prstClr val="black">
                <a:alpha val="40000"/>
              </a:prstClr>
            </a:outerShdw>
          </a:effectLst>
        </p:spPr>
        <p:txBody>
          <a:bodyPr>
            <a:normAutofit/>
          </a:bodyPr>
          <a:lstStyle>
            <a:lvl1pPr marL="0" indent="0" algn="ctr">
              <a:buNone/>
              <a:defRPr sz="2800"/>
            </a:lvl1pPr>
          </a:lstStyle>
          <a:p>
            <a:endParaRPr lang="en-US" dirty="0"/>
          </a:p>
          <a:p>
            <a:r>
              <a:rPr lang="en-US" dirty="0"/>
              <a:t>Insert Author </a:t>
            </a:r>
          </a:p>
          <a:p>
            <a:r>
              <a:rPr lang="en-US" dirty="0"/>
              <a:t>Headshot Photo</a:t>
            </a:r>
          </a:p>
          <a:p>
            <a:r>
              <a:rPr lang="en-US" dirty="0"/>
              <a:t>Here</a:t>
            </a:r>
          </a:p>
        </p:txBody>
      </p:sp>
      <p:sp>
        <p:nvSpPr>
          <p:cNvPr id="3" name="Text Placeholder 2">
            <a:extLst>
              <a:ext uri="{FF2B5EF4-FFF2-40B4-BE49-F238E27FC236}">
                <a16:creationId xmlns:a16="http://schemas.microsoft.com/office/drawing/2014/main" id="{BD4601DF-3D69-3D45-B976-F47622BD405E}"/>
              </a:ext>
            </a:extLst>
          </p:cNvPr>
          <p:cNvSpPr>
            <a:spLocks noGrp="1"/>
          </p:cNvSpPr>
          <p:nvPr>
            <p:ph type="body" sz="quarter" idx="11" hasCustomPrompt="1"/>
          </p:nvPr>
        </p:nvSpPr>
        <p:spPr>
          <a:xfrm>
            <a:off x="3657599" y="203200"/>
            <a:ext cx="5197231" cy="863804"/>
          </a:xfrm>
        </p:spPr>
        <p:txBody>
          <a:bodyPr>
            <a:normAutofit/>
          </a:bodyPr>
          <a:lstStyle>
            <a:lvl1pPr marL="0" indent="0">
              <a:buNone/>
              <a:defRPr sz="2000" b="1" i="0" kern="800" baseline="0">
                <a:latin typeface="Open Sans" panose="020B0606030504020204" pitchFamily="34" charset="0"/>
              </a:defRPr>
            </a:lvl1pPr>
          </a:lstStyle>
          <a:p>
            <a:pPr lvl="0"/>
            <a:r>
              <a:rPr lang="en-US" dirty="0"/>
              <a:t>Lesson #: Title Here</a:t>
            </a:r>
          </a:p>
        </p:txBody>
      </p:sp>
      <p:sp>
        <p:nvSpPr>
          <p:cNvPr id="8" name="Text Placeholder 7">
            <a:extLst>
              <a:ext uri="{FF2B5EF4-FFF2-40B4-BE49-F238E27FC236}">
                <a16:creationId xmlns:a16="http://schemas.microsoft.com/office/drawing/2014/main" id="{40C425D4-B551-AD45-94B6-DB4297EE7332}"/>
              </a:ext>
            </a:extLst>
          </p:cNvPr>
          <p:cNvSpPr>
            <a:spLocks noGrp="1"/>
          </p:cNvSpPr>
          <p:nvPr>
            <p:ph type="body" sz="quarter" idx="12" hasCustomPrompt="1"/>
          </p:nvPr>
        </p:nvSpPr>
        <p:spPr>
          <a:xfrm>
            <a:off x="3657600" y="1066800"/>
            <a:ext cx="4853353" cy="3284538"/>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i="0" baseline="0"/>
            </a:lvl1pPr>
          </a:lstStyle>
          <a:p>
            <a:pPr marL="0" indent="0">
              <a:buNone/>
            </a:pPr>
            <a:r>
              <a:rPr lang="en-US" sz="1600" baseline="0" dirty="0">
                <a:latin typeface="Open Sans" panose="020B0606030504020204" pitchFamily="34" charset="0"/>
              </a:rPr>
              <a:t>1.1  Sub-lesson Title</a:t>
            </a:r>
          </a:p>
          <a:p>
            <a:pPr marL="0" indent="0">
              <a:buNone/>
            </a:pPr>
            <a:endParaRPr lang="en-US" sz="1600" i="1" baseline="0" dirty="0">
              <a:latin typeface="Open Sans" panose="020B0606030504020204" pitchFamily="34" charset="0"/>
            </a:endParaRPr>
          </a:p>
          <a:p>
            <a:pPr marL="0" indent="0">
              <a:buNone/>
            </a:pPr>
            <a:r>
              <a:rPr lang="en-US" sz="1600" baseline="0" dirty="0">
                <a:latin typeface="Open Sans" panose="020B0606030504020204" pitchFamily="34" charset="0"/>
              </a:rPr>
              <a:t>1.2  Sub-lesson Title</a:t>
            </a:r>
          </a:p>
          <a:p>
            <a:pPr marL="0" indent="0">
              <a:buNone/>
            </a:pPr>
            <a:endParaRPr lang="en-US" sz="1600" i="1" baseline="0" dirty="0">
              <a:latin typeface="Open Sans" panose="020B0606030504020204" pitchFamily="34" charset="0"/>
            </a:endParaRPr>
          </a:p>
          <a:p>
            <a:pPr marL="0" indent="0">
              <a:buNone/>
            </a:pPr>
            <a:r>
              <a:rPr lang="en-US" sz="1600" baseline="0" dirty="0">
                <a:latin typeface="Open Sans" panose="020B0606030504020204" pitchFamily="34" charset="0"/>
              </a:rPr>
              <a:t>1.3  Sub-lesson Title</a:t>
            </a:r>
          </a:p>
          <a:p>
            <a:pPr marL="0" indent="0">
              <a:buNone/>
            </a:pPr>
            <a:endParaRPr lang="en-US" sz="1600" i="1" baseline="0" dirty="0">
              <a:latin typeface="Open Sans" panose="020B0606030504020204" pitchFamily="34" charset="0"/>
            </a:endParaRPr>
          </a:p>
          <a:p>
            <a:pPr marL="0" indent="0">
              <a:buNone/>
            </a:pPr>
            <a:r>
              <a:rPr lang="en-US" sz="1600" baseline="0" dirty="0">
                <a:latin typeface="Open Sans" panose="020B0606030504020204" pitchFamily="34" charset="0"/>
              </a:rPr>
              <a:t>1.4  Sub-lesson Title</a:t>
            </a:r>
          </a:p>
          <a:p>
            <a:pPr marL="0" indent="0">
              <a:buNone/>
            </a:pPr>
            <a:endParaRPr lang="en-US" sz="1600" i="1" baseline="0" dirty="0">
              <a:latin typeface="Open Sans" panose="020B0606030504020204" pitchFamily="34" charset="0"/>
            </a:endParaRPr>
          </a:p>
          <a:p>
            <a:pPr marL="0" indent="0">
              <a:buNone/>
            </a:pPr>
            <a:r>
              <a:rPr lang="en-US" sz="1600" baseline="0" dirty="0">
                <a:latin typeface="Open Sans" panose="020B0606030504020204" pitchFamily="34" charset="0"/>
              </a:rPr>
              <a:t>1.5  Sub-lesson Title</a:t>
            </a:r>
            <a:endParaRPr lang="en-US" sz="1600" i="1" baseline="0" dirty="0">
              <a:latin typeface="Open Sans" panose="020B0606030504020204" pitchFamily="34" charset="0"/>
            </a:endParaRPr>
          </a:p>
        </p:txBody>
      </p:sp>
    </p:spTree>
    <p:extLst>
      <p:ext uri="{BB962C8B-B14F-4D97-AF65-F5344CB8AC3E}">
        <p14:creationId xmlns:p14="http://schemas.microsoft.com/office/powerpoint/2010/main" val="17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96ED5F27-70E5-4B4C-988B-9232507CFD0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793342" y="36576"/>
            <a:ext cx="7548179" cy="560552"/>
          </a:xfrm>
          <a:prstGeom prst="rect">
            <a:avLst/>
          </a:prstGeom>
        </p:spPr>
        <p:txBody>
          <a:bodyPr>
            <a:noAutofit/>
          </a:bodyPr>
          <a:lstStyle>
            <a:lvl1pPr algn="l">
              <a:defRPr sz="2600" baseline="0">
                <a:solidFill>
                  <a:srgbClr val="FFFFFF"/>
                </a:solidFill>
                <a:latin typeface="Open Sans" panose="020B0606030504020204" pitchFamily="34" charset="0"/>
              </a:defRPr>
            </a:lvl1pPr>
          </a:lstStyle>
          <a:p>
            <a:r>
              <a:rPr lang="en-US" dirty="0"/>
              <a:t>Click to edit Master title style</a:t>
            </a:r>
          </a:p>
        </p:txBody>
      </p:sp>
      <p:sp>
        <p:nvSpPr>
          <p:cNvPr id="3" name="Content Placeholder 2"/>
          <p:cNvSpPr>
            <a:spLocks noGrp="1"/>
          </p:cNvSpPr>
          <p:nvPr>
            <p:ph idx="1"/>
          </p:nvPr>
        </p:nvSpPr>
        <p:spPr>
          <a:xfrm>
            <a:off x="900501" y="924309"/>
            <a:ext cx="7333862" cy="3742941"/>
          </a:xfrm>
        </p:spPr>
        <p:txBody>
          <a:bodyPr>
            <a:noAutofit/>
          </a:bodyPr>
          <a:lstStyle>
            <a:lvl1pPr>
              <a:defRPr sz="2200" baseline="0">
                <a:latin typeface="Open Sans" panose="020B0606030504020204" pitchFamily="34" charset="0"/>
              </a:defRPr>
            </a:lvl1pPr>
            <a:lvl2pPr>
              <a:defRPr sz="2000" baseline="0">
                <a:latin typeface="Open Sans" panose="020B0606030504020204" pitchFamily="34" charset="0"/>
              </a:defRPr>
            </a:lvl2pPr>
            <a:lvl3pPr>
              <a:defRPr sz="1800" baseline="0">
                <a:latin typeface="Open Sans" panose="020B0606030504020204" pitchFamily="34" charset="0"/>
              </a:defRPr>
            </a:lvl3pPr>
            <a:lvl4pPr>
              <a:defRPr sz="1800" baseline="0">
                <a:latin typeface="Open Sans" panose="020B0606030504020204" pitchFamily="34" charset="0"/>
              </a:defRPr>
            </a:lvl4pPr>
            <a:lvl5pPr>
              <a:defRPr sz="1800" baseline="0">
                <a:latin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910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_Two Content">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D2225C24-701B-6B4D-B8C3-DFB49DB8C60B}"/>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3" name="Content Placeholder 2"/>
          <p:cNvSpPr>
            <a:spLocks noGrp="1"/>
          </p:cNvSpPr>
          <p:nvPr>
            <p:ph sz="half" idx="1"/>
          </p:nvPr>
        </p:nvSpPr>
        <p:spPr>
          <a:xfrm>
            <a:off x="457200" y="946140"/>
            <a:ext cx="4038600" cy="3394472"/>
          </a:xfrm>
        </p:spPr>
        <p:txBody>
          <a:bodyPr/>
          <a:lstStyle>
            <a:lvl1pPr>
              <a:defRPr sz="2200" baseline="0">
                <a:latin typeface="Open Sans" panose="020B0606030504020204" pitchFamily="34" charset="0"/>
              </a:defRPr>
            </a:lvl1pPr>
            <a:lvl2pPr>
              <a:defRPr sz="2000" baseline="0">
                <a:latin typeface="Open Sans" panose="020B0606030504020204" pitchFamily="34" charset="0"/>
              </a:defRPr>
            </a:lvl2pPr>
            <a:lvl3pPr>
              <a:defRPr sz="1800" baseline="0">
                <a:latin typeface="Open Sans" panose="020B0606030504020204" pitchFamily="34" charset="0"/>
              </a:defRPr>
            </a:lvl3pPr>
            <a:lvl4pPr>
              <a:defRPr sz="1800" baseline="0">
                <a:latin typeface="Open Sans" panose="020B0606030504020204" pitchFamily="34" charset="0"/>
              </a:defRPr>
            </a:lvl4pPr>
            <a:lvl5pPr>
              <a:defRPr sz="1800" baseline="0">
                <a:latin typeface="Open Sans" panose="020B0606030504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344" y="946356"/>
            <a:ext cx="4038600" cy="3394472"/>
          </a:xfrm>
        </p:spPr>
        <p:txBody>
          <a:bodyPr/>
          <a:lstStyle>
            <a:lvl1pPr>
              <a:defRPr sz="2200" baseline="0">
                <a:latin typeface="Open Sans" panose="020B0606030504020204" pitchFamily="34" charset="0"/>
              </a:defRPr>
            </a:lvl1pPr>
            <a:lvl2pPr>
              <a:defRPr sz="2000" baseline="0">
                <a:latin typeface="Open Sans" panose="020B0606030504020204" pitchFamily="34" charset="0"/>
              </a:defRPr>
            </a:lvl2pPr>
            <a:lvl3pPr>
              <a:defRPr sz="1800" baseline="0">
                <a:latin typeface="Open Sans" panose="020B0606030504020204" pitchFamily="34" charset="0"/>
              </a:defRPr>
            </a:lvl3pPr>
            <a:lvl4pPr>
              <a:defRPr sz="1800" baseline="0">
                <a:latin typeface="Open Sans" panose="020B0606030504020204" pitchFamily="34" charset="0"/>
              </a:defRPr>
            </a:lvl4pPr>
            <a:lvl5pPr>
              <a:defRPr sz="1800" baseline="0">
                <a:latin typeface="Open Sans" panose="020B0606030504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DD37E7A5-C794-114A-A34F-0378290F7C3F}"/>
              </a:ext>
            </a:extLst>
          </p:cNvPr>
          <p:cNvSpPr>
            <a:spLocks noGrp="1"/>
          </p:cNvSpPr>
          <p:nvPr>
            <p:ph type="title"/>
          </p:nvPr>
        </p:nvSpPr>
        <p:spPr>
          <a:xfrm>
            <a:off x="793342" y="36576"/>
            <a:ext cx="7548179" cy="560552"/>
          </a:xfrm>
          <a:prstGeom prst="rect">
            <a:avLst/>
          </a:prstGeom>
        </p:spPr>
        <p:txBody>
          <a:bodyPr>
            <a:noAutofit/>
          </a:bodyPr>
          <a:lstStyle>
            <a:lvl1pPr algn="l">
              <a:defRPr sz="2600" baseline="0">
                <a:solidFill>
                  <a:srgbClr val="FFFFFF"/>
                </a:solidFill>
                <a:latin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121960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_Images or Charts">
    <p:spTree>
      <p:nvGrpSpPr>
        <p:cNvPr id="1" name=""/>
        <p:cNvGrpSpPr/>
        <p:nvPr/>
      </p:nvGrpSpPr>
      <p:grpSpPr>
        <a:xfrm>
          <a:off x="0" y="0"/>
          <a:ext cx="0" cy="0"/>
          <a:chOff x="0" y="0"/>
          <a:chExt cx="0" cy="0"/>
        </a:xfrm>
      </p:grpSpPr>
      <p:pic>
        <p:nvPicPr>
          <p:cNvPr id="4" name="Picture 3" descr="Rectangle&#10;&#10;Description automatically generated with low confidence">
            <a:extLst>
              <a:ext uri="{FF2B5EF4-FFF2-40B4-BE49-F238E27FC236}">
                <a16:creationId xmlns:a16="http://schemas.microsoft.com/office/drawing/2014/main" id="{F5F86E6A-75F1-2D47-AE3C-B0A9022B4D62}"/>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8" name="Title 1">
            <a:extLst>
              <a:ext uri="{FF2B5EF4-FFF2-40B4-BE49-F238E27FC236}">
                <a16:creationId xmlns:a16="http://schemas.microsoft.com/office/drawing/2014/main" id="{375D909E-3FE8-6F4D-8B9A-A9DF9A07F5C3}"/>
              </a:ext>
            </a:extLst>
          </p:cNvPr>
          <p:cNvSpPr>
            <a:spLocks noGrp="1"/>
          </p:cNvSpPr>
          <p:nvPr>
            <p:ph type="title"/>
          </p:nvPr>
        </p:nvSpPr>
        <p:spPr>
          <a:xfrm>
            <a:off x="793342" y="36576"/>
            <a:ext cx="7548179" cy="560552"/>
          </a:xfrm>
          <a:prstGeom prst="rect">
            <a:avLst/>
          </a:prstGeom>
        </p:spPr>
        <p:txBody>
          <a:bodyPr>
            <a:noAutofit/>
          </a:bodyPr>
          <a:lstStyle>
            <a:lvl1pPr algn="l">
              <a:defRPr sz="2600" baseline="0">
                <a:solidFill>
                  <a:srgbClr val="FFFFFF"/>
                </a:solidFill>
                <a:latin typeface="Open Sans" panose="020B060603050402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DBE6267E-0F06-BD40-979A-789D74388117}"/>
              </a:ext>
            </a:extLst>
          </p:cNvPr>
          <p:cNvSpPr>
            <a:spLocks noGrp="1"/>
          </p:cNvSpPr>
          <p:nvPr>
            <p:ph idx="1"/>
          </p:nvPr>
        </p:nvSpPr>
        <p:spPr>
          <a:xfrm>
            <a:off x="900501" y="924309"/>
            <a:ext cx="7333862" cy="3742941"/>
          </a:xfrm>
        </p:spPr>
        <p:txBody>
          <a:bodyPr>
            <a:noAutofit/>
          </a:bodyPr>
          <a:lstStyle>
            <a:lvl1pPr>
              <a:defRPr sz="2200" baseline="0">
                <a:latin typeface="Open Sans" panose="020B0606030504020204" pitchFamily="34" charset="0"/>
              </a:defRPr>
            </a:lvl1pPr>
            <a:lvl2pPr>
              <a:defRPr sz="2000" baseline="0">
                <a:latin typeface="Open Sans" panose="020B0606030504020204" pitchFamily="34" charset="0"/>
              </a:defRPr>
            </a:lvl2pPr>
            <a:lvl3pPr>
              <a:defRPr sz="1800" baseline="0">
                <a:latin typeface="Open Sans" panose="020B0606030504020204" pitchFamily="34" charset="0"/>
              </a:defRPr>
            </a:lvl3pPr>
            <a:lvl4pPr>
              <a:defRPr sz="1800" baseline="0">
                <a:latin typeface="Open Sans" panose="020B0606030504020204" pitchFamily="34" charset="0"/>
              </a:defRPr>
            </a:lvl4pPr>
            <a:lvl5pPr>
              <a:defRPr sz="1800" baseline="0">
                <a:latin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8748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E3EC92-0BF8-B04C-BDA1-D36DC16EC2C4}"/>
              </a:ext>
            </a:extLst>
          </p:cNvPr>
          <p:cNvPicPr>
            <a:picLocks noChangeAspect="1"/>
          </p:cNvPicPr>
          <p:nvPr userDrawn="1"/>
        </p:nvPicPr>
        <p:blipFill>
          <a:blip r:embed="rId2"/>
          <a:stretch>
            <a:fillRect/>
          </a:stretch>
        </p:blipFill>
        <p:spPr>
          <a:xfrm>
            <a:off x="0" y="-111061"/>
            <a:ext cx="9144000" cy="5143500"/>
          </a:xfrm>
          <a:prstGeom prst="rect">
            <a:avLst/>
          </a:prstGeom>
        </p:spPr>
      </p:pic>
      <p:sp>
        <p:nvSpPr>
          <p:cNvPr id="2" name="Title 1"/>
          <p:cNvSpPr>
            <a:spLocks noGrp="1"/>
          </p:cNvSpPr>
          <p:nvPr>
            <p:ph type="ctrTitle" hasCustomPrompt="1"/>
          </p:nvPr>
        </p:nvSpPr>
        <p:spPr>
          <a:xfrm>
            <a:off x="3836832" y="1597819"/>
            <a:ext cx="4975394" cy="1102519"/>
          </a:xfrm>
          <a:prstGeom prst="rect">
            <a:avLst/>
          </a:prstGeom>
        </p:spPr>
        <p:txBody>
          <a:bodyPr>
            <a:noAutofit/>
          </a:bodyPr>
          <a:lstStyle>
            <a:lvl1pPr algn="l">
              <a:defRPr sz="3600" b="0" baseline="0">
                <a:solidFill>
                  <a:schemeClr val="tx1"/>
                </a:solidFill>
              </a:defRPr>
            </a:lvl1pPr>
          </a:lstStyle>
          <a:p>
            <a:r>
              <a:rPr lang="en-US" dirty="0"/>
              <a:t>Lesson #: Lesson Name</a:t>
            </a:r>
          </a:p>
        </p:txBody>
      </p:sp>
      <p:sp>
        <p:nvSpPr>
          <p:cNvPr id="3" name="Subtitle 2"/>
          <p:cNvSpPr>
            <a:spLocks noGrp="1"/>
          </p:cNvSpPr>
          <p:nvPr>
            <p:ph type="subTitle" idx="1" hasCustomPrompt="1"/>
          </p:nvPr>
        </p:nvSpPr>
        <p:spPr>
          <a:xfrm>
            <a:off x="3836831" y="2788538"/>
            <a:ext cx="4975395" cy="1314450"/>
          </a:xfrm>
        </p:spPr>
        <p:txBody>
          <a:bodyPr>
            <a:normAutofit/>
          </a:bodyPr>
          <a:lstStyle>
            <a:lvl1pPr marL="685800" indent="-630936" algn="l">
              <a:buNone/>
              <a:tabLst>
                <a:tab pos="574675" algn="l"/>
              </a:tabLst>
              <a:defRPr sz="2800" b="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 	Learning objective or      Sub-lesson Title</a:t>
            </a:r>
          </a:p>
        </p:txBody>
      </p:sp>
    </p:spTree>
    <p:extLst>
      <p:ext uri="{BB962C8B-B14F-4D97-AF65-F5344CB8AC3E}">
        <p14:creationId xmlns:p14="http://schemas.microsoft.com/office/powerpoint/2010/main" val="312825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823434-19E5-7244-957A-48409271A875}"/>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38620"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1147379" y="814771"/>
            <a:ext cx="6839712"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277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Two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0CCCA5-FF07-3E49-BCA2-619E38AACDE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78831"/>
            <a:ext cx="7552944"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946140"/>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344" y="946356"/>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039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Images or Chart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56CC22-FD07-7A4D-847A-EADD8CC5182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78830"/>
            <a:ext cx="7556938" cy="557784"/>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7"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618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28B0A6C-EF38-9441-ADBF-8FE45FA6C46E}" type="datetimeFigureOut">
              <a:rPr lang="en-US" smtClean="0"/>
              <a:t>8/1/2022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D032D76-6BE4-154B-A130-37D069E42354}" type="slidenum">
              <a:rPr lang="en-US" smtClean="0"/>
              <a:t>‹#›</a:t>
            </a:fld>
            <a:endParaRPr lang="en-US"/>
          </a:p>
        </p:txBody>
      </p:sp>
      <p:sp>
        <p:nvSpPr>
          <p:cNvPr id="7" name="Title 1"/>
          <p:cNvSpPr txBox="1">
            <a:spLocks/>
          </p:cNvSpPr>
          <p:nvPr userDrawn="1"/>
        </p:nvSpPr>
        <p:spPr>
          <a:xfrm>
            <a:off x="457200" y="210636"/>
            <a:ext cx="8229600"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pPr algn="ctr"/>
            <a:r>
              <a:rPr lang="en-US" dirty="0">
                <a:solidFill>
                  <a:schemeClr val="tx1"/>
                </a:solidFill>
              </a:rPr>
              <a:t>Click to edit Master title style</a:t>
            </a:r>
          </a:p>
        </p:txBody>
      </p:sp>
    </p:spTree>
    <p:extLst>
      <p:ext uri="{BB962C8B-B14F-4D97-AF65-F5344CB8AC3E}">
        <p14:creationId xmlns:p14="http://schemas.microsoft.com/office/powerpoint/2010/main" val="3037476572"/>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49" r:id="rId6"/>
    <p:sldLayoutId id="2147483650" r:id="rId7"/>
    <p:sldLayoutId id="2147483652" r:id="rId8"/>
    <p:sldLayoutId id="2147483654" r:id="rId9"/>
    <p:sldLayoutId id="2147483656" r:id="rId10"/>
    <p:sldLayoutId id="2147483657" r:id="rId11"/>
    <p:sldLayoutId id="2147483655" r:id="rId12"/>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gular.io/guide/styleguid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068" y="312434"/>
            <a:ext cx="6797758" cy="628090"/>
          </a:xfrm>
        </p:spPr>
        <p:txBody>
          <a:bodyPr/>
          <a:lstStyle/>
          <a:p>
            <a:r>
              <a:rPr lang="en-GB" sz="2800" dirty="0">
                <a:solidFill>
                  <a:srgbClr val="005B70"/>
                </a:solidFill>
              </a:rPr>
              <a:t>Single-Page Applications</a:t>
            </a:r>
            <a:endParaRPr lang="en-US" sz="2800" dirty="0">
              <a:solidFill>
                <a:srgbClr val="005B70"/>
              </a:solidFill>
            </a:endParaRPr>
          </a:p>
        </p:txBody>
      </p:sp>
      <p:sp>
        <p:nvSpPr>
          <p:cNvPr id="7" name="Subtitle 2">
            <a:extLst>
              <a:ext uri="{FF2B5EF4-FFF2-40B4-BE49-F238E27FC236}">
                <a16:creationId xmlns:a16="http://schemas.microsoft.com/office/drawing/2014/main" id="{5E04218F-10E0-4B14-BDB1-FF256EC12F2E}"/>
              </a:ext>
            </a:extLst>
          </p:cNvPr>
          <p:cNvSpPr>
            <a:spLocks noGrp="1"/>
          </p:cNvSpPr>
          <p:nvPr>
            <p:ph type="subTitle" idx="1"/>
          </p:nvPr>
        </p:nvSpPr>
        <p:spPr>
          <a:xfrm>
            <a:off x="1832965" y="1296171"/>
            <a:ext cx="6233685" cy="1589680"/>
          </a:xfrm>
        </p:spPr>
        <p:txBody>
          <a:bodyPr>
            <a:normAutofit/>
          </a:bodyPr>
          <a:lstStyle/>
          <a:p>
            <a:pPr marL="512763" indent="-457200">
              <a:buFont typeface="+mj-lt"/>
              <a:buAutoNum type="arabicPeriod"/>
              <a:tabLst>
                <a:tab pos="446088" algn="l"/>
              </a:tabLst>
            </a:pPr>
            <a:r>
              <a:rPr lang="en-GB" sz="2200" dirty="0"/>
              <a:t>Overview of SPAs</a:t>
            </a:r>
          </a:p>
          <a:p>
            <a:pPr marL="512763" indent="-457200">
              <a:buFont typeface="+mj-lt"/>
              <a:buAutoNum type="arabicPeriod"/>
              <a:tabLst>
                <a:tab pos="446088" algn="l"/>
              </a:tabLst>
            </a:pPr>
            <a:r>
              <a:rPr lang="en-GB" sz="2200" dirty="0"/>
              <a:t>Creating components</a:t>
            </a:r>
          </a:p>
          <a:p>
            <a:pPr marL="512763" indent="-457200">
              <a:buFont typeface="+mj-lt"/>
              <a:buAutoNum type="arabicPeriod"/>
              <a:tabLst>
                <a:tab pos="446088" algn="l"/>
              </a:tabLst>
            </a:pPr>
            <a:r>
              <a:rPr lang="en-GB" sz="2200" dirty="0"/>
              <a:t>Angular routing</a:t>
            </a:r>
          </a:p>
          <a:p>
            <a:pPr marL="512763" indent="-457200">
              <a:buFont typeface="+mj-lt"/>
              <a:buAutoNum type="arabicPeriod"/>
              <a:tabLst>
                <a:tab pos="446088" algn="l"/>
              </a:tabLst>
            </a:pPr>
            <a:endParaRPr lang="en-GB" sz="2200" dirty="0"/>
          </a:p>
          <a:p>
            <a:pPr marL="512763" indent="-457200">
              <a:buFont typeface="+mj-lt"/>
              <a:buAutoNum type="arabicPeriod"/>
              <a:tabLst>
                <a:tab pos="446088" algn="l"/>
              </a:tabLst>
            </a:pPr>
            <a:endParaRPr lang="en-GB" sz="2200" dirty="0"/>
          </a:p>
        </p:txBody>
      </p:sp>
      <p:sp>
        <p:nvSpPr>
          <p:cNvPr id="4" name="TextBox 3">
            <a:extLst>
              <a:ext uri="{FF2B5EF4-FFF2-40B4-BE49-F238E27FC236}">
                <a16:creationId xmlns:a16="http://schemas.microsoft.com/office/drawing/2014/main" id="{3AB04D57-C99D-073F-8FE9-AB35F992A314}"/>
              </a:ext>
            </a:extLst>
          </p:cNvPr>
          <p:cNvSpPr txBox="1"/>
          <p:nvPr/>
        </p:nvSpPr>
        <p:spPr>
          <a:xfrm>
            <a:off x="1565681" y="3232860"/>
            <a:ext cx="6992883" cy="923964"/>
          </a:xfrm>
          <a:prstGeom prst="rect">
            <a:avLst/>
          </a:prstGeom>
          <a:noFill/>
        </p:spPr>
        <p:txBody>
          <a:bodyPr wrap="square" rtlCol="0" anchor="ctr" anchorCtr="0">
            <a:noAutofit/>
          </a:bodyPr>
          <a:lstStyle/>
          <a:p>
            <a:pPr>
              <a:spcBef>
                <a:spcPts val="600"/>
              </a:spcBef>
            </a:pPr>
            <a:r>
              <a:rPr lang="en-GB" sz="1400" b="1" dirty="0">
                <a:solidFill>
                  <a:srgbClr val="005B70"/>
                </a:solidFill>
                <a:latin typeface="Courier New" panose="02070309020205020404" pitchFamily="49" charset="0"/>
                <a:cs typeface="Courier New" panose="02070309020205020404" pitchFamily="49" charset="0"/>
              </a:rPr>
              <a:t> Demo app:   </a:t>
            </a:r>
            <a:r>
              <a:rPr lang="en-GB" sz="1400" b="1" dirty="0" err="1">
                <a:solidFill>
                  <a:srgbClr val="005B70"/>
                </a:solidFill>
                <a:latin typeface="Courier New" panose="02070309020205020404" pitchFamily="49" charset="0"/>
                <a:cs typeface="Courier New" panose="02070309020205020404" pitchFamily="49" charset="0"/>
              </a:rPr>
              <a:t>AngularDev</a:t>
            </a:r>
            <a:r>
              <a:rPr lang="en-GB" sz="1400" b="1" dirty="0">
                <a:solidFill>
                  <a:srgbClr val="005B70"/>
                </a:solidFill>
                <a:latin typeface="Courier New" panose="02070309020205020404" pitchFamily="49" charset="0"/>
                <a:cs typeface="Courier New" panose="02070309020205020404" pitchFamily="49" charset="0"/>
              </a:rPr>
              <a:t>/Demos/02-SinglePageApps/</a:t>
            </a:r>
            <a:r>
              <a:rPr lang="en-GB" sz="1400" b="1" dirty="0" err="1">
                <a:solidFill>
                  <a:srgbClr val="005B70"/>
                </a:solidFill>
                <a:latin typeface="Courier New" panose="02070309020205020404" pitchFamily="49" charset="0"/>
                <a:cs typeface="Courier New" panose="02070309020205020404" pitchFamily="49" charset="0"/>
              </a:rPr>
              <a:t>DemoApp</a:t>
            </a:r>
            <a:endParaRPr lang="en-GB" sz="1400" b="1" dirty="0">
              <a:solidFill>
                <a:srgbClr val="005B70"/>
              </a:solidFill>
              <a:latin typeface="Courier New" panose="02070309020205020404" pitchFamily="49" charset="0"/>
              <a:cs typeface="Courier New" panose="02070309020205020404" pitchFamily="49" charset="0"/>
            </a:endParaRPr>
          </a:p>
          <a:p>
            <a:pPr>
              <a:spcBef>
                <a:spcPts val="600"/>
              </a:spcBef>
            </a:pPr>
            <a:r>
              <a:rPr lang="en-GB" sz="1400" b="1" dirty="0">
                <a:solidFill>
                  <a:srgbClr val="005B70"/>
                </a:solidFill>
                <a:latin typeface="Courier New" panose="02070309020205020404" pitchFamily="49" charset="0"/>
                <a:cs typeface="Courier New" panose="02070309020205020404" pitchFamily="49" charset="0"/>
              </a:rPr>
              <a:t> To install: </a:t>
            </a:r>
            <a:r>
              <a:rPr lang="en-GB" sz="1400" b="1" dirty="0" err="1">
                <a:solidFill>
                  <a:srgbClr val="005B70"/>
                </a:solidFill>
                <a:latin typeface="Courier New" panose="02070309020205020404" pitchFamily="49" charset="0"/>
                <a:cs typeface="Courier New" panose="02070309020205020404" pitchFamily="49" charset="0"/>
              </a:rPr>
              <a:t>npm</a:t>
            </a:r>
            <a:r>
              <a:rPr lang="en-GB" sz="1400" b="1" dirty="0">
                <a:solidFill>
                  <a:srgbClr val="005B70"/>
                </a:solidFill>
                <a:latin typeface="Courier New" panose="02070309020205020404" pitchFamily="49" charset="0"/>
                <a:cs typeface="Courier New" panose="02070309020205020404" pitchFamily="49" charset="0"/>
              </a:rPr>
              <a:t> install  </a:t>
            </a:r>
          </a:p>
          <a:p>
            <a:pPr>
              <a:spcBef>
                <a:spcPts val="600"/>
              </a:spcBef>
            </a:pPr>
            <a:r>
              <a:rPr lang="en-GB" sz="1400" b="1" dirty="0">
                <a:solidFill>
                  <a:srgbClr val="005B70"/>
                </a:solidFill>
                <a:latin typeface="Courier New" panose="02070309020205020404" pitchFamily="49" charset="0"/>
                <a:cs typeface="Courier New" panose="02070309020205020404" pitchFamily="49" charset="0"/>
              </a:rPr>
              <a:t> To run:     ng serve</a:t>
            </a:r>
          </a:p>
        </p:txBody>
      </p:sp>
    </p:spTree>
    <p:extLst>
      <p:ext uri="{BB962C8B-B14F-4D97-AF65-F5344CB8AC3E}">
        <p14:creationId xmlns:p14="http://schemas.microsoft.com/office/powerpoint/2010/main" val="137590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How to Create a Component</a:t>
            </a:r>
          </a:p>
        </p:txBody>
      </p:sp>
      <p:sp>
        <p:nvSpPr>
          <p:cNvPr id="5123" name="Rectangle 3"/>
          <p:cNvSpPr>
            <a:spLocks noGrp="1" noChangeArrowheads="1"/>
          </p:cNvSpPr>
          <p:nvPr>
            <p:ph idx="1"/>
          </p:nvPr>
        </p:nvSpPr>
        <p:spPr/>
        <p:txBody>
          <a:bodyPr/>
          <a:lstStyle/>
          <a:p>
            <a:r>
              <a:rPr lang="en-GB" dirty="0"/>
              <a:t>This is how we created the </a:t>
            </a:r>
            <a:r>
              <a:rPr lang="en-GB" i="1" dirty="0"/>
              <a:t>home</a:t>
            </a:r>
            <a:r>
              <a:rPr lang="en-GB" dirty="0"/>
              <a:t> component in our demo application, using Angular CLI</a:t>
            </a:r>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dirty="0"/>
              <a:t>Angular CLI adheres to the Angular style guide:</a:t>
            </a:r>
          </a:p>
          <a:p>
            <a:pPr lvl="1"/>
            <a:r>
              <a:rPr lang="en-GB" dirty="0">
                <a:hlinkClick r:id="rId3"/>
              </a:rPr>
              <a:t>https://angular.io/guide/styleguide</a:t>
            </a:r>
            <a:r>
              <a:rPr lang="en-GB" dirty="0"/>
              <a:t> </a:t>
            </a:r>
          </a:p>
          <a:p>
            <a:endParaRPr lang="en-GB" dirty="0"/>
          </a:p>
        </p:txBody>
      </p:sp>
      <p:sp>
        <p:nvSpPr>
          <p:cNvPr id="5" name="Footer Placeholder 3">
            <a:extLst>
              <a:ext uri="{FF2B5EF4-FFF2-40B4-BE49-F238E27FC236}">
                <a16:creationId xmlns:a16="http://schemas.microsoft.com/office/drawing/2014/main" id="{69790BB6-C869-4D62-AFA1-072723203BD6}"/>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10</a:t>
            </a:fld>
            <a:endParaRPr lang="en-GB" dirty="0">
              <a:solidFill>
                <a:srgbClr val="1F497D"/>
              </a:solidFill>
              <a:latin typeface="Calibri"/>
            </a:endParaRPr>
          </a:p>
        </p:txBody>
      </p:sp>
      <p:sp>
        <p:nvSpPr>
          <p:cNvPr id="2" name="TextBox 1">
            <a:extLst>
              <a:ext uri="{FF2B5EF4-FFF2-40B4-BE49-F238E27FC236}">
                <a16:creationId xmlns:a16="http://schemas.microsoft.com/office/drawing/2014/main" id="{13BE5FAB-ABB6-4BE2-8951-77595FD2A039}"/>
              </a:ext>
            </a:extLst>
          </p:cNvPr>
          <p:cNvSpPr txBox="1"/>
          <p:nvPr/>
        </p:nvSpPr>
        <p:spPr>
          <a:xfrm>
            <a:off x="1348116" y="1653720"/>
            <a:ext cx="6465199" cy="307777"/>
          </a:xfrm>
          <a:prstGeom prst="rect">
            <a:avLst/>
          </a:prstGeom>
          <a:solidFill>
            <a:schemeClr val="tx1"/>
          </a:solidFill>
        </p:spPr>
        <p:txBody>
          <a:bodyPr wrap="square" rtlCol="0">
            <a:spAutoFit/>
          </a:bodyPr>
          <a:lstStyle/>
          <a:p>
            <a:r>
              <a:rPr lang="en-GB" sz="1400" dirty="0">
                <a:solidFill>
                  <a:schemeClr val="bg1"/>
                </a:solidFill>
                <a:latin typeface="Courier New" panose="02070309020205020404" pitchFamily="49" charset="0"/>
                <a:cs typeface="Courier New" panose="02070309020205020404" pitchFamily="49" charset="0"/>
              </a:rPr>
              <a:t>ng g component home</a:t>
            </a:r>
          </a:p>
        </p:txBody>
      </p:sp>
      <p:sp>
        <p:nvSpPr>
          <p:cNvPr id="4" name="Arrow: Down 3">
            <a:extLst>
              <a:ext uri="{FF2B5EF4-FFF2-40B4-BE49-F238E27FC236}">
                <a16:creationId xmlns:a16="http://schemas.microsoft.com/office/drawing/2014/main" id="{74B19735-3B22-4317-96FC-25052A066AA8}"/>
              </a:ext>
            </a:extLst>
          </p:cNvPr>
          <p:cNvSpPr/>
          <p:nvPr/>
        </p:nvSpPr>
        <p:spPr>
          <a:xfrm>
            <a:off x="1612778" y="1962604"/>
            <a:ext cx="415344" cy="42500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58A037A4-75A3-5C5E-E79B-2C9D54B8CED2}"/>
              </a:ext>
            </a:extLst>
          </p:cNvPr>
          <p:cNvPicPr>
            <a:picLocks noChangeAspect="1"/>
          </p:cNvPicPr>
          <p:nvPr/>
        </p:nvPicPr>
        <p:blipFill>
          <a:blip r:embed="rId4"/>
          <a:stretch>
            <a:fillRect/>
          </a:stretch>
        </p:blipFill>
        <p:spPr>
          <a:xfrm>
            <a:off x="1348115" y="2407513"/>
            <a:ext cx="6446553" cy="1164696"/>
          </a:xfrm>
          <a:prstGeom prst="rect">
            <a:avLst/>
          </a:prstGeom>
        </p:spPr>
      </p:pic>
    </p:spTree>
    <p:extLst>
      <p:ext uri="{BB962C8B-B14F-4D97-AF65-F5344CB8AC3E}">
        <p14:creationId xmlns:p14="http://schemas.microsoft.com/office/powerpoint/2010/main" val="206449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Reviewing the Component (1 of 3)</a:t>
            </a:r>
          </a:p>
        </p:txBody>
      </p:sp>
      <p:sp>
        <p:nvSpPr>
          <p:cNvPr id="5123" name="Rectangle 3"/>
          <p:cNvSpPr>
            <a:spLocks noGrp="1" noChangeArrowheads="1"/>
          </p:cNvSpPr>
          <p:nvPr>
            <p:ph idx="1"/>
          </p:nvPr>
        </p:nvSpPr>
        <p:spPr/>
        <p:txBody>
          <a:bodyPr/>
          <a:lstStyle/>
          <a:p>
            <a:pPr eaLnBrk="1" hangingPunct="1"/>
            <a:r>
              <a:rPr lang="en-GB" dirty="0">
                <a:ea typeface="Open Sans" panose="020B0606030504020204" pitchFamily="34" charset="0"/>
                <a:cs typeface="Open Sans" panose="020B0606030504020204" pitchFamily="34" charset="0"/>
              </a:rPr>
              <a:t>Angular CLI created a new folder for the component</a:t>
            </a:r>
          </a:p>
          <a:p>
            <a:pPr lvl="1" eaLnBrk="1" hangingPunct="1"/>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/app/home</a:t>
            </a:r>
          </a:p>
          <a:p>
            <a:pPr lvl="1" eaLnBrk="1" hangingPunct="1"/>
            <a:endParaRPr lang="en-GB" dirty="0">
              <a:latin typeface="+mj-lt"/>
            </a:endParaRPr>
          </a:p>
          <a:p>
            <a:r>
              <a:rPr lang="en-GB" dirty="0">
                <a:ea typeface="Open Sans" panose="020B0606030504020204" pitchFamily="34" charset="0"/>
                <a:cs typeface="Open Sans" panose="020B0606030504020204" pitchFamily="34" charset="0"/>
              </a:rPr>
              <a:t>Angular CLI created 4 files for the component, using a standardized file-naming convention:</a:t>
            </a:r>
          </a:p>
          <a:p>
            <a:pPr lvl="1"/>
            <a:r>
              <a:rPr lang="en-GB" dirty="0">
                <a:latin typeface="Courier New" panose="02070309020205020404" pitchFamily="49" charset="0"/>
                <a:cs typeface="Courier New" panose="02070309020205020404" pitchFamily="49" charset="0"/>
              </a:rPr>
              <a:t>home.component.ts</a:t>
            </a:r>
          </a:p>
          <a:p>
            <a:pPr lvl="1"/>
            <a:r>
              <a:rPr lang="en-GB" dirty="0">
                <a:latin typeface="Courier New" panose="02070309020205020404" pitchFamily="49" charset="0"/>
                <a:cs typeface="Courier New" panose="02070309020205020404" pitchFamily="49" charset="0"/>
              </a:rPr>
              <a:t>home.component.html</a:t>
            </a:r>
          </a:p>
          <a:p>
            <a:pPr lvl="1"/>
            <a:r>
              <a:rPr lang="en-GB" dirty="0">
                <a:latin typeface="Courier New" panose="02070309020205020404" pitchFamily="49" charset="0"/>
                <a:cs typeface="Courier New" panose="02070309020205020404" pitchFamily="49" charset="0"/>
              </a:rPr>
              <a:t>home.component.css</a:t>
            </a:r>
          </a:p>
          <a:p>
            <a:pPr lvl="1"/>
            <a:r>
              <a:rPr lang="en-GB" dirty="0">
                <a:latin typeface="Courier New" panose="02070309020205020404" pitchFamily="49" charset="0"/>
                <a:cs typeface="Courier New" panose="02070309020205020404" pitchFamily="49" charset="0"/>
              </a:rPr>
              <a:t>home.component.spec.ts</a:t>
            </a:r>
          </a:p>
          <a:p>
            <a:endParaRPr lang="en-GB" dirty="0">
              <a:latin typeface="+mj-lt"/>
            </a:endParaRPr>
          </a:p>
        </p:txBody>
      </p:sp>
      <p:sp>
        <p:nvSpPr>
          <p:cNvPr id="5" name="Footer Placeholder 3">
            <a:extLst>
              <a:ext uri="{FF2B5EF4-FFF2-40B4-BE49-F238E27FC236}">
                <a16:creationId xmlns:a16="http://schemas.microsoft.com/office/drawing/2014/main" id="{CB57E16F-E9FA-43A4-9D2F-E8D59F699824}"/>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11</a:t>
            </a:fld>
            <a:endParaRPr lang="en-GB" dirty="0">
              <a:solidFill>
                <a:srgbClr val="1F497D"/>
              </a:solidFill>
              <a:latin typeface="Calibri"/>
            </a:endParaRPr>
          </a:p>
        </p:txBody>
      </p:sp>
    </p:spTree>
    <p:extLst>
      <p:ext uri="{BB962C8B-B14F-4D97-AF65-F5344CB8AC3E}">
        <p14:creationId xmlns:p14="http://schemas.microsoft.com/office/powerpoint/2010/main" val="411903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Reviewing the Component (2 of 3)</a:t>
            </a:r>
          </a:p>
        </p:txBody>
      </p:sp>
      <p:sp>
        <p:nvSpPr>
          <p:cNvPr id="5123" name="Rectangle 3"/>
          <p:cNvSpPr>
            <a:spLocks noGrp="1" noChangeArrowheads="1"/>
          </p:cNvSpPr>
          <p:nvPr>
            <p:ph idx="1"/>
          </p:nvPr>
        </p:nvSpPr>
        <p:spPr/>
        <p:txBody>
          <a:bodyPr/>
          <a:lstStyle/>
          <a:p>
            <a:r>
              <a:rPr lang="en-GB" dirty="0">
                <a:ea typeface="Open Sans" panose="020B0606030504020204" pitchFamily="34" charset="0"/>
                <a:cs typeface="Open Sans" panose="020B0606030504020204" pitchFamily="34" charset="0"/>
              </a:rPr>
              <a:t>Here's the code in </a:t>
            </a:r>
            <a:r>
              <a:rPr lang="en-GB" dirty="0">
                <a:latin typeface="Courier New" panose="02070309020205020404" pitchFamily="49" charset="0"/>
                <a:cs typeface="Courier New" panose="02070309020205020404" pitchFamily="49" charset="0"/>
              </a:rPr>
              <a:t>home.component.ts</a:t>
            </a:r>
            <a:r>
              <a:rPr lang="en-GB" dirty="0">
                <a:latin typeface="+mj-lt"/>
              </a:rPr>
              <a:t>:</a:t>
            </a:r>
          </a:p>
          <a:p>
            <a:pPr lvl="1"/>
            <a:r>
              <a:rPr lang="en-GB" dirty="0">
                <a:ea typeface="Open Sans" panose="020B0606030504020204" pitchFamily="34" charset="0"/>
                <a:cs typeface="Open Sans" panose="020B0606030504020204" pitchFamily="34" charset="0"/>
              </a:rPr>
              <a:t>We'll discuss </a:t>
            </a:r>
            <a:r>
              <a:rPr lang="en-GB" dirty="0">
                <a:latin typeface="Courier New" panose="02070309020205020404" pitchFamily="49" charset="0"/>
                <a:cs typeface="Courier New" panose="02070309020205020404" pitchFamily="49" charset="0"/>
              </a:rPr>
              <a:t>constructor()</a:t>
            </a:r>
            <a:r>
              <a:rPr lang="en-GB" dirty="0">
                <a:ea typeface="Open Sans" panose="020B0606030504020204" pitchFamily="34" charset="0"/>
                <a:cs typeface="Open Sans" panose="020B0606030504020204" pitchFamily="34" charset="0"/>
              </a:rPr>
              <a:t> and </a:t>
            </a:r>
            <a:r>
              <a:rPr lang="en-GB" dirty="0" err="1">
                <a:latin typeface="Courier New" panose="02070309020205020404" pitchFamily="49" charset="0"/>
                <a:cs typeface="Courier New" panose="02070309020205020404" pitchFamily="49" charset="0"/>
              </a:rPr>
              <a:t>ngOnInit</a:t>
            </a:r>
            <a:r>
              <a:rPr lang="en-GB" dirty="0">
                <a:latin typeface="Courier New" panose="02070309020205020404" pitchFamily="49" charset="0"/>
                <a:cs typeface="Courier New" panose="02070309020205020404" pitchFamily="49" charset="0"/>
              </a:rPr>
              <a:t>()</a:t>
            </a:r>
            <a:r>
              <a:rPr lang="en-GB" dirty="0">
                <a:ea typeface="Open Sans" panose="020B0606030504020204" pitchFamily="34" charset="0"/>
                <a:cs typeface="Open Sans" panose="020B0606030504020204" pitchFamily="34" charset="0"/>
              </a:rPr>
              <a:t> later</a:t>
            </a:r>
          </a:p>
        </p:txBody>
      </p:sp>
      <p:sp>
        <p:nvSpPr>
          <p:cNvPr id="5" name="Footer Placeholder 3">
            <a:extLst>
              <a:ext uri="{FF2B5EF4-FFF2-40B4-BE49-F238E27FC236}">
                <a16:creationId xmlns:a16="http://schemas.microsoft.com/office/drawing/2014/main" id="{CB57E16F-E9FA-43A4-9D2F-E8D59F699824}"/>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12</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6A888E2C-1378-4B96-B1AC-6D08FDDDCE97}"/>
              </a:ext>
            </a:extLst>
          </p:cNvPr>
          <p:cNvSpPr>
            <a:spLocks noChangeArrowheads="1"/>
          </p:cNvSpPr>
          <p:nvPr/>
        </p:nvSpPr>
        <p:spPr bwMode="auto">
          <a:xfrm>
            <a:off x="1340958" y="1716592"/>
            <a:ext cx="7298021" cy="247039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import { Component, </a:t>
            </a:r>
            <a:r>
              <a:rPr lang="en-GB" sz="1200" dirty="0" err="1">
                <a:latin typeface="Courier New" panose="02070309020205020404" pitchFamily="49" charset="0"/>
                <a:cs typeface="Courier New" panose="02070309020205020404" pitchFamily="49" charset="0"/>
              </a:rPr>
              <a:t>OnInit</a:t>
            </a:r>
            <a:r>
              <a:rPr lang="en-GB" sz="1200" dirty="0">
                <a:latin typeface="Courier New" panose="02070309020205020404" pitchFamily="49" charset="0"/>
                <a:cs typeface="Courier New" panose="02070309020205020404" pitchFamily="49" charset="0"/>
              </a:rPr>
              <a:t> } from '@angular/core';</a:t>
            </a:r>
          </a:p>
          <a:p>
            <a:pPr defTabSz="554831"/>
            <a:endParaRPr lang="en-GB" sz="1200" dirty="0">
              <a:latin typeface="Courier New" panose="02070309020205020404" pitchFamily="49" charset="0"/>
              <a:cs typeface="Courier New" panose="02070309020205020404" pitchFamily="49" charset="0"/>
            </a:endParaRPr>
          </a:p>
          <a:p>
            <a:pPr defTabSz="554831"/>
            <a:r>
              <a:rPr lang="en-GB" sz="1200" dirty="0">
                <a:latin typeface="Courier New" panose="02070309020205020404" pitchFamily="49" charset="0"/>
                <a:cs typeface="Courier New" panose="02070309020205020404" pitchFamily="49" charset="0"/>
              </a:rPr>
              <a:t>@Component({</a:t>
            </a:r>
          </a:p>
          <a:p>
            <a:pPr defTabSz="554831"/>
            <a:r>
              <a:rPr lang="en-GB" sz="1200" dirty="0">
                <a:latin typeface="Courier New" panose="02070309020205020404" pitchFamily="49" charset="0"/>
                <a:cs typeface="Courier New" panose="02070309020205020404" pitchFamily="49" charset="0"/>
              </a:rPr>
              <a:t>  selector: 'app-home',</a:t>
            </a:r>
          </a:p>
          <a:p>
            <a:pPr defTabSz="554831"/>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templateUrl</a:t>
            </a:r>
            <a:r>
              <a:rPr lang="en-GB" sz="1200" dirty="0">
                <a:latin typeface="Courier New" panose="02070309020205020404" pitchFamily="49" charset="0"/>
                <a:cs typeface="Courier New" panose="02070309020205020404" pitchFamily="49" charset="0"/>
              </a:rPr>
              <a:t>: './home.component.html',</a:t>
            </a:r>
          </a:p>
          <a:p>
            <a:pPr defTabSz="554831"/>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styleUrls</a:t>
            </a:r>
            <a:r>
              <a:rPr lang="en-GB" sz="1200" dirty="0">
                <a:latin typeface="Courier New" panose="02070309020205020404" pitchFamily="49" charset="0"/>
                <a:cs typeface="Courier New" panose="02070309020205020404" pitchFamily="49" charset="0"/>
              </a:rPr>
              <a:t>: ['./home.component.css']</a:t>
            </a:r>
          </a:p>
          <a:p>
            <a:pPr defTabSz="554831"/>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export class </a:t>
            </a:r>
            <a:r>
              <a:rPr lang="en-GB" sz="1200" dirty="0" err="1">
                <a:latin typeface="Courier New" panose="02070309020205020404" pitchFamily="49" charset="0"/>
                <a:cs typeface="Courier New" panose="02070309020205020404" pitchFamily="49" charset="0"/>
              </a:rPr>
              <a:t>HomeComponent</a:t>
            </a:r>
            <a:r>
              <a:rPr lang="en-GB" sz="1200" dirty="0">
                <a:latin typeface="Courier New" panose="02070309020205020404" pitchFamily="49" charset="0"/>
                <a:cs typeface="Courier New" panose="02070309020205020404" pitchFamily="49" charset="0"/>
              </a:rPr>
              <a:t> implements </a:t>
            </a:r>
            <a:r>
              <a:rPr lang="en-GB" sz="1200" dirty="0" err="1">
                <a:latin typeface="Courier New" panose="02070309020205020404" pitchFamily="49" charset="0"/>
                <a:cs typeface="Courier New" panose="02070309020205020404" pitchFamily="49" charset="0"/>
              </a:rPr>
              <a:t>OnInit</a:t>
            </a:r>
            <a:r>
              <a:rPr lang="en-GB" sz="1200" dirty="0">
                <a:latin typeface="Courier New" panose="02070309020205020404" pitchFamily="49" charset="0"/>
                <a:cs typeface="Courier New" panose="02070309020205020404" pitchFamily="49" charset="0"/>
              </a:rPr>
              <a:t> {</a:t>
            </a:r>
          </a:p>
          <a:p>
            <a:pPr defTabSz="554831"/>
            <a:endParaRPr lang="en-GB" sz="1200" dirty="0">
              <a:latin typeface="Courier New" panose="02070309020205020404" pitchFamily="49" charset="0"/>
              <a:cs typeface="Courier New" panose="02070309020205020404" pitchFamily="49" charset="0"/>
            </a:endParaRPr>
          </a:p>
          <a:p>
            <a:pPr defTabSz="554831"/>
            <a:r>
              <a:rPr lang="en-GB" sz="1200" dirty="0">
                <a:latin typeface="Courier New" panose="02070309020205020404" pitchFamily="49" charset="0"/>
                <a:cs typeface="Courier New" panose="02070309020205020404" pitchFamily="49" charset="0"/>
              </a:rPr>
              <a:t>  constructor() {}</a:t>
            </a:r>
          </a:p>
          <a:p>
            <a:pPr defTabSz="554831"/>
            <a:endParaRPr lang="en-GB" sz="1200" dirty="0">
              <a:latin typeface="Courier New" panose="02070309020205020404" pitchFamily="49" charset="0"/>
              <a:cs typeface="Courier New" panose="02070309020205020404" pitchFamily="49" charset="0"/>
            </a:endParaRPr>
          </a:p>
          <a:p>
            <a:pPr defTabSz="554831"/>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ngOnInit</a:t>
            </a:r>
            <a:r>
              <a:rPr lang="en-GB" sz="1200" dirty="0">
                <a:latin typeface="Courier New" panose="02070309020205020404" pitchFamily="49" charset="0"/>
                <a:cs typeface="Courier New" panose="02070309020205020404" pitchFamily="49" charset="0"/>
              </a:rPr>
              <a:t>(): void {}</a:t>
            </a:r>
          </a:p>
          <a:p>
            <a:pPr defTabSz="554831"/>
            <a:r>
              <a:rPr lang="en-GB" sz="12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778FB2C9-E1AB-41C9-A7B7-B3B53B9714FE}"/>
              </a:ext>
            </a:extLst>
          </p:cNvPr>
          <p:cNvSpPr txBox="1"/>
          <p:nvPr/>
        </p:nvSpPr>
        <p:spPr>
          <a:xfrm>
            <a:off x="5674106" y="3905267"/>
            <a:ext cx="2973892"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/app/home/home.component.ts</a:t>
            </a:r>
          </a:p>
        </p:txBody>
      </p:sp>
    </p:spTree>
    <p:extLst>
      <p:ext uri="{BB962C8B-B14F-4D97-AF65-F5344CB8AC3E}">
        <p14:creationId xmlns:p14="http://schemas.microsoft.com/office/powerpoint/2010/main" val="374732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Reviewing the Component (3 of 3)</a:t>
            </a:r>
          </a:p>
        </p:txBody>
      </p:sp>
      <p:sp>
        <p:nvSpPr>
          <p:cNvPr id="5123" name="Rectangle 3"/>
          <p:cNvSpPr>
            <a:spLocks noGrp="1" noChangeArrowheads="1"/>
          </p:cNvSpPr>
          <p:nvPr>
            <p:ph idx="1"/>
          </p:nvPr>
        </p:nvSpPr>
        <p:spPr/>
        <p:txBody>
          <a:bodyPr/>
          <a:lstStyle/>
          <a:p>
            <a:r>
              <a:rPr lang="en-GB" dirty="0">
                <a:ea typeface="Open Sans" panose="020B0606030504020204" pitchFamily="34" charset="0"/>
                <a:cs typeface="Open Sans" panose="020B0606030504020204" pitchFamily="34" charset="0"/>
              </a:rPr>
              <a:t>Here's our </a:t>
            </a:r>
            <a:r>
              <a:rPr lang="en-GB" dirty="0">
                <a:latin typeface="Courier New" panose="02070309020205020404" pitchFamily="49" charset="0"/>
                <a:cs typeface="Courier New" panose="02070309020205020404" pitchFamily="49" charset="0"/>
              </a:rPr>
              <a:t>home.component.css</a:t>
            </a:r>
            <a:r>
              <a:rPr lang="en-GB" dirty="0">
                <a:latin typeface="+mj-lt"/>
              </a:rPr>
              <a:t>:</a:t>
            </a:r>
          </a:p>
          <a:p>
            <a:pPr lvl="1"/>
            <a:r>
              <a:rPr lang="en-GB" dirty="0">
                <a:ea typeface="Open Sans" panose="020B0606030504020204" pitchFamily="34" charset="0"/>
                <a:cs typeface="Open Sans" panose="020B0606030504020204" pitchFamily="34" charset="0"/>
              </a:rPr>
              <a:t>We've defined simple styles for this component</a:t>
            </a:r>
          </a:p>
        </p:txBody>
      </p:sp>
      <p:sp>
        <p:nvSpPr>
          <p:cNvPr id="5" name="Footer Placeholder 3">
            <a:extLst>
              <a:ext uri="{FF2B5EF4-FFF2-40B4-BE49-F238E27FC236}">
                <a16:creationId xmlns:a16="http://schemas.microsoft.com/office/drawing/2014/main" id="{CB57E16F-E9FA-43A4-9D2F-E8D59F699824}"/>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13</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5F4D6DEB-6276-496A-8993-1EB7BA8A87A8}"/>
              </a:ext>
            </a:extLst>
          </p:cNvPr>
          <p:cNvSpPr>
            <a:spLocks noChangeArrowheads="1"/>
          </p:cNvSpPr>
          <p:nvPr/>
        </p:nvSpPr>
        <p:spPr bwMode="auto">
          <a:xfrm>
            <a:off x="1310502" y="1728285"/>
            <a:ext cx="7298021" cy="993062"/>
          </a:xfrm>
          <a:prstGeom prst="rect">
            <a:avLst/>
          </a:prstGeom>
          <a:solidFill>
            <a:srgbClr val="FBE66B"/>
          </a:solidFill>
          <a:ln>
            <a:noFill/>
          </a:ln>
          <a:effectLst>
            <a:outerShdw dist="107763" dir="2700000" algn="ctr" rotWithShape="0">
              <a:srgbClr val="FFB953"/>
            </a:outerShdw>
          </a:effec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div {</a:t>
            </a:r>
          </a:p>
          <a:p>
            <a:pPr defTabSz="554831"/>
            <a:r>
              <a:rPr lang="en-GB" sz="1200" dirty="0">
                <a:latin typeface="Courier New" panose="02070309020205020404" pitchFamily="49" charset="0"/>
                <a:cs typeface="Courier New" panose="02070309020205020404" pitchFamily="49" charset="0"/>
              </a:rPr>
              <a:t>  background-</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 orange;</a:t>
            </a:r>
          </a:p>
          <a:p>
            <a:pPr defTabSz="554831"/>
            <a:r>
              <a:rPr lang="en-GB" sz="1200" dirty="0">
                <a:latin typeface="Courier New" panose="02070309020205020404" pitchFamily="49" charset="0"/>
                <a:cs typeface="Courier New" panose="02070309020205020404" pitchFamily="49" charset="0"/>
              </a:rPr>
              <a:t>  height: 300px;</a:t>
            </a:r>
          </a:p>
          <a:p>
            <a:pPr defTabSz="554831"/>
            <a:r>
              <a:rPr lang="en-GB" sz="1200" dirty="0">
                <a:latin typeface="Courier New" panose="02070309020205020404" pitchFamily="49" charset="0"/>
                <a:cs typeface="Courier New" panose="02070309020205020404" pitchFamily="49" charset="0"/>
              </a:rPr>
              <a:t>  margin: 20px 0px;</a:t>
            </a:r>
          </a:p>
          <a:p>
            <a:pPr defTabSz="554831"/>
            <a:r>
              <a:rPr lang="en-GB" sz="12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5971BF6-8D93-4EFB-81E3-6A11E5A5F75D}"/>
              </a:ext>
            </a:extLst>
          </p:cNvPr>
          <p:cNvSpPr txBox="1"/>
          <p:nvPr/>
        </p:nvSpPr>
        <p:spPr>
          <a:xfrm>
            <a:off x="5538438" y="2438187"/>
            <a:ext cx="3066865"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/app/home/home.component.css</a:t>
            </a:r>
          </a:p>
        </p:txBody>
      </p:sp>
    </p:spTree>
    <p:extLst>
      <p:ext uri="{BB962C8B-B14F-4D97-AF65-F5344CB8AC3E}">
        <p14:creationId xmlns:p14="http://schemas.microsoft.com/office/powerpoint/2010/main" val="171520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Summarizing our Application's Components</a:t>
            </a:r>
          </a:p>
        </p:txBody>
      </p:sp>
      <p:sp>
        <p:nvSpPr>
          <p:cNvPr id="5123" name="Rectangle 3"/>
          <p:cNvSpPr>
            <a:spLocks noGrp="1" noChangeArrowheads="1"/>
          </p:cNvSpPr>
          <p:nvPr>
            <p:ph idx="1"/>
          </p:nvPr>
        </p:nvSpPr>
        <p:spPr/>
        <p:txBody>
          <a:bodyPr/>
          <a:lstStyle/>
          <a:p>
            <a:r>
              <a:rPr lang="en-GB" dirty="0"/>
              <a:t>Here's a summary of the components we generated in our app via Angular CLI:</a:t>
            </a:r>
          </a:p>
        </p:txBody>
      </p:sp>
      <p:sp>
        <p:nvSpPr>
          <p:cNvPr id="5" name="Footer Placeholder 3">
            <a:extLst>
              <a:ext uri="{FF2B5EF4-FFF2-40B4-BE49-F238E27FC236}">
                <a16:creationId xmlns:a16="http://schemas.microsoft.com/office/drawing/2014/main" id="{69790BB6-C869-4D62-AFA1-072723203BD6}"/>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14</a:t>
            </a:fld>
            <a:endParaRPr lang="en-GB" dirty="0">
              <a:solidFill>
                <a:srgbClr val="1F497D"/>
              </a:solidFill>
              <a:latin typeface="Calibri"/>
            </a:endParaRPr>
          </a:p>
        </p:txBody>
      </p:sp>
      <p:sp>
        <p:nvSpPr>
          <p:cNvPr id="2" name="TextBox 1">
            <a:extLst>
              <a:ext uri="{FF2B5EF4-FFF2-40B4-BE49-F238E27FC236}">
                <a16:creationId xmlns:a16="http://schemas.microsoft.com/office/drawing/2014/main" id="{13BE5FAB-ABB6-4BE2-8951-77595FD2A039}"/>
              </a:ext>
            </a:extLst>
          </p:cNvPr>
          <p:cNvSpPr txBox="1"/>
          <p:nvPr/>
        </p:nvSpPr>
        <p:spPr>
          <a:xfrm>
            <a:off x="1335719" y="1734081"/>
            <a:ext cx="2804372" cy="276999"/>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ng g component </a:t>
            </a:r>
            <a:r>
              <a:rPr lang="en-GB" sz="1200" b="1" dirty="0">
                <a:solidFill>
                  <a:srgbClr val="F68700"/>
                </a:solidFill>
                <a:latin typeface="Courier New" panose="02070309020205020404" pitchFamily="49" charset="0"/>
                <a:cs typeface="Courier New" panose="02070309020205020404" pitchFamily="49" charset="0"/>
              </a:rPr>
              <a:t>home</a:t>
            </a:r>
          </a:p>
        </p:txBody>
      </p:sp>
      <p:sp>
        <p:nvSpPr>
          <p:cNvPr id="6" name="TextBox 5">
            <a:extLst>
              <a:ext uri="{FF2B5EF4-FFF2-40B4-BE49-F238E27FC236}">
                <a16:creationId xmlns:a16="http://schemas.microsoft.com/office/drawing/2014/main" id="{076E9E63-EE16-4ED9-B66B-DD3F9757F277}"/>
              </a:ext>
            </a:extLst>
          </p:cNvPr>
          <p:cNvSpPr txBox="1"/>
          <p:nvPr/>
        </p:nvSpPr>
        <p:spPr>
          <a:xfrm>
            <a:off x="1335719" y="2250309"/>
            <a:ext cx="2804372" cy="276999"/>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ng g component </a:t>
            </a:r>
            <a:r>
              <a:rPr lang="en-GB" sz="1200" b="1" dirty="0">
                <a:solidFill>
                  <a:srgbClr val="F68700"/>
                </a:solidFill>
                <a:latin typeface="Courier New" panose="02070309020205020404" pitchFamily="49" charset="0"/>
                <a:cs typeface="Courier New" panose="02070309020205020404" pitchFamily="49" charset="0"/>
              </a:rPr>
              <a:t>contact</a:t>
            </a:r>
          </a:p>
        </p:txBody>
      </p:sp>
      <p:sp>
        <p:nvSpPr>
          <p:cNvPr id="7" name="TextBox 6">
            <a:extLst>
              <a:ext uri="{FF2B5EF4-FFF2-40B4-BE49-F238E27FC236}">
                <a16:creationId xmlns:a16="http://schemas.microsoft.com/office/drawing/2014/main" id="{28A8FDED-C7E5-41FD-A583-94B336030169}"/>
              </a:ext>
            </a:extLst>
          </p:cNvPr>
          <p:cNvSpPr txBox="1"/>
          <p:nvPr/>
        </p:nvSpPr>
        <p:spPr>
          <a:xfrm>
            <a:off x="1335719" y="2755806"/>
            <a:ext cx="2804372" cy="276999"/>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ng g component </a:t>
            </a:r>
            <a:r>
              <a:rPr lang="en-GB" sz="1200" b="1" dirty="0">
                <a:solidFill>
                  <a:srgbClr val="F68700"/>
                </a:solidFill>
                <a:latin typeface="Courier New" panose="02070309020205020404" pitchFamily="49" charset="0"/>
                <a:cs typeface="Courier New" panose="02070309020205020404" pitchFamily="49" charset="0"/>
              </a:rPr>
              <a:t>about</a:t>
            </a:r>
          </a:p>
        </p:txBody>
      </p:sp>
      <p:sp>
        <p:nvSpPr>
          <p:cNvPr id="9" name="TextBox 8">
            <a:extLst>
              <a:ext uri="{FF2B5EF4-FFF2-40B4-BE49-F238E27FC236}">
                <a16:creationId xmlns:a16="http://schemas.microsoft.com/office/drawing/2014/main" id="{019716EF-A2AE-4A0E-BB62-158703836CD9}"/>
              </a:ext>
            </a:extLst>
          </p:cNvPr>
          <p:cNvSpPr txBox="1"/>
          <p:nvPr/>
        </p:nvSpPr>
        <p:spPr>
          <a:xfrm>
            <a:off x="1335719" y="3290278"/>
            <a:ext cx="2804372" cy="276999"/>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ng g component </a:t>
            </a:r>
            <a:r>
              <a:rPr lang="en-GB" sz="1200" b="1" dirty="0" err="1">
                <a:solidFill>
                  <a:srgbClr val="F68700"/>
                </a:solidFill>
                <a:latin typeface="Courier New" panose="02070309020205020404" pitchFamily="49" charset="0"/>
                <a:cs typeface="Courier New" panose="02070309020205020404" pitchFamily="49" charset="0"/>
              </a:rPr>
              <a:t>pagenotfound</a:t>
            </a:r>
            <a:endParaRPr lang="en-GB" sz="1200" b="1" dirty="0">
              <a:solidFill>
                <a:srgbClr val="F687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6589E60-3E12-47CC-8E28-BE7ACC7E9783}"/>
              </a:ext>
            </a:extLst>
          </p:cNvPr>
          <p:cNvSpPr txBox="1"/>
          <p:nvPr/>
        </p:nvSpPr>
        <p:spPr>
          <a:xfrm>
            <a:off x="4291417" y="1695443"/>
            <a:ext cx="2366353" cy="369332"/>
          </a:xfrm>
          <a:prstGeom prst="rect">
            <a:avLst/>
          </a:prstGeom>
          <a:noFill/>
        </p:spPr>
        <p:txBody>
          <a:bodyPr wrap="none" rtlCol="0">
            <a:spAutoFit/>
          </a:bodyPr>
          <a:lstStyle/>
          <a:p>
            <a:r>
              <a:rPr lang="en-GB" dirty="0"/>
              <a:t>See </a:t>
            </a:r>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/app/home/</a:t>
            </a:r>
          </a:p>
        </p:txBody>
      </p:sp>
      <p:sp>
        <p:nvSpPr>
          <p:cNvPr id="13" name="TextBox 12">
            <a:extLst>
              <a:ext uri="{FF2B5EF4-FFF2-40B4-BE49-F238E27FC236}">
                <a16:creationId xmlns:a16="http://schemas.microsoft.com/office/drawing/2014/main" id="{33AD66FC-B644-4C05-B877-E72B4F366A2F}"/>
              </a:ext>
            </a:extLst>
          </p:cNvPr>
          <p:cNvSpPr txBox="1"/>
          <p:nvPr/>
        </p:nvSpPr>
        <p:spPr>
          <a:xfrm>
            <a:off x="4291417" y="2197693"/>
            <a:ext cx="2779928" cy="369332"/>
          </a:xfrm>
          <a:prstGeom prst="rect">
            <a:avLst/>
          </a:prstGeom>
          <a:noFill/>
        </p:spPr>
        <p:txBody>
          <a:bodyPr wrap="none" rtlCol="0">
            <a:spAutoFit/>
          </a:bodyPr>
          <a:lstStyle/>
          <a:p>
            <a:r>
              <a:rPr lang="en-GB" dirty="0"/>
              <a:t>See </a:t>
            </a:r>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/app/contact/</a:t>
            </a:r>
          </a:p>
        </p:txBody>
      </p:sp>
      <p:sp>
        <p:nvSpPr>
          <p:cNvPr id="14" name="TextBox 13">
            <a:extLst>
              <a:ext uri="{FF2B5EF4-FFF2-40B4-BE49-F238E27FC236}">
                <a16:creationId xmlns:a16="http://schemas.microsoft.com/office/drawing/2014/main" id="{810F045B-8B1F-4A9D-BEF9-5619F3D4257F}"/>
              </a:ext>
            </a:extLst>
          </p:cNvPr>
          <p:cNvSpPr txBox="1"/>
          <p:nvPr/>
        </p:nvSpPr>
        <p:spPr>
          <a:xfrm>
            <a:off x="4291417" y="2710726"/>
            <a:ext cx="2504212" cy="369332"/>
          </a:xfrm>
          <a:prstGeom prst="rect">
            <a:avLst/>
          </a:prstGeom>
          <a:noFill/>
        </p:spPr>
        <p:txBody>
          <a:bodyPr wrap="none" rtlCol="0">
            <a:spAutoFit/>
          </a:bodyPr>
          <a:lstStyle/>
          <a:p>
            <a:r>
              <a:rPr lang="en-GB" dirty="0"/>
              <a:t>See </a:t>
            </a:r>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/app/about/</a:t>
            </a:r>
          </a:p>
        </p:txBody>
      </p:sp>
      <p:sp>
        <p:nvSpPr>
          <p:cNvPr id="16" name="TextBox 15">
            <a:extLst>
              <a:ext uri="{FF2B5EF4-FFF2-40B4-BE49-F238E27FC236}">
                <a16:creationId xmlns:a16="http://schemas.microsoft.com/office/drawing/2014/main" id="{33A91E18-7A70-4A8E-BF78-423631E9E8CA}"/>
              </a:ext>
            </a:extLst>
          </p:cNvPr>
          <p:cNvSpPr txBox="1"/>
          <p:nvPr/>
        </p:nvSpPr>
        <p:spPr>
          <a:xfrm>
            <a:off x="4291417" y="3238761"/>
            <a:ext cx="3469219" cy="369332"/>
          </a:xfrm>
          <a:prstGeom prst="rect">
            <a:avLst/>
          </a:prstGeom>
          <a:noFill/>
        </p:spPr>
        <p:txBody>
          <a:bodyPr wrap="none" rtlCol="0">
            <a:spAutoFit/>
          </a:bodyPr>
          <a:lstStyle/>
          <a:p>
            <a:r>
              <a:rPr lang="en-GB" dirty="0"/>
              <a:t>See </a:t>
            </a:r>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a:t>
            </a:r>
            <a:r>
              <a:rPr lang="en-GB" dirty="0" err="1">
                <a:latin typeface="Courier New" panose="02070309020205020404" pitchFamily="49" charset="0"/>
                <a:cs typeface="Courier New" panose="02070309020205020404" pitchFamily="49" charset="0"/>
              </a:rPr>
              <a:t>pagenotfound</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9758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Reviewing the Module Code</a:t>
            </a:r>
          </a:p>
        </p:txBody>
      </p:sp>
      <p:sp>
        <p:nvSpPr>
          <p:cNvPr id="5123" name="Rectangle 3"/>
          <p:cNvSpPr>
            <a:spLocks noGrp="1" noChangeArrowheads="1"/>
          </p:cNvSpPr>
          <p:nvPr>
            <p:ph idx="1"/>
          </p:nvPr>
        </p:nvSpPr>
        <p:spPr>
          <a:xfrm>
            <a:off x="900500" y="924309"/>
            <a:ext cx="7783077" cy="3742941"/>
          </a:xfrm>
        </p:spPr>
        <p:txBody>
          <a:bodyPr/>
          <a:lstStyle/>
          <a:p>
            <a:r>
              <a:rPr lang="en-GB"/>
              <a:t>When you create components using Angular CLI, it updates your module to incorporate the components:</a:t>
            </a:r>
            <a:endParaRPr lang="en-GB" dirty="0"/>
          </a:p>
        </p:txBody>
      </p:sp>
      <p:sp>
        <p:nvSpPr>
          <p:cNvPr id="5" name="Footer Placeholder 3">
            <a:extLst>
              <a:ext uri="{FF2B5EF4-FFF2-40B4-BE49-F238E27FC236}">
                <a16:creationId xmlns:a16="http://schemas.microsoft.com/office/drawing/2014/main" id="{CB57E16F-E9FA-43A4-9D2F-E8D59F699824}"/>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15</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8438514A-072A-4D2A-83DA-24E75CD1FA35}"/>
              </a:ext>
            </a:extLst>
          </p:cNvPr>
          <p:cNvSpPr>
            <a:spLocks noChangeArrowheads="1"/>
          </p:cNvSpPr>
          <p:nvPr/>
        </p:nvSpPr>
        <p:spPr bwMode="auto">
          <a:xfrm>
            <a:off x="1310502" y="1701024"/>
            <a:ext cx="7298021" cy="2655056"/>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nchor="ctr">
            <a:spAutoFit/>
          </a:bodyPr>
          <a:lstStyle/>
          <a:p>
            <a:pPr defTabSz="554831"/>
            <a:r>
              <a:rPr lang="en-GB" sz="1200" b="1" dirty="0">
                <a:solidFill>
                  <a:srgbClr val="FF0000"/>
                </a:solidFill>
                <a:latin typeface="Courier New" panose="02070309020205020404" pitchFamily="49" charset="0"/>
                <a:cs typeface="Courier New" panose="02070309020205020404" pitchFamily="49" charset="0"/>
              </a:rPr>
              <a:t>import {</a:t>
            </a:r>
            <a:r>
              <a:rPr lang="en-GB" sz="1200" b="1" dirty="0" err="1">
                <a:solidFill>
                  <a:srgbClr val="FF0000"/>
                </a:solidFill>
                <a:latin typeface="Courier New" panose="02070309020205020404" pitchFamily="49" charset="0"/>
                <a:cs typeface="Courier New" panose="02070309020205020404" pitchFamily="49" charset="0"/>
              </a:rPr>
              <a:t>HomeComponent</a:t>
            </a:r>
            <a:r>
              <a:rPr lang="en-GB" sz="1200" b="1" dirty="0">
                <a:solidFill>
                  <a:srgbClr val="FF0000"/>
                </a:solidFill>
                <a:latin typeface="Courier New" panose="02070309020205020404" pitchFamily="49" charset="0"/>
                <a:cs typeface="Courier New" panose="02070309020205020404" pitchFamily="49" charset="0"/>
              </a:rPr>
              <a:t>}         from './home/</a:t>
            </a:r>
            <a:r>
              <a:rPr lang="en-GB" sz="1200" b="1" dirty="0" err="1">
                <a:solidFill>
                  <a:srgbClr val="FF0000"/>
                </a:solidFill>
                <a:latin typeface="Courier New" panose="02070309020205020404" pitchFamily="49" charset="0"/>
                <a:cs typeface="Courier New" panose="02070309020205020404" pitchFamily="49" charset="0"/>
              </a:rPr>
              <a:t>home.component</a:t>
            </a:r>
            <a:r>
              <a:rPr lang="en-GB" sz="1200" b="1" dirty="0">
                <a:solidFill>
                  <a:srgbClr val="FF0000"/>
                </a:solidFill>
                <a:latin typeface="Courier New" panose="02070309020205020404" pitchFamily="49" charset="0"/>
                <a:cs typeface="Courier New" panose="02070309020205020404" pitchFamily="49" charset="0"/>
              </a:rPr>
              <a:t>';</a:t>
            </a:r>
          </a:p>
          <a:p>
            <a:pPr defTabSz="554831"/>
            <a:r>
              <a:rPr lang="en-GB" sz="1200" b="1" dirty="0">
                <a:solidFill>
                  <a:srgbClr val="FF0000"/>
                </a:solidFill>
                <a:latin typeface="Courier New" panose="02070309020205020404" pitchFamily="49" charset="0"/>
                <a:cs typeface="Courier New" panose="02070309020205020404" pitchFamily="49" charset="0"/>
              </a:rPr>
              <a:t>import {</a:t>
            </a:r>
            <a:r>
              <a:rPr lang="en-GB" sz="1200" b="1" dirty="0" err="1">
                <a:solidFill>
                  <a:srgbClr val="FF0000"/>
                </a:solidFill>
                <a:latin typeface="Courier New" panose="02070309020205020404" pitchFamily="49" charset="0"/>
                <a:cs typeface="Courier New" panose="02070309020205020404" pitchFamily="49" charset="0"/>
              </a:rPr>
              <a:t>ContactComponent</a:t>
            </a:r>
            <a:r>
              <a:rPr lang="en-GB" sz="1200" b="1" dirty="0">
                <a:solidFill>
                  <a:srgbClr val="FF0000"/>
                </a:solidFill>
                <a:latin typeface="Courier New" panose="02070309020205020404" pitchFamily="49" charset="0"/>
                <a:cs typeface="Courier New" panose="02070309020205020404" pitchFamily="49" charset="0"/>
              </a:rPr>
              <a:t>}      from './contact/</a:t>
            </a:r>
            <a:r>
              <a:rPr lang="en-GB" sz="1200" b="1" dirty="0" err="1">
                <a:solidFill>
                  <a:srgbClr val="FF0000"/>
                </a:solidFill>
                <a:latin typeface="Courier New" panose="02070309020205020404" pitchFamily="49" charset="0"/>
                <a:cs typeface="Courier New" panose="02070309020205020404" pitchFamily="49" charset="0"/>
              </a:rPr>
              <a:t>contact.component</a:t>
            </a:r>
            <a:r>
              <a:rPr lang="en-GB" sz="1200" b="1" dirty="0">
                <a:solidFill>
                  <a:srgbClr val="FF0000"/>
                </a:solidFill>
                <a:latin typeface="Courier New" panose="02070309020205020404" pitchFamily="49" charset="0"/>
                <a:cs typeface="Courier New" panose="02070309020205020404" pitchFamily="49" charset="0"/>
              </a:rPr>
              <a:t>';</a:t>
            </a:r>
          </a:p>
          <a:p>
            <a:pPr defTabSz="554831"/>
            <a:r>
              <a:rPr lang="en-GB" sz="1200" b="1" dirty="0">
                <a:solidFill>
                  <a:srgbClr val="FF0000"/>
                </a:solidFill>
                <a:latin typeface="Courier New" panose="02070309020205020404" pitchFamily="49" charset="0"/>
                <a:cs typeface="Courier New" panose="02070309020205020404" pitchFamily="49" charset="0"/>
              </a:rPr>
              <a:t>import {</a:t>
            </a:r>
            <a:r>
              <a:rPr lang="en-GB" sz="1200" b="1" dirty="0" err="1">
                <a:solidFill>
                  <a:srgbClr val="FF0000"/>
                </a:solidFill>
                <a:latin typeface="Courier New" panose="02070309020205020404" pitchFamily="49" charset="0"/>
                <a:cs typeface="Courier New" panose="02070309020205020404" pitchFamily="49" charset="0"/>
              </a:rPr>
              <a:t>AboutComponent</a:t>
            </a:r>
            <a:r>
              <a:rPr lang="en-GB" sz="1200" b="1" dirty="0">
                <a:solidFill>
                  <a:srgbClr val="FF0000"/>
                </a:solidFill>
                <a:latin typeface="Courier New" panose="02070309020205020404" pitchFamily="49" charset="0"/>
                <a:cs typeface="Courier New" panose="02070309020205020404" pitchFamily="49" charset="0"/>
              </a:rPr>
              <a:t>}        from './about/</a:t>
            </a:r>
            <a:r>
              <a:rPr lang="en-GB" sz="1200" b="1" dirty="0" err="1">
                <a:solidFill>
                  <a:srgbClr val="FF0000"/>
                </a:solidFill>
                <a:latin typeface="Courier New" panose="02070309020205020404" pitchFamily="49" charset="0"/>
                <a:cs typeface="Courier New" panose="02070309020205020404" pitchFamily="49" charset="0"/>
              </a:rPr>
              <a:t>about.component</a:t>
            </a:r>
            <a:r>
              <a:rPr lang="en-GB" sz="1200" b="1" dirty="0">
                <a:solidFill>
                  <a:srgbClr val="FF0000"/>
                </a:solidFill>
                <a:latin typeface="Courier New" panose="02070309020205020404" pitchFamily="49" charset="0"/>
                <a:cs typeface="Courier New" panose="02070309020205020404" pitchFamily="49" charset="0"/>
              </a:rPr>
              <a:t>';</a:t>
            </a:r>
          </a:p>
          <a:p>
            <a:pPr defTabSz="554831"/>
            <a:r>
              <a:rPr lang="en-GB" sz="1200" b="1" dirty="0">
                <a:solidFill>
                  <a:srgbClr val="FF0000"/>
                </a:solidFill>
                <a:latin typeface="Courier New" panose="02070309020205020404" pitchFamily="49" charset="0"/>
                <a:cs typeface="Courier New" panose="02070309020205020404" pitchFamily="49" charset="0"/>
              </a:rPr>
              <a:t>import {</a:t>
            </a:r>
            <a:r>
              <a:rPr lang="en-GB" sz="1200" b="1" dirty="0" err="1">
                <a:solidFill>
                  <a:srgbClr val="FF0000"/>
                </a:solidFill>
                <a:latin typeface="Courier New" panose="02070309020205020404" pitchFamily="49" charset="0"/>
                <a:cs typeface="Courier New" panose="02070309020205020404" pitchFamily="49" charset="0"/>
              </a:rPr>
              <a:t>PagenotfoundComponent</a:t>
            </a:r>
            <a:r>
              <a:rPr lang="en-GB" sz="1200" b="1" dirty="0">
                <a:solidFill>
                  <a:srgbClr val="FF0000"/>
                </a:solidFill>
                <a:latin typeface="Courier New" panose="02070309020205020404" pitchFamily="49" charset="0"/>
                <a:cs typeface="Courier New" panose="02070309020205020404" pitchFamily="49" charset="0"/>
              </a:rPr>
              <a:t>} from './</a:t>
            </a:r>
            <a:r>
              <a:rPr lang="en-GB" sz="1200" b="1" dirty="0" err="1">
                <a:solidFill>
                  <a:srgbClr val="FF0000"/>
                </a:solidFill>
                <a:latin typeface="Courier New" panose="02070309020205020404" pitchFamily="49" charset="0"/>
                <a:cs typeface="Courier New" panose="02070309020205020404" pitchFamily="49" charset="0"/>
              </a:rPr>
              <a:t>pagenotfound</a:t>
            </a:r>
            <a:r>
              <a:rPr lang="en-GB" sz="1200" b="1" dirty="0">
                <a:solidFill>
                  <a:srgbClr val="FF0000"/>
                </a:solidFill>
                <a:latin typeface="Courier New" panose="02070309020205020404" pitchFamily="49" charset="0"/>
                <a:cs typeface="Courier New" panose="02070309020205020404" pitchFamily="49" charset="0"/>
              </a:rPr>
              <a:t>/</a:t>
            </a:r>
            <a:r>
              <a:rPr lang="en-GB" sz="1200" b="1" dirty="0" err="1">
                <a:solidFill>
                  <a:srgbClr val="FF0000"/>
                </a:solidFill>
                <a:latin typeface="Courier New" panose="02070309020205020404" pitchFamily="49" charset="0"/>
                <a:cs typeface="Courier New" panose="02070309020205020404" pitchFamily="49" charset="0"/>
              </a:rPr>
              <a:t>pagenotfound.component</a:t>
            </a:r>
            <a:r>
              <a:rPr lang="en-GB" sz="1200" b="1" dirty="0">
                <a:solidFill>
                  <a:srgbClr val="FF0000"/>
                </a:solidFill>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a:t>
            </a:r>
          </a:p>
          <a:p>
            <a:pPr defTabSz="554831"/>
            <a:endParaRPr lang="en-GB" sz="1200" dirty="0">
              <a:latin typeface="Courier New" panose="02070309020205020404" pitchFamily="49" charset="0"/>
              <a:cs typeface="Courier New" panose="02070309020205020404" pitchFamily="49" charset="0"/>
            </a:endParaRPr>
          </a:p>
          <a:p>
            <a:pPr defTabSz="554831"/>
            <a:r>
              <a:rPr lang="en-GB" sz="1200" dirty="0">
                <a:latin typeface="Courier New" panose="02070309020205020404" pitchFamily="49" charset="0"/>
                <a:cs typeface="Courier New" panose="02070309020205020404" pitchFamily="49" charset="0"/>
              </a:rPr>
              <a:t>@NgModule({</a:t>
            </a:r>
          </a:p>
          <a:p>
            <a:pPr defTabSz="554831"/>
            <a:r>
              <a:rPr lang="en-GB" sz="1200" dirty="0">
                <a:latin typeface="Courier New" panose="02070309020205020404" pitchFamily="49" charset="0"/>
                <a:cs typeface="Courier New" panose="02070309020205020404" pitchFamily="49" charset="0"/>
              </a:rPr>
              <a:t>  declarations: [</a:t>
            </a:r>
          </a:p>
          <a:p>
            <a:pPr defTabSz="554831"/>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AppComponent</a:t>
            </a:r>
            <a:r>
              <a:rPr lang="en-GB" sz="1200" dirty="0">
                <a:latin typeface="Courier New" panose="02070309020205020404" pitchFamily="49" charset="0"/>
                <a:cs typeface="Courier New" panose="02070309020205020404" pitchFamily="49" charset="0"/>
              </a:rPr>
              <a:t>, </a:t>
            </a:r>
          </a:p>
          <a:p>
            <a:pPr defTabSz="554831"/>
            <a:r>
              <a:rPr lang="en-GB" sz="1200" b="1" dirty="0">
                <a:solidFill>
                  <a:srgbClr val="FF0000"/>
                </a:solidFill>
                <a:latin typeface="Courier New" panose="02070309020205020404" pitchFamily="49" charset="0"/>
                <a:cs typeface="Courier New" panose="02070309020205020404" pitchFamily="49" charset="0"/>
              </a:rPr>
              <a:t>    </a:t>
            </a:r>
            <a:r>
              <a:rPr lang="en-GB" sz="1200" b="1" dirty="0" err="1">
                <a:solidFill>
                  <a:srgbClr val="FF0000"/>
                </a:solidFill>
                <a:latin typeface="Courier New" panose="02070309020205020404" pitchFamily="49" charset="0"/>
                <a:cs typeface="Courier New" panose="02070309020205020404" pitchFamily="49" charset="0"/>
              </a:rPr>
              <a:t>HomeComponent</a:t>
            </a:r>
            <a:r>
              <a:rPr lang="en-GB" sz="1200" dirty="0">
                <a:latin typeface="Courier New" panose="02070309020205020404" pitchFamily="49" charset="0"/>
                <a:cs typeface="Courier New" panose="02070309020205020404" pitchFamily="49" charset="0"/>
              </a:rPr>
              <a:t>, </a:t>
            </a:r>
            <a:r>
              <a:rPr lang="en-GB" sz="1200" b="1" dirty="0" err="1">
                <a:solidFill>
                  <a:srgbClr val="FF0000"/>
                </a:solidFill>
                <a:latin typeface="Courier New" panose="02070309020205020404" pitchFamily="49" charset="0"/>
                <a:cs typeface="Courier New" panose="02070309020205020404" pitchFamily="49" charset="0"/>
              </a:rPr>
              <a:t>ContactComponent</a:t>
            </a:r>
            <a:r>
              <a:rPr lang="en-GB" sz="1200" b="1" dirty="0">
                <a:solidFill>
                  <a:srgbClr val="FF0000"/>
                </a:solidFill>
                <a:latin typeface="Courier New" panose="02070309020205020404" pitchFamily="49" charset="0"/>
                <a:cs typeface="Courier New" panose="02070309020205020404" pitchFamily="49" charset="0"/>
              </a:rPr>
              <a:t>, </a:t>
            </a:r>
            <a:r>
              <a:rPr lang="en-GB" sz="1200" b="1" dirty="0" err="1">
                <a:solidFill>
                  <a:srgbClr val="FF0000"/>
                </a:solidFill>
                <a:latin typeface="Courier New" panose="02070309020205020404" pitchFamily="49" charset="0"/>
                <a:cs typeface="Courier New" panose="02070309020205020404" pitchFamily="49" charset="0"/>
              </a:rPr>
              <a:t>AboutComponent</a:t>
            </a:r>
            <a:r>
              <a:rPr lang="en-GB" sz="1200" b="1" dirty="0">
                <a:solidFill>
                  <a:srgbClr val="FF0000"/>
                </a:solidFill>
                <a:latin typeface="Courier New" panose="02070309020205020404" pitchFamily="49" charset="0"/>
                <a:cs typeface="Courier New" panose="02070309020205020404" pitchFamily="49" charset="0"/>
              </a:rPr>
              <a:t>, </a:t>
            </a:r>
            <a:r>
              <a:rPr lang="en-GB" sz="1200" b="1" dirty="0" err="1">
                <a:solidFill>
                  <a:srgbClr val="FF0000"/>
                </a:solidFill>
                <a:latin typeface="Courier New" panose="02070309020205020404" pitchFamily="49" charset="0"/>
                <a:cs typeface="Courier New" panose="02070309020205020404" pitchFamily="49" charset="0"/>
              </a:rPr>
              <a:t>PagenotfoundComponent</a:t>
            </a:r>
            <a:endParaRPr lang="en-GB" sz="1200" b="1" dirty="0">
              <a:solidFill>
                <a:srgbClr val="FF0000"/>
              </a:solidFill>
              <a:latin typeface="Courier New" panose="02070309020205020404" pitchFamily="49" charset="0"/>
              <a:cs typeface="Courier New" panose="02070309020205020404" pitchFamily="49" charset="0"/>
            </a:endParaRPr>
          </a:p>
          <a:p>
            <a:pPr defTabSz="554831"/>
            <a:r>
              <a:rPr lang="en-GB" sz="1200" b="1" dirty="0">
                <a:solidFill>
                  <a:srgbClr val="FF0000"/>
                </a:solidFill>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export class </a:t>
            </a:r>
            <a:r>
              <a:rPr lang="en-GB" sz="1200" dirty="0" err="1">
                <a:latin typeface="Courier New" panose="02070309020205020404" pitchFamily="49" charset="0"/>
                <a:cs typeface="Courier New" panose="02070309020205020404" pitchFamily="49" charset="0"/>
              </a:rPr>
              <a:t>AppModule</a:t>
            </a:r>
            <a:r>
              <a:rPr lang="en-GB" sz="1200" dirty="0">
                <a:latin typeface="Courier New" panose="02070309020205020404" pitchFamily="49" charset="0"/>
                <a:cs typeface="Courier New" panose="02070309020205020404" pitchFamily="49" charset="0"/>
              </a:rPr>
              <a:t> { }</a:t>
            </a:r>
          </a:p>
        </p:txBody>
      </p:sp>
      <p:sp>
        <p:nvSpPr>
          <p:cNvPr id="3" name="TextBox 2">
            <a:extLst>
              <a:ext uri="{FF2B5EF4-FFF2-40B4-BE49-F238E27FC236}">
                <a16:creationId xmlns:a16="http://schemas.microsoft.com/office/drawing/2014/main" id="{0F7655BF-5C67-4098-8625-DFE83B8F0A9C}"/>
              </a:ext>
            </a:extLst>
          </p:cNvPr>
          <p:cNvSpPr txBox="1"/>
          <p:nvPr/>
        </p:nvSpPr>
        <p:spPr>
          <a:xfrm>
            <a:off x="6468178" y="4085062"/>
            <a:ext cx="2137125"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a:t>
            </a:r>
            <a:r>
              <a:rPr lang="en-GB" sz="1200" b="1" dirty="0" err="1">
                <a:solidFill>
                  <a:schemeClr val="tx2">
                    <a:lumMod val="75000"/>
                  </a:schemeClr>
                </a:solidFill>
                <a:latin typeface="Courier New" panose="02070309020205020404" pitchFamily="49" charset="0"/>
                <a:cs typeface="Courier New" panose="02070309020205020404" pitchFamily="49" charset="0"/>
              </a:rPr>
              <a:t>app.module.ts</a:t>
            </a:r>
            <a:endParaRPr lang="en-GB" sz="1200" b="1" dirty="0">
              <a:solidFill>
                <a:schemeClr val="tx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676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Aside: Defining Global Styles</a:t>
            </a:r>
          </a:p>
        </p:txBody>
      </p:sp>
      <p:sp>
        <p:nvSpPr>
          <p:cNvPr id="5123" name="Rectangle 3"/>
          <p:cNvSpPr>
            <a:spLocks noGrp="1" noChangeArrowheads="1"/>
          </p:cNvSpPr>
          <p:nvPr>
            <p:ph idx="1"/>
          </p:nvPr>
        </p:nvSpPr>
        <p:spPr>
          <a:xfrm>
            <a:off x="900500" y="924309"/>
            <a:ext cx="7790455" cy="3742941"/>
          </a:xfrm>
        </p:spPr>
        <p:txBody>
          <a:bodyPr/>
          <a:lstStyle/>
          <a:p>
            <a:pPr eaLnBrk="1" hangingPunct="1"/>
            <a:r>
              <a:rPr lang="en-GB" dirty="0">
                <a:ea typeface="Open Sans" panose="020B0606030504020204" pitchFamily="34" charset="0"/>
                <a:cs typeface="Open Sans" panose="020B0606030504020204" pitchFamily="34" charset="0"/>
              </a:rPr>
              <a:t>If you want to define global styles that apply across the entire website, define them here:</a:t>
            </a:r>
          </a:p>
          <a:p>
            <a:pPr lvl="1"/>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/styles.css</a:t>
            </a:r>
          </a:p>
          <a:p>
            <a:pPr lvl="1"/>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a:p>
            <a:r>
              <a:rPr lang="en-GB" dirty="0">
                <a:ea typeface="Open Sans" panose="020B0606030504020204" pitchFamily="34" charset="0"/>
                <a:cs typeface="Open Sans" panose="020B0606030504020204" pitchFamily="34" charset="0"/>
              </a:rPr>
              <a:t>Note: The location of global stylesheets is defined in </a:t>
            </a:r>
            <a:r>
              <a:rPr lang="en-GB" dirty="0" err="1">
                <a:latin typeface="Courier New" panose="02070309020205020404" pitchFamily="49" charset="0"/>
                <a:cs typeface="Courier New" panose="02070309020205020404" pitchFamily="49" charset="0"/>
              </a:rPr>
              <a:t>angular.json</a:t>
            </a:r>
            <a:r>
              <a:rPr lang="en-GB" dirty="0">
                <a:ea typeface="Open Sans" panose="020B0606030504020204" pitchFamily="34" charset="0"/>
                <a:cs typeface="Open Sans" panose="020B0606030504020204" pitchFamily="34" charset="0"/>
              </a:rPr>
              <a:t>, via the following property:</a:t>
            </a:r>
          </a:p>
          <a:p>
            <a:pPr lvl="1"/>
            <a:r>
              <a:rPr lang="en-GB" sz="1800" dirty="0" err="1">
                <a:latin typeface="Courier New" panose="02070309020205020404" pitchFamily="49" charset="0"/>
                <a:cs typeface="Courier New" panose="02070309020205020404" pitchFamily="49" charset="0"/>
              </a:rPr>
              <a:t>projects.XXX.architect.build.options.styles</a:t>
            </a:r>
            <a:endParaRPr lang="en-GB" sz="1800" dirty="0">
              <a:latin typeface="Courier New" panose="02070309020205020404" pitchFamily="49" charset="0"/>
              <a:cs typeface="Courier New" panose="02070309020205020404" pitchFamily="49" charset="0"/>
            </a:endParaRPr>
          </a:p>
          <a:p>
            <a:pPr lvl="1"/>
            <a:endParaRPr lang="en-GB" dirty="0">
              <a:latin typeface="+mj-lt"/>
            </a:endParaRPr>
          </a:p>
        </p:txBody>
      </p:sp>
      <p:sp>
        <p:nvSpPr>
          <p:cNvPr id="5" name="Footer Placeholder 3">
            <a:extLst>
              <a:ext uri="{FF2B5EF4-FFF2-40B4-BE49-F238E27FC236}">
                <a16:creationId xmlns:a16="http://schemas.microsoft.com/office/drawing/2014/main" id="{CB57E16F-E9FA-43A4-9D2F-E8D59F699824}"/>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16</a:t>
            </a:fld>
            <a:endParaRPr lang="en-GB" dirty="0">
              <a:solidFill>
                <a:srgbClr val="1F497D"/>
              </a:solidFill>
              <a:latin typeface="Calibri"/>
            </a:endParaRPr>
          </a:p>
        </p:txBody>
      </p:sp>
      <p:sp>
        <p:nvSpPr>
          <p:cNvPr id="4" name="Rectangle 16">
            <a:extLst>
              <a:ext uri="{FF2B5EF4-FFF2-40B4-BE49-F238E27FC236}">
                <a16:creationId xmlns:a16="http://schemas.microsoft.com/office/drawing/2014/main" id="{686BABB7-5985-4E85-8000-90BDD7B3226A}"/>
              </a:ext>
            </a:extLst>
          </p:cNvPr>
          <p:cNvSpPr>
            <a:spLocks noChangeArrowheads="1"/>
          </p:cNvSpPr>
          <p:nvPr/>
        </p:nvSpPr>
        <p:spPr bwMode="auto">
          <a:xfrm>
            <a:off x="1310502" y="2046208"/>
            <a:ext cx="7298021" cy="623730"/>
          </a:xfrm>
          <a:prstGeom prst="rect">
            <a:avLst/>
          </a:prstGeom>
          <a:solidFill>
            <a:srgbClr val="FBE66B"/>
          </a:solidFill>
          <a:ln>
            <a:noFill/>
          </a:ln>
          <a:effectLst>
            <a:outerShdw dist="107763" dir="2700000" algn="ctr" rotWithShape="0">
              <a:srgbClr val="FFB953"/>
            </a:outerShdw>
          </a:effec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body {</a:t>
            </a:r>
          </a:p>
          <a:p>
            <a:pPr defTabSz="554831"/>
            <a:r>
              <a:rPr lang="en-GB" sz="1200" dirty="0">
                <a:latin typeface="Courier New" panose="02070309020205020404" pitchFamily="49" charset="0"/>
                <a:cs typeface="Courier New" panose="02070309020205020404" pitchFamily="49" charset="0"/>
              </a:rPr>
              <a:t>  font-family: Verdana, Geneva, Tahoma, sans-serif;</a:t>
            </a:r>
          </a:p>
          <a:p>
            <a:pPr defTabSz="554831"/>
            <a:r>
              <a:rPr lang="en-GB" sz="12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09967FB-4FF3-4F56-9404-BF4B92D90619}"/>
              </a:ext>
            </a:extLst>
          </p:cNvPr>
          <p:cNvSpPr txBox="1"/>
          <p:nvPr/>
        </p:nvSpPr>
        <p:spPr>
          <a:xfrm>
            <a:off x="7118999" y="2392939"/>
            <a:ext cx="1486304" cy="276999"/>
          </a:xfrm>
          <a:prstGeom prst="rect">
            <a:avLst/>
          </a:prstGeom>
          <a:noFill/>
        </p:spPr>
        <p:txBody>
          <a:bodyPr wrap="squar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/styles.css</a:t>
            </a:r>
          </a:p>
        </p:txBody>
      </p:sp>
    </p:spTree>
    <p:extLst>
      <p:ext uri="{BB962C8B-B14F-4D97-AF65-F5344CB8AC3E}">
        <p14:creationId xmlns:p14="http://schemas.microsoft.com/office/powerpoint/2010/main" val="35261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3:  Angular Routing</a:t>
            </a:r>
          </a:p>
        </p:txBody>
      </p:sp>
      <p:sp>
        <p:nvSpPr>
          <p:cNvPr id="4" name="Subtitle 2">
            <a:extLst>
              <a:ext uri="{FF2B5EF4-FFF2-40B4-BE49-F238E27FC236}">
                <a16:creationId xmlns:a16="http://schemas.microsoft.com/office/drawing/2014/main" id="{C7C4D046-3B81-47EF-BB58-9F17FAB6311B}"/>
              </a:ext>
            </a:extLst>
          </p:cNvPr>
          <p:cNvSpPr>
            <a:spLocks noGrp="1"/>
          </p:cNvSpPr>
          <p:nvPr>
            <p:ph idx="1"/>
          </p:nvPr>
        </p:nvSpPr>
        <p:spPr/>
        <p:txBody>
          <a:bodyPr/>
          <a:lstStyle/>
          <a:p>
            <a:r>
              <a:rPr lang="en-GB" dirty="0"/>
              <a:t>Angular routing dependencies</a:t>
            </a:r>
          </a:p>
          <a:p>
            <a:r>
              <a:rPr lang="en-GB" dirty="0"/>
              <a:t>Defining a routing table</a:t>
            </a:r>
          </a:p>
          <a:p>
            <a:r>
              <a:rPr lang="en-GB" dirty="0"/>
              <a:t>Defining a base </a:t>
            </a:r>
            <a:r>
              <a:rPr lang="en-GB" dirty="0" err="1"/>
              <a:t>href</a:t>
            </a:r>
            <a:endParaRPr lang="en-GB" dirty="0"/>
          </a:p>
          <a:p>
            <a:r>
              <a:rPr lang="en-GB" dirty="0"/>
              <a:t>Defining a router outlet</a:t>
            </a:r>
          </a:p>
          <a:p>
            <a:r>
              <a:rPr lang="en-GB" dirty="0"/>
              <a:t>Defining router links</a:t>
            </a:r>
          </a:p>
          <a:p>
            <a:r>
              <a:rPr lang="en-GB" dirty="0"/>
              <a:t>Running the application</a:t>
            </a:r>
          </a:p>
        </p:txBody>
      </p:sp>
    </p:spTree>
    <p:extLst>
      <p:ext uri="{BB962C8B-B14F-4D97-AF65-F5344CB8AC3E}">
        <p14:creationId xmlns:p14="http://schemas.microsoft.com/office/powerpoint/2010/main" val="170287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r>
              <a:rPr lang="en-GB" dirty="0"/>
              <a:t>Angular Routing Dependencies</a:t>
            </a:r>
          </a:p>
        </p:txBody>
      </p:sp>
      <p:sp>
        <p:nvSpPr>
          <p:cNvPr id="3077" name="Rectangle 1030"/>
          <p:cNvSpPr>
            <a:spLocks noGrp="1" noChangeArrowheads="1"/>
          </p:cNvSpPr>
          <p:nvPr>
            <p:ph idx="1"/>
          </p:nvPr>
        </p:nvSpPr>
        <p:spPr>
          <a:xfrm>
            <a:off x="900500" y="924309"/>
            <a:ext cx="7962419" cy="3742941"/>
          </a:xfrm>
        </p:spPr>
        <p:txBody>
          <a:bodyPr/>
          <a:lstStyle/>
          <a:p>
            <a:r>
              <a:rPr lang="en-GB" dirty="0"/>
              <a:t>If you want your Angular app to support routing, you must have this dependency in </a:t>
            </a:r>
            <a:r>
              <a:rPr lang="en-GB" dirty="0" err="1">
                <a:latin typeface="Courier New" panose="02070309020205020404" pitchFamily="49" charset="0"/>
                <a:cs typeface="Courier New" panose="02070309020205020404" pitchFamily="49" charset="0"/>
              </a:rPr>
              <a:t>package.json</a:t>
            </a:r>
            <a:r>
              <a:rPr lang="en-GB" dirty="0"/>
              <a:t>:</a:t>
            </a:r>
          </a:p>
          <a:p>
            <a:endParaRPr lang="en-GB" dirty="0"/>
          </a:p>
          <a:p>
            <a:endParaRPr lang="en-GB" dirty="0"/>
          </a:p>
          <a:p>
            <a:endParaRPr lang="en-GB" dirty="0"/>
          </a:p>
          <a:p>
            <a:endParaRPr lang="en-GB" dirty="0"/>
          </a:p>
          <a:p>
            <a:r>
              <a:rPr lang="en-GB" dirty="0"/>
              <a:t>Note:</a:t>
            </a:r>
          </a:p>
          <a:p>
            <a:pPr lvl="1"/>
            <a:r>
              <a:rPr lang="en-GB" dirty="0"/>
              <a:t>Angular CLI adds this dependency automatically, if you select the "add routing" option</a:t>
            </a:r>
          </a:p>
        </p:txBody>
      </p:sp>
      <p:sp>
        <p:nvSpPr>
          <p:cNvPr id="8" name="Footer Placeholder 3">
            <a:extLst>
              <a:ext uri="{FF2B5EF4-FFF2-40B4-BE49-F238E27FC236}">
                <a16:creationId xmlns:a16="http://schemas.microsoft.com/office/drawing/2014/main" id="{A3A708B6-89B3-48E4-AC7E-FC65BA45368C}"/>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18</a:t>
            </a:fld>
            <a:endParaRPr lang="en-GB" dirty="0">
              <a:solidFill>
                <a:srgbClr val="1F497D"/>
              </a:solidFill>
              <a:latin typeface="Calibri"/>
            </a:endParaRPr>
          </a:p>
        </p:txBody>
      </p:sp>
      <p:sp>
        <p:nvSpPr>
          <p:cNvPr id="9" name="Rectangle 16">
            <a:extLst>
              <a:ext uri="{FF2B5EF4-FFF2-40B4-BE49-F238E27FC236}">
                <a16:creationId xmlns:a16="http://schemas.microsoft.com/office/drawing/2014/main" id="{FD8B325E-D79B-4A13-95AB-9D3BB4A60750}"/>
              </a:ext>
            </a:extLst>
          </p:cNvPr>
          <p:cNvSpPr>
            <a:spLocks noChangeArrowheads="1"/>
          </p:cNvSpPr>
          <p:nvPr/>
        </p:nvSpPr>
        <p:spPr bwMode="auto">
          <a:xfrm>
            <a:off x="1310502" y="1676472"/>
            <a:ext cx="7298021" cy="1362394"/>
          </a:xfrm>
          <a:prstGeom prst="rect">
            <a:avLst/>
          </a:prstGeom>
          <a:solidFill>
            <a:srgbClr val="CCECFF"/>
          </a:solidFill>
          <a:ln>
            <a:noFill/>
          </a:ln>
          <a:effectLst>
            <a:outerShdw dist="107763" dir="2700000" algn="ctr" rotWithShape="0">
              <a:schemeClr val="accent1">
                <a:lumMod val="75000"/>
              </a:schemeClr>
            </a:outerShdw>
          </a:effec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  "dependencies": {</a:t>
            </a:r>
          </a:p>
          <a:p>
            <a:pPr defTabSz="554831"/>
            <a:r>
              <a:rPr lang="en-GB" sz="1200" b="1" dirty="0">
                <a:solidFill>
                  <a:srgbClr val="FF0000"/>
                </a:solidFill>
                <a:latin typeface="Courier New" panose="02070309020205020404" pitchFamily="49" charset="0"/>
                <a:cs typeface="Courier New" panose="02070309020205020404" pitchFamily="49" charset="0"/>
              </a:rPr>
              <a:t>    "@angular/router": "^14.1.0",</a:t>
            </a:r>
          </a:p>
          <a:p>
            <a:pPr defTabSz="554831"/>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CF78C04E-859A-4BC2-B660-A3BF73B659E0}"/>
              </a:ext>
            </a:extLst>
          </p:cNvPr>
          <p:cNvSpPr txBox="1"/>
          <p:nvPr/>
        </p:nvSpPr>
        <p:spPr>
          <a:xfrm>
            <a:off x="7304946" y="2763794"/>
            <a:ext cx="1300357"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package.json</a:t>
            </a:r>
            <a:endParaRPr lang="en-GB" sz="1200" b="1" dirty="0">
              <a:solidFill>
                <a:schemeClr val="tx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46835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pPr eaLnBrk="1" hangingPunct="1"/>
            <a:r>
              <a:rPr lang="en-GB" dirty="0">
                <a:cs typeface="Times New Roman" pitchFamily="18" charset="0"/>
              </a:rPr>
              <a:t>Defining a Routing Table (1 of 2)</a:t>
            </a:r>
            <a:endParaRPr lang="en-GB" dirty="0"/>
          </a:p>
        </p:txBody>
      </p:sp>
      <p:sp>
        <p:nvSpPr>
          <p:cNvPr id="3077" name="Rectangle 1030"/>
          <p:cNvSpPr>
            <a:spLocks noGrp="1" noChangeArrowheads="1"/>
          </p:cNvSpPr>
          <p:nvPr>
            <p:ph idx="1"/>
          </p:nvPr>
        </p:nvSpPr>
        <p:spPr>
          <a:xfrm>
            <a:off x="900501" y="924309"/>
            <a:ext cx="7965978" cy="3742941"/>
          </a:xfrm>
        </p:spPr>
        <p:txBody>
          <a:bodyPr/>
          <a:lstStyle/>
          <a:p>
            <a:pPr eaLnBrk="1" hangingPunct="1"/>
            <a:r>
              <a:rPr lang="en-GB" dirty="0"/>
              <a:t>You must define a </a:t>
            </a:r>
            <a:r>
              <a:rPr lang="en-GB" i="1" dirty="0"/>
              <a:t>routing table</a:t>
            </a:r>
            <a:r>
              <a:rPr lang="en-GB" dirty="0"/>
              <a:t> for your application</a:t>
            </a:r>
          </a:p>
          <a:p>
            <a:pPr lvl="1"/>
            <a:r>
              <a:rPr lang="en-GB" dirty="0"/>
              <a:t>Maps relative URLs to components in your app</a:t>
            </a:r>
          </a:p>
          <a:p>
            <a:pPr lvl="1"/>
            <a:endParaRPr lang="en-GB" dirty="0"/>
          </a:p>
          <a:p>
            <a:pPr lvl="1"/>
            <a:endParaRPr lang="en-GB" dirty="0"/>
          </a:p>
          <a:p>
            <a:pPr lvl="1"/>
            <a:endParaRPr lang="en-GB" dirty="0"/>
          </a:p>
          <a:p>
            <a:pPr lvl="1"/>
            <a:endParaRPr lang="en-GB" dirty="0"/>
          </a:p>
          <a:p>
            <a:pPr lvl="1"/>
            <a:endParaRPr lang="en-GB" dirty="0"/>
          </a:p>
          <a:p>
            <a:r>
              <a:rPr lang="en-GB" dirty="0"/>
              <a:t>When the user navigates to one of these URLs:</a:t>
            </a:r>
          </a:p>
          <a:p>
            <a:pPr lvl="1"/>
            <a:r>
              <a:rPr lang="en-GB" dirty="0"/>
              <a:t>Angular creates an instance of the relevant component, and renders it in a </a:t>
            </a:r>
            <a:r>
              <a:rPr lang="en-GB" i="1" dirty="0"/>
              <a:t>router outlet</a:t>
            </a:r>
            <a:r>
              <a:rPr lang="en-GB" dirty="0"/>
              <a:t> (see later)</a:t>
            </a:r>
          </a:p>
        </p:txBody>
      </p:sp>
      <p:sp>
        <p:nvSpPr>
          <p:cNvPr id="7" name="Footer Placeholder 3">
            <a:extLst>
              <a:ext uri="{FF2B5EF4-FFF2-40B4-BE49-F238E27FC236}">
                <a16:creationId xmlns:a16="http://schemas.microsoft.com/office/drawing/2014/main" id="{788339B4-D28F-46FB-8E3F-9DB572926F11}"/>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19</a:t>
            </a:fld>
            <a:endParaRPr lang="en-GB" dirty="0">
              <a:solidFill>
                <a:srgbClr val="1F497D"/>
              </a:solidFill>
              <a:latin typeface="Calibri"/>
            </a:endParaRPr>
          </a:p>
        </p:txBody>
      </p:sp>
      <p:graphicFrame>
        <p:nvGraphicFramePr>
          <p:cNvPr id="6" name="Table 5">
            <a:extLst>
              <a:ext uri="{FF2B5EF4-FFF2-40B4-BE49-F238E27FC236}">
                <a16:creationId xmlns:a16="http://schemas.microsoft.com/office/drawing/2014/main" id="{39D81D2A-C120-4D09-8701-2DD73B65D7D6}"/>
              </a:ext>
            </a:extLst>
          </p:cNvPr>
          <p:cNvGraphicFramePr>
            <a:graphicFrameLocks noGrp="1"/>
          </p:cNvGraphicFramePr>
          <p:nvPr>
            <p:extLst>
              <p:ext uri="{D42A27DB-BD31-4B8C-83A1-F6EECF244321}">
                <p14:modId xmlns:p14="http://schemas.microsoft.com/office/powerpoint/2010/main" val="3182344398"/>
              </p:ext>
            </p:extLst>
          </p:nvPr>
        </p:nvGraphicFramePr>
        <p:xfrm>
          <a:off x="1744387" y="1724051"/>
          <a:ext cx="6120684" cy="1592580"/>
        </p:xfrm>
        <a:graphic>
          <a:graphicData uri="http://schemas.openxmlformats.org/drawingml/2006/table">
            <a:tbl>
              <a:tblPr firstRow="1" bandRow="1">
                <a:tableStyleId>{69CF1AB2-1976-4502-BF36-3FF5EA218861}</a:tableStyleId>
              </a:tblPr>
              <a:tblGrid>
                <a:gridCol w="1745087">
                  <a:extLst>
                    <a:ext uri="{9D8B030D-6E8A-4147-A177-3AD203B41FA5}">
                      <a16:colId xmlns:a16="http://schemas.microsoft.com/office/drawing/2014/main" val="20000"/>
                    </a:ext>
                  </a:extLst>
                </a:gridCol>
                <a:gridCol w="4375597">
                  <a:extLst>
                    <a:ext uri="{9D8B030D-6E8A-4147-A177-3AD203B41FA5}">
                      <a16:colId xmlns:a16="http://schemas.microsoft.com/office/drawing/2014/main" val="20001"/>
                    </a:ext>
                  </a:extLst>
                </a:gridCol>
              </a:tblGrid>
              <a:tr h="296068">
                <a:tc>
                  <a:txBody>
                    <a:bodyPr/>
                    <a:lstStyle/>
                    <a:p>
                      <a:r>
                        <a:rPr lang="en-GB" sz="1400" b="1" dirty="0">
                          <a:solidFill>
                            <a:schemeClr val="bg1"/>
                          </a:solidFill>
                        </a:rPr>
                        <a:t>Relative URL</a:t>
                      </a:r>
                    </a:p>
                  </a:txBody>
                  <a:tcPr anchor="ctr">
                    <a:solidFill>
                      <a:schemeClr val="accent1">
                        <a:lumMod val="75000"/>
                      </a:schemeClr>
                    </a:solidFill>
                  </a:tcPr>
                </a:tc>
                <a:tc>
                  <a:txBody>
                    <a:bodyPr/>
                    <a:lstStyle/>
                    <a:p>
                      <a:r>
                        <a:rPr lang="en-GB" sz="1400" b="1" dirty="0">
                          <a:solidFill>
                            <a:schemeClr val="bg1"/>
                          </a:solidFill>
                        </a:rPr>
                        <a:t>Map the relative URL to this component…</a:t>
                      </a:r>
                    </a:p>
                  </a:txBody>
                  <a:tcPr anchor="ctr">
                    <a:solidFill>
                      <a:schemeClr val="accent1">
                        <a:lumMod val="75000"/>
                      </a:schemeClr>
                    </a:solidFill>
                  </a:tcPr>
                </a:tc>
                <a:extLst>
                  <a:ext uri="{0D108BD9-81ED-4DB2-BD59-A6C34878D82A}">
                    <a16:rowId xmlns:a16="http://schemas.microsoft.com/office/drawing/2014/main" val="10000"/>
                  </a:ext>
                </a:extLst>
              </a:tr>
              <a:tr h="296068">
                <a:tc>
                  <a:txBody>
                    <a:bodyPr/>
                    <a:lstStyle/>
                    <a:p>
                      <a:r>
                        <a:rPr lang="en-GB" sz="1400" dirty="0">
                          <a:solidFill>
                            <a:srgbClr val="333399"/>
                          </a:solidFill>
                          <a:latin typeface="Open Sans" panose="020B0606030504020204" pitchFamily="34" charset="0"/>
                          <a:ea typeface="Open Sans" panose="020B0606030504020204" pitchFamily="34" charset="0"/>
                          <a:cs typeface="Open Sans" panose="020B0606030504020204" pitchFamily="34" charset="0"/>
                        </a:rPr>
                        <a:t>(none)</a:t>
                      </a:r>
                    </a:p>
                  </a:txBody>
                  <a:tcPr anchor="ctr"/>
                </a:tc>
                <a:tc>
                  <a:txBody>
                    <a:bodyPr/>
                    <a:lstStyle/>
                    <a:p>
                      <a:r>
                        <a:rPr lang="en-GB" sz="1400" b="1" kern="1200" dirty="0" err="1">
                          <a:solidFill>
                            <a:srgbClr val="333399"/>
                          </a:solidFill>
                          <a:effectLst/>
                          <a:latin typeface="Courier New" panose="02070309020205020404" pitchFamily="49" charset="0"/>
                          <a:cs typeface="Courier New" panose="02070309020205020404" pitchFamily="49" charset="0"/>
                        </a:rPr>
                        <a:t>HomeComponent</a:t>
                      </a:r>
                      <a:endParaRPr lang="en-GB" sz="1400" b="1" dirty="0">
                        <a:solidFill>
                          <a:srgbClr val="333399"/>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10264">
                <a:tc>
                  <a:txBody>
                    <a:bodyPr/>
                    <a:lstStyle/>
                    <a:p>
                      <a:r>
                        <a:rPr lang="en-GB" sz="1400" b="0" dirty="0">
                          <a:solidFill>
                            <a:srgbClr val="333399"/>
                          </a:solidFill>
                          <a:effectLst/>
                          <a:latin typeface="Open Sans" panose="020B0606030504020204" pitchFamily="34" charset="0"/>
                          <a:ea typeface="Open Sans" panose="020B0606030504020204" pitchFamily="34" charset="0"/>
                          <a:cs typeface="Open Sans" panose="020B0606030504020204" pitchFamily="34" charset="0"/>
                        </a:rPr>
                        <a:t>contact</a:t>
                      </a:r>
                    </a:p>
                  </a:txBody>
                  <a:tcPr marL="123825" marR="123825" marT="57150" marB="57150" anchor="ctr"/>
                </a:tc>
                <a:tc>
                  <a:txBody>
                    <a:bodyPr/>
                    <a:lstStyle/>
                    <a:p>
                      <a:r>
                        <a:rPr lang="en-GB" sz="1400" b="1" dirty="0" err="1">
                          <a:solidFill>
                            <a:srgbClr val="333399"/>
                          </a:solidFill>
                          <a:effectLst/>
                          <a:latin typeface="Courier New" panose="02070309020205020404" pitchFamily="49" charset="0"/>
                          <a:cs typeface="Courier New" panose="02070309020205020404" pitchFamily="49" charset="0"/>
                        </a:rPr>
                        <a:t>ContactComponent</a:t>
                      </a:r>
                      <a:endParaRPr lang="en-GB" sz="1400" b="1" dirty="0">
                        <a:solidFill>
                          <a:srgbClr val="333399"/>
                        </a:solidFill>
                        <a:effectLst/>
                        <a:latin typeface="Courier New" panose="02070309020205020404" pitchFamily="49" charset="0"/>
                        <a:cs typeface="Courier New" panose="02070309020205020404" pitchFamily="49" charset="0"/>
                      </a:endParaRPr>
                    </a:p>
                  </a:txBody>
                  <a:tcPr marL="123825" marR="123825" marT="57150" marB="57150" anchor="ctr"/>
                </a:tc>
                <a:extLst>
                  <a:ext uri="{0D108BD9-81ED-4DB2-BD59-A6C34878D82A}">
                    <a16:rowId xmlns:a16="http://schemas.microsoft.com/office/drawing/2014/main" val="10002"/>
                  </a:ext>
                </a:extLst>
              </a:tr>
              <a:tr h="310264">
                <a:tc>
                  <a:txBody>
                    <a:bodyPr/>
                    <a:lstStyle/>
                    <a:p>
                      <a:r>
                        <a:rPr lang="en-GB" sz="1400" b="0" dirty="0">
                          <a:solidFill>
                            <a:srgbClr val="333399"/>
                          </a:solidFill>
                          <a:effectLst/>
                          <a:latin typeface="Open Sans" panose="020B0606030504020204" pitchFamily="34" charset="0"/>
                          <a:ea typeface="Open Sans" panose="020B0606030504020204" pitchFamily="34" charset="0"/>
                          <a:cs typeface="Open Sans" panose="020B0606030504020204" pitchFamily="34" charset="0"/>
                        </a:rPr>
                        <a:t>about</a:t>
                      </a:r>
                    </a:p>
                  </a:txBody>
                  <a:tcPr marL="123825" marR="123825" marT="57150" marB="57150" anchor="ctr"/>
                </a:tc>
                <a:tc>
                  <a:txBody>
                    <a:bodyPr/>
                    <a:lstStyle/>
                    <a:p>
                      <a:r>
                        <a:rPr lang="en-GB" sz="1400" b="1" dirty="0" err="1">
                          <a:solidFill>
                            <a:srgbClr val="333399"/>
                          </a:solidFill>
                          <a:effectLst/>
                          <a:latin typeface="Courier New" panose="02070309020205020404" pitchFamily="49" charset="0"/>
                          <a:cs typeface="Courier New" panose="02070309020205020404" pitchFamily="49" charset="0"/>
                        </a:rPr>
                        <a:t>AboutComponent</a:t>
                      </a:r>
                      <a:endParaRPr lang="en-GB" sz="1400" b="1" dirty="0">
                        <a:solidFill>
                          <a:srgbClr val="333399"/>
                        </a:solidFill>
                        <a:effectLst/>
                        <a:latin typeface="Courier New" panose="02070309020205020404" pitchFamily="49" charset="0"/>
                        <a:cs typeface="Courier New" panose="02070309020205020404" pitchFamily="49" charset="0"/>
                      </a:endParaRPr>
                    </a:p>
                  </a:txBody>
                  <a:tcPr marL="123825" marR="123825" marT="57150" marB="57150" anchor="ctr"/>
                </a:tc>
                <a:extLst>
                  <a:ext uri="{0D108BD9-81ED-4DB2-BD59-A6C34878D82A}">
                    <a16:rowId xmlns:a16="http://schemas.microsoft.com/office/drawing/2014/main" val="10003"/>
                  </a:ext>
                </a:extLst>
              </a:tr>
              <a:tr h="310264">
                <a:tc>
                  <a:txBody>
                    <a:bodyPr/>
                    <a:lstStyle/>
                    <a:p>
                      <a:r>
                        <a:rPr lang="en-GB" sz="1400" dirty="0">
                          <a:solidFill>
                            <a:srgbClr val="333399"/>
                          </a:solidFill>
                          <a:effectLst/>
                          <a:latin typeface="Open Sans" panose="020B0606030504020204" pitchFamily="34" charset="0"/>
                          <a:ea typeface="Open Sans" panose="020B0606030504020204" pitchFamily="34" charset="0"/>
                          <a:cs typeface="Open Sans" panose="020B0606030504020204" pitchFamily="34" charset="0"/>
                        </a:rPr>
                        <a:t>(anything else)</a:t>
                      </a:r>
                    </a:p>
                  </a:txBody>
                  <a:tcPr marL="123825" marR="123825" marT="57150" marB="57150" anchor="ctr"/>
                </a:tc>
                <a:tc>
                  <a:txBody>
                    <a:bodyPr/>
                    <a:lstStyle/>
                    <a:p>
                      <a:r>
                        <a:rPr lang="en-GB" sz="1400" b="1" dirty="0" err="1">
                          <a:solidFill>
                            <a:srgbClr val="333399"/>
                          </a:solidFill>
                          <a:effectLst/>
                          <a:latin typeface="Courier New" panose="02070309020205020404" pitchFamily="49" charset="0"/>
                          <a:cs typeface="Courier New" panose="02070309020205020404" pitchFamily="49" charset="0"/>
                        </a:rPr>
                        <a:t>PagenotfoundComponent</a:t>
                      </a:r>
                      <a:endParaRPr lang="en-GB" sz="1400" b="1" dirty="0">
                        <a:solidFill>
                          <a:srgbClr val="333399"/>
                        </a:solidFill>
                        <a:effectLst/>
                        <a:latin typeface="Courier New" panose="02070309020205020404" pitchFamily="49" charset="0"/>
                        <a:cs typeface="Courier New" panose="02070309020205020404" pitchFamily="49" charset="0"/>
                      </a:endParaRPr>
                    </a:p>
                  </a:txBody>
                  <a:tcPr marL="123825" marR="123825" marT="57150" marB="571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336376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Section 1:  Overview of SPAs</a:t>
            </a:r>
          </a:p>
        </p:txBody>
      </p:sp>
      <p:sp>
        <p:nvSpPr>
          <p:cNvPr id="4" name="Subtitle 2">
            <a:extLst>
              <a:ext uri="{FF2B5EF4-FFF2-40B4-BE49-F238E27FC236}">
                <a16:creationId xmlns:a16="http://schemas.microsoft.com/office/drawing/2014/main" id="{C7C4D046-3B81-47EF-BB58-9F17FAB6311B}"/>
              </a:ext>
            </a:extLst>
          </p:cNvPr>
          <p:cNvSpPr>
            <a:spLocks noGrp="1"/>
          </p:cNvSpPr>
          <p:nvPr>
            <p:ph idx="1"/>
          </p:nvPr>
        </p:nvSpPr>
        <p:spPr/>
        <p:txBody>
          <a:bodyPr>
            <a:normAutofit/>
          </a:bodyPr>
          <a:lstStyle/>
          <a:p>
            <a:pPr marL="446088" indent="-390525">
              <a:buFont typeface="Arial" panose="020B0604020202020204" pitchFamily="34" charset="0"/>
              <a:buChar char="•"/>
              <a:tabLst>
                <a:tab pos="446088" algn="l"/>
              </a:tabLst>
            </a:pPr>
            <a:r>
              <a:rPr lang="en-GB" sz="2200" dirty="0"/>
              <a:t>What is an SPA?</a:t>
            </a:r>
          </a:p>
          <a:p>
            <a:pPr marL="446088" indent="-390525">
              <a:buFont typeface="Arial" panose="020B0604020202020204" pitchFamily="34" charset="0"/>
              <a:buChar char="•"/>
              <a:tabLst>
                <a:tab pos="446088" algn="l"/>
              </a:tabLst>
            </a:pPr>
            <a:r>
              <a:rPr lang="en-GB" sz="2200" dirty="0"/>
              <a:t>Demo application</a:t>
            </a:r>
          </a:p>
          <a:p>
            <a:pPr marL="446088" indent="-390525">
              <a:buFont typeface="Arial" panose="020B0604020202020204" pitchFamily="34" charset="0"/>
              <a:buChar char="•"/>
              <a:tabLst>
                <a:tab pos="446088" algn="l"/>
              </a:tabLst>
            </a:pPr>
            <a:r>
              <a:rPr lang="en-GB" sz="2200" dirty="0"/>
              <a:t>Creating an application with routing</a:t>
            </a:r>
          </a:p>
          <a:p>
            <a:pPr marL="446088" indent="-390525">
              <a:buFont typeface="Arial" panose="020B0604020202020204" pitchFamily="34" charset="0"/>
              <a:buChar char="•"/>
              <a:tabLst>
                <a:tab pos="446088" algn="l"/>
              </a:tabLst>
            </a:pPr>
            <a:endParaRPr lang="en-GB" sz="2200" dirty="0"/>
          </a:p>
          <a:p>
            <a:pPr marL="446088" indent="-390525">
              <a:buFont typeface="Arial" panose="020B0604020202020204" pitchFamily="34" charset="0"/>
              <a:buChar char="•"/>
              <a:tabLst>
                <a:tab pos="446088" algn="l"/>
              </a:tabLst>
            </a:pPr>
            <a:endParaRPr lang="en-GB" sz="2200" dirty="0"/>
          </a:p>
        </p:txBody>
      </p:sp>
    </p:spTree>
    <p:extLst>
      <p:ext uri="{BB962C8B-B14F-4D97-AF65-F5344CB8AC3E}">
        <p14:creationId xmlns:p14="http://schemas.microsoft.com/office/powerpoint/2010/main" val="21641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pPr eaLnBrk="1" hangingPunct="1"/>
            <a:r>
              <a:rPr lang="en-GB" dirty="0">
                <a:cs typeface="Times New Roman" pitchFamily="18" charset="0"/>
              </a:rPr>
              <a:t>Defining a Routing Table (2 of 2)</a:t>
            </a:r>
            <a:endParaRPr lang="en-GB" dirty="0"/>
          </a:p>
        </p:txBody>
      </p:sp>
      <p:sp>
        <p:nvSpPr>
          <p:cNvPr id="3077" name="Rectangle 1030"/>
          <p:cNvSpPr>
            <a:spLocks noGrp="1" noChangeArrowheads="1"/>
          </p:cNvSpPr>
          <p:nvPr>
            <p:ph idx="1"/>
          </p:nvPr>
        </p:nvSpPr>
        <p:spPr/>
        <p:txBody>
          <a:bodyPr/>
          <a:lstStyle/>
          <a:p>
            <a:pPr eaLnBrk="1" hangingPunct="1"/>
            <a:r>
              <a:rPr lang="en-GB" dirty="0"/>
              <a:t>Here's the routing table for our application:</a:t>
            </a:r>
          </a:p>
        </p:txBody>
      </p:sp>
      <p:sp>
        <p:nvSpPr>
          <p:cNvPr id="7" name="Footer Placeholder 3">
            <a:extLst>
              <a:ext uri="{FF2B5EF4-FFF2-40B4-BE49-F238E27FC236}">
                <a16:creationId xmlns:a16="http://schemas.microsoft.com/office/drawing/2014/main" id="{788339B4-D28F-46FB-8E3F-9DB572926F11}"/>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20</a:t>
            </a:fld>
            <a:endParaRPr lang="en-GB" dirty="0">
              <a:solidFill>
                <a:srgbClr val="1F497D"/>
              </a:solidFill>
              <a:latin typeface="Calibri"/>
            </a:endParaRPr>
          </a:p>
        </p:txBody>
      </p:sp>
      <p:sp>
        <p:nvSpPr>
          <p:cNvPr id="4" name="Rectangle 16">
            <a:extLst>
              <a:ext uri="{FF2B5EF4-FFF2-40B4-BE49-F238E27FC236}">
                <a16:creationId xmlns:a16="http://schemas.microsoft.com/office/drawing/2014/main" id="{D1202CFC-B3DE-4BF0-942C-D8A908EC70B3}"/>
              </a:ext>
            </a:extLst>
          </p:cNvPr>
          <p:cNvSpPr>
            <a:spLocks noChangeArrowheads="1"/>
          </p:cNvSpPr>
          <p:nvPr/>
        </p:nvSpPr>
        <p:spPr bwMode="auto">
          <a:xfrm>
            <a:off x="1305163" y="1354255"/>
            <a:ext cx="7298021" cy="357838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import { </a:t>
            </a:r>
            <a:r>
              <a:rPr lang="en-GB" sz="1200" dirty="0" err="1">
                <a:latin typeface="Courier New" panose="02070309020205020404" pitchFamily="49" charset="0"/>
                <a:cs typeface="Courier New" panose="02070309020205020404" pitchFamily="49" charset="0"/>
              </a:rPr>
              <a:t>NgModule</a:t>
            </a:r>
            <a:r>
              <a:rPr lang="en-GB" sz="1200" dirty="0">
                <a:latin typeface="Courier New" panose="02070309020205020404" pitchFamily="49" charset="0"/>
                <a:cs typeface="Courier New" panose="02070309020205020404" pitchFamily="49" charset="0"/>
              </a:rPr>
              <a:t> } from '@angular/core';</a:t>
            </a:r>
          </a:p>
          <a:p>
            <a:pPr defTabSz="554831"/>
            <a:r>
              <a:rPr lang="en-GB" sz="1200" dirty="0">
                <a:latin typeface="Courier New" panose="02070309020205020404" pitchFamily="49" charset="0"/>
                <a:cs typeface="Courier New" panose="02070309020205020404" pitchFamily="49" charset="0"/>
              </a:rPr>
              <a:t>import { Routes, </a:t>
            </a:r>
            <a:r>
              <a:rPr lang="en-GB" sz="1200" dirty="0" err="1">
                <a:latin typeface="Courier New" panose="02070309020205020404" pitchFamily="49" charset="0"/>
                <a:cs typeface="Courier New" panose="02070309020205020404" pitchFamily="49" charset="0"/>
              </a:rPr>
              <a:t>RouterModule</a:t>
            </a:r>
            <a:r>
              <a:rPr lang="en-GB" sz="1200" dirty="0">
                <a:latin typeface="Courier New" panose="02070309020205020404" pitchFamily="49" charset="0"/>
                <a:cs typeface="Courier New" panose="02070309020205020404" pitchFamily="49" charset="0"/>
              </a:rPr>
              <a:t> } from '@angular/router';</a:t>
            </a:r>
          </a:p>
          <a:p>
            <a:pPr defTabSz="554831"/>
            <a:r>
              <a:rPr lang="en-GB" sz="1200" dirty="0">
                <a:latin typeface="Courier New" panose="02070309020205020404" pitchFamily="49" charset="0"/>
                <a:cs typeface="Courier New" panose="02070309020205020404" pitchFamily="49" charset="0"/>
              </a:rPr>
              <a:t>import { </a:t>
            </a:r>
            <a:r>
              <a:rPr lang="en-GB" sz="1200" dirty="0" err="1">
                <a:latin typeface="Courier New" panose="02070309020205020404" pitchFamily="49" charset="0"/>
                <a:cs typeface="Courier New" panose="02070309020205020404" pitchFamily="49" charset="0"/>
              </a:rPr>
              <a:t>HomeComponent</a:t>
            </a:r>
            <a:r>
              <a:rPr lang="en-GB" sz="1200" dirty="0">
                <a:latin typeface="Courier New" panose="02070309020205020404" pitchFamily="49" charset="0"/>
                <a:cs typeface="Courier New" panose="02070309020205020404" pitchFamily="49" charset="0"/>
              </a:rPr>
              <a:t> } from './home/</a:t>
            </a:r>
            <a:r>
              <a:rPr lang="en-GB" sz="1200" dirty="0" err="1">
                <a:latin typeface="Courier New" panose="02070309020205020404" pitchFamily="49" charset="0"/>
                <a:cs typeface="Courier New" panose="02070309020205020404" pitchFamily="49" charset="0"/>
              </a:rPr>
              <a:t>home.component</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import { </a:t>
            </a:r>
            <a:r>
              <a:rPr lang="en-GB" sz="1200" dirty="0" err="1">
                <a:latin typeface="Courier New" panose="02070309020205020404" pitchFamily="49" charset="0"/>
                <a:cs typeface="Courier New" panose="02070309020205020404" pitchFamily="49" charset="0"/>
              </a:rPr>
              <a:t>AboutComponent</a:t>
            </a:r>
            <a:r>
              <a:rPr lang="en-GB" sz="1200" dirty="0">
                <a:latin typeface="Courier New" panose="02070309020205020404" pitchFamily="49" charset="0"/>
                <a:cs typeface="Courier New" panose="02070309020205020404" pitchFamily="49" charset="0"/>
              </a:rPr>
              <a:t> } from './about/</a:t>
            </a:r>
            <a:r>
              <a:rPr lang="en-GB" sz="1200" dirty="0" err="1">
                <a:latin typeface="Courier New" panose="02070309020205020404" pitchFamily="49" charset="0"/>
                <a:cs typeface="Courier New" panose="02070309020205020404" pitchFamily="49" charset="0"/>
              </a:rPr>
              <a:t>about.component</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import { </a:t>
            </a:r>
            <a:r>
              <a:rPr lang="en-GB" sz="1200" dirty="0" err="1">
                <a:latin typeface="Courier New" panose="02070309020205020404" pitchFamily="49" charset="0"/>
                <a:cs typeface="Courier New" panose="02070309020205020404" pitchFamily="49" charset="0"/>
              </a:rPr>
              <a:t>ContactComponent</a:t>
            </a:r>
            <a:r>
              <a:rPr lang="en-GB" sz="1200" dirty="0">
                <a:latin typeface="Courier New" panose="02070309020205020404" pitchFamily="49" charset="0"/>
                <a:cs typeface="Courier New" panose="02070309020205020404" pitchFamily="49" charset="0"/>
              </a:rPr>
              <a:t> } from './contact/</a:t>
            </a:r>
            <a:r>
              <a:rPr lang="en-GB" sz="1200" dirty="0" err="1">
                <a:latin typeface="Courier New" panose="02070309020205020404" pitchFamily="49" charset="0"/>
                <a:cs typeface="Courier New" panose="02070309020205020404" pitchFamily="49" charset="0"/>
              </a:rPr>
              <a:t>contact.component</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import { </a:t>
            </a:r>
            <a:r>
              <a:rPr lang="en-GB" sz="1200" dirty="0" err="1">
                <a:latin typeface="Courier New" panose="02070309020205020404" pitchFamily="49" charset="0"/>
                <a:cs typeface="Courier New" panose="02070309020205020404" pitchFamily="49" charset="0"/>
              </a:rPr>
              <a:t>PagenotfoundComponent</a:t>
            </a:r>
            <a:r>
              <a:rPr lang="en-GB" sz="1200" dirty="0">
                <a:latin typeface="Courier New" panose="02070309020205020404" pitchFamily="49" charset="0"/>
                <a:cs typeface="Courier New" panose="02070309020205020404" pitchFamily="49" charset="0"/>
              </a:rPr>
              <a:t> } from './</a:t>
            </a:r>
            <a:r>
              <a:rPr lang="en-GB" sz="1200" dirty="0" err="1">
                <a:latin typeface="Courier New" panose="02070309020205020404" pitchFamily="49" charset="0"/>
                <a:cs typeface="Courier New" panose="02070309020205020404" pitchFamily="49" charset="0"/>
              </a:rPr>
              <a:t>pagenotfound</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pagenotfound.component</a:t>
            </a:r>
            <a:r>
              <a:rPr lang="en-GB" sz="1200" dirty="0">
                <a:latin typeface="Courier New" panose="02070309020205020404" pitchFamily="49" charset="0"/>
                <a:cs typeface="Courier New" panose="02070309020205020404" pitchFamily="49" charset="0"/>
              </a:rPr>
              <a:t>'</a:t>
            </a:r>
          </a:p>
          <a:p>
            <a:pPr defTabSz="554831"/>
            <a:endParaRPr lang="en-GB" sz="1200" b="1" dirty="0">
              <a:solidFill>
                <a:srgbClr val="FF0000"/>
              </a:solidFill>
              <a:latin typeface="Courier New" panose="02070309020205020404" pitchFamily="49" charset="0"/>
              <a:cs typeface="Courier New" panose="02070309020205020404" pitchFamily="49" charset="0"/>
            </a:endParaRPr>
          </a:p>
          <a:p>
            <a:pPr defTabSz="554831"/>
            <a:r>
              <a:rPr lang="en-GB" sz="1200" b="1" dirty="0" err="1">
                <a:solidFill>
                  <a:srgbClr val="FF0000"/>
                </a:solidFill>
                <a:latin typeface="Courier New" panose="02070309020205020404" pitchFamily="49" charset="0"/>
                <a:cs typeface="Courier New" panose="02070309020205020404" pitchFamily="49" charset="0"/>
              </a:rPr>
              <a:t>const</a:t>
            </a:r>
            <a:r>
              <a:rPr lang="en-GB" sz="1200" b="1" dirty="0">
                <a:solidFill>
                  <a:srgbClr val="FF0000"/>
                </a:solidFill>
                <a:latin typeface="Courier New" panose="02070309020205020404" pitchFamily="49" charset="0"/>
                <a:cs typeface="Courier New" panose="02070309020205020404" pitchFamily="49" charset="0"/>
              </a:rPr>
              <a:t> routes: Routes = [</a:t>
            </a:r>
          </a:p>
          <a:p>
            <a:pPr defTabSz="554831"/>
            <a:r>
              <a:rPr lang="en-GB" sz="1200" b="1" dirty="0">
                <a:solidFill>
                  <a:srgbClr val="FF0000"/>
                </a:solidFill>
                <a:latin typeface="Courier New" panose="02070309020205020404" pitchFamily="49" charset="0"/>
                <a:cs typeface="Courier New" panose="02070309020205020404" pitchFamily="49" charset="0"/>
              </a:rPr>
              <a:t>  { path: '',        component: </a:t>
            </a:r>
            <a:r>
              <a:rPr lang="en-GB" sz="1200" b="1" dirty="0" err="1">
                <a:solidFill>
                  <a:srgbClr val="FF0000"/>
                </a:solidFill>
                <a:latin typeface="Courier New" panose="02070309020205020404" pitchFamily="49" charset="0"/>
                <a:cs typeface="Courier New" panose="02070309020205020404" pitchFamily="49" charset="0"/>
              </a:rPr>
              <a:t>HomeComponent</a:t>
            </a:r>
            <a:r>
              <a:rPr lang="en-GB" sz="1200" b="1" dirty="0">
                <a:solidFill>
                  <a:srgbClr val="FF0000"/>
                </a:solidFill>
                <a:latin typeface="Courier New" panose="02070309020205020404" pitchFamily="49" charset="0"/>
                <a:cs typeface="Courier New" panose="02070309020205020404" pitchFamily="49" charset="0"/>
              </a:rPr>
              <a:t> },</a:t>
            </a:r>
          </a:p>
          <a:p>
            <a:pPr defTabSz="554831"/>
            <a:r>
              <a:rPr lang="en-GB" sz="1200" b="1" dirty="0">
                <a:solidFill>
                  <a:srgbClr val="FF0000"/>
                </a:solidFill>
                <a:latin typeface="Courier New" panose="02070309020205020404" pitchFamily="49" charset="0"/>
                <a:cs typeface="Courier New" panose="02070309020205020404" pitchFamily="49" charset="0"/>
              </a:rPr>
              <a:t>  { path: 'contact', component: </a:t>
            </a:r>
            <a:r>
              <a:rPr lang="en-GB" sz="1200" b="1" dirty="0" err="1">
                <a:solidFill>
                  <a:srgbClr val="FF0000"/>
                </a:solidFill>
                <a:latin typeface="Courier New" panose="02070309020205020404" pitchFamily="49" charset="0"/>
                <a:cs typeface="Courier New" panose="02070309020205020404" pitchFamily="49" charset="0"/>
              </a:rPr>
              <a:t>ContactComponent</a:t>
            </a:r>
            <a:r>
              <a:rPr lang="en-GB" sz="1200" b="1" dirty="0">
                <a:solidFill>
                  <a:srgbClr val="FF0000"/>
                </a:solidFill>
                <a:latin typeface="Courier New" panose="02070309020205020404" pitchFamily="49" charset="0"/>
                <a:cs typeface="Courier New" panose="02070309020205020404" pitchFamily="49" charset="0"/>
              </a:rPr>
              <a:t> },</a:t>
            </a:r>
          </a:p>
          <a:p>
            <a:pPr defTabSz="554831"/>
            <a:r>
              <a:rPr lang="en-GB" sz="1200" b="1" dirty="0">
                <a:solidFill>
                  <a:srgbClr val="FF0000"/>
                </a:solidFill>
                <a:latin typeface="Courier New" panose="02070309020205020404" pitchFamily="49" charset="0"/>
                <a:cs typeface="Courier New" panose="02070309020205020404" pitchFamily="49" charset="0"/>
              </a:rPr>
              <a:t>  { path: 'about',   component: </a:t>
            </a:r>
            <a:r>
              <a:rPr lang="en-GB" sz="1200" b="1" dirty="0" err="1">
                <a:solidFill>
                  <a:srgbClr val="FF0000"/>
                </a:solidFill>
                <a:latin typeface="Courier New" panose="02070309020205020404" pitchFamily="49" charset="0"/>
                <a:cs typeface="Courier New" panose="02070309020205020404" pitchFamily="49" charset="0"/>
              </a:rPr>
              <a:t>AboutComponent</a:t>
            </a:r>
            <a:r>
              <a:rPr lang="en-GB" sz="1200" b="1" dirty="0">
                <a:solidFill>
                  <a:srgbClr val="FF0000"/>
                </a:solidFill>
                <a:latin typeface="Courier New" panose="02070309020205020404" pitchFamily="49" charset="0"/>
                <a:cs typeface="Courier New" panose="02070309020205020404" pitchFamily="49" charset="0"/>
              </a:rPr>
              <a:t> },</a:t>
            </a:r>
          </a:p>
          <a:p>
            <a:pPr defTabSz="554831"/>
            <a:r>
              <a:rPr lang="en-GB" sz="1200" b="1" dirty="0">
                <a:solidFill>
                  <a:srgbClr val="FF0000"/>
                </a:solidFill>
                <a:latin typeface="Courier New" panose="02070309020205020404" pitchFamily="49" charset="0"/>
                <a:cs typeface="Courier New" panose="02070309020205020404" pitchFamily="49" charset="0"/>
              </a:rPr>
              <a:t>  { path: '**',      component: </a:t>
            </a:r>
            <a:r>
              <a:rPr lang="en-GB" sz="1200" b="1" dirty="0" err="1">
                <a:solidFill>
                  <a:srgbClr val="FF0000"/>
                </a:solidFill>
                <a:latin typeface="Courier New" panose="02070309020205020404" pitchFamily="49" charset="0"/>
                <a:cs typeface="Courier New" panose="02070309020205020404" pitchFamily="49" charset="0"/>
              </a:rPr>
              <a:t>PagenotfoundComponent</a:t>
            </a:r>
            <a:r>
              <a:rPr lang="en-GB" sz="1200" b="1" dirty="0">
                <a:solidFill>
                  <a:srgbClr val="FF0000"/>
                </a:solidFill>
                <a:latin typeface="Courier New" panose="02070309020205020404" pitchFamily="49" charset="0"/>
                <a:cs typeface="Courier New" panose="02070309020205020404" pitchFamily="49" charset="0"/>
              </a:rPr>
              <a:t> }</a:t>
            </a:r>
          </a:p>
          <a:p>
            <a:pPr defTabSz="554831"/>
            <a:r>
              <a:rPr lang="en-GB" sz="1200" b="1" dirty="0">
                <a:solidFill>
                  <a:srgbClr val="FF0000"/>
                </a:solidFill>
                <a:latin typeface="Courier New" panose="02070309020205020404" pitchFamily="49" charset="0"/>
                <a:cs typeface="Courier New" panose="02070309020205020404" pitchFamily="49" charset="0"/>
              </a:rPr>
              <a:t>];</a:t>
            </a:r>
          </a:p>
          <a:p>
            <a:pPr defTabSz="554831"/>
            <a:endParaRPr lang="en-GB" sz="1200" b="1" dirty="0">
              <a:solidFill>
                <a:srgbClr val="FF0000"/>
              </a:solidFill>
              <a:latin typeface="Courier New" panose="02070309020205020404" pitchFamily="49" charset="0"/>
              <a:cs typeface="Courier New" panose="02070309020205020404" pitchFamily="49" charset="0"/>
            </a:endParaRPr>
          </a:p>
          <a:p>
            <a:pPr defTabSz="554831"/>
            <a:r>
              <a:rPr lang="en-GB" sz="1200" dirty="0">
                <a:latin typeface="Courier New" panose="02070309020205020404" pitchFamily="49" charset="0"/>
                <a:cs typeface="Courier New" panose="02070309020205020404" pitchFamily="49" charset="0"/>
              </a:rPr>
              <a:t>@NgModule({</a:t>
            </a:r>
          </a:p>
          <a:p>
            <a:pPr defTabSz="554831"/>
            <a:r>
              <a:rPr lang="en-GB" sz="1200" dirty="0">
                <a:latin typeface="Courier New" panose="02070309020205020404" pitchFamily="49" charset="0"/>
                <a:cs typeface="Courier New" panose="02070309020205020404" pitchFamily="49" charset="0"/>
              </a:rPr>
              <a:t>  </a:t>
            </a:r>
            <a:r>
              <a:rPr lang="en-GB" sz="1200" b="1" dirty="0">
                <a:solidFill>
                  <a:srgbClr val="FF0000"/>
                </a:solidFill>
                <a:latin typeface="Courier New" panose="02070309020205020404" pitchFamily="49" charset="0"/>
                <a:cs typeface="Courier New" panose="02070309020205020404" pitchFamily="49" charset="0"/>
              </a:rPr>
              <a:t>imports: [</a:t>
            </a:r>
            <a:r>
              <a:rPr lang="en-GB" sz="1200" b="1" dirty="0" err="1">
                <a:solidFill>
                  <a:srgbClr val="FF0000"/>
                </a:solidFill>
                <a:latin typeface="Courier New" panose="02070309020205020404" pitchFamily="49" charset="0"/>
                <a:cs typeface="Courier New" panose="02070309020205020404" pitchFamily="49" charset="0"/>
              </a:rPr>
              <a:t>RouterModule.forRoot</a:t>
            </a:r>
            <a:r>
              <a:rPr lang="en-GB" sz="1200" b="1" dirty="0">
                <a:solidFill>
                  <a:srgbClr val="FF0000"/>
                </a:solidFill>
                <a:latin typeface="Courier New" panose="02070309020205020404" pitchFamily="49" charset="0"/>
                <a:cs typeface="Courier New" panose="02070309020205020404" pitchFamily="49" charset="0"/>
              </a:rPr>
              <a:t>(routes)],</a:t>
            </a:r>
          </a:p>
          <a:p>
            <a:pPr defTabSz="554831"/>
            <a:r>
              <a:rPr lang="en-GB" sz="1200" dirty="0">
                <a:latin typeface="Courier New" panose="02070309020205020404" pitchFamily="49" charset="0"/>
                <a:cs typeface="Courier New" panose="02070309020205020404" pitchFamily="49" charset="0"/>
              </a:rPr>
              <a:t>  exports: [</a:t>
            </a:r>
            <a:r>
              <a:rPr lang="en-GB" sz="1200" dirty="0" err="1">
                <a:latin typeface="Courier New" panose="02070309020205020404" pitchFamily="49" charset="0"/>
                <a:cs typeface="Courier New" panose="02070309020205020404" pitchFamily="49" charset="0"/>
              </a:rPr>
              <a:t>RouterModule</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export class </a:t>
            </a:r>
            <a:r>
              <a:rPr lang="en-GB" sz="1200" dirty="0" err="1">
                <a:latin typeface="Courier New" panose="02070309020205020404" pitchFamily="49" charset="0"/>
                <a:cs typeface="Courier New" panose="02070309020205020404" pitchFamily="49" charset="0"/>
              </a:rPr>
              <a:t>AppRoutingModule</a:t>
            </a:r>
            <a:r>
              <a:rPr lang="en-GB" sz="1200" dirty="0">
                <a:latin typeface="Courier New" panose="02070309020205020404" pitchFamily="49" charset="0"/>
                <a:cs typeface="Courier New" panose="02070309020205020404" pitchFamily="49" charset="0"/>
              </a:rPr>
              <a:t> { }</a:t>
            </a:r>
          </a:p>
        </p:txBody>
      </p:sp>
      <p:sp>
        <p:nvSpPr>
          <p:cNvPr id="5" name="TextBox 4">
            <a:extLst>
              <a:ext uri="{FF2B5EF4-FFF2-40B4-BE49-F238E27FC236}">
                <a16:creationId xmlns:a16="http://schemas.microsoft.com/office/drawing/2014/main" id="{41AC57EF-8854-41A9-9E4F-1C00F23BEBA3}"/>
              </a:ext>
            </a:extLst>
          </p:cNvPr>
          <p:cNvSpPr txBox="1"/>
          <p:nvPr/>
        </p:nvSpPr>
        <p:spPr>
          <a:xfrm>
            <a:off x="5719046" y="4652803"/>
            <a:ext cx="2880918"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/app/app-</a:t>
            </a:r>
            <a:r>
              <a:rPr lang="en-GB" sz="1200" b="1" dirty="0" err="1">
                <a:solidFill>
                  <a:schemeClr val="tx2">
                    <a:lumMod val="75000"/>
                  </a:schemeClr>
                </a:solidFill>
                <a:latin typeface="Courier New" panose="02070309020205020404" pitchFamily="49" charset="0"/>
                <a:cs typeface="Courier New" panose="02070309020205020404" pitchFamily="49" charset="0"/>
              </a:rPr>
              <a:t>routing.module.ts</a:t>
            </a:r>
            <a:endParaRPr lang="en-GB" sz="1200" b="1" dirty="0">
              <a:solidFill>
                <a:schemeClr val="tx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0573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pPr eaLnBrk="1" hangingPunct="1"/>
            <a:r>
              <a:rPr lang="en-GB" dirty="0">
                <a:cs typeface="Times New Roman" pitchFamily="18" charset="0"/>
              </a:rPr>
              <a:t>Defining a Base </a:t>
            </a:r>
            <a:r>
              <a:rPr lang="en-GB" dirty="0" err="1">
                <a:cs typeface="Times New Roman" pitchFamily="18" charset="0"/>
              </a:rPr>
              <a:t>href</a:t>
            </a:r>
            <a:endParaRPr lang="en-GB" dirty="0"/>
          </a:p>
        </p:txBody>
      </p:sp>
      <p:sp>
        <p:nvSpPr>
          <p:cNvPr id="3077" name="Rectangle 1030"/>
          <p:cNvSpPr>
            <a:spLocks noGrp="1" noChangeArrowheads="1"/>
          </p:cNvSpPr>
          <p:nvPr>
            <p:ph idx="1"/>
          </p:nvPr>
        </p:nvSpPr>
        <p:spPr>
          <a:xfrm>
            <a:off x="900501" y="924309"/>
            <a:ext cx="7830774" cy="3742941"/>
          </a:xfrm>
        </p:spPr>
        <p:txBody>
          <a:bodyPr/>
          <a:lstStyle/>
          <a:p>
            <a:pPr eaLnBrk="1" hangingPunct="1"/>
            <a:r>
              <a:rPr lang="en-GB" dirty="0"/>
              <a:t>You must also define a base </a:t>
            </a:r>
            <a:r>
              <a:rPr lang="en-GB" dirty="0" err="1">
                <a:latin typeface="Courier New" panose="02070309020205020404" pitchFamily="49" charset="0"/>
                <a:cs typeface="Courier New" panose="02070309020205020404" pitchFamily="49" charset="0"/>
              </a:rPr>
              <a:t>href</a:t>
            </a:r>
            <a:r>
              <a:rPr lang="en-GB" dirty="0"/>
              <a:t> for your application</a:t>
            </a:r>
          </a:p>
          <a:p>
            <a:pPr lvl="1"/>
            <a:r>
              <a:rPr lang="en-GB" dirty="0"/>
              <a:t>All router URLs are considered relative to this base </a:t>
            </a:r>
            <a:r>
              <a:rPr lang="en-GB" dirty="0" err="1">
                <a:latin typeface="Courier New" panose="02070309020205020404" pitchFamily="49" charset="0"/>
                <a:cs typeface="Courier New" panose="02070309020205020404" pitchFamily="49" charset="0"/>
              </a:rPr>
              <a:t>href</a:t>
            </a:r>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a:p>
            <a:r>
              <a:rPr lang="en-GB" dirty="0">
                <a:ea typeface="Open Sans" panose="020B0606030504020204" pitchFamily="34" charset="0"/>
                <a:cs typeface="Open Sans" panose="020B0606030504020204" pitchFamily="34" charset="0"/>
              </a:rPr>
              <a:t>You define the base </a:t>
            </a:r>
            <a:r>
              <a:rPr lang="en-GB" dirty="0" err="1">
                <a:latin typeface="Courier New" panose="02070309020205020404" pitchFamily="49" charset="0"/>
                <a:cs typeface="Courier New" panose="02070309020205020404" pitchFamily="49" charset="0"/>
              </a:rPr>
              <a:t>href</a:t>
            </a:r>
            <a:r>
              <a:rPr lang="en-GB" dirty="0">
                <a:ea typeface="Open Sans" panose="020B0606030504020204" pitchFamily="34" charset="0"/>
                <a:cs typeface="Open Sans" panose="020B0606030504020204" pitchFamily="34" charset="0"/>
              </a:rPr>
              <a:t> as follows in </a:t>
            </a:r>
            <a:r>
              <a:rPr lang="en-GB" dirty="0">
                <a:latin typeface="Courier New" panose="02070309020205020404" pitchFamily="49" charset="0"/>
                <a:cs typeface="Courier New" panose="02070309020205020404" pitchFamily="49" charset="0"/>
              </a:rPr>
              <a:t>index.html</a:t>
            </a:r>
            <a:r>
              <a:rPr lang="en-GB" dirty="0">
                <a:latin typeface="+mj-lt"/>
                <a:cs typeface="Courier New" panose="02070309020205020404" pitchFamily="49" charset="0"/>
              </a:rPr>
              <a:t>:</a:t>
            </a:r>
          </a:p>
        </p:txBody>
      </p:sp>
      <p:sp>
        <p:nvSpPr>
          <p:cNvPr id="7" name="Footer Placeholder 3">
            <a:extLst>
              <a:ext uri="{FF2B5EF4-FFF2-40B4-BE49-F238E27FC236}">
                <a16:creationId xmlns:a16="http://schemas.microsoft.com/office/drawing/2014/main" id="{EA84A298-7EB9-439A-BF21-B03BD6A61B5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21</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45FFB331-EF40-4110-AF49-3358AEAC37CD}"/>
              </a:ext>
            </a:extLst>
          </p:cNvPr>
          <p:cNvSpPr>
            <a:spLocks noChangeArrowheads="1"/>
          </p:cNvSpPr>
          <p:nvPr/>
        </p:nvSpPr>
        <p:spPr bwMode="auto">
          <a:xfrm>
            <a:off x="1319451" y="2457635"/>
            <a:ext cx="7283733" cy="1939635"/>
          </a:xfrm>
          <a:prstGeom prst="rect">
            <a:avLst/>
          </a:prstGeom>
          <a:solidFill>
            <a:srgbClr val="99FF66"/>
          </a:solidFill>
          <a:ln>
            <a:noFill/>
          </a:ln>
          <a:effectLst>
            <a:outerShdw dist="107763" dir="2700000" algn="ctr" rotWithShape="0">
              <a:srgbClr val="339933"/>
            </a:outerShdw>
          </a:effectLst>
        </p:spPr>
        <p:txBody>
          <a:bodyPr wrap="square" lIns="92075" tIns="46038" rIns="92075" bIns="46038" anchor="ctr">
            <a:spAutoFit/>
          </a:bodyPr>
          <a:lstStyle/>
          <a:p>
            <a:pPr defTabSz="739775"/>
            <a:r>
              <a:rPr lang="en-GB" sz="1200" dirty="0">
                <a:latin typeface="Courier New" panose="02070309020205020404" pitchFamily="49" charset="0"/>
                <a:cs typeface="Courier New" panose="02070309020205020404" pitchFamily="49" charset="0"/>
              </a:rPr>
              <a:t>&lt;!doctype html&gt;</a:t>
            </a:r>
          </a:p>
          <a:p>
            <a:pPr defTabSz="739775"/>
            <a:r>
              <a:rPr lang="en-GB" sz="1200" dirty="0">
                <a:latin typeface="Courier New" panose="02070309020205020404" pitchFamily="49" charset="0"/>
                <a:cs typeface="Courier New" panose="02070309020205020404" pitchFamily="49" charset="0"/>
              </a:rPr>
              <a:t>&lt;html lang="</a:t>
            </a:r>
            <a:r>
              <a:rPr lang="en-GB" sz="1200" dirty="0" err="1">
                <a:latin typeface="Courier New" panose="02070309020205020404" pitchFamily="49" charset="0"/>
                <a:cs typeface="Courier New" panose="02070309020205020404" pitchFamily="49" charset="0"/>
              </a:rPr>
              <a:t>en</a:t>
            </a:r>
            <a:r>
              <a:rPr lang="en-GB" sz="1200" dirty="0">
                <a:latin typeface="Courier New" panose="02070309020205020404" pitchFamily="49" charset="0"/>
                <a:cs typeface="Courier New" panose="02070309020205020404" pitchFamily="49" charset="0"/>
              </a:rPr>
              <a:t>"&gt;</a:t>
            </a:r>
          </a:p>
          <a:p>
            <a:pPr defTabSz="739775"/>
            <a:r>
              <a:rPr lang="en-GB" sz="1200" dirty="0">
                <a:latin typeface="Courier New" panose="02070309020205020404" pitchFamily="49" charset="0"/>
                <a:cs typeface="Courier New" panose="02070309020205020404" pitchFamily="49" charset="0"/>
              </a:rPr>
              <a:t>&lt;head&gt;</a:t>
            </a:r>
          </a:p>
          <a:p>
            <a:pPr defTabSz="739775"/>
            <a:r>
              <a:rPr lang="en-GB" sz="1200" b="1" dirty="0">
                <a:solidFill>
                  <a:srgbClr val="FF0000"/>
                </a:solidFill>
                <a:latin typeface="Courier New" panose="02070309020205020404" pitchFamily="49" charset="0"/>
                <a:cs typeface="Courier New" panose="02070309020205020404" pitchFamily="49" charset="0"/>
              </a:rPr>
              <a:t>  &lt;base </a:t>
            </a:r>
            <a:r>
              <a:rPr lang="en-GB" sz="1200" b="1" dirty="0" err="1">
                <a:solidFill>
                  <a:srgbClr val="FF0000"/>
                </a:solidFill>
                <a:latin typeface="Courier New" panose="02070309020205020404" pitchFamily="49" charset="0"/>
                <a:cs typeface="Courier New" panose="02070309020205020404" pitchFamily="49" charset="0"/>
              </a:rPr>
              <a:t>href</a:t>
            </a:r>
            <a:r>
              <a:rPr lang="en-GB" sz="1200" b="1" dirty="0">
                <a:solidFill>
                  <a:srgbClr val="FF0000"/>
                </a:solidFill>
                <a:latin typeface="Courier New" panose="02070309020205020404" pitchFamily="49" charset="0"/>
                <a:cs typeface="Courier New" panose="02070309020205020404" pitchFamily="49" charset="0"/>
              </a:rPr>
              <a:t>="/"&gt;</a:t>
            </a:r>
          </a:p>
          <a:p>
            <a:pPr defTabSz="739775"/>
            <a:r>
              <a:rPr lang="en-GB" sz="1200" dirty="0">
                <a:latin typeface="Courier New" panose="02070309020205020404" pitchFamily="49" charset="0"/>
                <a:cs typeface="Courier New" panose="02070309020205020404" pitchFamily="49" charset="0"/>
              </a:rPr>
              <a:t>  … </a:t>
            </a:r>
          </a:p>
          <a:p>
            <a:pPr defTabSz="739775"/>
            <a:r>
              <a:rPr lang="en-GB" sz="1200" dirty="0">
                <a:latin typeface="Courier New" panose="02070309020205020404" pitchFamily="49" charset="0"/>
                <a:cs typeface="Courier New" panose="02070309020205020404" pitchFamily="49" charset="0"/>
              </a:rPr>
              <a:t>&lt;/head&gt;</a:t>
            </a:r>
          </a:p>
          <a:p>
            <a:pPr defTabSz="739775"/>
            <a:r>
              <a:rPr lang="en-GB" sz="1200" dirty="0">
                <a:latin typeface="Courier New" panose="02070309020205020404" pitchFamily="49" charset="0"/>
                <a:cs typeface="Courier New" panose="02070309020205020404" pitchFamily="49" charset="0"/>
              </a:rPr>
              <a:t>&lt;body&gt;</a:t>
            </a:r>
          </a:p>
          <a:p>
            <a:pPr defTabSz="739775"/>
            <a:r>
              <a:rPr lang="en-GB" sz="1200" dirty="0">
                <a:latin typeface="Courier New" panose="02070309020205020404" pitchFamily="49" charset="0"/>
                <a:cs typeface="Courier New" panose="02070309020205020404" pitchFamily="49" charset="0"/>
              </a:rPr>
              <a:t>  &lt;app-root&gt;&lt;/app-root&gt;</a:t>
            </a:r>
          </a:p>
          <a:p>
            <a:pPr defTabSz="739775"/>
            <a:r>
              <a:rPr lang="en-GB" sz="1200" dirty="0">
                <a:latin typeface="Courier New" panose="02070309020205020404" pitchFamily="49" charset="0"/>
                <a:cs typeface="Courier New" panose="02070309020205020404" pitchFamily="49" charset="0"/>
              </a:rPr>
              <a:t>&lt;/body&gt;</a:t>
            </a:r>
          </a:p>
          <a:p>
            <a:pPr defTabSz="739775"/>
            <a:r>
              <a:rPr lang="en-GB" sz="1200" dirty="0">
                <a:latin typeface="Courier New" panose="02070309020205020404" pitchFamily="49" charset="0"/>
                <a:cs typeface="Courier New" panose="02070309020205020404" pitchFamily="49" charset="0"/>
              </a:rPr>
              <a:t>&lt;/html&gt;</a:t>
            </a:r>
          </a:p>
        </p:txBody>
      </p:sp>
      <p:sp>
        <p:nvSpPr>
          <p:cNvPr id="5" name="TextBox 4">
            <a:extLst>
              <a:ext uri="{FF2B5EF4-FFF2-40B4-BE49-F238E27FC236}">
                <a16:creationId xmlns:a16="http://schemas.microsoft.com/office/drawing/2014/main" id="{B4D4D4A7-8EEF-4AFE-854F-1A2AA0CB777C}"/>
              </a:ext>
            </a:extLst>
          </p:cNvPr>
          <p:cNvSpPr txBox="1"/>
          <p:nvPr/>
        </p:nvSpPr>
        <p:spPr>
          <a:xfrm>
            <a:off x="7128124" y="4120271"/>
            <a:ext cx="1486304"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/index.html</a:t>
            </a:r>
          </a:p>
        </p:txBody>
      </p:sp>
    </p:spTree>
    <p:extLst>
      <p:ext uri="{BB962C8B-B14F-4D97-AF65-F5344CB8AC3E}">
        <p14:creationId xmlns:p14="http://schemas.microsoft.com/office/powerpoint/2010/main" val="23559965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r>
              <a:rPr lang="en-GB" dirty="0"/>
              <a:t>Defining a Router Outlet</a:t>
            </a:r>
          </a:p>
        </p:txBody>
      </p:sp>
      <p:sp>
        <p:nvSpPr>
          <p:cNvPr id="3077" name="Rectangle 1030"/>
          <p:cNvSpPr>
            <a:spLocks noGrp="1" noChangeArrowheads="1"/>
          </p:cNvSpPr>
          <p:nvPr>
            <p:ph idx="1"/>
          </p:nvPr>
        </p:nvSpPr>
        <p:spPr>
          <a:xfrm>
            <a:off x="900501" y="924309"/>
            <a:ext cx="8026462" cy="3742941"/>
          </a:xfrm>
        </p:spPr>
        <p:txBody>
          <a:bodyPr/>
          <a:lstStyle/>
          <a:p>
            <a:r>
              <a:rPr lang="en-GB" dirty="0"/>
              <a:t>Somewhere in your UI (typically the root component), define a </a:t>
            </a:r>
            <a:r>
              <a:rPr lang="en-GB" dirty="0">
                <a:latin typeface="Courier New" panose="02070309020205020404" pitchFamily="49" charset="0"/>
                <a:cs typeface="Courier New" panose="02070309020205020404" pitchFamily="49" charset="0"/>
              </a:rPr>
              <a:t>&lt;router-outlet&gt;</a:t>
            </a:r>
            <a:r>
              <a:rPr lang="en-GB" dirty="0"/>
              <a:t> where components appear</a:t>
            </a:r>
          </a:p>
          <a:p>
            <a:pPr lvl="1"/>
            <a:endParaRPr lang="en-GB" dirty="0"/>
          </a:p>
          <a:p>
            <a:pPr lvl="1"/>
            <a:endParaRPr lang="en-GB" dirty="0"/>
          </a:p>
          <a:p>
            <a:pPr lvl="1"/>
            <a:endParaRPr lang="en-GB" dirty="0"/>
          </a:p>
          <a:p>
            <a:pPr lvl="1"/>
            <a:endParaRPr lang="en-GB" dirty="0"/>
          </a:p>
          <a:p>
            <a:r>
              <a:rPr lang="en-GB" dirty="0"/>
              <a:t>Angular will display the appropriate component in the router outlet, depending on the current URL</a:t>
            </a:r>
          </a:p>
        </p:txBody>
      </p:sp>
      <p:sp>
        <p:nvSpPr>
          <p:cNvPr id="7" name="Footer Placeholder 3">
            <a:extLst>
              <a:ext uri="{FF2B5EF4-FFF2-40B4-BE49-F238E27FC236}">
                <a16:creationId xmlns:a16="http://schemas.microsoft.com/office/drawing/2014/main" id="{EA84A298-7EB9-439A-BF21-B03BD6A61B5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22</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088C1329-6157-46B2-8B3E-90766A99460D}"/>
              </a:ext>
            </a:extLst>
          </p:cNvPr>
          <p:cNvSpPr>
            <a:spLocks noChangeArrowheads="1"/>
          </p:cNvSpPr>
          <p:nvPr/>
        </p:nvSpPr>
        <p:spPr bwMode="auto">
          <a:xfrm>
            <a:off x="1319451" y="1679726"/>
            <a:ext cx="7283733" cy="1016305"/>
          </a:xfrm>
          <a:prstGeom prst="rect">
            <a:avLst/>
          </a:prstGeom>
          <a:solidFill>
            <a:srgbClr val="99FF66"/>
          </a:solidFill>
          <a:ln>
            <a:noFill/>
          </a:ln>
          <a:effectLst>
            <a:outerShdw dist="107763" dir="2700000" algn="ctr" rotWithShape="0">
              <a:srgbClr val="339933"/>
            </a:outerShdw>
          </a:effectLst>
        </p:spPr>
        <p:txBody>
          <a:bodyPr wrap="square" lIns="92075" tIns="46038" rIns="92075" bIns="46038" anchor="ctr">
            <a:spAutoFit/>
          </a:bodyPr>
          <a:lstStyle/>
          <a:p>
            <a:pPr defTabSz="739775"/>
            <a:r>
              <a:rPr lang="en-GB" sz="1200" dirty="0">
                <a:latin typeface="Courier New" panose="02070309020205020404" pitchFamily="49" charset="0"/>
                <a:cs typeface="Courier New" panose="02070309020205020404" pitchFamily="49" charset="0"/>
              </a:rPr>
              <a:t>SOME STUFF ALWAYS RENDERED HERE …</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b="1" dirty="0">
                <a:solidFill>
                  <a:srgbClr val="FF0000"/>
                </a:solidFill>
                <a:latin typeface="Courier New" panose="02070309020205020404" pitchFamily="49" charset="0"/>
                <a:cs typeface="Courier New" panose="02070309020205020404" pitchFamily="49" charset="0"/>
              </a:rPr>
              <a:t>&lt;router-outlet&gt;&lt;/router-outlet&gt;</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dirty="0">
                <a:latin typeface="Courier New" panose="02070309020205020404" pitchFamily="49" charset="0"/>
                <a:cs typeface="Courier New" panose="02070309020205020404" pitchFamily="49" charset="0"/>
              </a:rPr>
              <a:t>SOME MORE STUFF ALWAYS RENDERED HERE …</a:t>
            </a:r>
          </a:p>
        </p:txBody>
      </p:sp>
      <p:sp>
        <p:nvSpPr>
          <p:cNvPr id="5" name="TextBox 4">
            <a:extLst>
              <a:ext uri="{FF2B5EF4-FFF2-40B4-BE49-F238E27FC236}">
                <a16:creationId xmlns:a16="http://schemas.microsoft.com/office/drawing/2014/main" id="{9E70823F-9611-4F4F-BF88-7D505E304E31}"/>
              </a:ext>
            </a:extLst>
          </p:cNvPr>
          <p:cNvSpPr txBox="1"/>
          <p:nvPr/>
        </p:nvSpPr>
        <p:spPr>
          <a:xfrm>
            <a:off x="6012433" y="2419032"/>
            <a:ext cx="2601995"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/app/app.component.html</a:t>
            </a:r>
          </a:p>
        </p:txBody>
      </p:sp>
    </p:spTree>
    <p:extLst>
      <p:ext uri="{BB962C8B-B14F-4D97-AF65-F5344CB8AC3E}">
        <p14:creationId xmlns:p14="http://schemas.microsoft.com/office/powerpoint/2010/main" val="360277249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pPr eaLnBrk="1" hangingPunct="1"/>
            <a:r>
              <a:rPr lang="en-GB" dirty="0">
                <a:cs typeface="Times New Roman" pitchFamily="18" charset="0"/>
              </a:rPr>
              <a:t>Defining Router Links</a:t>
            </a:r>
            <a:endParaRPr lang="en-GB" dirty="0"/>
          </a:p>
        </p:txBody>
      </p:sp>
      <p:sp>
        <p:nvSpPr>
          <p:cNvPr id="3077" name="Rectangle 1030"/>
          <p:cNvSpPr>
            <a:spLocks noGrp="1" noChangeArrowheads="1"/>
          </p:cNvSpPr>
          <p:nvPr>
            <p:ph idx="1"/>
          </p:nvPr>
        </p:nvSpPr>
        <p:spPr>
          <a:xfrm>
            <a:off x="900501" y="924309"/>
            <a:ext cx="7848564" cy="3742941"/>
          </a:xfrm>
        </p:spPr>
        <p:txBody>
          <a:bodyPr/>
          <a:lstStyle/>
          <a:p>
            <a:pPr eaLnBrk="1" hangingPunct="1"/>
            <a:r>
              <a:rPr lang="en-GB" dirty="0"/>
              <a:t>You can define </a:t>
            </a:r>
            <a:r>
              <a:rPr lang="en-GB" i="1" dirty="0"/>
              <a:t>router links</a:t>
            </a:r>
            <a:r>
              <a:rPr lang="en-GB" dirty="0"/>
              <a:t> in your web pages, to help the user navigate between components</a:t>
            </a:r>
          </a:p>
          <a:p>
            <a:pPr lvl="1"/>
            <a:r>
              <a:rPr lang="en-GB" dirty="0"/>
              <a:t>Router links refer to routes in the routing table, prefixed  by the base </a:t>
            </a:r>
            <a:r>
              <a:rPr lang="en-GB" dirty="0" err="1">
                <a:latin typeface="Courier New" panose="02070309020205020404" pitchFamily="49" charset="0"/>
                <a:cs typeface="Courier New" panose="02070309020205020404" pitchFamily="49" charset="0"/>
              </a:rPr>
              <a:t>href</a:t>
            </a:r>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p:txBody>
      </p:sp>
      <p:sp>
        <p:nvSpPr>
          <p:cNvPr id="7" name="Footer Placeholder 3">
            <a:extLst>
              <a:ext uri="{FF2B5EF4-FFF2-40B4-BE49-F238E27FC236}">
                <a16:creationId xmlns:a16="http://schemas.microsoft.com/office/drawing/2014/main" id="{EA84A298-7EB9-439A-BF21-B03BD6A61B5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23</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651C3023-C180-4D9F-B6E5-54C70E338B7C}"/>
              </a:ext>
            </a:extLst>
          </p:cNvPr>
          <p:cNvSpPr>
            <a:spLocks noChangeArrowheads="1"/>
          </p:cNvSpPr>
          <p:nvPr/>
        </p:nvSpPr>
        <p:spPr bwMode="auto">
          <a:xfrm>
            <a:off x="1319451" y="2357516"/>
            <a:ext cx="7283733" cy="2124300"/>
          </a:xfrm>
          <a:prstGeom prst="rect">
            <a:avLst/>
          </a:prstGeom>
          <a:solidFill>
            <a:srgbClr val="99FF66"/>
          </a:solidFill>
          <a:ln>
            <a:noFill/>
          </a:ln>
          <a:effectLst>
            <a:outerShdw dist="107763" dir="2700000" algn="ctr" rotWithShape="0">
              <a:srgbClr val="339933"/>
            </a:outerShdw>
          </a:effectLst>
        </p:spPr>
        <p:txBody>
          <a:bodyPr wrap="square" lIns="92075" tIns="46038" rIns="92075" bIns="46038" anchor="ctr">
            <a:spAutoFit/>
          </a:bodyPr>
          <a:lstStyle/>
          <a:p>
            <a:pPr defTabSz="739775"/>
            <a:r>
              <a:rPr lang="en-GB" sz="1200" dirty="0">
                <a:latin typeface="Courier New" panose="02070309020205020404" pitchFamily="49" charset="0"/>
                <a:cs typeface="Courier New" panose="02070309020205020404" pitchFamily="49" charset="0"/>
              </a:rPr>
              <a:t>&lt;h1&gt;Demo application&lt;/h1&gt;</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dirty="0">
                <a:latin typeface="Courier New" panose="02070309020205020404" pitchFamily="49" charset="0"/>
                <a:cs typeface="Courier New" panose="02070309020205020404" pitchFamily="49" charset="0"/>
              </a:rPr>
              <a:t>&lt;nav&gt;</a:t>
            </a:r>
          </a:p>
          <a:p>
            <a:pPr defTabSz="739775"/>
            <a:r>
              <a:rPr lang="en-GB" sz="1200" b="1" dirty="0">
                <a:solidFill>
                  <a:srgbClr val="FF0000"/>
                </a:solidFill>
                <a:latin typeface="Courier New" panose="02070309020205020404" pitchFamily="49" charset="0"/>
                <a:cs typeface="Courier New" panose="02070309020205020404" pitchFamily="49" charset="0"/>
              </a:rPr>
              <a:t>  &lt;a </a:t>
            </a:r>
            <a:r>
              <a:rPr lang="en-GB" sz="1200" b="1" dirty="0" err="1">
                <a:solidFill>
                  <a:srgbClr val="FF0000"/>
                </a:solidFill>
                <a:latin typeface="Courier New" panose="02070309020205020404" pitchFamily="49" charset="0"/>
                <a:cs typeface="Courier New" panose="02070309020205020404" pitchFamily="49" charset="0"/>
              </a:rPr>
              <a:t>routerLink</a:t>
            </a:r>
            <a:r>
              <a:rPr lang="en-GB" sz="1200" b="1" dirty="0">
                <a:solidFill>
                  <a:srgbClr val="FF0000"/>
                </a:solidFill>
                <a:latin typeface="Courier New" panose="02070309020205020404" pitchFamily="49" charset="0"/>
                <a:cs typeface="Courier New" panose="02070309020205020404" pitchFamily="49" charset="0"/>
              </a:rPr>
              <a:t>="/"&gt;</a:t>
            </a:r>
            <a:r>
              <a:rPr lang="en-GB" sz="1200" b="1" dirty="0" err="1">
                <a:solidFill>
                  <a:srgbClr val="FF0000"/>
                </a:solidFill>
                <a:latin typeface="Courier New" panose="02070309020205020404" pitchFamily="49" charset="0"/>
                <a:cs typeface="Courier New" panose="02070309020205020404" pitchFamily="49" charset="0"/>
              </a:rPr>
              <a:t>Hjem</a:t>
            </a:r>
            <a:r>
              <a:rPr lang="en-GB" sz="1200" b="1" dirty="0">
                <a:solidFill>
                  <a:srgbClr val="FF0000"/>
                </a:solidFill>
                <a:latin typeface="Courier New" panose="02070309020205020404" pitchFamily="49" charset="0"/>
                <a:cs typeface="Courier New" panose="02070309020205020404" pitchFamily="49" charset="0"/>
              </a:rPr>
              <a:t>&lt;/a&gt;&amp;</a:t>
            </a:r>
            <a:r>
              <a:rPr lang="en-GB" sz="1200" b="1" dirty="0" err="1">
                <a:solidFill>
                  <a:srgbClr val="FF0000"/>
                </a:solidFill>
                <a:latin typeface="Courier New" panose="02070309020205020404" pitchFamily="49" charset="0"/>
                <a:cs typeface="Courier New" panose="02070309020205020404" pitchFamily="49" charset="0"/>
              </a:rPr>
              <a:t>nbsp</a:t>
            </a:r>
            <a:r>
              <a:rPr lang="en-GB" sz="1200" b="1" dirty="0">
                <a:solidFill>
                  <a:srgbClr val="FF0000"/>
                </a:solidFill>
                <a:latin typeface="Courier New" panose="02070309020205020404" pitchFamily="49" charset="0"/>
                <a:cs typeface="Courier New" panose="02070309020205020404" pitchFamily="49" charset="0"/>
              </a:rPr>
              <a:t>;|&amp;</a:t>
            </a:r>
            <a:r>
              <a:rPr lang="en-GB" sz="1200" b="1" dirty="0" err="1">
                <a:solidFill>
                  <a:srgbClr val="FF0000"/>
                </a:solidFill>
                <a:latin typeface="Courier New" panose="02070309020205020404" pitchFamily="49" charset="0"/>
                <a:cs typeface="Courier New" panose="02070309020205020404" pitchFamily="49" charset="0"/>
              </a:rPr>
              <a:t>nbsp</a:t>
            </a:r>
            <a:r>
              <a:rPr lang="en-GB" sz="1200" b="1" dirty="0">
                <a:solidFill>
                  <a:srgbClr val="FF0000"/>
                </a:solidFill>
                <a:latin typeface="Courier New" panose="02070309020205020404" pitchFamily="49" charset="0"/>
                <a:cs typeface="Courier New" panose="02070309020205020404" pitchFamily="49" charset="0"/>
              </a:rPr>
              <a:t>;</a:t>
            </a:r>
          </a:p>
          <a:p>
            <a:pPr defTabSz="739775"/>
            <a:r>
              <a:rPr lang="en-GB" sz="1200" b="1" dirty="0">
                <a:solidFill>
                  <a:srgbClr val="FF0000"/>
                </a:solidFill>
                <a:latin typeface="Courier New" panose="02070309020205020404" pitchFamily="49" charset="0"/>
                <a:cs typeface="Courier New" panose="02070309020205020404" pitchFamily="49" charset="0"/>
              </a:rPr>
              <a:t>  &lt;a </a:t>
            </a:r>
            <a:r>
              <a:rPr lang="en-GB" sz="1200" b="1" dirty="0" err="1">
                <a:solidFill>
                  <a:srgbClr val="FF0000"/>
                </a:solidFill>
                <a:latin typeface="Courier New" panose="02070309020205020404" pitchFamily="49" charset="0"/>
                <a:cs typeface="Courier New" panose="02070309020205020404" pitchFamily="49" charset="0"/>
              </a:rPr>
              <a:t>routerLink</a:t>
            </a:r>
            <a:r>
              <a:rPr lang="en-GB" sz="1200" b="1" dirty="0">
                <a:solidFill>
                  <a:srgbClr val="FF0000"/>
                </a:solidFill>
                <a:latin typeface="Courier New" panose="02070309020205020404" pitchFamily="49" charset="0"/>
                <a:cs typeface="Courier New" panose="02070309020205020404" pitchFamily="49" charset="0"/>
              </a:rPr>
              <a:t>="/contact"&gt;</a:t>
            </a:r>
            <a:r>
              <a:rPr lang="en-GB" sz="1200" b="1" dirty="0" err="1">
                <a:solidFill>
                  <a:srgbClr val="FF0000"/>
                </a:solidFill>
                <a:latin typeface="Courier New" panose="02070309020205020404" pitchFamily="49" charset="0"/>
                <a:cs typeface="Courier New" panose="02070309020205020404" pitchFamily="49" charset="0"/>
              </a:rPr>
              <a:t>Kontakt</a:t>
            </a:r>
            <a:r>
              <a:rPr lang="en-GB" sz="1200" b="1" dirty="0">
                <a:solidFill>
                  <a:srgbClr val="FF0000"/>
                </a:solidFill>
                <a:latin typeface="Courier New" panose="02070309020205020404" pitchFamily="49" charset="0"/>
                <a:cs typeface="Courier New" panose="02070309020205020404" pitchFamily="49" charset="0"/>
              </a:rPr>
              <a:t>&lt;/a&gt; &amp;</a:t>
            </a:r>
            <a:r>
              <a:rPr lang="en-GB" sz="1200" b="1" dirty="0" err="1">
                <a:solidFill>
                  <a:srgbClr val="FF0000"/>
                </a:solidFill>
                <a:latin typeface="Courier New" panose="02070309020205020404" pitchFamily="49" charset="0"/>
                <a:cs typeface="Courier New" panose="02070309020205020404" pitchFamily="49" charset="0"/>
              </a:rPr>
              <a:t>nbsp</a:t>
            </a:r>
            <a:r>
              <a:rPr lang="en-GB" sz="1200" b="1" dirty="0">
                <a:solidFill>
                  <a:srgbClr val="FF0000"/>
                </a:solidFill>
                <a:latin typeface="Courier New" panose="02070309020205020404" pitchFamily="49" charset="0"/>
                <a:cs typeface="Courier New" panose="02070309020205020404" pitchFamily="49" charset="0"/>
              </a:rPr>
              <a:t>;|&amp;</a:t>
            </a:r>
            <a:r>
              <a:rPr lang="en-GB" sz="1200" b="1" dirty="0" err="1">
                <a:solidFill>
                  <a:srgbClr val="FF0000"/>
                </a:solidFill>
                <a:latin typeface="Courier New" panose="02070309020205020404" pitchFamily="49" charset="0"/>
                <a:cs typeface="Courier New" panose="02070309020205020404" pitchFamily="49" charset="0"/>
              </a:rPr>
              <a:t>nbsp</a:t>
            </a:r>
            <a:r>
              <a:rPr lang="en-GB" sz="1200" b="1" dirty="0">
                <a:solidFill>
                  <a:srgbClr val="FF0000"/>
                </a:solidFill>
                <a:latin typeface="Courier New" panose="02070309020205020404" pitchFamily="49" charset="0"/>
                <a:cs typeface="Courier New" panose="02070309020205020404" pitchFamily="49" charset="0"/>
              </a:rPr>
              <a:t>;</a:t>
            </a:r>
          </a:p>
          <a:p>
            <a:pPr defTabSz="739775"/>
            <a:r>
              <a:rPr lang="en-GB" sz="1200" b="1" dirty="0">
                <a:solidFill>
                  <a:srgbClr val="FF0000"/>
                </a:solidFill>
                <a:latin typeface="Courier New" panose="02070309020205020404" pitchFamily="49" charset="0"/>
                <a:cs typeface="Courier New" panose="02070309020205020404" pitchFamily="49" charset="0"/>
              </a:rPr>
              <a:t>  &lt;a </a:t>
            </a:r>
            <a:r>
              <a:rPr lang="en-GB" sz="1200" b="1" dirty="0" err="1">
                <a:solidFill>
                  <a:srgbClr val="FF0000"/>
                </a:solidFill>
                <a:latin typeface="Courier New" panose="02070309020205020404" pitchFamily="49" charset="0"/>
                <a:cs typeface="Courier New" panose="02070309020205020404" pitchFamily="49" charset="0"/>
              </a:rPr>
              <a:t>routerLink</a:t>
            </a:r>
            <a:r>
              <a:rPr lang="en-GB" sz="1200" b="1" dirty="0">
                <a:solidFill>
                  <a:srgbClr val="FF0000"/>
                </a:solidFill>
                <a:latin typeface="Courier New" panose="02070309020205020404" pitchFamily="49" charset="0"/>
                <a:cs typeface="Courier New" panose="02070309020205020404" pitchFamily="49" charset="0"/>
              </a:rPr>
              <a:t>="/about"&gt;Om </a:t>
            </a:r>
            <a:r>
              <a:rPr lang="en-GB" sz="1200" b="1" dirty="0" err="1">
                <a:solidFill>
                  <a:srgbClr val="FF0000"/>
                </a:solidFill>
                <a:latin typeface="Courier New" panose="02070309020205020404" pitchFamily="49" charset="0"/>
                <a:cs typeface="Courier New" panose="02070309020205020404" pitchFamily="49" charset="0"/>
              </a:rPr>
              <a:t>oss</a:t>
            </a:r>
            <a:r>
              <a:rPr lang="en-GB" sz="1200" b="1" dirty="0">
                <a:solidFill>
                  <a:srgbClr val="FF0000"/>
                </a:solidFill>
                <a:latin typeface="Courier New" panose="02070309020205020404" pitchFamily="49" charset="0"/>
                <a:cs typeface="Courier New" panose="02070309020205020404" pitchFamily="49" charset="0"/>
              </a:rPr>
              <a:t>&lt;/a&gt; </a:t>
            </a:r>
          </a:p>
          <a:p>
            <a:pPr defTabSz="739775"/>
            <a:r>
              <a:rPr lang="en-GB" sz="1200" dirty="0">
                <a:latin typeface="Courier New" panose="02070309020205020404" pitchFamily="49" charset="0"/>
                <a:cs typeface="Courier New" panose="02070309020205020404" pitchFamily="49" charset="0"/>
              </a:rPr>
              <a:t>&lt;/nav&gt;</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dirty="0">
                <a:latin typeface="Courier New" panose="02070309020205020404" pitchFamily="49" charset="0"/>
                <a:cs typeface="Courier New" panose="02070309020205020404" pitchFamily="49" charset="0"/>
              </a:rPr>
              <a:t>&lt;router-outlet&gt;&lt;/router-outlet&gt;</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dirty="0">
                <a:latin typeface="Courier New" panose="02070309020205020404" pitchFamily="49" charset="0"/>
                <a:cs typeface="Courier New" panose="02070309020205020404" pitchFamily="49" charset="0"/>
              </a:rPr>
              <a:t>&lt;p&gt;Copyright &amp;copy; OSL&lt;/p&gt;</a:t>
            </a:r>
          </a:p>
        </p:txBody>
      </p:sp>
      <p:sp>
        <p:nvSpPr>
          <p:cNvPr id="5" name="TextBox 4">
            <a:extLst>
              <a:ext uri="{FF2B5EF4-FFF2-40B4-BE49-F238E27FC236}">
                <a16:creationId xmlns:a16="http://schemas.microsoft.com/office/drawing/2014/main" id="{564CCEA5-582B-4BA8-8B33-41D5847C0F09}"/>
              </a:ext>
            </a:extLst>
          </p:cNvPr>
          <p:cNvSpPr txBox="1"/>
          <p:nvPr/>
        </p:nvSpPr>
        <p:spPr>
          <a:xfrm>
            <a:off x="6012433" y="4209168"/>
            <a:ext cx="2601995"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/app/app.component.html</a:t>
            </a:r>
          </a:p>
        </p:txBody>
      </p:sp>
    </p:spTree>
    <p:extLst>
      <p:ext uri="{BB962C8B-B14F-4D97-AF65-F5344CB8AC3E}">
        <p14:creationId xmlns:p14="http://schemas.microsoft.com/office/powerpoint/2010/main" val="5157517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Running the Application</a:t>
            </a:r>
          </a:p>
        </p:txBody>
      </p:sp>
      <p:sp>
        <p:nvSpPr>
          <p:cNvPr id="3" name="Content Placeholder 2">
            <a:extLst>
              <a:ext uri="{FF2B5EF4-FFF2-40B4-BE49-F238E27FC236}">
                <a16:creationId xmlns:a16="http://schemas.microsoft.com/office/drawing/2014/main" id="{DC004F77-4066-4425-A5A5-7E2DD5E3EFA0}"/>
              </a:ext>
            </a:extLst>
          </p:cNvPr>
          <p:cNvSpPr>
            <a:spLocks noGrp="1"/>
          </p:cNvSpPr>
          <p:nvPr>
            <p:ph idx="1"/>
          </p:nvPr>
        </p:nvSpPr>
        <p:spPr/>
        <p:txBody>
          <a:bodyPr/>
          <a:lstStyle/>
          <a:p>
            <a:r>
              <a:rPr lang="en-GB" dirty="0"/>
              <a:t>Here's a reminder of how the application looks</a:t>
            </a:r>
          </a:p>
        </p:txBody>
      </p:sp>
      <p:sp>
        <p:nvSpPr>
          <p:cNvPr id="15" name="Footer Placeholder 3">
            <a:extLst>
              <a:ext uri="{FF2B5EF4-FFF2-40B4-BE49-F238E27FC236}">
                <a16:creationId xmlns:a16="http://schemas.microsoft.com/office/drawing/2014/main" id="{CAF32379-FB5D-455D-B344-388CDF64FE7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24</a:t>
            </a:fld>
            <a:endParaRPr lang="en-GB" dirty="0">
              <a:solidFill>
                <a:srgbClr val="1F497D"/>
              </a:solidFill>
              <a:latin typeface="Calibri"/>
            </a:endParaRPr>
          </a:p>
        </p:txBody>
      </p:sp>
      <p:pic>
        <p:nvPicPr>
          <p:cNvPr id="17" name="Picture 16">
            <a:extLst>
              <a:ext uri="{FF2B5EF4-FFF2-40B4-BE49-F238E27FC236}">
                <a16:creationId xmlns:a16="http://schemas.microsoft.com/office/drawing/2014/main" id="{2660094C-C6D6-D271-4BA7-403AEB068003}"/>
              </a:ext>
            </a:extLst>
          </p:cNvPr>
          <p:cNvPicPr>
            <a:picLocks noChangeAspect="1"/>
          </p:cNvPicPr>
          <p:nvPr/>
        </p:nvPicPr>
        <p:blipFill>
          <a:blip r:embed="rId3"/>
          <a:stretch>
            <a:fillRect/>
          </a:stretch>
        </p:blipFill>
        <p:spPr>
          <a:xfrm>
            <a:off x="1360122" y="1590719"/>
            <a:ext cx="4047185" cy="2591834"/>
          </a:xfrm>
          <a:prstGeom prst="rect">
            <a:avLst/>
          </a:prstGeom>
        </p:spPr>
      </p:pic>
      <p:pic>
        <p:nvPicPr>
          <p:cNvPr id="18" name="Picture 17">
            <a:extLst>
              <a:ext uri="{FF2B5EF4-FFF2-40B4-BE49-F238E27FC236}">
                <a16:creationId xmlns:a16="http://schemas.microsoft.com/office/drawing/2014/main" id="{5899C6E1-3393-CAC1-D7DC-192247559A1B}"/>
              </a:ext>
            </a:extLst>
          </p:cNvPr>
          <p:cNvPicPr>
            <a:picLocks noChangeAspect="1"/>
          </p:cNvPicPr>
          <p:nvPr/>
        </p:nvPicPr>
        <p:blipFill>
          <a:blip r:embed="rId4"/>
          <a:stretch>
            <a:fillRect/>
          </a:stretch>
        </p:blipFill>
        <p:spPr>
          <a:xfrm>
            <a:off x="2925278" y="1862248"/>
            <a:ext cx="4047185" cy="2591834"/>
          </a:xfrm>
          <a:prstGeom prst="rect">
            <a:avLst/>
          </a:prstGeom>
        </p:spPr>
      </p:pic>
      <p:pic>
        <p:nvPicPr>
          <p:cNvPr id="19" name="Picture 18">
            <a:extLst>
              <a:ext uri="{FF2B5EF4-FFF2-40B4-BE49-F238E27FC236}">
                <a16:creationId xmlns:a16="http://schemas.microsoft.com/office/drawing/2014/main" id="{1386DF91-EED2-D92C-9282-399AB05CDDD0}"/>
              </a:ext>
            </a:extLst>
          </p:cNvPr>
          <p:cNvPicPr>
            <a:picLocks noChangeAspect="1"/>
          </p:cNvPicPr>
          <p:nvPr/>
        </p:nvPicPr>
        <p:blipFill>
          <a:blip r:embed="rId5"/>
          <a:stretch>
            <a:fillRect/>
          </a:stretch>
        </p:blipFill>
        <p:spPr>
          <a:xfrm>
            <a:off x="4505062" y="2338612"/>
            <a:ext cx="4047185" cy="2591834"/>
          </a:xfrm>
          <a:prstGeom prst="rect">
            <a:avLst/>
          </a:prstGeom>
        </p:spPr>
      </p:pic>
      <p:sp>
        <p:nvSpPr>
          <p:cNvPr id="20" name="Rounded Rectangle 2">
            <a:extLst>
              <a:ext uri="{FF2B5EF4-FFF2-40B4-BE49-F238E27FC236}">
                <a16:creationId xmlns:a16="http://schemas.microsoft.com/office/drawing/2014/main" id="{2DB8DAFD-F212-C9F6-01DE-13DAE8DA291D}"/>
              </a:ext>
            </a:extLst>
          </p:cNvPr>
          <p:cNvSpPr/>
          <p:nvPr/>
        </p:nvSpPr>
        <p:spPr bwMode="auto">
          <a:xfrm>
            <a:off x="1360122" y="2348567"/>
            <a:ext cx="244699"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21" name="Rounded Rectangle 8">
            <a:extLst>
              <a:ext uri="{FF2B5EF4-FFF2-40B4-BE49-F238E27FC236}">
                <a16:creationId xmlns:a16="http://schemas.microsoft.com/office/drawing/2014/main" id="{E3BFB36A-7804-D260-E022-31EA2FBA7C56}"/>
              </a:ext>
            </a:extLst>
          </p:cNvPr>
          <p:cNvSpPr/>
          <p:nvPr/>
        </p:nvSpPr>
        <p:spPr bwMode="auto">
          <a:xfrm>
            <a:off x="3225539" y="2617804"/>
            <a:ext cx="332950"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22" name="Rounded Rectangle 9">
            <a:extLst>
              <a:ext uri="{FF2B5EF4-FFF2-40B4-BE49-F238E27FC236}">
                <a16:creationId xmlns:a16="http://schemas.microsoft.com/office/drawing/2014/main" id="{343BFDA0-A9AE-372C-3721-14BCC6DCB49E}"/>
              </a:ext>
            </a:extLst>
          </p:cNvPr>
          <p:cNvSpPr/>
          <p:nvPr/>
        </p:nvSpPr>
        <p:spPr bwMode="auto">
          <a:xfrm>
            <a:off x="5192664" y="3092545"/>
            <a:ext cx="338811"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23" name="TextBox 22">
            <a:extLst>
              <a:ext uri="{FF2B5EF4-FFF2-40B4-BE49-F238E27FC236}">
                <a16:creationId xmlns:a16="http://schemas.microsoft.com/office/drawing/2014/main" id="{0F7E50A6-7316-681E-5D59-A6D8C1CA7ECD}"/>
              </a:ext>
            </a:extLst>
          </p:cNvPr>
          <p:cNvSpPr txBox="1"/>
          <p:nvPr/>
        </p:nvSpPr>
        <p:spPr>
          <a:xfrm>
            <a:off x="7751902" y="1580651"/>
            <a:ext cx="793229" cy="276999"/>
          </a:xfrm>
          <a:prstGeom prst="rect">
            <a:avLst/>
          </a:prstGeom>
          <a:solidFill>
            <a:schemeClr val="bg1"/>
          </a:solidFill>
          <a:ln>
            <a:solidFill>
              <a:srgbClr val="FF0000"/>
            </a:solidFill>
          </a:ln>
        </p:spPr>
        <p:txBody>
          <a:bodyPr wrap="square" rtlCol="0">
            <a:spAutoFit/>
          </a:bodyPr>
          <a:lstStyle/>
          <a:p>
            <a:r>
              <a:rPr lang="en-GB" sz="1200" dirty="0">
                <a:solidFill>
                  <a:srgbClr val="FF0000"/>
                </a:solidFill>
              </a:rPr>
              <a:t>/contact</a:t>
            </a:r>
          </a:p>
        </p:txBody>
      </p:sp>
      <p:sp>
        <p:nvSpPr>
          <p:cNvPr id="24" name="TextBox 23">
            <a:extLst>
              <a:ext uri="{FF2B5EF4-FFF2-40B4-BE49-F238E27FC236}">
                <a16:creationId xmlns:a16="http://schemas.microsoft.com/office/drawing/2014/main" id="{65887E77-B9E8-C67D-D662-46F9A52E795A}"/>
              </a:ext>
            </a:extLst>
          </p:cNvPr>
          <p:cNvSpPr txBox="1"/>
          <p:nvPr/>
        </p:nvSpPr>
        <p:spPr>
          <a:xfrm>
            <a:off x="7751901" y="1949369"/>
            <a:ext cx="793230" cy="307777"/>
          </a:xfrm>
          <a:prstGeom prst="rect">
            <a:avLst/>
          </a:prstGeom>
          <a:solidFill>
            <a:schemeClr val="bg1"/>
          </a:solidFill>
          <a:ln>
            <a:solidFill>
              <a:srgbClr val="FF0000"/>
            </a:solidFill>
          </a:ln>
        </p:spPr>
        <p:txBody>
          <a:bodyPr wrap="none" rtlCol="0">
            <a:noAutofit/>
          </a:bodyPr>
          <a:lstStyle/>
          <a:p>
            <a:r>
              <a:rPr lang="en-GB" sz="1200" dirty="0">
                <a:solidFill>
                  <a:srgbClr val="FF0000"/>
                </a:solidFill>
              </a:rPr>
              <a:t>/about</a:t>
            </a:r>
          </a:p>
        </p:txBody>
      </p:sp>
      <p:sp>
        <p:nvSpPr>
          <p:cNvPr id="25" name="TextBox 24">
            <a:extLst>
              <a:ext uri="{FF2B5EF4-FFF2-40B4-BE49-F238E27FC236}">
                <a16:creationId xmlns:a16="http://schemas.microsoft.com/office/drawing/2014/main" id="{25131913-6C9B-8A8B-B45E-EE2932CA0D56}"/>
              </a:ext>
            </a:extLst>
          </p:cNvPr>
          <p:cNvSpPr txBox="1"/>
          <p:nvPr/>
        </p:nvSpPr>
        <p:spPr>
          <a:xfrm>
            <a:off x="7738813" y="1221354"/>
            <a:ext cx="793230" cy="276999"/>
          </a:xfrm>
          <a:prstGeom prst="rect">
            <a:avLst/>
          </a:prstGeom>
          <a:solidFill>
            <a:schemeClr val="bg1"/>
          </a:solidFill>
          <a:ln>
            <a:solidFill>
              <a:srgbClr val="FF0000"/>
            </a:solidFill>
          </a:ln>
        </p:spPr>
        <p:txBody>
          <a:bodyPr wrap="square" rtlCol="0">
            <a:spAutoFit/>
          </a:bodyPr>
          <a:lstStyle/>
          <a:p>
            <a:r>
              <a:rPr lang="en-GB" sz="1200">
                <a:solidFill>
                  <a:srgbClr val="FF0000"/>
                </a:solidFill>
              </a:rPr>
              <a:t>/</a:t>
            </a:r>
          </a:p>
        </p:txBody>
      </p:sp>
      <p:cxnSp>
        <p:nvCxnSpPr>
          <p:cNvPr id="26" name="Straight Arrow Connector 25">
            <a:extLst>
              <a:ext uri="{FF2B5EF4-FFF2-40B4-BE49-F238E27FC236}">
                <a16:creationId xmlns:a16="http://schemas.microsoft.com/office/drawing/2014/main" id="{C5F5CA91-6301-9ACB-B03E-1D491AEF4520}"/>
              </a:ext>
            </a:extLst>
          </p:cNvPr>
          <p:cNvCxnSpPr>
            <a:cxnSpLocks/>
            <a:stCxn id="25" idx="1"/>
          </p:cNvCxnSpPr>
          <p:nvPr/>
        </p:nvCxnSpPr>
        <p:spPr bwMode="auto">
          <a:xfrm flipH="1">
            <a:off x="5368987" y="1359854"/>
            <a:ext cx="2369826" cy="359297"/>
          </a:xfrm>
          <a:prstGeom prst="straightConnector1">
            <a:avLst/>
          </a:prstGeom>
          <a:noFill/>
          <a:ln w="28575" cap="flat" cmpd="sng" algn="ctr">
            <a:solidFill>
              <a:srgbClr val="FF0000"/>
            </a:solidFill>
            <a:prstDash val="solid"/>
            <a:round/>
            <a:headEnd type="none" w="med" len="med"/>
            <a:tailEnd type="arrow"/>
          </a:ln>
          <a:effectLst/>
        </p:spPr>
      </p:cxnSp>
      <p:cxnSp>
        <p:nvCxnSpPr>
          <p:cNvPr id="27" name="Straight Arrow Connector 26">
            <a:extLst>
              <a:ext uri="{FF2B5EF4-FFF2-40B4-BE49-F238E27FC236}">
                <a16:creationId xmlns:a16="http://schemas.microsoft.com/office/drawing/2014/main" id="{2E9D1724-8A39-F5A6-258B-1A0BC48BCBD9}"/>
              </a:ext>
            </a:extLst>
          </p:cNvPr>
          <p:cNvCxnSpPr>
            <a:cxnSpLocks/>
            <a:stCxn id="23" idx="1"/>
          </p:cNvCxnSpPr>
          <p:nvPr/>
        </p:nvCxnSpPr>
        <p:spPr bwMode="auto">
          <a:xfrm flipH="1">
            <a:off x="6972463" y="1719151"/>
            <a:ext cx="779439" cy="294663"/>
          </a:xfrm>
          <a:prstGeom prst="straightConnector1">
            <a:avLst/>
          </a:prstGeom>
          <a:noFill/>
          <a:ln w="28575" cap="flat" cmpd="sng" algn="ctr">
            <a:solidFill>
              <a:srgbClr val="FF0000"/>
            </a:solidFill>
            <a:prstDash val="solid"/>
            <a:round/>
            <a:headEnd type="none" w="med" len="med"/>
            <a:tailEnd type="arrow"/>
          </a:ln>
          <a:effectLst/>
        </p:spPr>
      </p:cxnSp>
      <p:cxnSp>
        <p:nvCxnSpPr>
          <p:cNvPr id="34" name="Straight Arrow Connector 33">
            <a:extLst>
              <a:ext uri="{FF2B5EF4-FFF2-40B4-BE49-F238E27FC236}">
                <a16:creationId xmlns:a16="http://schemas.microsoft.com/office/drawing/2014/main" id="{2DA8D324-92B3-E863-30ED-124BECB7F964}"/>
              </a:ext>
            </a:extLst>
          </p:cNvPr>
          <p:cNvCxnSpPr>
            <a:cxnSpLocks/>
            <a:stCxn id="24" idx="1"/>
          </p:cNvCxnSpPr>
          <p:nvPr/>
        </p:nvCxnSpPr>
        <p:spPr bwMode="auto">
          <a:xfrm flipH="1">
            <a:off x="7524482" y="2103258"/>
            <a:ext cx="227419" cy="235354"/>
          </a:xfrm>
          <a:prstGeom prst="straightConnector1">
            <a:avLst/>
          </a:prstGeom>
          <a:no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735788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068" y="312434"/>
            <a:ext cx="6797758" cy="628090"/>
          </a:xfrm>
        </p:spPr>
        <p:txBody>
          <a:bodyPr/>
          <a:lstStyle/>
          <a:p>
            <a:r>
              <a:rPr lang="en-GB" sz="2800" dirty="0">
                <a:solidFill>
                  <a:srgbClr val="005B70"/>
                </a:solidFill>
              </a:rPr>
              <a:t>Summary</a:t>
            </a:r>
            <a:endParaRPr lang="en-US" sz="2800" dirty="0">
              <a:solidFill>
                <a:srgbClr val="005B70"/>
              </a:solidFill>
            </a:endParaRPr>
          </a:p>
        </p:txBody>
      </p:sp>
      <p:sp>
        <p:nvSpPr>
          <p:cNvPr id="7" name="Subtitle 2">
            <a:extLst>
              <a:ext uri="{FF2B5EF4-FFF2-40B4-BE49-F238E27FC236}">
                <a16:creationId xmlns:a16="http://schemas.microsoft.com/office/drawing/2014/main" id="{5E04218F-10E0-4B14-BDB1-FF256EC12F2E}"/>
              </a:ext>
            </a:extLst>
          </p:cNvPr>
          <p:cNvSpPr>
            <a:spLocks noGrp="1"/>
          </p:cNvSpPr>
          <p:nvPr>
            <p:ph type="subTitle" idx="1"/>
          </p:nvPr>
        </p:nvSpPr>
        <p:spPr>
          <a:xfrm>
            <a:off x="1832965" y="1296171"/>
            <a:ext cx="6233685" cy="1589680"/>
          </a:xfrm>
        </p:spPr>
        <p:txBody>
          <a:bodyPr>
            <a:normAutofit/>
          </a:bodyPr>
          <a:lstStyle/>
          <a:p>
            <a:pPr marL="512763" indent="-457200">
              <a:buFont typeface="Arial" panose="020B0604020202020204" pitchFamily="34" charset="0"/>
              <a:buChar char="•"/>
              <a:tabLst>
                <a:tab pos="446088" algn="l"/>
              </a:tabLst>
            </a:pPr>
            <a:r>
              <a:rPr lang="en-GB" sz="2200" dirty="0"/>
              <a:t>Overview of SPAs</a:t>
            </a:r>
          </a:p>
          <a:p>
            <a:pPr marL="512763" indent="-457200">
              <a:buFont typeface="Arial" panose="020B0604020202020204" pitchFamily="34" charset="0"/>
              <a:buChar char="•"/>
              <a:tabLst>
                <a:tab pos="446088" algn="l"/>
              </a:tabLst>
            </a:pPr>
            <a:r>
              <a:rPr lang="en-GB" sz="2200" dirty="0"/>
              <a:t>Creating components</a:t>
            </a:r>
          </a:p>
          <a:p>
            <a:pPr marL="512763" indent="-457200">
              <a:buFont typeface="Arial" panose="020B0604020202020204" pitchFamily="34" charset="0"/>
              <a:buChar char="•"/>
              <a:tabLst>
                <a:tab pos="446088" algn="l"/>
              </a:tabLst>
            </a:pPr>
            <a:r>
              <a:rPr lang="en-GB" sz="2200" dirty="0"/>
              <a:t>Angular routing</a:t>
            </a:r>
          </a:p>
          <a:p>
            <a:pPr marL="512763" indent="-457200">
              <a:buFont typeface="Arial" panose="020B0604020202020204" pitchFamily="34" charset="0"/>
              <a:buChar char="•"/>
              <a:tabLst>
                <a:tab pos="446088" algn="l"/>
              </a:tabLst>
            </a:pPr>
            <a:endParaRPr lang="en-GB" sz="2200" dirty="0"/>
          </a:p>
          <a:p>
            <a:pPr marL="512763" indent="-457200">
              <a:buFont typeface="Arial" panose="020B0604020202020204" pitchFamily="34" charset="0"/>
              <a:buChar char="•"/>
              <a:tabLst>
                <a:tab pos="446088" algn="l"/>
              </a:tabLst>
            </a:pPr>
            <a:endParaRPr lang="en-GB" sz="2200" dirty="0"/>
          </a:p>
        </p:txBody>
      </p:sp>
    </p:spTree>
    <p:extLst>
      <p:ext uri="{BB962C8B-B14F-4D97-AF65-F5344CB8AC3E}">
        <p14:creationId xmlns:p14="http://schemas.microsoft.com/office/powerpoint/2010/main" val="169040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a:t>What is an SPA?</a:t>
            </a:r>
          </a:p>
        </p:txBody>
      </p:sp>
      <p:sp>
        <p:nvSpPr>
          <p:cNvPr id="4099" name="Rectangle 3"/>
          <p:cNvSpPr>
            <a:spLocks noGrp="1" noChangeArrowheads="1"/>
          </p:cNvSpPr>
          <p:nvPr>
            <p:ph idx="1"/>
          </p:nvPr>
        </p:nvSpPr>
        <p:spPr/>
        <p:txBody>
          <a:bodyPr/>
          <a:lstStyle/>
          <a:p>
            <a:r>
              <a:rPr lang="en-GB" dirty="0"/>
              <a:t>According to Wiki:</a:t>
            </a:r>
          </a:p>
        </p:txBody>
      </p:sp>
      <p:sp>
        <p:nvSpPr>
          <p:cNvPr id="4" name="Footer Placeholder 3">
            <a:extLst>
              <a:ext uri="{FF2B5EF4-FFF2-40B4-BE49-F238E27FC236}">
                <a16:creationId xmlns:a16="http://schemas.microsoft.com/office/drawing/2014/main" id="{C2790DF0-56F5-4575-92B8-F4404AF7EE96}"/>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3</a:t>
            </a:fld>
            <a:endParaRPr lang="en-GB" dirty="0">
              <a:solidFill>
                <a:srgbClr val="1F497D"/>
              </a:solidFill>
              <a:latin typeface="Calibri"/>
            </a:endParaRPr>
          </a:p>
        </p:txBody>
      </p:sp>
      <p:pic>
        <p:nvPicPr>
          <p:cNvPr id="2" name="Picture 2" descr="http://www.dailygalaxy.com/photos/uncategorized/wikipedialogo_bwb_1.jpg">
            <a:extLst>
              <a:ext uri="{FF2B5EF4-FFF2-40B4-BE49-F238E27FC236}">
                <a16:creationId xmlns:a16="http://schemas.microsoft.com/office/drawing/2014/main" id="{E1B5D7CA-8F8B-40AD-913E-9E3D20410C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6958" y="2080793"/>
            <a:ext cx="1103531" cy="1055251"/>
          </a:xfrm>
          <a:prstGeom prst="rect">
            <a:avLst/>
          </a:prstGeom>
          <a:noFill/>
          <a:extLst>
            <a:ext uri="{909E8E84-426E-40DD-AFC4-6F175D3DCCD1}">
              <a14:hiddenFill xmlns:a14="http://schemas.microsoft.com/office/drawing/2010/main">
                <a:solidFill>
                  <a:srgbClr val="FFFFFF"/>
                </a:solidFill>
              </a14:hiddenFill>
            </a:ext>
          </a:extLst>
        </p:spPr>
      </p:pic>
      <p:sp>
        <p:nvSpPr>
          <p:cNvPr id="3" name="Line Callout 2 (Accent Bar) 1">
            <a:extLst>
              <a:ext uri="{FF2B5EF4-FFF2-40B4-BE49-F238E27FC236}">
                <a16:creationId xmlns:a16="http://schemas.microsoft.com/office/drawing/2014/main" id="{3CBAD48D-2C03-4DDD-9B00-A44BCF581729}"/>
              </a:ext>
            </a:extLst>
          </p:cNvPr>
          <p:cNvSpPr/>
          <p:nvPr/>
        </p:nvSpPr>
        <p:spPr bwMode="auto">
          <a:xfrm>
            <a:off x="3016094" y="1608950"/>
            <a:ext cx="5597371" cy="3063122"/>
          </a:xfrm>
          <a:prstGeom prst="accentCallout2">
            <a:avLst>
              <a:gd name="adj1" fmla="val 8811"/>
              <a:gd name="adj2" fmla="val -8206"/>
              <a:gd name="adj3" fmla="val 8914"/>
              <a:gd name="adj4" fmla="val -16413"/>
              <a:gd name="adj5" fmla="val 15584"/>
              <a:gd name="adj6" fmla="val -18172"/>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6" name="Rectangle 5">
            <a:extLst>
              <a:ext uri="{FF2B5EF4-FFF2-40B4-BE49-F238E27FC236}">
                <a16:creationId xmlns:a16="http://schemas.microsoft.com/office/drawing/2014/main" id="{767D81B7-432E-4C54-8AB4-210E1E76506F}"/>
              </a:ext>
            </a:extLst>
          </p:cNvPr>
          <p:cNvSpPr/>
          <p:nvPr/>
        </p:nvSpPr>
        <p:spPr>
          <a:xfrm>
            <a:off x="2586152" y="1498298"/>
            <a:ext cx="6063241" cy="3293209"/>
          </a:xfrm>
          <a:prstGeom prst="rect">
            <a:avLst/>
          </a:prstGeom>
        </p:spPr>
        <p:txBody>
          <a:bodyPr wrap="square">
            <a:spAutoFit/>
          </a:bodyPr>
          <a:lstStyle/>
          <a:p>
            <a:r>
              <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rPr>
              <a:t>A </a:t>
            </a:r>
            <a:r>
              <a:rPr lang="en-GB"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single-page application</a:t>
            </a:r>
            <a:r>
              <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rPr>
              <a:t> is a web app that fits on a single web page with the goal of providing a more fluent user experience similar to a desktop application. </a:t>
            </a:r>
          </a:p>
          <a:p>
            <a:endPar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endParaRPr>
          </a:p>
          <a:p>
            <a:r>
              <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rPr>
              <a:t>In an SPA, either all necessary code – HTML, JavaScript, and CSS – is retrieved with a single page load, or the appropriate resources are dynamically loaded and added to the page as necessary, usually in response to user actions. The page does not reload at any point in the process, nor does control transfer to another page.</a:t>
            </a:r>
          </a:p>
          <a:p>
            <a:endPar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endParaRPr>
          </a:p>
          <a:p>
            <a:r>
              <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rPr>
              <a:t>Interaction with the SPA often involves dynamic communication with the web server behind the scenes.</a:t>
            </a:r>
          </a:p>
        </p:txBody>
      </p:sp>
    </p:spTree>
    <p:extLst>
      <p:ext uri="{BB962C8B-B14F-4D97-AF65-F5344CB8AC3E}">
        <p14:creationId xmlns:p14="http://schemas.microsoft.com/office/powerpoint/2010/main" val="346087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Demo Application (1 of 2)</a:t>
            </a:r>
          </a:p>
        </p:txBody>
      </p:sp>
      <p:sp>
        <p:nvSpPr>
          <p:cNvPr id="3" name="Content Placeholder 2">
            <a:extLst>
              <a:ext uri="{FF2B5EF4-FFF2-40B4-BE49-F238E27FC236}">
                <a16:creationId xmlns:a16="http://schemas.microsoft.com/office/drawing/2014/main" id="{DC004F77-4066-4425-A5A5-7E2DD5E3EFA0}"/>
              </a:ext>
            </a:extLst>
          </p:cNvPr>
          <p:cNvSpPr>
            <a:spLocks noGrp="1"/>
          </p:cNvSpPr>
          <p:nvPr>
            <p:ph idx="1"/>
          </p:nvPr>
        </p:nvSpPr>
        <p:spPr/>
        <p:txBody>
          <a:bodyPr/>
          <a:lstStyle/>
          <a:p>
            <a:r>
              <a:rPr lang="en-GB" dirty="0"/>
              <a:t>Angular has good support for SPAs, see this demo:</a:t>
            </a:r>
          </a:p>
          <a:p>
            <a:pPr lvl="1"/>
            <a:r>
              <a:rPr lang="en-GB" dirty="0">
                <a:latin typeface="Courier New" panose="02070309020205020404" pitchFamily="49" charset="0"/>
                <a:cs typeface="Courier New" panose="02070309020205020404" pitchFamily="49" charset="0"/>
              </a:rPr>
              <a:t>02-SinglePageApps/</a:t>
            </a:r>
            <a:r>
              <a:rPr lang="en-GB" dirty="0" err="1">
                <a:latin typeface="Courier New" panose="02070309020205020404" pitchFamily="49" charset="0"/>
                <a:cs typeface="Courier New" panose="02070309020205020404" pitchFamily="49" charset="0"/>
              </a:rPr>
              <a:t>DemoApp</a:t>
            </a:r>
            <a:endParaRPr lang="en-GB" dirty="0">
              <a:latin typeface="Courier New" panose="02070309020205020404" pitchFamily="49" charset="0"/>
              <a:cs typeface="Courier New" panose="02070309020205020404" pitchFamily="49" charset="0"/>
            </a:endParaRPr>
          </a:p>
          <a:p>
            <a:endParaRPr lang="en-GB" dirty="0"/>
          </a:p>
        </p:txBody>
      </p:sp>
      <p:sp>
        <p:nvSpPr>
          <p:cNvPr id="15" name="Footer Placeholder 3">
            <a:extLst>
              <a:ext uri="{FF2B5EF4-FFF2-40B4-BE49-F238E27FC236}">
                <a16:creationId xmlns:a16="http://schemas.microsoft.com/office/drawing/2014/main" id="{CAF32379-FB5D-455D-B344-388CDF64FE7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4</a:t>
            </a:fld>
            <a:endParaRPr lang="en-GB" dirty="0">
              <a:solidFill>
                <a:srgbClr val="1F497D"/>
              </a:solidFill>
              <a:latin typeface="Calibri"/>
            </a:endParaRPr>
          </a:p>
        </p:txBody>
      </p:sp>
      <p:pic>
        <p:nvPicPr>
          <p:cNvPr id="4" name="Picture 3">
            <a:extLst>
              <a:ext uri="{FF2B5EF4-FFF2-40B4-BE49-F238E27FC236}">
                <a16:creationId xmlns:a16="http://schemas.microsoft.com/office/drawing/2014/main" id="{9AE1F7EA-1A61-4053-9DDD-D8CD6E8567D0}"/>
              </a:ext>
            </a:extLst>
          </p:cNvPr>
          <p:cNvPicPr>
            <a:picLocks noChangeAspect="1"/>
          </p:cNvPicPr>
          <p:nvPr/>
        </p:nvPicPr>
        <p:blipFill>
          <a:blip r:embed="rId3"/>
          <a:stretch>
            <a:fillRect/>
          </a:stretch>
        </p:blipFill>
        <p:spPr>
          <a:xfrm>
            <a:off x="1360122" y="1757945"/>
            <a:ext cx="4047185" cy="2591834"/>
          </a:xfrm>
          <a:prstGeom prst="rect">
            <a:avLst/>
          </a:prstGeom>
        </p:spPr>
      </p:pic>
      <p:pic>
        <p:nvPicPr>
          <p:cNvPr id="6" name="Picture 5">
            <a:extLst>
              <a:ext uri="{FF2B5EF4-FFF2-40B4-BE49-F238E27FC236}">
                <a16:creationId xmlns:a16="http://schemas.microsoft.com/office/drawing/2014/main" id="{D25BA512-9AE8-4861-9B4F-929D938F7266}"/>
              </a:ext>
            </a:extLst>
          </p:cNvPr>
          <p:cNvPicPr>
            <a:picLocks noChangeAspect="1"/>
          </p:cNvPicPr>
          <p:nvPr/>
        </p:nvPicPr>
        <p:blipFill>
          <a:blip r:embed="rId4"/>
          <a:stretch>
            <a:fillRect/>
          </a:stretch>
        </p:blipFill>
        <p:spPr>
          <a:xfrm>
            <a:off x="2925278" y="2029474"/>
            <a:ext cx="4047185" cy="2591834"/>
          </a:xfrm>
          <a:prstGeom prst="rect">
            <a:avLst/>
          </a:prstGeom>
        </p:spPr>
      </p:pic>
      <p:pic>
        <p:nvPicPr>
          <p:cNvPr id="10" name="Picture 9">
            <a:extLst>
              <a:ext uri="{FF2B5EF4-FFF2-40B4-BE49-F238E27FC236}">
                <a16:creationId xmlns:a16="http://schemas.microsoft.com/office/drawing/2014/main" id="{4425DF38-6F80-4163-B601-442B640ECDD2}"/>
              </a:ext>
            </a:extLst>
          </p:cNvPr>
          <p:cNvPicPr>
            <a:picLocks noChangeAspect="1"/>
          </p:cNvPicPr>
          <p:nvPr/>
        </p:nvPicPr>
        <p:blipFill>
          <a:blip r:embed="rId5"/>
          <a:stretch>
            <a:fillRect/>
          </a:stretch>
        </p:blipFill>
        <p:spPr>
          <a:xfrm>
            <a:off x="4505062" y="2505838"/>
            <a:ext cx="4047185" cy="2591834"/>
          </a:xfrm>
          <a:prstGeom prst="rect">
            <a:avLst/>
          </a:prstGeom>
        </p:spPr>
      </p:pic>
      <p:sp>
        <p:nvSpPr>
          <p:cNvPr id="11" name="Rounded Rectangle 2">
            <a:extLst>
              <a:ext uri="{FF2B5EF4-FFF2-40B4-BE49-F238E27FC236}">
                <a16:creationId xmlns:a16="http://schemas.microsoft.com/office/drawing/2014/main" id="{598A2DFE-9ECF-49E3-B4DE-F9BDDAE1482F}"/>
              </a:ext>
            </a:extLst>
          </p:cNvPr>
          <p:cNvSpPr/>
          <p:nvPr/>
        </p:nvSpPr>
        <p:spPr bwMode="auto">
          <a:xfrm>
            <a:off x="1360122" y="2515793"/>
            <a:ext cx="244699"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12" name="Rounded Rectangle 8">
            <a:extLst>
              <a:ext uri="{FF2B5EF4-FFF2-40B4-BE49-F238E27FC236}">
                <a16:creationId xmlns:a16="http://schemas.microsoft.com/office/drawing/2014/main" id="{E2545602-0461-41DF-82A9-85A8FF3E8A19}"/>
              </a:ext>
            </a:extLst>
          </p:cNvPr>
          <p:cNvSpPr/>
          <p:nvPr/>
        </p:nvSpPr>
        <p:spPr bwMode="auto">
          <a:xfrm>
            <a:off x="3225539" y="2785030"/>
            <a:ext cx="332950"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13" name="Rounded Rectangle 9">
            <a:extLst>
              <a:ext uri="{FF2B5EF4-FFF2-40B4-BE49-F238E27FC236}">
                <a16:creationId xmlns:a16="http://schemas.microsoft.com/office/drawing/2014/main" id="{0E0E8FE0-EEC5-4FE4-855F-A0ABF109B12F}"/>
              </a:ext>
            </a:extLst>
          </p:cNvPr>
          <p:cNvSpPr/>
          <p:nvPr/>
        </p:nvSpPr>
        <p:spPr bwMode="auto">
          <a:xfrm>
            <a:off x="5192664" y="3259771"/>
            <a:ext cx="338811"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28" name="TextBox 27">
            <a:extLst>
              <a:ext uri="{FF2B5EF4-FFF2-40B4-BE49-F238E27FC236}">
                <a16:creationId xmlns:a16="http://schemas.microsoft.com/office/drawing/2014/main" id="{9E9483AC-7AFD-43DA-A4E1-3A8DD7280AC7}"/>
              </a:ext>
            </a:extLst>
          </p:cNvPr>
          <p:cNvSpPr txBox="1"/>
          <p:nvPr/>
        </p:nvSpPr>
        <p:spPr>
          <a:xfrm>
            <a:off x="7751902" y="1747877"/>
            <a:ext cx="793229" cy="276999"/>
          </a:xfrm>
          <a:prstGeom prst="rect">
            <a:avLst/>
          </a:prstGeom>
          <a:solidFill>
            <a:schemeClr val="bg1"/>
          </a:solidFill>
          <a:ln>
            <a:solidFill>
              <a:srgbClr val="FF0000"/>
            </a:solidFill>
          </a:ln>
        </p:spPr>
        <p:txBody>
          <a:bodyPr wrap="square" rtlCol="0">
            <a:spAutoFit/>
          </a:bodyPr>
          <a:lstStyle/>
          <a:p>
            <a:r>
              <a:rPr lang="en-GB" sz="1200" dirty="0">
                <a:solidFill>
                  <a:srgbClr val="FF0000"/>
                </a:solidFill>
              </a:rPr>
              <a:t>/contact</a:t>
            </a:r>
          </a:p>
        </p:txBody>
      </p:sp>
      <p:sp>
        <p:nvSpPr>
          <p:cNvPr id="29" name="TextBox 28">
            <a:extLst>
              <a:ext uri="{FF2B5EF4-FFF2-40B4-BE49-F238E27FC236}">
                <a16:creationId xmlns:a16="http://schemas.microsoft.com/office/drawing/2014/main" id="{E142F5F4-AAD2-4742-ACF3-2214E772E868}"/>
              </a:ext>
            </a:extLst>
          </p:cNvPr>
          <p:cNvSpPr txBox="1"/>
          <p:nvPr/>
        </p:nvSpPr>
        <p:spPr>
          <a:xfrm>
            <a:off x="7751901" y="2116595"/>
            <a:ext cx="793230" cy="307777"/>
          </a:xfrm>
          <a:prstGeom prst="rect">
            <a:avLst/>
          </a:prstGeom>
          <a:solidFill>
            <a:schemeClr val="bg1"/>
          </a:solidFill>
          <a:ln>
            <a:solidFill>
              <a:srgbClr val="FF0000"/>
            </a:solidFill>
          </a:ln>
        </p:spPr>
        <p:txBody>
          <a:bodyPr wrap="none" rtlCol="0">
            <a:noAutofit/>
          </a:bodyPr>
          <a:lstStyle/>
          <a:p>
            <a:r>
              <a:rPr lang="en-GB" sz="1200" dirty="0">
                <a:solidFill>
                  <a:srgbClr val="FF0000"/>
                </a:solidFill>
              </a:rPr>
              <a:t>/about</a:t>
            </a:r>
          </a:p>
        </p:txBody>
      </p:sp>
      <p:sp>
        <p:nvSpPr>
          <p:cNvPr id="30" name="TextBox 29">
            <a:extLst>
              <a:ext uri="{FF2B5EF4-FFF2-40B4-BE49-F238E27FC236}">
                <a16:creationId xmlns:a16="http://schemas.microsoft.com/office/drawing/2014/main" id="{4D1BCBF1-7A21-4DE9-BCD5-D65898888405}"/>
              </a:ext>
            </a:extLst>
          </p:cNvPr>
          <p:cNvSpPr txBox="1"/>
          <p:nvPr/>
        </p:nvSpPr>
        <p:spPr>
          <a:xfrm>
            <a:off x="7738813" y="1388580"/>
            <a:ext cx="793230" cy="276999"/>
          </a:xfrm>
          <a:prstGeom prst="rect">
            <a:avLst/>
          </a:prstGeom>
          <a:solidFill>
            <a:schemeClr val="bg1"/>
          </a:solidFill>
          <a:ln>
            <a:solidFill>
              <a:srgbClr val="FF0000"/>
            </a:solidFill>
          </a:ln>
        </p:spPr>
        <p:txBody>
          <a:bodyPr wrap="square" rtlCol="0">
            <a:spAutoFit/>
          </a:bodyPr>
          <a:lstStyle/>
          <a:p>
            <a:r>
              <a:rPr lang="en-GB" sz="1200">
                <a:solidFill>
                  <a:srgbClr val="FF0000"/>
                </a:solidFill>
              </a:rPr>
              <a:t>/</a:t>
            </a:r>
          </a:p>
        </p:txBody>
      </p:sp>
      <p:cxnSp>
        <p:nvCxnSpPr>
          <p:cNvPr id="31" name="Straight Arrow Connector 30">
            <a:extLst>
              <a:ext uri="{FF2B5EF4-FFF2-40B4-BE49-F238E27FC236}">
                <a16:creationId xmlns:a16="http://schemas.microsoft.com/office/drawing/2014/main" id="{AAAE915C-D777-4C60-B00B-B18B534EFF41}"/>
              </a:ext>
            </a:extLst>
          </p:cNvPr>
          <p:cNvCxnSpPr>
            <a:cxnSpLocks/>
            <a:stCxn id="30" idx="1"/>
          </p:cNvCxnSpPr>
          <p:nvPr/>
        </p:nvCxnSpPr>
        <p:spPr bwMode="auto">
          <a:xfrm flipH="1">
            <a:off x="5368987" y="1527080"/>
            <a:ext cx="2369826" cy="359297"/>
          </a:xfrm>
          <a:prstGeom prst="straightConnector1">
            <a:avLst/>
          </a:prstGeom>
          <a:noFill/>
          <a:ln w="28575" cap="flat" cmpd="sng" algn="ctr">
            <a:solidFill>
              <a:srgbClr val="FF0000"/>
            </a:solidFill>
            <a:prstDash val="solid"/>
            <a:round/>
            <a:headEnd type="none" w="med" len="med"/>
            <a:tailEnd type="arrow"/>
          </a:ln>
          <a:effectLst/>
        </p:spPr>
      </p:cxnSp>
      <p:cxnSp>
        <p:nvCxnSpPr>
          <p:cNvPr id="32" name="Straight Arrow Connector 31">
            <a:extLst>
              <a:ext uri="{FF2B5EF4-FFF2-40B4-BE49-F238E27FC236}">
                <a16:creationId xmlns:a16="http://schemas.microsoft.com/office/drawing/2014/main" id="{54A9C475-72FB-4B65-8C53-7EE84AB9BDB3}"/>
              </a:ext>
            </a:extLst>
          </p:cNvPr>
          <p:cNvCxnSpPr>
            <a:cxnSpLocks/>
            <a:stCxn id="28" idx="1"/>
          </p:cNvCxnSpPr>
          <p:nvPr/>
        </p:nvCxnSpPr>
        <p:spPr bwMode="auto">
          <a:xfrm flipH="1">
            <a:off x="6972463" y="1886377"/>
            <a:ext cx="779439" cy="294663"/>
          </a:xfrm>
          <a:prstGeom prst="straightConnector1">
            <a:avLst/>
          </a:prstGeom>
          <a:noFill/>
          <a:ln w="28575" cap="flat" cmpd="sng" algn="ctr">
            <a:solidFill>
              <a:srgbClr val="FF0000"/>
            </a:solidFill>
            <a:prstDash val="solid"/>
            <a:round/>
            <a:headEnd type="none" w="med" len="med"/>
            <a:tailEnd type="arrow"/>
          </a:ln>
          <a:effectLst/>
        </p:spPr>
      </p:cxnSp>
      <p:cxnSp>
        <p:nvCxnSpPr>
          <p:cNvPr id="33" name="Straight Arrow Connector 32">
            <a:extLst>
              <a:ext uri="{FF2B5EF4-FFF2-40B4-BE49-F238E27FC236}">
                <a16:creationId xmlns:a16="http://schemas.microsoft.com/office/drawing/2014/main" id="{870CDD1F-4DDD-4FAF-A0B6-5D6BB26B60D5}"/>
              </a:ext>
            </a:extLst>
          </p:cNvPr>
          <p:cNvCxnSpPr>
            <a:cxnSpLocks/>
            <a:stCxn id="29" idx="1"/>
          </p:cNvCxnSpPr>
          <p:nvPr/>
        </p:nvCxnSpPr>
        <p:spPr bwMode="auto">
          <a:xfrm flipH="1">
            <a:off x="7524482" y="2270484"/>
            <a:ext cx="227419" cy="235354"/>
          </a:xfrm>
          <a:prstGeom prst="straightConnector1">
            <a:avLst/>
          </a:prstGeom>
          <a:no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0570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Demo Application (2 of 2)</a:t>
            </a:r>
          </a:p>
        </p:txBody>
      </p:sp>
      <p:sp>
        <p:nvSpPr>
          <p:cNvPr id="3" name="Content Placeholder 2">
            <a:extLst>
              <a:ext uri="{FF2B5EF4-FFF2-40B4-BE49-F238E27FC236}">
                <a16:creationId xmlns:a16="http://schemas.microsoft.com/office/drawing/2014/main" id="{DC004F77-4066-4425-A5A5-7E2DD5E3EFA0}"/>
              </a:ext>
            </a:extLst>
          </p:cNvPr>
          <p:cNvSpPr>
            <a:spLocks noGrp="1"/>
          </p:cNvSpPr>
          <p:nvPr>
            <p:ph idx="1"/>
          </p:nvPr>
        </p:nvSpPr>
        <p:spPr>
          <a:xfrm>
            <a:off x="900501" y="924309"/>
            <a:ext cx="7981648" cy="3742941"/>
          </a:xfrm>
        </p:spPr>
        <p:txBody>
          <a:bodyPr/>
          <a:lstStyle/>
          <a:p>
            <a:r>
              <a:rPr lang="en-GB" dirty="0"/>
              <a:t>The application also has a "page not found" component for unrecognised URLs</a:t>
            </a:r>
          </a:p>
        </p:txBody>
      </p:sp>
      <p:sp>
        <p:nvSpPr>
          <p:cNvPr id="15" name="Footer Placeholder 3">
            <a:extLst>
              <a:ext uri="{FF2B5EF4-FFF2-40B4-BE49-F238E27FC236}">
                <a16:creationId xmlns:a16="http://schemas.microsoft.com/office/drawing/2014/main" id="{CAF32379-FB5D-455D-B344-388CDF64FE7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5</a:t>
            </a:fld>
            <a:endParaRPr lang="en-GB" dirty="0">
              <a:solidFill>
                <a:srgbClr val="1F497D"/>
              </a:solidFill>
              <a:latin typeface="Calibri"/>
            </a:endParaRPr>
          </a:p>
        </p:txBody>
      </p:sp>
      <p:sp>
        <p:nvSpPr>
          <p:cNvPr id="11" name="TextBox 10">
            <a:extLst>
              <a:ext uri="{FF2B5EF4-FFF2-40B4-BE49-F238E27FC236}">
                <a16:creationId xmlns:a16="http://schemas.microsoft.com/office/drawing/2014/main" id="{EA4DE413-9DBF-41D5-80F1-F9C92676E2D2}"/>
              </a:ext>
            </a:extLst>
          </p:cNvPr>
          <p:cNvSpPr txBox="1"/>
          <p:nvPr/>
        </p:nvSpPr>
        <p:spPr>
          <a:xfrm>
            <a:off x="5979416" y="1764367"/>
            <a:ext cx="662361" cy="276999"/>
          </a:xfrm>
          <a:prstGeom prst="rect">
            <a:avLst/>
          </a:prstGeom>
          <a:solidFill>
            <a:schemeClr val="bg1"/>
          </a:solidFill>
          <a:ln>
            <a:solidFill>
              <a:srgbClr val="FF0000"/>
            </a:solidFill>
          </a:ln>
        </p:spPr>
        <p:txBody>
          <a:bodyPr wrap="none" rtlCol="0">
            <a:spAutoFit/>
          </a:bodyPr>
          <a:lstStyle/>
          <a:p>
            <a:r>
              <a:rPr lang="en-GB" sz="1200" dirty="0">
                <a:solidFill>
                  <a:srgbClr val="FF0000"/>
                </a:solidFill>
              </a:rPr>
              <a:t>/wibble</a:t>
            </a:r>
          </a:p>
        </p:txBody>
      </p:sp>
      <p:cxnSp>
        <p:nvCxnSpPr>
          <p:cNvPr id="12" name="Straight Arrow Connector 11">
            <a:extLst>
              <a:ext uri="{FF2B5EF4-FFF2-40B4-BE49-F238E27FC236}">
                <a16:creationId xmlns:a16="http://schemas.microsoft.com/office/drawing/2014/main" id="{A136B45C-26A5-4679-9694-530232E5029E}"/>
              </a:ext>
            </a:extLst>
          </p:cNvPr>
          <p:cNvCxnSpPr>
            <a:cxnSpLocks/>
            <a:stCxn id="11" idx="1"/>
          </p:cNvCxnSpPr>
          <p:nvPr/>
        </p:nvCxnSpPr>
        <p:spPr bwMode="auto">
          <a:xfrm flipH="1">
            <a:off x="5381729" y="1902867"/>
            <a:ext cx="597687" cy="0"/>
          </a:xfrm>
          <a:prstGeom prst="straightConnector1">
            <a:avLst/>
          </a:prstGeom>
          <a:noFill/>
          <a:ln w="28575" cap="flat" cmpd="sng" algn="ctr">
            <a:solidFill>
              <a:srgbClr val="FF0000"/>
            </a:solidFill>
            <a:prstDash val="solid"/>
            <a:round/>
            <a:headEnd type="none" w="med" len="med"/>
            <a:tailEnd type="arrow"/>
          </a:ln>
          <a:effectLst/>
        </p:spPr>
      </p:cxnSp>
      <p:pic>
        <p:nvPicPr>
          <p:cNvPr id="5" name="Picture 4">
            <a:extLst>
              <a:ext uri="{FF2B5EF4-FFF2-40B4-BE49-F238E27FC236}">
                <a16:creationId xmlns:a16="http://schemas.microsoft.com/office/drawing/2014/main" id="{7C51E0B6-440A-4B79-8DFD-4CE26046A976}"/>
              </a:ext>
            </a:extLst>
          </p:cNvPr>
          <p:cNvPicPr>
            <a:picLocks noChangeAspect="1"/>
          </p:cNvPicPr>
          <p:nvPr/>
        </p:nvPicPr>
        <p:blipFill>
          <a:blip r:embed="rId3"/>
          <a:stretch>
            <a:fillRect/>
          </a:stretch>
        </p:blipFill>
        <p:spPr>
          <a:xfrm>
            <a:off x="1342334" y="1776630"/>
            <a:ext cx="4047185" cy="2591834"/>
          </a:xfrm>
          <a:prstGeom prst="rect">
            <a:avLst/>
          </a:prstGeom>
        </p:spPr>
      </p:pic>
    </p:spTree>
    <p:extLst>
      <p:ext uri="{BB962C8B-B14F-4D97-AF65-F5344CB8AC3E}">
        <p14:creationId xmlns:p14="http://schemas.microsoft.com/office/powerpoint/2010/main" val="117315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cs typeface="Times New Roman" pitchFamily="18" charset="0"/>
              </a:rPr>
              <a:t>Creating an Application with Routing </a:t>
            </a:r>
            <a:endParaRPr lang="en-GB" dirty="0"/>
          </a:p>
        </p:txBody>
      </p:sp>
      <p:sp>
        <p:nvSpPr>
          <p:cNvPr id="5123" name="Rectangle 3"/>
          <p:cNvSpPr>
            <a:spLocks noGrp="1" noChangeArrowheads="1"/>
          </p:cNvSpPr>
          <p:nvPr>
            <p:ph idx="1"/>
          </p:nvPr>
        </p:nvSpPr>
        <p:spPr>
          <a:xfrm>
            <a:off x="900500" y="924309"/>
            <a:ext cx="7990883" cy="3742941"/>
          </a:xfrm>
        </p:spPr>
        <p:txBody>
          <a:bodyPr/>
          <a:lstStyle/>
          <a:p>
            <a:r>
              <a:rPr lang="en-GB" dirty="0"/>
              <a:t>If you're using Angular CLI to create your application…</a:t>
            </a:r>
          </a:p>
          <a:p>
            <a:pPr lvl="1"/>
            <a:r>
              <a:rPr lang="en-GB" dirty="0">
                <a:sym typeface="Wingdings" panose="05000000000000000000" pitchFamily="2" charset="2"/>
              </a:rPr>
              <a:t>Then you should answer "yes" when it asks if you'd like to add Angular routing to the app</a:t>
            </a:r>
          </a:p>
          <a:p>
            <a:endParaRPr lang="en-GB" dirty="0">
              <a:sym typeface="Wingdings" panose="05000000000000000000" pitchFamily="2" charset="2"/>
            </a:endParaRPr>
          </a:p>
          <a:p>
            <a:endParaRPr lang="en-GB" dirty="0">
              <a:sym typeface="Wingdings" panose="05000000000000000000" pitchFamily="2" charset="2"/>
            </a:endParaRPr>
          </a:p>
          <a:p>
            <a:endParaRPr lang="en-GB" dirty="0">
              <a:sym typeface="Wingdings" panose="05000000000000000000" pitchFamily="2" charset="2"/>
            </a:endParaRPr>
          </a:p>
          <a:p>
            <a:endParaRPr lang="en-GB" dirty="0">
              <a:sym typeface="Wingdings" panose="05000000000000000000" pitchFamily="2" charset="2"/>
            </a:endParaRPr>
          </a:p>
          <a:p>
            <a:r>
              <a:rPr lang="en-GB" dirty="0">
                <a:sym typeface="Wingdings" panose="05000000000000000000" pitchFamily="2" charset="2"/>
              </a:rPr>
              <a:t>We'll explain all about routing later in this chapter…</a:t>
            </a:r>
          </a:p>
          <a:p>
            <a:pPr lvl="1"/>
            <a:r>
              <a:rPr lang="en-GB" dirty="0">
                <a:sym typeface="Wingdings" panose="05000000000000000000" pitchFamily="2" charset="2"/>
              </a:rPr>
              <a:t>First we'll see how to create new components</a:t>
            </a:r>
          </a:p>
        </p:txBody>
      </p:sp>
      <p:sp>
        <p:nvSpPr>
          <p:cNvPr id="6" name="Footer Placeholder 3">
            <a:extLst>
              <a:ext uri="{FF2B5EF4-FFF2-40B4-BE49-F238E27FC236}">
                <a16:creationId xmlns:a16="http://schemas.microsoft.com/office/drawing/2014/main" id="{F1DC2DD6-A4B8-495D-9973-1C5107E67311}"/>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6</a:t>
            </a:fld>
            <a:endParaRPr lang="en-GB" dirty="0">
              <a:solidFill>
                <a:srgbClr val="1F497D"/>
              </a:solidFill>
              <a:latin typeface="Calibri"/>
            </a:endParaRPr>
          </a:p>
        </p:txBody>
      </p:sp>
      <p:sp>
        <p:nvSpPr>
          <p:cNvPr id="11" name="Rectangle 10">
            <a:extLst>
              <a:ext uri="{FF2B5EF4-FFF2-40B4-BE49-F238E27FC236}">
                <a16:creationId xmlns:a16="http://schemas.microsoft.com/office/drawing/2014/main" id="{7286A97B-65CF-4701-8EE8-573C3DBF3B0D}"/>
              </a:ext>
            </a:extLst>
          </p:cNvPr>
          <p:cNvSpPr/>
          <p:nvPr/>
        </p:nvSpPr>
        <p:spPr>
          <a:xfrm>
            <a:off x="1748567" y="2053529"/>
            <a:ext cx="4790993" cy="1314048"/>
          </a:xfrm>
          <a:prstGeom prst="rect">
            <a:avLst/>
          </a:prstGeom>
          <a:solidFill>
            <a:schemeClr val="bg1"/>
          </a:solid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13486D2F-D47E-4380-83D4-EB5FEC13B725}"/>
              </a:ext>
            </a:extLst>
          </p:cNvPr>
          <p:cNvPicPr>
            <a:picLocks noChangeAspect="1"/>
          </p:cNvPicPr>
          <p:nvPr/>
        </p:nvPicPr>
        <p:blipFill>
          <a:blip r:embed="rId3"/>
          <a:stretch>
            <a:fillRect/>
          </a:stretch>
        </p:blipFill>
        <p:spPr>
          <a:xfrm>
            <a:off x="1766358" y="2071319"/>
            <a:ext cx="4759725" cy="1290155"/>
          </a:xfrm>
          <a:prstGeom prst="rect">
            <a:avLst/>
          </a:prstGeom>
        </p:spPr>
      </p:pic>
      <p:sp>
        <p:nvSpPr>
          <p:cNvPr id="12" name="Rectangle 11">
            <a:extLst>
              <a:ext uri="{FF2B5EF4-FFF2-40B4-BE49-F238E27FC236}">
                <a16:creationId xmlns:a16="http://schemas.microsoft.com/office/drawing/2014/main" id="{4565F837-B13D-4C31-ADA1-4C77EF8D23DA}"/>
              </a:ext>
            </a:extLst>
          </p:cNvPr>
          <p:cNvSpPr/>
          <p:nvPr/>
        </p:nvSpPr>
        <p:spPr>
          <a:xfrm>
            <a:off x="4998123" y="2255724"/>
            <a:ext cx="383443" cy="23973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096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Section 2:  Creating Components</a:t>
            </a:r>
          </a:p>
        </p:txBody>
      </p:sp>
      <p:sp>
        <p:nvSpPr>
          <p:cNvPr id="4" name="Subtitle 2">
            <a:extLst>
              <a:ext uri="{FF2B5EF4-FFF2-40B4-BE49-F238E27FC236}">
                <a16:creationId xmlns:a16="http://schemas.microsoft.com/office/drawing/2014/main" id="{C7C4D046-3B81-47EF-BB58-9F17FAB6311B}"/>
              </a:ext>
            </a:extLst>
          </p:cNvPr>
          <p:cNvSpPr>
            <a:spLocks noGrp="1"/>
          </p:cNvSpPr>
          <p:nvPr>
            <p:ph idx="1"/>
          </p:nvPr>
        </p:nvSpPr>
        <p:spPr/>
        <p:txBody>
          <a:bodyPr>
            <a:normAutofit/>
          </a:bodyPr>
          <a:lstStyle/>
          <a:p>
            <a:pPr marL="446088" indent="-390525">
              <a:buFont typeface="Arial" panose="020B0604020202020204" pitchFamily="34" charset="0"/>
              <a:buChar char="•"/>
              <a:tabLst>
                <a:tab pos="446088" algn="l"/>
              </a:tabLst>
            </a:pPr>
            <a:r>
              <a:rPr lang="en-GB" sz="2200" dirty="0"/>
              <a:t>Overview</a:t>
            </a:r>
          </a:p>
          <a:p>
            <a:pPr marL="446088" indent="-390525">
              <a:buFont typeface="Arial" panose="020B0604020202020204" pitchFamily="34" charset="0"/>
              <a:buChar char="•"/>
              <a:tabLst>
                <a:tab pos="446088" algn="l"/>
              </a:tabLst>
            </a:pPr>
            <a:r>
              <a:rPr lang="en-GB" sz="2200" dirty="0"/>
              <a:t>Creating artifacts using Angular CLI</a:t>
            </a:r>
          </a:p>
          <a:p>
            <a:pPr marL="446088" indent="-390525">
              <a:buFont typeface="Arial" panose="020B0604020202020204" pitchFamily="34" charset="0"/>
              <a:buChar char="•"/>
              <a:tabLst>
                <a:tab pos="446088" algn="l"/>
              </a:tabLst>
            </a:pPr>
            <a:r>
              <a:rPr lang="en-GB" sz="2200" dirty="0"/>
              <a:t>How to create a component</a:t>
            </a:r>
          </a:p>
          <a:p>
            <a:pPr marL="446088" indent="-390525">
              <a:buFont typeface="Arial" panose="020B0604020202020204" pitchFamily="34" charset="0"/>
              <a:buChar char="•"/>
              <a:tabLst>
                <a:tab pos="446088" algn="l"/>
              </a:tabLst>
            </a:pPr>
            <a:r>
              <a:rPr lang="en-GB" sz="2200" dirty="0"/>
              <a:t>Reviewing the component</a:t>
            </a:r>
          </a:p>
          <a:p>
            <a:pPr marL="446088" indent="-390525">
              <a:buFont typeface="Arial" panose="020B0604020202020204" pitchFamily="34" charset="0"/>
              <a:buChar char="•"/>
              <a:tabLst>
                <a:tab pos="446088" algn="l"/>
              </a:tabLst>
            </a:pPr>
            <a:r>
              <a:rPr lang="en-GB" sz="2200" dirty="0"/>
              <a:t>Summarizing our application's components</a:t>
            </a:r>
          </a:p>
          <a:p>
            <a:pPr marL="446088" indent="-390525">
              <a:buFont typeface="Arial" panose="020B0604020202020204" pitchFamily="34" charset="0"/>
              <a:buChar char="•"/>
              <a:tabLst>
                <a:tab pos="446088" algn="l"/>
              </a:tabLst>
            </a:pPr>
            <a:r>
              <a:rPr lang="en-GB" sz="2200" dirty="0"/>
              <a:t>Reviewing the module code</a:t>
            </a:r>
          </a:p>
          <a:p>
            <a:pPr marL="446088" indent="-390525">
              <a:buFont typeface="Arial" panose="020B0604020202020204" pitchFamily="34" charset="0"/>
              <a:buChar char="•"/>
              <a:tabLst>
                <a:tab pos="446088" algn="l"/>
              </a:tabLst>
            </a:pPr>
            <a:r>
              <a:rPr lang="en-GB" sz="2200" dirty="0"/>
              <a:t>Aside: Defining global styles</a:t>
            </a:r>
          </a:p>
          <a:p>
            <a:pPr marL="446088" indent="-390525">
              <a:buFont typeface="Arial" panose="020B0604020202020204" pitchFamily="34" charset="0"/>
              <a:buChar char="•"/>
              <a:tabLst>
                <a:tab pos="446088" algn="l"/>
              </a:tabLst>
            </a:pPr>
            <a:endParaRPr lang="en-GB" sz="2200" dirty="0"/>
          </a:p>
        </p:txBody>
      </p:sp>
    </p:spTree>
    <p:extLst>
      <p:ext uri="{BB962C8B-B14F-4D97-AF65-F5344CB8AC3E}">
        <p14:creationId xmlns:p14="http://schemas.microsoft.com/office/powerpoint/2010/main" val="17712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Overview</a:t>
            </a:r>
          </a:p>
        </p:txBody>
      </p:sp>
      <p:sp>
        <p:nvSpPr>
          <p:cNvPr id="5123" name="Rectangle 3"/>
          <p:cNvSpPr>
            <a:spLocks noGrp="1" noChangeArrowheads="1"/>
          </p:cNvSpPr>
          <p:nvPr>
            <p:ph idx="1"/>
          </p:nvPr>
        </p:nvSpPr>
        <p:spPr>
          <a:xfrm>
            <a:off x="900500" y="924309"/>
            <a:ext cx="7926839" cy="3742941"/>
          </a:xfrm>
        </p:spPr>
        <p:txBody>
          <a:bodyPr/>
          <a:lstStyle/>
          <a:p>
            <a:r>
              <a:rPr lang="en-GB" dirty="0"/>
              <a:t>An Angular application typically has many components:</a:t>
            </a:r>
          </a:p>
          <a:p>
            <a:pPr lvl="1"/>
            <a:r>
              <a:rPr lang="en-GB" dirty="0"/>
              <a:t>A root component (typically named </a:t>
            </a:r>
            <a:r>
              <a:rPr lang="en-GB" dirty="0" err="1">
                <a:latin typeface="Courier New" panose="02070309020205020404" pitchFamily="49" charset="0"/>
                <a:cs typeface="Courier New" panose="02070309020205020404" pitchFamily="49" charset="0"/>
              </a:rPr>
              <a:t>AppComponent</a:t>
            </a:r>
            <a:r>
              <a:rPr lang="en-GB" dirty="0"/>
              <a:t>)</a:t>
            </a:r>
          </a:p>
          <a:p>
            <a:pPr lvl="1"/>
            <a:r>
              <a:rPr lang="en-GB" dirty="0"/>
              <a:t>Plus many additional components</a:t>
            </a:r>
          </a:p>
          <a:p>
            <a:pPr lvl="1"/>
            <a:endParaRPr lang="en-GB" dirty="0"/>
          </a:p>
          <a:p>
            <a:r>
              <a:rPr lang="en-GB" dirty="0"/>
              <a:t>Our demo application has 4 additional components:</a:t>
            </a:r>
          </a:p>
          <a:p>
            <a:pPr lvl="1"/>
            <a:r>
              <a:rPr lang="en-GB" dirty="0" err="1">
                <a:latin typeface="Courier New" panose="02070309020205020404" pitchFamily="49" charset="0"/>
                <a:cs typeface="Courier New" panose="02070309020205020404" pitchFamily="49" charset="0"/>
              </a:rPr>
              <a:t>HomeComponent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ContactComponent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AboutComponent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PagenotfoundComponent</a:t>
            </a:r>
            <a:endParaRPr lang="en-GB" dirty="0">
              <a:latin typeface="Courier New" panose="02070309020205020404" pitchFamily="49" charset="0"/>
              <a:cs typeface="Courier New" panose="02070309020205020404" pitchFamily="49" charset="0"/>
            </a:endParaRPr>
          </a:p>
          <a:p>
            <a:endParaRPr lang="en-GB" dirty="0"/>
          </a:p>
        </p:txBody>
      </p:sp>
      <p:sp>
        <p:nvSpPr>
          <p:cNvPr id="9" name="Footer Placeholder 3">
            <a:extLst>
              <a:ext uri="{FF2B5EF4-FFF2-40B4-BE49-F238E27FC236}">
                <a16:creationId xmlns:a16="http://schemas.microsoft.com/office/drawing/2014/main" id="{613A6C43-B2BD-4724-B676-FE3AE48C5302}"/>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8</a:t>
            </a:fld>
            <a:endParaRPr lang="en-GB" dirty="0">
              <a:solidFill>
                <a:srgbClr val="1F497D"/>
              </a:solidFill>
              <a:latin typeface="Calibri"/>
            </a:endParaRPr>
          </a:p>
        </p:txBody>
      </p:sp>
    </p:spTree>
    <p:extLst>
      <p:ext uri="{BB962C8B-B14F-4D97-AF65-F5344CB8AC3E}">
        <p14:creationId xmlns:p14="http://schemas.microsoft.com/office/powerpoint/2010/main" val="158789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Creating Artifacts using Angular CLI</a:t>
            </a:r>
          </a:p>
        </p:txBody>
      </p:sp>
      <p:sp>
        <p:nvSpPr>
          <p:cNvPr id="5123" name="Rectangle 3"/>
          <p:cNvSpPr>
            <a:spLocks noGrp="1" noChangeArrowheads="1"/>
          </p:cNvSpPr>
          <p:nvPr>
            <p:ph idx="1"/>
          </p:nvPr>
        </p:nvSpPr>
        <p:spPr>
          <a:xfrm>
            <a:off x="900500" y="924309"/>
            <a:ext cx="7891259" cy="3742941"/>
          </a:xfrm>
        </p:spPr>
        <p:txBody>
          <a:bodyPr/>
          <a:lstStyle/>
          <a:p>
            <a:r>
              <a:rPr lang="en-GB" dirty="0"/>
              <a:t>You can use Angular CLI to create artifacts in your app</a:t>
            </a:r>
          </a:p>
          <a:p>
            <a:endParaRPr lang="en-GB" dirty="0"/>
          </a:p>
        </p:txBody>
      </p:sp>
      <p:sp>
        <p:nvSpPr>
          <p:cNvPr id="6" name="Footer Placeholder 3">
            <a:extLst>
              <a:ext uri="{FF2B5EF4-FFF2-40B4-BE49-F238E27FC236}">
                <a16:creationId xmlns:a16="http://schemas.microsoft.com/office/drawing/2014/main" id="{04A43142-4953-413F-B83B-E21F05B487D3}"/>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9</a:t>
            </a:fld>
            <a:endParaRPr lang="en-GB" dirty="0">
              <a:solidFill>
                <a:srgbClr val="1F497D"/>
              </a:solidFill>
              <a:latin typeface="Calibri"/>
            </a:endParaRPr>
          </a:p>
        </p:txBody>
      </p:sp>
      <p:graphicFrame>
        <p:nvGraphicFramePr>
          <p:cNvPr id="2" name="Table 1">
            <a:extLst>
              <a:ext uri="{FF2B5EF4-FFF2-40B4-BE49-F238E27FC236}">
                <a16:creationId xmlns:a16="http://schemas.microsoft.com/office/drawing/2014/main" id="{0B93A04F-C36B-4A05-A20D-6D059539569E}"/>
              </a:ext>
            </a:extLst>
          </p:cNvPr>
          <p:cNvGraphicFramePr>
            <a:graphicFrameLocks noGrp="1"/>
          </p:cNvGraphicFramePr>
          <p:nvPr>
            <p:extLst>
              <p:ext uri="{D42A27DB-BD31-4B8C-83A1-F6EECF244321}">
                <p14:modId xmlns:p14="http://schemas.microsoft.com/office/powerpoint/2010/main" val="4287891901"/>
              </p:ext>
            </p:extLst>
          </p:nvPr>
        </p:nvGraphicFramePr>
        <p:xfrm>
          <a:off x="1338775" y="1370560"/>
          <a:ext cx="7002746" cy="3007222"/>
        </p:xfrm>
        <a:graphic>
          <a:graphicData uri="http://schemas.openxmlformats.org/drawingml/2006/table">
            <a:tbl>
              <a:tblPr firstRow="1" bandRow="1">
                <a:tableStyleId>{69CF1AB2-1976-4502-BF36-3FF5EA218861}</a:tableStyleId>
              </a:tblPr>
              <a:tblGrid>
                <a:gridCol w="1443563">
                  <a:extLst>
                    <a:ext uri="{9D8B030D-6E8A-4147-A177-3AD203B41FA5}">
                      <a16:colId xmlns:a16="http://schemas.microsoft.com/office/drawing/2014/main" val="20000"/>
                    </a:ext>
                  </a:extLst>
                </a:gridCol>
                <a:gridCol w="5559183">
                  <a:extLst>
                    <a:ext uri="{9D8B030D-6E8A-4147-A177-3AD203B41FA5}">
                      <a16:colId xmlns:a16="http://schemas.microsoft.com/office/drawing/2014/main" val="20001"/>
                    </a:ext>
                  </a:extLst>
                </a:gridCol>
              </a:tblGrid>
              <a:tr h="322123">
                <a:tc>
                  <a:txBody>
                    <a:bodyPr/>
                    <a:lstStyle/>
                    <a:p>
                      <a:r>
                        <a:rPr lang="en-GB" sz="1400" b="1" dirty="0">
                          <a:solidFill>
                            <a:schemeClr val="bg1"/>
                          </a:solidFill>
                        </a:rPr>
                        <a:t>Type of artifact</a:t>
                      </a:r>
                    </a:p>
                  </a:txBody>
                  <a:tcPr anchor="ctr">
                    <a:solidFill>
                      <a:schemeClr val="accent1">
                        <a:lumMod val="75000"/>
                      </a:schemeClr>
                    </a:solidFill>
                  </a:tcPr>
                </a:tc>
                <a:tc>
                  <a:txBody>
                    <a:bodyPr/>
                    <a:lstStyle/>
                    <a:p>
                      <a:r>
                        <a:rPr lang="en-GB" sz="1400" b="1" dirty="0">
                          <a:solidFill>
                            <a:schemeClr val="bg1"/>
                          </a:solidFill>
                        </a:rPr>
                        <a:t>How to generate using Angular</a:t>
                      </a:r>
                      <a:r>
                        <a:rPr lang="en-GB" sz="1400" b="1" baseline="0" dirty="0">
                          <a:solidFill>
                            <a:schemeClr val="bg1"/>
                          </a:solidFill>
                        </a:rPr>
                        <a:t> CLI</a:t>
                      </a:r>
                      <a:endParaRPr lang="en-GB" sz="1400" b="1" dirty="0">
                        <a:solidFill>
                          <a:schemeClr val="bg1"/>
                        </a:solidFill>
                      </a:endParaRPr>
                    </a:p>
                  </a:txBody>
                  <a:tcPr anchor="ctr">
                    <a:solidFill>
                      <a:schemeClr val="accent1">
                        <a:lumMod val="75000"/>
                      </a:schemeClr>
                    </a:solidFill>
                  </a:tcPr>
                </a:tc>
                <a:extLst>
                  <a:ext uri="{0D108BD9-81ED-4DB2-BD59-A6C34878D82A}">
                    <a16:rowId xmlns:a16="http://schemas.microsoft.com/office/drawing/2014/main" val="10000"/>
                  </a:ext>
                </a:extLst>
              </a:tr>
              <a:tr h="322123">
                <a:tc>
                  <a:txBody>
                    <a:bodyPr/>
                    <a:lstStyle/>
                    <a:p>
                      <a:r>
                        <a:rPr lang="en-GB" sz="1400" dirty="0">
                          <a:solidFill>
                            <a:srgbClr val="333399"/>
                          </a:solidFill>
                        </a:rPr>
                        <a:t>Component</a:t>
                      </a:r>
                    </a:p>
                  </a:txBody>
                  <a:tcPr anchor="ctr"/>
                </a:tc>
                <a:tc>
                  <a:txBody>
                    <a:bodyPr/>
                    <a:lstStyle/>
                    <a:p>
                      <a:pPr marL="0" indent="0"/>
                      <a:r>
                        <a:rPr lang="en-GB" sz="1400" b="1" kern="1200" dirty="0">
                          <a:solidFill>
                            <a:srgbClr val="333399"/>
                          </a:solidFill>
                          <a:effectLst/>
                          <a:latin typeface="Courier New" panose="02070309020205020404" pitchFamily="49" charset="0"/>
                          <a:cs typeface="Courier New" panose="02070309020205020404" pitchFamily="49" charset="0"/>
                        </a:rPr>
                        <a:t>ng g </a:t>
                      </a:r>
                      <a:r>
                        <a:rPr lang="en-GB" sz="1400" b="1" kern="1200" dirty="0">
                          <a:solidFill>
                            <a:srgbClr val="F68700"/>
                          </a:solidFill>
                          <a:effectLst/>
                          <a:latin typeface="Courier New" panose="02070309020205020404" pitchFamily="49" charset="0"/>
                          <a:cs typeface="Courier New" panose="02070309020205020404" pitchFamily="49" charset="0"/>
                        </a:rPr>
                        <a:t>component</a:t>
                      </a:r>
                      <a:r>
                        <a:rPr lang="en-GB" sz="1400" b="1" kern="1200" dirty="0">
                          <a:solidFill>
                            <a:srgbClr val="333399"/>
                          </a:solidFill>
                          <a:effectLst/>
                          <a:latin typeface="Courier New" panose="02070309020205020404" pitchFamily="49" charset="0"/>
                          <a:cs typeface="Courier New" panose="02070309020205020404" pitchFamily="49" charset="0"/>
                        </a:rPr>
                        <a:t> my-new-component</a:t>
                      </a:r>
                      <a:endParaRPr lang="en-GB" sz="1400" b="1" dirty="0">
                        <a:solidFill>
                          <a:srgbClr val="333399"/>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37568">
                <a:tc>
                  <a:txBody>
                    <a:bodyPr/>
                    <a:lstStyle/>
                    <a:p>
                      <a:r>
                        <a:rPr lang="en-GB" sz="1400" dirty="0">
                          <a:solidFill>
                            <a:srgbClr val="333399"/>
                          </a:solidFill>
                          <a:effectLst/>
                        </a:rPr>
                        <a:t>Directive</a:t>
                      </a:r>
                    </a:p>
                  </a:txBody>
                  <a:tcPr marL="123825" marR="123825" marT="57150" marB="57150" anchor="ctr"/>
                </a:tc>
                <a:tc>
                  <a:txBody>
                    <a:bodyPr/>
                    <a:lstStyle/>
                    <a:p>
                      <a:pPr marL="0" indent="0"/>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directive</a:t>
                      </a:r>
                      <a:r>
                        <a:rPr lang="en-GB" sz="1400" b="1" dirty="0">
                          <a:solidFill>
                            <a:srgbClr val="333399"/>
                          </a:solidFill>
                          <a:effectLst/>
                          <a:latin typeface="Courier New" panose="02070309020205020404" pitchFamily="49" charset="0"/>
                          <a:cs typeface="Courier New" panose="02070309020205020404" pitchFamily="49" charset="0"/>
                        </a:rPr>
                        <a:t> my-new-directive</a:t>
                      </a:r>
                    </a:p>
                  </a:txBody>
                  <a:tcPr marL="123825" marR="123825" marT="57150" marB="57150" anchor="ctr"/>
                </a:tc>
                <a:extLst>
                  <a:ext uri="{0D108BD9-81ED-4DB2-BD59-A6C34878D82A}">
                    <a16:rowId xmlns:a16="http://schemas.microsoft.com/office/drawing/2014/main" val="10002"/>
                  </a:ext>
                </a:extLst>
              </a:tr>
              <a:tr h="337568">
                <a:tc>
                  <a:txBody>
                    <a:bodyPr/>
                    <a:lstStyle/>
                    <a:p>
                      <a:r>
                        <a:rPr lang="en-GB" sz="1400">
                          <a:solidFill>
                            <a:srgbClr val="333399"/>
                          </a:solidFill>
                          <a:effectLst/>
                        </a:rPr>
                        <a:t>Pipe</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pipe</a:t>
                      </a:r>
                      <a:r>
                        <a:rPr lang="en-GB" sz="1400" b="1" dirty="0">
                          <a:solidFill>
                            <a:srgbClr val="333399"/>
                          </a:solidFill>
                          <a:effectLst/>
                          <a:latin typeface="Courier New" panose="02070309020205020404" pitchFamily="49" charset="0"/>
                          <a:cs typeface="Courier New" panose="02070309020205020404" pitchFamily="49" charset="0"/>
                        </a:rPr>
                        <a:t> my-new-pipe</a:t>
                      </a:r>
                    </a:p>
                  </a:txBody>
                  <a:tcPr marL="123825" marR="123825" marT="57150" marB="57150" anchor="ctr"/>
                </a:tc>
                <a:extLst>
                  <a:ext uri="{0D108BD9-81ED-4DB2-BD59-A6C34878D82A}">
                    <a16:rowId xmlns:a16="http://schemas.microsoft.com/office/drawing/2014/main" val="10003"/>
                  </a:ext>
                </a:extLst>
              </a:tr>
              <a:tr h="337568">
                <a:tc>
                  <a:txBody>
                    <a:bodyPr/>
                    <a:lstStyle/>
                    <a:p>
                      <a:r>
                        <a:rPr lang="en-GB" sz="1400">
                          <a:solidFill>
                            <a:srgbClr val="333399"/>
                          </a:solidFill>
                          <a:effectLst/>
                        </a:rPr>
                        <a:t>Service</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service</a:t>
                      </a:r>
                      <a:r>
                        <a:rPr lang="en-GB" sz="1400" b="1" dirty="0">
                          <a:solidFill>
                            <a:srgbClr val="333399"/>
                          </a:solidFill>
                          <a:effectLst/>
                          <a:latin typeface="Courier New" panose="02070309020205020404" pitchFamily="49" charset="0"/>
                          <a:cs typeface="Courier New" panose="02070309020205020404" pitchFamily="49" charset="0"/>
                        </a:rPr>
                        <a:t> my-new-service</a:t>
                      </a:r>
                    </a:p>
                  </a:txBody>
                  <a:tcPr marL="123825" marR="123825" marT="57150" marB="57150" anchor="ctr"/>
                </a:tc>
                <a:extLst>
                  <a:ext uri="{0D108BD9-81ED-4DB2-BD59-A6C34878D82A}">
                    <a16:rowId xmlns:a16="http://schemas.microsoft.com/office/drawing/2014/main" val="10004"/>
                  </a:ext>
                </a:extLst>
              </a:tr>
              <a:tr h="337568">
                <a:tc>
                  <a:txBody>
                    <a:bodyPr/>
                    <a:lstStyle/>
                    <a:p>
                      <a:r>
                        <a:rPr lang="en-GB" sz="1400">
                          <a:solidFill>
                            <a:srgbClr val="333399"/>
                          </a:solidFill>
                          <a:effectLst/>
                        </a:rPr>
                        <a:t>Class</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class</a:t>
                      </a:r>
                      <a:r>
                        <a:rPr lang="en-GB" sz="1400" b="1" dirty="0">
                          <a:solidFill>
                            <a:srgbClr val="333399"/>
                          </a:solidFill>
                          <a:effectLst/>
                          <a:latin typeface="Courier New" panose="02070309020205020404" pitchFamily="49" charset="0"/>
                          <a:cs typeface="Courier New" panose="02070309020205020404" pitchFamily="49" charset="0"/>
                        </a:rPr>
                        <a:t> my-new-class</a:t>
                      </a:r>
                    </a:p>
                  </a:txBody>
                  <a:tcPr marL="123825" marR="123825" marT="57150" marB="57150" anchor="ctr"/>
                </a:tc>
                <a:extLst>
                  <a:ext uri="{0D108BD9-81ED-4DB2-BD59-A6C34878D82A}">
                    <a16:rowId xmlns:a16="http://schemas.microsoft.com/office/drawing/2014/main" val="10005"/>
                  </a:ext>
                </a:extLst>
              </a:tr>
              <a:tr h="337568">
                <a:tc>
                  <a:txBody>
                    <a:bodyPr/>
                    <a:lstStyle/>
                    <a:p>
                      <a:r>
                        <a:rPr lang="en-GB" sz="1400">
                          <a:solidFill>
                            <a:srgbClr val="333399"/>
                          </a:solidFill>
                          <a:effectLst/>
                        </a:rPr>
                        <a:t>Interface</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interface</a:t>
                      </a:r>
                      <a:r>
                        <a:rPr lang="en-GB" sz="1400" b="1" dirty="0">
                          <a:solidFill>
                            <a:srgbClr val="333399"/>
                          </a:solidFill>
                          <a:effectLst/>
                          <a:latin typeface="Courier New" panose="02070309020205020404" pitchFamily="49" charset="0"/>
                          <a:cs typeface="Courier New" panose="02070309020205020404" pitchFamily="49" charset="0"/>
                        </a:rPr>
                        <a:t> my-new-interface</a:t>
                      </a:r>
                    </a:p>
                  </a:txBody>
                  <a:tcPr marL="123825" marR="123825" marT="57150" marB="57150" anchor="ctr"/>
                </a:tc>
                <a:extLst>
                  <a:ext uri="{0D108BD9-81ED-4DB2-BD59-A6C34878D82A}">
                    <a16:rowId xmlns:a16="http://schemas.microsoft.com/office/drawing/2014/main" val="10006"/>
                  </a:ext>
                </a:extLst>
              </a:tr>
              <a:tr h="337568">
                <a:tc>
                  <a:txBody>
                    <a:bodyPr/>
                    <a:lstStyle/>
                    <a:p>
                      <a:r>
                        <a:rPr lang="en-GB" sz="1400">
                          <a:solidFill>
                            <a:srgbClr val="333399"/>
                          </a:solidFill>
                          <a:effectLst/>
                        </a:rPr>
                        <a:t>Module</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module</a:t>
                      </a:r>
                      <a:r>
                        <a:rPr lang="en-GB" sz="1400" b="1" dirty="0">
                          <a:solidFill>
                            <a:srgbClr val="333399"/>
                          </a:solidFill>
                          <a:effectLst/>
                          <a:latin typeface="Courier New" panose="02070309020205020404" pitchFamily="49" charset="0"/>
                          <a:cs typeface="Courier New" panose="02070309020205020404" pitchFamily="49" charset="0"/>
                        </a:rPr>
                        <a:t> my-module</a:t>
                      </a:r>
                    </a:p>
                  </a:txBody>
                  <a:tcPr marL="123825" marR="123825" marT="57150" marB="57150" anchor="ctr"/>
                </a:tc>
                <a:extLst>
                  <a:ext uri="{0D108BD9-81ED-4DB2-BD59-A6C34878D82A}">
                    <a16:rowId xmlns:a16="http://schemas.microsoft.com/office/drawing/2014/main" val="10007"/>
                  </a:ext>
                </a:extLst>
              </a:tr>
              <a:tr h="337568">
                <a:tc>
                  <a:txBody>
                    <a:bodyPr/>
                    <a:lstStyle/>
                    <a:p>
                      <a:r>
                        <a:rPr lang="en-GB" sz="1400" dirty="0">
                          <a:solidFill>
                            <a:srgbClr val="333399"/>
                          </a:solidFill>
                          <a:effectLst/>
                        </a:rPr>
                        <a:t>Web worker</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web-worker</a:t>
                      </a:r>
                      <a:r>
                        <a:rPr lang="en-GB" sz="1400" b="1" dirty="0">
                          <a:solidFill>
                            <a:srgbClr val="333399"/>
                          </a:solidFill>
                          <a:effectLst/>
                          <a:latin typeface="Courier New" panose="02070309020205020404" pitchFamily="49" charset="0"/>
                          <a:cs typeface="Courier New" panose="02070309020205020404" pitchFamily="49" charset="0"/>
                        </a:rPr>
                        <a:t> my-web-worker</a:t>
                      </a:r>
                    </a:p>
                  </a:txBody>
                  <a:tcPr marL="123825" marR="123825" marT="57150" marB="57150" anchor="ctr"/>
                </a:tc>
                <a:extLst>
                  <a:ext uri="{0D108BD9-81ED-4DB2-BD59-A6C34878D82A}">
                    <a16:rowId xmlns:a16="http://schemas.microsoft.com/office/drawing/2014/main" val="815730867"/>
                  </a:ext>
                </a:extLst>
              </a:tr>
            </a:tbl>
          </a:graphicData>
        </a:graphic>
      </p:graphicFrame>
    </p:spTree>
    <p:extLst>
      <p:ext uri="{BB962C8B-B14F-4D97-AF65-F5344CB8AC3E}">
        <p14:creationId xmlns:p14="http://schemas.microsoft.com/office/powerpoint/2010/main" val="4077001403"/>
      </p:ext>
    </p:extLst>
  </p:cSld>
  <p:clrMapOvr>
    <a:masterClrMapping/>
  </p:clrMapOvr>
</p:sld>
</file>

<file path=ppt/theme/theme1.xml><?xml version="1.0" encoding="utf-8"?>
<a:theme xmlns:a="http://schemas.openxmlformats.org/drawingml/2006/main" name="Standard_LiveLessons_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dard_LiveLessons_2016.potm" id="{8C1633E9-E98A-446F-92F4-E3D84D4249FA}" vid="{A44C486B-6B48-42BE-B4AA-FE194AC140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Standard_LiveLessons_2017.potm</Template>
  <TotalTime>1749</TotalTime>
  <Words>1600</Words>
  <Application>Microsoft Office PowerPoint</Application>
  <PresentationFormat>On-screen Show (16:9)</PresentationFormat>
  <Paragraphs>312</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Lucida Console</vt:lpstr>
      <vt:lpstr>Open Sans</vt:lpstr>
      <vt:lpstr>Standard_LiveLessons_2017</vt:lpstr>
      <vt:lpstr>Single-Page Applications</vt:lpstr>
      <vt:lpstr>Section 1:  Overview of SPAs</vt:lpstr>
      <vt:lpstr>What is an SPA?</vt:lpstr>
      <vt:lpstr>Demo Application (1 of 2)</vt:lpstr>
      <vt:lpstr>Demo Application (2 of 2)</vt:lpstr>
      <vt:lpstr>Creating an Application with Routing </vt:lpstr>
      <vt:lpstr>Section 2:  Creating Components</vt:lpstr>
      <vt:lpstr>Overview</vt:lpstr>
      <vt:lpstr>Creating Artifacts using Angular CLI</vt:lpstr>
      <vt:lpstr>How to Create a Component</vt:lpstr>
      <vt:lpstr>Reviewing the Component (1 of 3)</vt:lpstr>
      <vt:lpstr>Reviewing the Component (2 of 3)</vt:lpstr>
      <vt:lpstr>Reviewing the Component (3 of 3)</vt:lpstr>
      <vt:lpstr>Summarizing our Application's Components</vt:lpstr>
      <vt:lpstr>Reviewing the Module Code</vt:lpstr>
      <vt:lpstr>Aside: Defining Global Styles</vt:lpstr>
      <vt:lpstr>Section 3:  Angular Routing</vt:lpstr>
      <vt:lpstr>Angular Routing Dependencies</vt:lpstr>
      <vt:lpstr>Defining a Routing Table (1 of 2)</vt:lpstr>
      <vt:lpstr>Defining a Routing Table (2 of 2)</vt:lpstr>
      <vt:lpstr>Defining a Base href</vt:lpstr>
      <vt:lpstr>Defining a Router Outlet</vt:lpstr>
      <vt:lpstr>Defining Router Links</vt:lpstr>
      <vt:lpstr>Running the Application</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Phifer</dc:creator>
  <cp:lastModifiedBy>Andy Olsen</cp:lastModifiedBy>
  <cp:revision>122</cp:revision>
  <dcterms:created xsi:type="dcterms:W3CDTF">2015-09-28T19:52:00Z</dcterms:created>
  <dcterms:modified xsi:type="dcterms:W3CDTF">2022-08-01T04:02:43Z</dcterms:modified>
</cp:coreProperties>
</file>