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744" r:id="rId2"/>
    <p:sldId id="745" r:id="rId3"/>
    <p:sldId id="629" r:id="rId4"/>
    <p:sldId id="533" r:id="rId5"/>
    <p:sldId id="717" r:id="rId6"/>
    <p:sldId id="662" r:id="rId7"/>
    <p:sldId id="725" r:id="rId8"/>
    <p:sldId id="726" r:id="rId9"/>
    <p:sldId id="727" r:id="rId10"/>
    <p:sldId id="746" r:id="rId11"/>
    <p:sldId id="688" r:id="rId12"/>
    <p:sldId id="676" r:id="rId13"/>
    <p:sldId id="694" r:id="rId14"/>
    <p:sldId id="729" r:id="rId15"/>
    <p:sldId id="730" r:id="rId16"/>
    <p:sldId id="732" r:id="rId17"/>
    <p:sldId id="731" r:id="rId18"/>
    <p:sldId id="747" r:id="rId19"/>
    <p:sldId id="679" r:id="rId20"/>
    <p:sldId id="734" r:id="rId21"/>
    <p:sldId id="735" r:id="rId22"/>
    <p:sldId id="736" r:id="rId23"/>
    <p:sldId id="737" r:id="rId24"/>
    <p:sldId id="738" r:id="rId25"/>
    <p:sldId id="739" r:id="rId26"/>
    <p:sldId id="740" r:id="rId27"/>
    <p:sldId id="741" r:id="rId28"/>
    <p:sldId id="742" r:id="rId29"/>
    <p:sldId id="749" r:id="rId30"/>
    <p:sldId id="748" r:id="rId31"/>
    <p:sldId id="728" r:id="rId32"/>
    <p:sldId id="695" r:id="rId33"/>
    <p:sldId id="733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8" autoAdjust="0"/>
    <p:restoredTop sz="96725" autoAdjust="0"/>
  </p:normalViewPr>
  <p:slideViewPr>
    <p:cSldViewPr snapToGrid="0" snapToObjects="1">
      <p:cViewPr varScale="1">
        <p:scale>
          <a:sx n="111" d="100"/>
          <a:sy n="111" d="100"/>
        </p:scale>
        <p:origin x="53" y="33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885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31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18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33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45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3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297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615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9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295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54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095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03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70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50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4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2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2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9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00126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6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816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974" y="924309"/>
            <a:ext cx="7811593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33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153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60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Data Binding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9088"/>
            <a:ext cx="6233685" cy="2028576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1800" dirty="0"/>
              <a:t>Data binding in detail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1800" dirty="0"/>
              <a:t>Two-way binding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1800" dirty="0"/>
              <a:t>Decisions and iteration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1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1800" dirty="0"/>
              <a:t>Additional techniques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E44DF-FE40-AB2E-8D38-5D23C98F6112}"/>
              </a:ext>
            </a:extLst>
          </p:cNvPr>
          <p:cNvSpPr txBox="1"/>
          <p:nvPr/>
        </p:nvSpPr>
        <p:spPr>
          <a:xfrm>
            <a:off x="1541524" y="3375886"/>
            <a:ext cx="6992883" cy="9239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6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app:   </a:t>
            </a:r>
            <a:r>
              <a:rPr lang="en-GB" sz="16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AngularDev</a:t>
            </a:r>
            <a:r>
              <a:rPr lang="en-GB" sz="16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/Demos/03-DataBinding/</a:t>
            </a:r>
            <a:r>
              <a:rPr lang="en-GB" sz="16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DemoApp</a:t>
            </a:r>
            <a:endParaRPr lang="en-GB" sz="1600" b="1" dirty="0">
              <a:solidFill>
                <a:srgbClr val="005B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install: </a:t>
            </a:r>
            <a:r>
              <a:rPr lang="en-GB" sz="16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6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 </a:t>
            </a: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run:     ng serve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Two-Way Data Binding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1-way data binding - recap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2-way data binding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Delaying data binding until "done"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2-way data binding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Supporting 2-way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165723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1-Way Data Binding - Recap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dirty="0"/>
              <a:t> syntax gives 1-way binding</a:t>
            </a:r>
          </a:p>
          <a:p>
            <a:pPr lvl="1"/>
            <a:r>
              <a:rPr lang="en-GB" dirty="0"/>
              <a:t>Binds component model to UI property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syntax gives 1-way binding in the other direction</a:t>
            </a:r>
          </a:p>
          <a:p>
            <a:pPr lvl="1"/>
            <a:r>
              <a:rPr lang="en-GB" dirty="0"/>
              <a:t>Binds UI event to component event handler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9AEE670A-4E02-4BD8-B157-686EBFF08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720996"/>
            <a:ext cx="7283733" cy="64697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[hidden]="verbose"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954247A8-10D0-446A-80FC-A11C7EBC1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583067"/>
            <a:ext cx="7283733" cy="64697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(click)="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onVerboseToggle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2-Way Data Binding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[()]</a:t>
            </a:r>
            <a:r>
              <a:rPr lang="en-GB" dirty="0"/>
              <a:t> syntax gives 2-way binding</a:t>
            </a:r>
          </a:p>
          <a:p>
            <a:pPr lvl="1"/>
            <a:r>
              <a:rPr lang="en-GB" dirty="0"/>
              <a:t>Binds component model to UI, to display data</a:t>
            </a:r>
          </a:p>
          <a:p>
            <a:pPr lvl="1"/>
            <a:r>
              <a:rPr lang="en-GB" dirty="0"/>
              <a:t>Binds UI to component, to update data in model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 you can use two separate 1-way bindings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[xxx]</a:t>
            </a:r>
            <a:r>
              <a:rPr lang="en-GB" dirty="0"/>
              <a:t> binds component model to UI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xxxChange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/>
              <a:t> binds UI to component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7EA82AD9-3B55-4DE5-90E4-C9B91B136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080873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type='number'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)]="salary"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FAA267F-3F56-424F-A45E-3FE511AD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939451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type='number'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]="salary"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ngModelChange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)="salary=$event"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Delaying Data Binding Until "Done"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you want to delay updating the model value until the user has tabbed out of a text box</a:t>
            </a:r>
          </a:p>
          <a:p>
            <a:pPr lvl="1"/>
            <a:r>
              <a:rPr lang="en-GB" dirty="0"/>
              <a:t>E.g. a numeric field, don’t update model after each digit</a:t>
            </a:r>
          </a:p>
          <a:p>
            <a:pPr lvl="1"/>
            <a:endParaRPr lang="en-GB" dirty="0"/>
          </a:p>
          <a:p>
            <a:r>
              <a:rPr lang="en-GB" dirty="0"/>
              <a:t>To achieve this, handle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blur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GB" dirty="0"/>
              <a:t> events</a:t>
            </a:r>
          </a:p>
          <a:p>
            <a:pPr lvl="1"/>
            <a:r>
              <a:rPr lang="en-GB" dirty="0"/>
              <a:t>Upon the event, update the model with the UI value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303148E-602A-442C-93D5-5F69D95B0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201530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type='number' [value]="salary"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(change)="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onSalaryChange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($event)"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962AEDD-A09F-45FB-9E20-C30A8E8B4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3601507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DataBindingSyntaxComponent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onSalaryChange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($event)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Number($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event.target.value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2-Way Data Binding Example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2-way data binding</a:t>
            </a:r>
          </a:p>
          <a:p>
            <a:pPr lvl="1"/>
            <a:r>
              <a:rPr lang="en-GB" dirty="0"/>
              <a:t>In the demo app, click the 2-way data binding link</a:t>
            </a:r>
          </a:p>
          <a:p>
            <a:pPr lvl="1"/>
            <a:r>
              <a:rPr lang="en-GB" dirty="0"/>
              <a:t>There are two text boxes, where you can change salary</a:t>
            </a:r>
          </a:p>
          <a:p>
            <a:pPr lvl="1"/>
            <a:r>
              <a:rPr lang="en-GB" dirty="0"/>
              <a:t>There's also a button, which gives a £5k pay rise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799248" y="2527505"/>
            <a:ext cx="5108369" cy="19640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C6290-408E-4069-B074-122EC8BCC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708" y="2584663"/>
            <a:ext cx="3721007" cy="18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3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2-Way Data Binding Example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relevant parts of the HTML and code: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06C2C1C-D0B6-4B91-8B72-1A1A53C0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548" y="1365764"/>
            <a:ext cx="7309252" cy="157030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Salary: &lt;b&gt;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{{salary}}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&lt;/b&gt;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One-way data binding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type='number' [value] = "salary"&gt;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Two-way data binding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type='number' [(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 = "salary"&gt;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Two-way data binding (delayed binding until "done")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type='number' [value]="salary" (change)="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onSalaryChange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($event)"&gt;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(click)="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&gt;Pay rise&lt;/button&gt;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61BD644-7841-4FCE-A651-9BEE7FB7B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8" y="3105513"/>
            <a:ext cx="7311862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TwoWayBindingComponent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defTabSz="554831"/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salary: number;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+ 5000;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onSalaryChange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($event)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Number($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event.target.value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48E8C-907E-4D93-8FBF-90E757A01304}"/>
              </a:ext>
            </a:extLst>
          </p:cNvPr>
          <p:cNvSpPr txBox="1"/>
          <p:nvPr/>
        </p:nvSpPr>
        <p:spPr>
          <a:xfrm>
            <a:off x="5803122" y="2710633"/>
            <a:ext cx="2973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two-way-binding.component.html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9A3B7-3C4F-4F65-85E7-57C64821C680}"/>
              </a:ext>
            </a:extLst>
          </p:cNvPr>
          <p:cNvSpPr txBox="1"/>
          <p:nvPr/>
        </p:nvSpPr>
        <p:spPr>
          <a:xfrm>
            <a:off x="5968934" y="4611476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two-way-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binding.component.ts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6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Supporting 2-Way Data Binding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app dependencies must specify Angular Forms</a:t>
            </a:r>
          </a:p>
          <a:p>
            <a:pPr lvl="1"/>
            <a:r>
              <a:rPr lang="en-GB" dirty="0"/>
              <a:t>Angular CLI does this for you - see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EE5EEA9-E112-4E43-AE99-581D6648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26776"/>
            <a:ext cx="7298021" cy="80839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"@angular/forms": "~14.1.0",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35A4B-A3CB-4D69-AFD2-8A7C18227501}"/>
              </a:ext>
            </a:extLst>
          </p:cNvPr>
          <p:cNvSpPr txBox="1"/>
          <p:nvPr/>
        </p:nvSpPr>
        <p:spPr>
          <a:xfrm>
            <a:off x="7383221" y="2260100"/>
            <a:ext cx="130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284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Supporting 2-Way Data Binding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app module must include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You must modify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r>
              <a:rPr lang="en-GB" dirty="0"/>
              <a:t> as follows: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61BD644-7841-4FCE-A651-9BEE7FB7B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8" y="1741906"/>
            <a:ext cx="7311862" cy="191639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'@angular/forms';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@NgModule({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declarations: […],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imports: 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providers: [],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bootstrap: 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9A3B7-3C4F-4F65-85E7-57C64821C680}"/>
              </a:ext>
            </a:extLst>
          </p:cNvPr>
          <p:cNvSpPr txBox="1"/>
          <p:nvPr/>
        </p:nvSpPr>
        <p:spPr>
          <a:xfrm>
            <a:off x="7296802" y="3373967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82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3:  Decisions and Iteration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If tests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If-then-else tests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For loops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Switches</a:t>
            </a:r>
          </a:p>
        </p:txBody>
      </p:sp>
    </p:spTree>
    <p:extLst>
      <p:ext uri="{BB962C8B-B14F-4D97-AF65-F5344CB8AC3E}">
        <p14:creationId xmlns:p14="http://schemas.microsoft.com/office/powerpoint/2010/main" val="1414648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 has structural directives that allow you to make decisions and to do iteration in your HTML template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- </a:t>
            </a:r>
            <a:r>
              <a:rPr lang="en-GB" dirty="0"/>
              <a:t>conditional rendering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GB" dirty="0"/>
              <a:t>iterative rendering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ngSwitch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dirty="0"/>
              <a:t>branch-based rendering</a:t>
            </a:r>
          </a:p>
          <a:p>
            <a:pPr lvl="1"/>
            <a:endParaRPr lang="en-GB" dirty="0"/>
          </a:p>
          <a:p>
            <a:r>
              <a:rPr lang="en-GB" dirty="0"/>
              <a:t>Aside: </a:t>
            </a:r>
          </a:p>
          <a:p>
            <a:pPr lvl="1"/>
            <a:r>
              <a:rPr lang="en-GB" dirty="0"/>
              <a:t>In Angular terminology, a </a:t>
            </a:r>
            <a:r>
              <a:rPr lang="en-GB" i="1" dirty="0"/>
              <a:t>structural directive</a:t>
            </a:r>
            <a:r>
              <a:rPr lang="en-GB" dirty="0"/>
              <a:t> is a class that changes the DOM by adding/removing elements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Data Binding in Detail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TypeScript code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Data binding syntax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Binding to computed values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Binding target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Binding events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Safe navigation</a:t>
            </a:r>
          </a:p>
        </p:txBody>
      </p:sp>
    </p:spTree>
    <p:extLst>
      <p:ext uri="{BB962C8B-B14F-4D97-AF65-F5344CB8AC3E}">
        <p14:creationId xmlns:p14="http://schemas.microsoft.com/office/powerpoint/2010/main" val="21641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Tests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dirty="0"/>
              <a:t> to perform a test</a:t>
            </a:r>
          </a:p>
          <a:p>
            <a:pPr lvl="1"/>
            <a:r>
              <a:rPr lang="en-GB" dirty="0"/>
              <a:t>Use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dirty="0"/>
              <a:t> directive, prefixed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lvl="1"/>
            <a:r>
              <a:rPr lang="en-GB" dirty="0"/>
              <a:t>Angular embeds content in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&lt;ng-template&gt;</a:t>
            </a:r>
            <a:r>
              <a:rPr lang="en-GB" dirty="0"/>
              <a:t> tag</a:t>
            </a:r>
          </a:p>
          <a:p>
            <a:pPr lvl="1"/>
            <a:r>
              <a:rPr lang="en-GB" dirty="0"/>
              <a:t>Angular activates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&lt;ng-template&gt;</a:t>
            </a:r>
            <a:r>
              <a:rPr lang="en-GB" dirty="0"/>
              <a:t> tag conditionally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9AEE670A-4E02-4BD8-B157-686EBFF08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444816"/>
            <a:ext cx="7283733" cy="64697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="salary &gt; 40000"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style="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[Upper tax payable on {{salary - 40000}}]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E0A0F-7810-47F5-80A3-DB4AF19B16FB}"/>
              </a:ext>
            </a:extLst>
          </p:cNvPr>
          <p:cNvSpPr txBox="1"/>
          <p:nvPr/>
        </p:nvSpPr>
        <p:spPr>
          <a:xfrm>
            <a:off x="6656183" y="2822661"/>
            <a:ext cx="2044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ng-if.component.html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444779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F4C4895-30DE-464C-8022-3066EC86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Tests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dirty="0"/>
              <a:t> tests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 err="1"/>
              <a:t>ngIf</a:t>
            </a:r>
            <a:r>
              <a:rPr lang="en-GB" b="1" dirty="0"/>
              <a:t> </a:t>
            </a:r>
            <a:r>
              <a:rPr lang="en-GB" dirty="0"/>
              <a:t>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575A4-68C6-40D7-AAC4-81C2C0F8AFC9}"/>
              </a:ext>
            </a:extLst>
          </p:cNvPr>
          <p:cNvSpPr/>
          <p:nvPr/>
        </p:nvSpPr>
        <p:spPr>
          <a:xfrm>
            <a:off x="1685111" y="2112134"/>
            <a:ext cx="2808788" cy="19640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B00C1-674D-4087-8ACB-12D4C9B98819}"/>
              </a:ext>
            </a:extLst>
          </p:cNvPr>
          <p:cNvSpPr/>
          <p:nvPr/>
        </p:nvSpPr>
        <p:spPr>
          <a:xfrm>
            <a:off x="4679418" y="2112134"/>
            <a:ext cx="2808788" cy="19640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789942-D6B5-4699-BD52-8A9A712F8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885" y="2182976"/>
            <a:ext cx="2182287" cy="13883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3DCDD9-0929-4671-AF14-2841760EB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631" y="2167736"/>
            <a:ext cx="2147089" cy="18029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AB28EC-7C61-44F2-A9BD-68AE465A3606}"/>
              </a:ext>
            </a:extLst>
          </p:cNvPr>
          <p:cNvSpPr txBox="1"/>
          <p:nvPr/>
        </p:nvSpPr>
        <p:spPr>
          <a:xfrm>
            <a:off x="1596390" y="1792390"/>
            <a:ext cx="1144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Initial display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09B083-4360-4E75-9984-A187AF654D46}"/>
              </a:ext>
            </a:extLst>
          </p:cNvPr>
          <p:cNvSpPr txBox="1"/>
          <p:nvPr/>
        </p:nvSpPr>
        <p:spPr>
          <a:xfrm>
            <a:off x="4595951" y="1790901"/>
            <a:ext cx="1785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After several pay rises</a:t>
            </a:r>
          </a:p>
        </p:txBody>
      </p:sp>
    </p:spTree>
    <p:extLst>
      <p:ext uri="{BB962C8B-B14F-4D97-AF65-F5344CB8AC3E}">
        <p14:creationId xmlns:p14="http://schemas.microsoft.com/office/powerpoint/2010/main" val="260712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If-Then-Else Tests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dirty="0"/>
              <a:t> can specify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dirty="0"/>
              <a:t> clause</a:t>
            </a:r>
          </a:p>
          <a:p>
            <a:pPr lvl="1"/>
            <a:r>
              <a:rPr lang="en-GB" dirty="0"/>
              <a:t>Lets you define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&lt;ng-template&gt;</a:t>
            </a:r>
            <a:r>
              <a:rPr lang="en-GB" dirty="0"/>
              <a:t> tag separately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/>
              <a:t> to give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&lt;ng-template&gt;</a:t>
            </a:r>
            <a:r>
              <a:rPr lang="en-GB" dirty="0"/>
              <a:t> tag a name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EE586544-67A7-48DB-AEDC-43A585A93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097988"/>
            <a:ext cx="7283733" cy="64697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*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="salary &gt; 40000;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hiTaxTemplate1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&lt;ng-template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#hiTaxTemplate1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&lt;/ng-template&gt;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1F844-4C6F-4AA2-9552-BC028AF1A97C}"/>
              </a:ext>
            </a:extLst>
          </p:cNvPr>
          <p:cNvSpPr txBox="1"/>
          <p:nvPr/>
        </p:nvSpPr>
        <p:spPr>
          <a:xfrm>
            <a:off x="5897645" y="2814512"/>
            <a:ext cx="2973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ng-if-then-else.component.html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732102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If-Then-Else Tests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dirty="0"/>
              <a:t> can also specify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/>
              <a:t> clause</a:t>
            </a:r>
          </a:p>
          <a:p>
            <a:pPr lvl="1"/>
            <a:r>
              <a:rPr lang="en-GB" dirty="0"/>
              <a:t>Specify names of true/false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&lt;ng-template&gt;</a:t>
            </a:r>
            <a:r>
              <a:rPr lang="en-GB" dirty="0"/>
              <a:t> tags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374DB5E-1F7A-43DF-978B-22AE8403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721273"/>
            <a:ext cx="7283733" cy="101630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*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="salary &gt; 40000;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hiTaxTemplate2 else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loTaxTemplate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&lt;ng-template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#hiTaxTemplate2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&lt;/ng-template&gt;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&lt;ng-template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#loTaxTemplate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&lt;/ng-template&gt;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45E87-9381-4D88-B055-897D9D2C0FFD}"/>
              </a:ext>
            </a:extLst>
          </p:cNvPr>
          <p:cNvSpPr txBox="1"/>
          <p:nvPr/>
        </p:nvSpPr>
        <p:spPr>
          <a:xfrm>
            <a:off x="5891933" y="2798418"/>
            <a:ext cx="2973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ng-if-then-else.component.html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3341886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F4C4895-30DE-464C-8022-3066EC86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If-Then-Else Tests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if-then-else tests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 err="1"/>
              <a:t>ngIf</a:t>
            </a:r>
            <a:r>
              <a:rPr lang="en-GB" b="1" dirty="0"/>
              <a:t>-then-else</a:t>
            </a:r>
            <a:r>
              <a:rPr lang="en-GB" dirty="0"/>
              <a:t> 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575A4-68C6-40D7-AAC4-81C2C0F8AFC9}"/>
              </a:ext>
            </a:extLst>
          </p:cNvPr>
          <p:cNvSpPr/>
          <p:nvPr/>
        </p:nvSpPr>
        <p:spPr>
          <a:xfrm>
            <a:off x="1685111" y="2112134"/>
            <a:ext cx="2808788" cy="19640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B00C1-674D-4087-8ACB-12D4C9B98819}"/>
              </a:ext>
            </a:extLst>
          </p:cNvPr>
          <p:cNvSpPr/>
          <p:nvPr/>
        </p:nvSpPr>
        <p:spPr>
          <a:xfrm>
            <a:off x="4679418" y="2112134"/>
            <a:ext cx="2808788" cy="19640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B28EC-7C61-44F2-A9BD-68AE465A3606}"/>
              </a:ext>
            </a:extLst>
          </p:cNvPr>
          <p:cNvSpPr txBox="1"/>
          <p:nvPr/>
        </p:nvSpPr>
        <p:spPr>
          <a:xfrm>
            <a:off x="1596390" y="1792390"/>
            <a:ext cx="1144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Initial display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09B083-4360-4E75-9984-A187AF654D46}"/>
              </a:ext>
            </a:extLst>
          </p:cNvPr>
          <p:cNvSpPr txBox="1"/>
          <p:nvPr/>
        </p:nvSpPr>
        <p:spPr>
          <a:xfrm>
            <a:off x="4595951" y="1790901"/>
            <a:ext cx="1785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After several pay rises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4B7CF4-90A4-422C-974F-D89E44710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781" y="2169796"/>
            <a:ext cx="2178367" cy="1781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2AA502-7F24-43D5-B4C8-5413B01C7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792" y="2191520"/>
            <a:ext cx="2366767" cy="15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11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dirty="0"/>
              <a:t> to iterate over a collection</a:t>
            </a:r>
          </a:p>
          <a:p>
            <a:pPr lvl="1"/>
            <a:r>
              <a:rPr lang="en-GB" dirty="0"/>
              <a:t>Specify the collection you want to iterate over</a:t>
            </a:r>
          </a:p>
          <a:p>
            <a:pPr lvl="1"/>
            <a:r>
              <a:rPr lang="en-GB" dirty="0"/>
              <a:t>Angular clones the element for each collection item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374DB5E-1F7A-43DF-978B-22AE8403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119374"/>
            <a:ext cx="7283733" cy="101630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&lt;ul&gt;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="let s of skills; let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=index"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[Skill {{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+1}}] {{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&lt;/li&gt;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45E87-9381-4D88-B055-897D9D2C0FFD}"/>
              </a:ext>
            </a:extLst>
          </p:cNvPr>
          <p:cNvSpPr txBox="1"/>
          <p:nvPr/>
        </p:nvSpPr>
        <p:spPr>
          <a:xfrm>
            <a:off x="6914649" y="3200734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for.component.ts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D308BF-B8B4-4893-B95D-E2D12FF9DFE4}"/>
              </a:ext>
            </a:extLst>
          </p:cNvPr>
          <p:cNvCxnSpPr/>
          <p:nvPr/>
        </p:nvCxnSpPr>
        <p:spPr>
          <a:xfrm flipH="1">
            <a:off x="5585460" y="2446017"/>
            <a:ext cx="3987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AF337A-D4D4-4054-A98A-A3DCBEDD244D}"/>
              </a:ext>
            </a:extLst>
          </p:cNvPr>
          <p:cNvSpPr txBox="1"/>
          <p:nvPr/>
        </p:nvSpPr>
        <p:spPr>
          <a:xfrm>
            <a:off x="5946156" y="2307974"/>
            <a:ext cx="297305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sz="1200" dirty="0">
                <a:solidFill>
                  <a:srgbClr val="FF0000"/>
                </a:solidFill>
              </a:rPr>
              <a:t> exposes several useful variables: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index,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last,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even,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3737003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F4C4895-30DE-464C-8022-3066EC86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dirty="0"/>
              <a:t> loops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 err="1"/>
              <a:t>ngFor</a:t>
            </a:r>
            <a:r>
              <a:rPr lang="en-GB" dirty="0"/>
              <a:t> 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575A4-68C6-40D7-AAC4-81C2C0F8AFC9}"/>
              </a:ext>
            </a:extLst>
          </p:cNvPr>
          <p:cNvSpPr/>
          <p:nvPr/>
        </p:nvSpPr>
        <p:spPr>
          <a:xfrm>
            <a:off x="1685110" y="1746843"/>
            <a:ext cx="5828210" cy="2514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0AEA5C-5FA7-434D-ABE9-3BD5C4E3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10" y="1836377"/>
            <a:ext cx="3383280" cy="23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03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Switches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ngSwitch</a:t>
            </a:r>
            <a:r>
              <a:rPr lang="en-GB" dirty="0"/>
              <a:t> for multi-way branching</a:t>
            </a:r>
          </a:p>
          <a:p>
            <a:pPr lvl="1"/>
            <a:r>
              <a:rPr lang="en-GB" dirty="0"/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ngSwitchCase</a:t>
            </a:r>
            <a:r>
              <a:rPr lang="en-GB" dirty="0"/>
              <a:t> for each branch</a:t>
            </a:r>
          </a:p>
          <a:p>
            <a:pPr lvl="1"/>
            <a:r>
              <a:rPr lang="en-GB" dirty="0"/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ngSwitchDefault</a:t>
            </a:r>
            <a:r>
              <a:rPr lang="en-GB" dirty="0"/>
              <a:t> for default branch (optional)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374DB5E-1F7A-43DF-978B-22AE8403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068874"/>
            <a:ext cx="7283733" cy="101630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ngSwitch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]="nationality"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&lt;span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ngSwitchCase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="'Norge'"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&gt;Norway&lt;/span&gt;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&lt;span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ngSwitchCase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="'UK'"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&gt;UK&lt;/span&gt;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&lt;span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ngSwitchDefault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&gt;[Other country]&lt;/span&gt;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45E87-9381-4D88-B055-897D9D2C0FFD}"/>
              </a:ext>
            </a:extLst>
          </p:cNvPr>
          <p:cNvSpPr txBox="1"/>
          <p:nvPr/>
        </p:nvSpPr>
        <p:spPr>
          <a:xfrm>
            <a:off x="6620162" y="3134670"/>
            <a:ext cx="223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switch.component.ts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25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F4C4895-30DE-464C-8022-3066EC86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Switches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ngSwitch</a:t>
            </a:r>
            <a:r>
              <a:rPr lang="en-GB" dirty="0"/>
              <a:t> branching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 err="1"/>
              <a:t>ngSwitch</a:t>
            </a:r>
            <a:r>
              <a:rPr lang="en-GB" dirty="0"/>
              <a:t> 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575A4-68C6-40D7-AAC4-81C2C0F8AFC9}"/>
              </a:ext>
            </a:extLst>
          </p:cNvPr>
          <p:cNvSpPr/>
          <p:nvPr/>
        </p:nvSpPr>
        <p:spPr>
          <a:xfrm>
            <a:off x="1685110" y="1777971"/>
            <a:ext cx="5828210" cy="12763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BBFF58-1E41-4CAB-B1A1-7E7C02316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10" y="1866446"/>
            <a:ext cx="5383530" cy="91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78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30420"/>
            <a:ext cx="6233685" cy="1919641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Data binding in detail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Two-way binding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Decisions and iteration</a:t>
            </a:r>
          </a:p>
        </p:txBody>
      </p:sp>
    </p:spTree>
    <p:extLst>
      <p:ext uri="{BB962C8B-B14F-4D97-AF65-F5344CB8AC3E}">
        <p14:creationId xmlns:p14="http://schemas.microsoft.com/office/powerpoint/2010/main" val="380345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 dig deeper into data binding syntax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/>
              <a:t>Data binding syntax </a:t>
            </a:r>
            <a:r>
              <a:rPr lang="en-GB" dirty="0"/>
              <a:t>link</a:t>
            </a:r>
          </a:p>
          <a:p>
            <a:pPr lvl="1"/>
            <a:r>
              <a:rPr lang="en-GB" dirty="0"/>
              <a:t>Click the button to toggle between verbose / brief modes</a:t>
            </a:r>
          </a:p>
          <a:p>
            <a:pPr lvl="1"/>
            <a:r>
              <a:rPr lang="en-GB" dirty="0"/>
              <a:t>Notice the button label changes when you click it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807031" y="2531396"/>
            <a:ext cx="2808788" cy="19640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A7BDD-2EE5-4361-B2AF-9189927C7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153" y="2653203"/>
            <a:ext cx="2664742" cy="16936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32B737-78C7-434C-8AE9-62C3904C90C1}"/>
              </a:ext>
            </a:extLst>
          </p:cNvPr>
          <p:cNvSpPr/>
          <p:nvPr/>
        </p:nvSpPr>
        <p:spPr>
          <a:xfrm>
            <a:off x="4799393" y="2531396"/>
            <a:ext cx="2808788" cy="19640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B1B44-A579-4EFE-83DB-79E8A8F52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181" y="2669301"/>
            <a:ext cx="2262710" cy="6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Annex:  Additional Techniques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Data binding CSS classes and styles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Key binding and template variables</a:t>
            </a:r>
          </a:p>
        </p:txBody>
      </p:sp>
    </p:spTree>
    <p:extLst>
      <p:ext uri="{BB962C8B-B14F-4D97-AF65-F5344CB8AC3E}">
        <p14:creationId xmlns:p14="http://schemas.microsoft.com/office/powerpoint/2010/main" val="4134949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Binding CSS Classes and Styles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data bind a CSS class </a:t>
            </a:r>
          </a:p>
          <a:p>
            <a:pPr lvl="1"/>
            <a:r>
              <a:rPr lang="en-GB" dirty="0"/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class.aClass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/>
              <a:t> to a binding expression</a:t>
            </a:r>
          </a:p>
          <a:p>
            <a:pPr lvl="1"/>
            <a:r>
              <a:rPr lang="en-GB" dirty="0"/>
              <a:t>If binding expression is truthy, CSS class is applied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data bind a CSS style</a:t>
            </a:r>
          </a:p>
          <a:p>
            <a:pPr lvl="1"/>
            <a:r>
              <a:rPr lang="en-GB" dirty="0"/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style.aStyle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/>
              <a:t> to a binding expression</a:t>
            </a:r>
          </a:p>
          <a:p>
            <a:pPr lvl="1"/>
            <a:r>
              <a:rPr lang="en-GB" dirty="0"/>
              <a:t>The binding expression specifies the style value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EAF3E9C-0733-4171-B47E-9383952A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085293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class.emphasis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]="salary &gt;= 40000"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&gt;Salary {{salary}}&lt;/div&gt;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6A58AFD4-DF1E-4F74-96BB-BE8FD3F2F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4040595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style.color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]="salary &gt;= 40000 ? 'red': 'green'"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&gt;Salary {{salary}}&lt;/div&gt;</a:t>
            </a:r>
          </a:p>
        </p:txBody>
      </p:sp>
    </p:spTree>
    <p:extLst>
      <p:ext uri="{BB962C8B-B14F-4D97-AF65-F5344CB8AC3E}">
        <p14:creationId xmlns:p14="http://schemas.microsoft.com/office/powerpoint/2010/main" val="544300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CD5512-CC9D-406A-AFBC-3E1C9769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Binding and Template Variables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binding</a:t>
            </a:r>
          </a:p>
          <a:p>
            <a:pPr lvl="1"/>
            <a:r>
              <a:rPr lang="en-GB" dirty="0"/>
              <a:t>The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en-GB" dirty="0"/>
              <a:t> event ordinarily triggers on every keystroke</a:t>
            </a:r>
          </a:p>
          <a:p>
            <a:pPr lvl="1"/>
            <a:r>
              <a:rPr lang="en-GB" dirty="0"/>
              <a:t>You can use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keyup.enter</a:t>
            </a:r>
            <a:r>
              <a:rPr lang="en-GB" dirty="0"/>
              <a:t> pseudo-event to target just the Enter keystroke</a:t>
            </a:r>
          </a:p>
          <a:p>
            <a:pPr lvl="1"/>
            <a:endParaRPr lang="en-GB" dirty="0"/>
          </a:p>
          <a:p>
            <a:r>
              <a:rPr lang="en-GB" dirty="0"/>
              <a:t>Template variables</a:t>
            </a:r>
          </a:p>
          <a:p>
            <a:pPr lvl="1"/>
            <a:r>
              <a:rPr lang="en-GB" dirty="0"/>
              <a:t>You can declare a template variable to represent an element, via the syntax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templateVarName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Allows you to access the element easily elsewhere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9031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Binding and Template Variables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demo app, click the </a:t>
            </a:r>
            <a:r>
              <a:rPr lang="en-GB" b="1" dirty="0"/>
              <a:t>Additional techniques </a:t>
            </a:r>
            <a:r>
              <a:rPr lang="en-GB" dirty="0"/>
              <a:t>link</a:t>
            </a:r>
          </a:p>
          <a:p>
            <a:pPr lvl="1"/>
            <a:r>
              <a:rPr lang="en-GB" dirty="0"/>
              <a:t>Here's the relevant HTML and code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06C2C1C-D0B6-4B91-8B72-1A1A53C0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548" y="1705903"/>
            <a:ext cx="7309252" cy="831639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&lt;h1&gt;Skills for {{name}}&lt;/h1&gt;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#newSkill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keyup.enter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addSkill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newSkill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(click)="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addSkill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newSkill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&gt;Add&lt;/button&gt;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&lt;p&gt;{{skills}}&lt;/p&gt;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61BD644-7841-4FCE-A651-9BEE7FB7B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8" y="2713742"/>
            <a:ext cx="7311862" cy="191639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AdditionalTechniquesComponent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"Kari Nordmann";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skills = "";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addSkill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newSkill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HTMLInputElement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this.skills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newSkill.value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 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newSkill.value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newSkill.focus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48E8C-907E-4D93-8FBF-90E757A01304}"/>
              </a:ext>
            </a:extLst>
          </p:cNvPr>
          <p:cNvSpPr txBox="1"/>
          <p:nvPr/>
        </p:nvSpPr>
        <p:spPr>
          <a:xfrm>
            <a:off x="5245278" y="2293258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additional-techniques.component.html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9A3B7-3C4F-4F65-85E7-57C64821C680}"/>
              </a:ext>
            </a:extLst>
          </p:cNvPr>
          <p:cNvSpPr txBox="1"/>
          <p:nvPr/>
        </p:nvSpPr>
        <p:spPr>
          <a:xfrm>
            <a:off x="5395524" y="4392622"/>
            <a:ext cx="3345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additional-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techniques.component.ts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6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partial TypeScript code (discussions follow…)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2F5A678-794D-43F2-94E5-C5F161770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61315"/>
            <a:ext cx="7298021" cy="339371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@Component({…})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DataBindingSyntaxComponent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nationality: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companyCar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?: Car;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salary: number;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verbose: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label()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this.verbose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 'Show brief details' : 'Show verbose details';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onVerboseToggle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(event: any)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this.verbose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this.verbose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DFF0F-C620-4759-933C-6A78767D7CD3}"/>
              </a:ext>
            </a:extLst>
          </p:cNvPr>
          <p:cNvSpPr txBox="1"/>
          <p:nvPr/>
        </p:nvSpPr>
        <p:spPr>
          <a:xfrm>
            <a:off x="5523739" y="4475303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data-binding-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syntax.component.ts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Binding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recap of simple data binding using {{ }}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expressions bind to these component properties: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16F2B82D-1F28-4A81-912B-66077A8D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60598"/>
            <a:ext cx="7283733" cy="101630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&lt;h1&gt;Person details - verbose&lt;/h1&gt;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&lt;div&gt;Full name: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 {{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&lt;div&gt;Nationality: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{{nationality}}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&lt;div&gt;Email: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30550E1-043F-4F56-A386-D0703A3F1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3213432"/>
            <a:ext cx="7298021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DataBindingSyntaxComponent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nationality: string;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65E81-1DF1-4625-9997-A10D06E00FC2}"/>
              </a:ext>
            </a:extLst>
          </p:cNvPr>
          <p:cNvSpPr txBox="1"/>
          <p:nvPr/>
        </p:nvSpPr>
        <p:spPr>
          <a:xfrm>
            <a:off x="5523739" y="4300766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data-binding-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syntax.component.ts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FD538-A82E-4314-ADF9-8F50031902AB}"/>
              </a:ext>
            </a:extLst>
          </p:cNvPr>
          <p:cNvSpPr txBox="1"/>
          <p:nvPr/>
        </p:nvSpPr>
        <p:spPr>
          <a:xfrm>
            <a:off x="5337789" y="2098474"/>
            <a:ext cx="3345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data-binding-syntax.component.html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Binding to Computed Values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bind to computed values within the {{ }}</a:t>
            </a:r>
          </a:p>
          <a:p>
            <a:pPr lvl="1"/>
            <a:r>
              <a:rPr lang="en-GB" dirty="0"/>
              <a:t>E.g. call a function that returns a value dynamically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Template expressions shouldn't change any application state, except the value of the target property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EAF3E9C-0733-4171-B47E-9383952A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711612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(click)="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onVerboseToggle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($event)"&gt;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{{label()}}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&lt;/button&gt;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31BB13E-7583-424C-9260-1F37B672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148776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DataBindingSyntaxComponent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label()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this.verbose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 'Show brief details' : 'Show verbose details';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096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Binding Target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bind target properties on an element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Enclose property name in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[]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EAF3E9C-0733-4171-B47E-9383952A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711086"/>
            <a:ext cx="7283733" cy="212430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[hidden]='!verbose'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&lt;h1&gt;Person details - verbose&lt;/h1&gt;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&lt;div&gt;Full name: {{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 {{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&lt;div&gt;Nationality: {{nationality}}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[hidden]='verbose'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&lt;h1&gt;Person details - brief&lt;/h1&gt;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&lt;div&gt;{{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}}, {{nationality}}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95DAF28A-10D3-4EED-A3B1-ACC21D3CB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3983902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DataBindingSyntaxComponent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verbose: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80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Binding Events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bind an event to a function in the component</a:t>
            </a:r>
          </a:p>
          <a:p>
            <a:pPr lvl="1"/>
            <a:r>
              <a:rPr lang="en-GB" dirty="0"/>
              <a:t>Enclose event name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Call handler function, and pass argument(s) if you like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EAF3E9C-0733-4171-B47E-9383952A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093584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(click)="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onVerboseToggle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($event)"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{{label()}} &lt;/button&gt;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0D3305BF-D4B6-4FEA-AEB8-7780B59B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530268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DataBindingSyntaxComponent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onVerboseToggle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(event: any)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this.verbose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this.verbose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28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Safe Navigation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safe navigation operator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GB" dirty="0"/>
              <a:t> is very useful</a:t>
            </a:r>
          </a:p>
          <a:p>
            <a:pPr lvl="1"/>
            <a:r>
              <a:rPr lang="en-GB" dirty="0"/>
              <a:t>Means the field is optional</a:t>
            </a:r>
          </a:p>
          <a:p>
            <a:pPr lvl="1"/>
            <a:r>
              <a:rPr lang="en-GB" dirty="0"/>
              <a:t>If field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dirty="0"/>
              <a:t>, rest of expression is ignored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EAF3E9C-0733-4171-B47E-9383952A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099353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&lt;div&gt;Company car: {{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companyCar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make}}&lt;/div&gt;</a:t>
            </a:r>
          </a:p>
        </p:txBody>
      </p:sp>
    </p:spTree>
    <p:extLst>
      <p:ext uri="{BB962C8B-B14F-4D97-AF65-F5344CB8AC3E}">
        <p14:creationId xmlns:p14="http://schemas.microsoft.com/office/powerpoint/2010/main" val="79154412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3227</TotalTime>
  <Words>2122</Words>
  <Application>Microsoft Office PowerPoint</Application>
  <PresentationFormat>On-screen Show (16:9)</PresentationFormat>
  <Paragraphs>378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Open Sans</vt:lpstr>
      <vt:lpstr>Standard_LiveLessons_2017</vt:lpstr>
      <vt:lpstr>Data Binding</vt:lpstr>
      <vt:lpstr>Section 1:  Data Binding in Detail</vt:lpstr>
      <vt:lpstr>Example Application</vt:lpstr>
      <vt:lpstr>TypeScript Code</vt:lpstr>
      <vt:lpstr>Data Binding Syntax</vt:lpstr>
      <vt:lpstr>Binding to Computed Values</vt:lpstr>
      <vt:lpstr>Binding Target Properties</vt:lpstr>
      <vt:lpstr>Binding Events</vt:lpstr>
      <vt:lpstr>Safe Navigation</vt:lpstr>
      <vt:lpstr>Section 2:  Two-Way Data Binding</vt:lpstr>
      <vt:lpstr>1-Way Data Binding - Recap</vt:lpstr>
      <vt:lpstr>2-Way Data Binding</vt:lpstr>
      <vt:lpstr>Delaying Data Binding Until "Done"</vt:lpstr>
      <vt:lpstr>2-Way Data Binding Example (1 of 2)</vt:lpstr>
      <vt:lpstr>2-Way Data Binding Example (2 of 2)</vt:lpstr>
      <vt:lpstr>Supporting 2-Way Data Binding (1 of 2)</vt:lpstr>
      <vt:lpstr>Supporting 2-Way Data Binding (2 of 2)</vt:lpstr>
      <vt:lpstr>Section 3:  Decisions and Iteration</vt:lpstr>
      <vt:lpstr>Overview</vt:lpstr>
      <vt:lpstr>If Tests (1 of 2)</vt:lpstr>
      <vt:lpstr>If Tests (2 of 2)</vt:lpstr>
      <vt:lpstr>If-Then-Else Tests (1 of 3)</vt:lpstr>
      <vt:lpstr>If-Then-Else Tests (2 of 3)</vt:lpstr>
      <vt:lpstr>If-Then-Else Tests (3 of 3)</vt:lpstr>
      <vt:lpstr>For Loops (1 of 2)</vt:lpstr>
      <vt:lpstr>For Loops (2 of 2)</vt:lpstr>
      <vt:lpstr>Switches (1 of 2)</vt:lpstr>
      <vt:lpstr>Switches (2 of 2)</vt:lpstr>
      <vt:lpstr>Summary</vt:lpstr>
      <vt:lpstr>Annex:  Additional Techniques</vt:lpstr>
      <vt:lpstr>Data Binding CSS Classes and Styles</vt:lpstr>
      <vt:lpstr>Key Binding and Template Variables </vt:lpstr>
      <vt:lpstr>Key Binding and Template Variables 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157</cp:revision>
  <dcterms:created xsi:type="dcterms:W3CDTF">2015-09-28T19:52:00Z</dcterms:created>
  <dcterms:modified xsi:type="dcterms:W3CDTF">2022-08-19T14:03:29Z</dcterms:modified>
</cp:coreProperties>
</file>