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763" r:id="rId2"/>
    <p:sldId id="745" r:id="rId3"/>
    <p:sldId id="629" r:id="rId4"/>
    <p:sldId id="533" r:id="rId5"/>
    <p:sldId id="744" r:id="rId6"/>
    <p:sldId id="746" r:id="rId7"/>
    <p:sldId id="747" r:id="rId8"/>
    <p:sldId id="748" r:id="rId9"/>
    <p:sldId id="749" r:id="rId10"/>
    <p:sldId id="764" r:id="rId11"/>
    <p:sldId id="688" r:id="rId12"/>
    <p:sldId id="676" r:id="rId13"/>
    <p:sldId id="694" r:id="rId14"/>
    <p:sldId id="750" r:id="rId15"/>
    <p:sldId id="753" r:id="rId16"/>
    <p:sldId id="752" r:id="rId17"/>
    <p:sldId id="754" r:id="rId18"/>
    <p:sldId id="755" r:id="rId19"/>
    <p:sldId id="765" r:id="rId20"/>
    <p:sldId id="760" r:id="rId21"/>
    <p:sldId id="761" r:id="rId22"/>
    <p:sldId id="762" r:id="rId23"/>
    <p:sldId id="767" r:id="rId24"/>
    <p:sldId id="766" r:id="rId25"/>
    <p:sldId id="679" r:id="rId26"/>
    <p:sldId id="756" r:id="rId27"/>
    <p:sldId id="757" r:id="rId28"/>
    <p:sldId id="758" r:id="rId29"/>
    <p:sldId id="734" r:id="rId30"/>
    <p:sldId id="735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7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51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304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54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1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83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51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79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8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48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3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421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9492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1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7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8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3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5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#pi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View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61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Pipes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Asynchronous data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Forms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1800" dirty="0"/>
              <a:t>Custom pipes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44DF-FE40-AB2E-8D38-5D23C98F6112}"/>
              </a:ext>
            </a:extLst>
          </p:cNvPr>
          <p:cNvSpPr txBox="1"/>
          <p:nvPr/>
        </p:nvSpPr>
        <p:spPr>
          <a:xfrm>
            <a:off x="1571260" y="3259694"/>
            <a:ext cx="6992883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/Demos/04-ViewTechniques/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Asynchronous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Promises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Observables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display asynchronous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Asynchronous data example</a:t>
            </a:r>
          </a:p>
        </p:txBody>
      </p:sp>
    </p:spTree>
    <p:extLst>
      <p:ext uri="{BB962C8B-B14F-4D97-AF65-F5344CB8AC3E}">
        <p14:creationId xmlns:p14="http://schemas.microsoft.com/office/powerpoint/2010/main" val="13484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Web apps often have to deal with asynchronous data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result of a long calculation in a Web Worker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result of a REST service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incoming data messages from a Web Socket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 are 2 ways to handle async data in a web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 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One-off asynchronous result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Stream of data from some source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Promises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altLang="en-US" dirty="0">
                <a:cs typeface="Times New Roman" pitchFamily="18" charset="0"/>
              </a:rPr>
              <a:t> is a standard JavaScript class</a:t>
            </a:r>
          </a:p>
          <a:p>
            <a:pPr lvl="1" eaLnBrk="1" hangingPunct="1"/>
            <a:r>
              <a:rPr lang="en-GB" dirty="0"/>
              <a:t>Represents a one-off asynchronous result</a:t>
            </a:r>
          </a:p>
          <a:p>
            <a:endParaRPr lang="en-GB" altLang="en-US" dirty="0">
              <a:cs typeface="Times New Roman" pitchFamily="18" charset="0"/>
            </a:endParaRPr>
          </a:p>
          <a:p>
            <a:endParaRPr lang="en-GB" altLang="en-US" dirty="0">
              <a:cs typeface="Times New Roman" pitchFamily="18" charset="0"/>
            </a:endParaRPr>
          </a:p>
          <a:p>
            <a:endParaRPr lang="en-GB" altLang="en-US" dirty="0">
              <a:cs typeface="Times New Roman" pitchFamily="18" charset="0"/>
            </a:endParaRPr>
          </a:p>
          <a:p>
            <a:endParaRPr lang="en-GB" altLang="en-US" dirty="0">
              <a:cs typeface="Times New Roman" pitchFamily="18" charset="0"/>
            </a:endParaRPr>
          </a:p>
          <a:p>
            <a:pPr lvl="1"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constructor takes 1 argument - a </a:t>
            </a:r>
            <a:r>
              <a:rPr lang="en-GB" dirty="0" err="1"/>
              <a:t>callback</a:t>
            </a:r>
            <a:r>
              <a:rPr lang="en-GB" dirty="0"/>
              <a:t> function with two parameters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Do some async work in the </a:t>
            </a:r>
            <a:r>
              <a:rPr lang="en-GB" dirty="0" err="1"/>
              <a:t>callback</a:t>
            </a:r>
            <a:r>
              <a:rPr lang="en-GB" dirty="0"/>
              <a:t>, then call either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resolve()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reject()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289EC3F-3758-4E65-9AF1-6F58E61F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99845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Promise( (resolve, reject) =&gt;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 … …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Observables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altLang="en-US" dirty="0">
                <a:cs typeface="Times New Roman" pitchFamily="18" charset="0"/>
              </a:rPr>
              <a:t> is an </a:t>
            </a:r>
            <a:r>
              <a:rPr lang="en-GB" altLang="en-US" dirty="0" err="1">
                <a:cs typeface="Times New Roman" pitchFamily="18" charset="0"/>
              </a:rPr>
              <a:t>RxJs</a:t>
            </a:r>
            <a:r>
              <a:rPr lang="en-GB" altLang="en-US" dirty="0">
                <a:cs typeface="Times New Roman" pitchFamily="18" charset="0"/>
              </a:rPr>
              <a:t> (Reactive Ext</a:t>
            </a:r>
            <a:r>
              <a:rPr lang="en-GB" altLang="en-US" baseline="30000" dirty="0">
                <a:cs typeface="Times New Roman" pitchFamily="18" charset="0"/>
              </a:rPr>
              <a:t>n</a:t>
            </a:r>
            <a:r>
              <a:rPr lang="en-GB" altLang="en-US" dirty="0">
                <a:cs typeface="Times New Roman" pitchFamily="18" charset="0"/>
              </a:rPr>
              <a:t>s for JS) class</a:t>
            </a:r>
          </a:p>
          <a:p>
            <a:pPr lvl="1" eaLnBrk="1" hangingPunct="1"/>
            <a:r>
              <a:rPr lang="en-GB" dirty="0"/>
              <a:t>Represents an observable stream of data from a source</a:t>
            </a:r>
          </a:p>
          <a:p>
            <a:pPr lvl="1" eaLnBrk="1" hangingPunct="1"/>
            <a:endParaRPr lang="en-GB" dirty="0"/>
          </a:p>
          <a:p>
            <a:r>
              <a:rPr lang="en-GB" dirty="0"/>
              <a:t>You need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dirty="0"/>
              <a:t> dependency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Note, Angular CLI adds this automatically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altLang="en-US" dirty="0">
              <a:cs typeface="Times New Roman" pitchFamily="18" charset="0"/>
            </a:endParaRPr>
          </a:p>
          <a:p>
            <a:pPr lvl="1" eaLnBrk="1" hangingPunct="1"/>
            <a:endParaRPr lang="en-GB" altLang="en-US" dirty="0"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6402A8B-4903-43AC-AE04-45C4F833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862743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"~7.5.0",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13522-AE5B-4F49-AFCE-4487A1E5AD99}"/>
              </a:ext>
            </a:extLst>
          </p:cNvPr>
          <p:cNvSpPr txBox="1"/>
          <p:nvPr/>
        </p:nvSpPr>
        <p:spPr>
          <a:xfrm>
            <a:off x="7383221" y="3396067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1A0B4-2ED8-4DEB-B2B2-6048F2F63D94}"/>
              </a:ext>
            </a:extLst>
          </p:cNvPr>
          <p:cNvSpPr txBox="1"/>
          <p:nvPr/>
        </p:nvSpPr>
        <p:spPr>
          <a:xfrm>
            <a:off x="1141676" y="3852332"/>
            <a:ext cx="70142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For details about the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sz="2000" dirty="0">
                <a:solidFill>
                  <a:srgbClr val="C00000"/>
                </a:solidFill>
              </a:rPr>
              <a:t> class, see: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http://reactivex.io/rxjs/class/es6/Observable.js~Observable.html  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Observables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example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interval() </a:t>
            </a:r>
          </a:p>
          <a:p>
            <a:pPr lvl="1"/>
            <a:r>
              <a:rPr lang="en-GB" dirty="0"/>
              <a:t>Factory function, creates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 that emits a sequential number every time interval</a:t>
            </a:r>
          </a:p>
          <a:p>
            <a:pPr lvl="2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pipe()</a:t>
            </a:r>
          </a:p>
          <a:p>
            <a:pPr lvl="1"/>
            <a:r>
              <a:rPr lang="en-GB" dirty="0"/>
              <a:t>Pipes the result into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operator function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AC2962B-98AB-45BA-B747-953D7331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30364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{interval}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{map}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/operators';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anObservable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interval(3000).pipe( map(() =&gt; new Date()) );</a:t>
            </a:r>
          </a:p>
        </p:txBody>
      </p:sp>
    </p:spTree>
    <p:extLst>
      <p:ext uri="{BB962C8B-B14F-4D97-AF65-F5344CB8AC3E}">
        <p14:creationId xmlns:p14="http://schemas.microsoft.com/office/powerpoint/2010/main" val="16407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Display Asynchronous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component has an asynchronous data property, you can display it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pipe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pipe do?</a:t>
            </a:r>
          </a:p>
          <a:p>
            <a:pPr lvl="1"/>
            <a:r>
              <a:rPr lang="en-GB" dirty="0"/>
              <a:t>Waits for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to be resolved</a:t>
            </a:r>
          </a:p>
          <a:p>
            <a:pPr lvl="1"/>
            <a:r>
              <a:rPr lang="en-GB" dirty="0"/>
              <a:t>Subscribes to data published by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4947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anObservable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4348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asynchronous data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GB" b="1" dirty="0"/>
              <a:t> pipe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77638" y="1749266"/>
            <a:ext cx="5896128" cy="15547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DFDAD-3C72-480F-BEF1-F3DC61C4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74" y="1881731"/>
            <a:ext cx="1988826" cy="13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bits of the TypeScript code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A3A07F4-DFE8-4A30-A4A2-ECE4E0E4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35112"/>
            <a:ext cx="7298021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{Observable, interval}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{map}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/operators';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AsyncPipeComponent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firstGoal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Promise&lt;Date&gt;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Observable&lt;Goal&gt;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Promise((resolve, reject) =&gt;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resolve(new Date()), 3000);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interval(3000).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pipe(map(n =&gt; new Goal(n+1, new Date())));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01DF-96E6-4DB3-A846-815ABAC3CB28}"/>
              </a:ext>
            </a:extLst>
          </p:cNvPr>
          <p:cNvSpPr txBox="1"/>
          <p:nvPr/>
        </p:nvSpPr>
        <p:spPr>
          <a:xfrm>
            <a:off x="6363726" y="4267166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7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bits of the HTML template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18919"/>
            <a:ext cx="7283733" cy="28629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goal: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Goal {{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)?.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at   {{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)?.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 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Goal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mrg.goalNumber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at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mrg.goalTimestamp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BF46C-DFDC-4545-BB6E-8878BE22B647}"/>
              </a:ext>
            </a:extLst>
          </p:cNvPr>
          <p:cNvSpPr txBox="1"/>
          <p:nvPr/>
        </p:nvSpPr>
        <p:spPr>
          <a:xfrm>
            <a:off x="6177778" y="3901307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async-pipe.component.html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83457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Forms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Strategies for implementing forms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Adding support for forms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1963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Pipes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pipes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pipes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pipes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pipes examples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Strategies for Implementing Forms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Template-driven forms</a:t>
            </a:r>
          </a:p>
          <a:p>
            <a:pPr lvl="1"/>
            <a:r>
              <a:rPr lang="en-GB" altLang="en-US" dirty="0">
                <a:cs typeface="Times New Roman" pitchFamily="18" charset="0"/>
              </a:rPr>
              <a:t>The HTML template specifies form semantics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Reactive forms (a.k.a. model-driven forms)</a:t>
            </a:r>
          </a:p>
          <a:p>
            <a:pPr lvl="1"/>
            <a:r>
              <a:rPr lang="en-GB" altLang="en-US" dirty="0">
                <a:cs typeface="Times New Roman" pitchFamily="18" charset="0"/>
              </a:rPr>
              <a:t>The component class defines form semantics in code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9692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Support for Forms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app dependencies must include Angular Forms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app module must bundle either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EBCBCDB-13B8-4379-89CA-43DC9ED6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3265921"/>
            <a:ext cx="7311862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--or--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'@angular/forms';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--or--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…],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C8F7-C125-4FB2-98E1-380D1326D56B}"/>
              </a:ext>
            </a:extLst>
          </p:cNvPr>
          <p:cNvSpPr txBox="1"/>
          <p:nvPr/>
        </p:nvSpPr>
        <p:spPr>
          <a:xfrm>
            <a:off x="7296802" y="4348036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F246C8B0-AFEE-4D6A-B14D-9BCEEBDB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59728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"@angular/forms": "~14.1.0",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2FBB1-4AC4-480D-8472-CEA269657AB9}"/>
              </a:ext>
            </a:extLst>
          </p:cNvPr>
          <p:cNvSpPr txBox="1"/>
          <p:nvPr/>
        </p:nvSpPr>
        <p:spPr>
          <a:xfrm>
            <a:off x="7383221" y="1886228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212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The demo app has examples of the forms strategies…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Click the appropriate link in the demo app:</a:t>
            </a:r>
          </a:p>
          <a:p>
            <a:pPr lvl="1"/>
            <a:r>
              <a:rPr lang="en-GB" altLang="en-US" b="1" dirty="0">
                <a:cs typeface="Times New Roman" pitchFamily="18" charset="0"/>
              </a:rPr>
              <a:t>Template-driven forms</a:t>
            </a:r>
          </a:p>
          <a:p>
            <a:pPr lvl="1"/>
            <a:r>
              <a:rPr lang="en-GB" altLang="en-US" b="1">
                <a:cs typeface="Times New Roman" pitchFamily="18" charset="0"/>
              </a:rPr>
              <a:t>Reactive forms</a:t>
            </a:r>
            <a:endParaRPr lang="en-GB" altLang="en-US" dirty="0"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4392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Pipes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Asynchronous data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06542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Custom Pipes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Generating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Bundling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0812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You can define custom pipes</a:t>
            </a:r>
          </a:p>
          <a:p>
            <a:pPr lvl="1" eaLnBrk="1" hangingPunct="1"/>
            <a:r>
              <a:rPr lang="en-GB" altLang="en-US" dirty="0">
                <a:cs typeface="Times New Roman" pitchFamily="18" charset="0"/>
              </a:rPr>
              <a:t>Define a class and decorate with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</a:p>
          <a:p>
            <a:pPr lvl="1" eaLnBrk="1" hangingPunct="1"/>
            <a:r>
              <a:rPr lang="en-GB" altLang="en-US" dirty="0">
                <a:cs typeface="Times New Roman" pitchFamily="18" charset="0"/>
              </a:rPr>
              <a:t>Implement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altLang="en-US" dirty="0">
                <a:latin typeface="+mj-lt"/>
                <a:cs typeface="Times New Roman" pitchFamily="18" charset="0"/>
              </a:rPr>
              <a:t> interface</a:t>
            </a:r>
            <a:endParaRPr lang="en-GB" altLang="en-US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9288E0-81C5-40DD-847A-D352711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87403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{Pipe,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@Pipe({name: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nameOfMyPipe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'})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MyPipeClass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transform(value: any, ...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any[]): string {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code here, to transform the value and return the result.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Generating a Custom Pipe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You can use Angular CLI to generate a custom pipe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For example, this is how we generated a custom pipe </a:t>
            </a:r>
            <a:br>
              <a:rPr lang="en-GB" altLang="en-US" dirty="0">
                <a:cs typeface="Times New Roman" pitchFamily="18" charset="0"/>
              </a:rPr>
            </a:br>
            <a:r>
              <a:rPr lang="en-GB" altLang="en-US" dirty="0">
                <a:cs typeface="Times New Roman" pitchFamily="18" charset="0"/>
              </a:rPr>
              <a:t>in the demo application:</a:t>
            </a:r>
          </a:p>
          <a:p>
            <a:pPr eaLnBrk="1" hangingPunct="1"/>
            <a:endParaRPr lang="en-GB" altLang="en-US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E4C37-A5AA-4DD3-85B7-4167F174D009}"/>
              </a:ext>
            </a:extLst>
          </p:cNvPr>
          <p:cNvSpPr txBox="1"/>
          <p:nvPr/>
        </p:nvSpPr>
        <p:spPr>
          <a:xfrm>
            <a:off x="1390928" y="2463578"/>
            <a:ext cx="690557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pipe custom-pipes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8CF322B-70B2-4581-982F-7B874F0810D6}"/>
              </a:ext>
            </a:extLst>
          </p:cNvPr>
          <p:cNvSpPr/>
          <p:nvPr/>
        </p:nvSpPr>
        <p:spPr>
          <a:xfrm>
            <a:off x="1655589" y="2801873"/>
            <a:ext cx="415344" cy="4250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911D8-0215-4252-A89A-C68D9A48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29" y="3277110"/>
            <a:ext cx="6905578" cy="5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24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Custom Pipe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86A51-5B30-4DFC-B346-3A6692DD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implementation of our custom pipe class: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9288E0-81C5-40DD-847A-D352711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56" y="1340600"/>
            <a:ext cx="7270844" cy="339371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@Pipe({name: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FlexiTitleCasePipe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transform(value: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!== 'upper' &amp;&amp;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!== 'lower')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value;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words:string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'upper')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].slice(1).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words[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].slice(1).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F999A-37E5-4730-A42F-D86EC87CEDCB}"/>
              </a:ext>
            </a:extLst>
          </p:cNvPr>
          <p:cNvSpPr txBox="1"/>
          <p:nvPr/>
        </p:nvSpPr>
        <p:spPr>
          <a:xfrm>
            <a:off x="6177778" y="4446791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flexi-title-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case.pipe.ts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578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 a Custom Pipe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86A51-5B30-4DFC-B346-3A6692DD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bundle custom pipes into your app module</a:t>
            </a:r>
          </a:p>
          <a:p>
            <a:pPr lvl="1"/>
            <a:r>
              <a:rPr lang="en-GB" dirty="0"/>
              <a:t>Angular CLI does this for you automatically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9288E0-81C5-40DD-847A-D352711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56" y="1732154"/>
            <a:ext cx="7270844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FlexiTitleCasePipe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'./flexi-title-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case.pipe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declarations: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FlexiTitleCasePipe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 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providers: [],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F999A-37E5-4730-A42F-D86EC87CEDCB}"/>
              </a:ext>
            </a:extLst>
          </p:cNvPr>
          <p:cNvSpPr txBox="1"/>
          <p:nvPr/>
        </p:nvSpPr>
        <p:spPr>
          <a:xfrm>
            <a:off x="7293468" y="336889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318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Custom Pipe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the custom pipe in the HTML template for a component, as follows: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9AEE670A-4E02-4BD8-B157-686EBFF0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2729"/>
            <a:ext cx="7283733" cy="249363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&lt;h1&gt;Custom pipes&lt;/h1&gt;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{{ name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:'upper'): {{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:'upper'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:'lower'): {{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:'lower'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E0A0F-7810-47F5-80A3-DB4AF19B16FB}"/>
              </a:ext>
            </a:extLst>
          </p:cNvPr>
          <p:cNvSpPr txBox="1"/>
          <p:nvPr/>
        </p:nvSpPr>
        <p:spPr>
          <a:xfrm>
            <a:off x="5990161" y="1692729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custom-pipes.component.html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447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Pipes can format output in an HTML template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Examples of some simple built-in pipes in Angular: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There are 13 built-in pipes, as we'll see…</a:t>
            </a:r>
          </a:p>
          <a:p>
            <a:pPr lvl="1"/>
            <a:r>
              <a:rPr lang="en-GB" dirty="0"/>
              <a:t>Each pipe is implemented as a class</a:t>
            </a:r>
          </a:p>
          <a:p>
            <a:pPr lvl="1"/>
            <a:r>
              <a:rPr lang="en-GB" dirty="0"/>
              <a:t>For details, see </a:t>
            </a:r>
            <a:r>
              <a:rPr lang="en-GB" dirty="0">
                <a:hlinkClick r:id="rId3"/>
              </a:rPr>
              <a:t>https://angular.io/api/common#pipes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4365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expression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param1 : param2 : ...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2C8FE64-3858-4ACC-97C6-BFD9689B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11912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uppercase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currency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coffeetime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: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Demo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the custom pipe in action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Custom pipes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58093"/>
            <a:ext cx="5862101" cy="1685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488BA-B76B-4CE6-8A9F-E6801059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89" y="1812540"/>
            <a:ext cx="3684824" cy="13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Pipes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565CC4-8BE6-4837-9E50-39BBC9DA6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76976"/>
              </p:ext>
            </p:extLst>
          </p:nvPr>
        </p:nvGraphicFramePr>
        <p:xfrm>
          <a:off x="955675" y="923925"/>
          <a:ext cx="78120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23">
                  <a:extLst>
                    <a:ext uri="{9D8B030D-6E8A-4147-A177-3AD203B41FA5}">
                      <a16:colId xmlns:a16="http://schemas.microsoft.com/office/drawing/2014/main" val="3997842073"/>
                    </a:ext>
                  </a:extLst>
                </a:gridCol>
                <a:gridCol w="1732805">
                  <a:extLst>
                    <a:ext uri="{9D8B030D-6E8A-4147-A177-3AD203B41FA5}">
                      <a16:colId xmlns:a16="http://schemas.microsoft.com/office/drawing/2014/main" val="1796013268"/>
                    </a:ext>
                  </a:extLst>
                </a:gridCol>
                <a:gridCol w="4582857">
                  <a:extLst>
                    <a:ext uri="{9D8B030D-6E8A-4147-A177-3AD203B41FA5}">
                      <a16:colId xmlns:a16="http://schemas.microsoft.com/office/drawing/2014/main" val="153287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Pipe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lowercase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LowerCasePipe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lower-case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3511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uppercase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UpperCasePipe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upper-case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6366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titlecase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TitleCasePipe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title-case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24388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json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JsonPipe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Converts a JavaScript object into a JSON string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5994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number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DecimalPipe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text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41024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percent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PercentPipe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a percentage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02002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currency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CurrencyPipe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a currency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3561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date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DatePipe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 a date as a string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160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keyvalue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KeyValuePipe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an object or a map into an array of key-value pairs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985834192"/>
                  </a:ext>
                </a:extLst>
              </a:tr>
            </a:tbl>
          </a:graphicData>
        </a:graphic>
      </p:graphicFrame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Pipes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simple pipes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Simple pipes </a:t>
            </a:r>
            <a:r>
              <a:rPr lang="en-GB" dirty="0"/>
              <a:t>link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simple-pipes.component.html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77638" y="1754403"/>
            <a:ext cx="5896128" cy="21625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869-A39B-421E-A8AC-F5F71395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51" y="1808044"/>
            <a:ext cx="4975805" cy="20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1177EC-39F0-4A13-9330-9A6D34D29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29849"/>
              </p:ext>
            </p:extLst>
          </p:nvPr>
        </p:nvGraphicFramePr>
        <p:xfrm>
          <a:off x="955675" y="923925"/>
          <a:ext cx="7812086" cy="334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498">
                  <a:extLst>
                    <a:ext uri="{9D8B030D-6E8A-4147-A177-3AD203B41FA5}">
                      <a16:colId xmlns:a16="http://schemas.microsoft.com/office/drawing/2014/main" val="1976437175"/>
                    </a:ext>
                  </a:extLst>
                </a:gridCol>
                <a:gridCol w="2076950">
                  <a:extLst>
                    <a:ext uri="{9D8B030D-6E8A-4147-A177-3AD203B41FA5}">
                      <a16:colId xmlns:a16="http://schemas.microsoft.com/office/drawing/2014/main" val="3763563032"/>
                    </a:ext>
                  </a:extLst>
                </a:gridCol>
                <a:gridCol w="4226638">
                  <a:extLst>
                    <a:ext uri="{9D8B030D-6E8A-4147-A177-3AD203B41FA5}">
                      <a16:colId xmlns:a16="http://schemas.microsoft.com/office/drawing/2014/main" val="277566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Pipe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slice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SlicePipe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Creates a new List or String containing a subset (slice) of the elements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+mj-lt"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1509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i18nPlural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I18nPluralPipe</a:t>
                      </a: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Maps a numeric value into suitable plural</a:t>
                      </a:r>
                      <a:r>
                        <a:rPr lang="en-GB" sz="1400" baseline="0" dirty="0">
                          <a:solidFill>
                            <a:srgbClr val="333399"/>
                          </a:solidFill>
                          <a:effectLst/>
                        </a:rPr>
                        <a:t> string, e.g. 'mouse' or 'mice', 'child' or 'children', etc. 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8075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i18nSelect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I18nSelectPipe</a:t>
                      </a: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a string value into a suitably selected string, e.g. 'Dear</a:t>
                      </a:r>
                      <a:r>
                        <a:rPr lang="en-GB" sz="1400" baseline="0" dirty="0">
                          <a:solidFill>
                            <a:srgbClr val="333399"/>
                          </a:solidFill>
                          <a:effectLst/>
                        </a:rPr>
                        <a:t> Sir', 'Dear Madam', etc.</a:t>
                      </a:r>
                    </a:p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 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68533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async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AsyncPipe</a:t>
                      </a:r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Accepts a Promise or Observable as input, and updates the view with the appropriate value(s) when the promise is resolved or the observable emits a new value. 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825057757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98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first see an example of the slice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Slice pipe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slice-pipe.component.html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5327849" y="1382587"/>
            <a:ext cx="2510638" cy="26963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3D31-8348-45B2-94ED-83AC8F5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61" y="1415063"/>
            <a:ext cx="2372116" cy="26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see an example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i18nPlural</a:t>
            </a:r>
            <a:r>
              <a:rPr lang="en-GB" dirty="0"/>
              <a:t>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i18nPlural pipe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i18n-plural-pipe.component.html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85665" y="1739869"/>
            <a:ext cx="5840532" cy="21670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0F202-F244-44D6-AC54-AB25E5FC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3" y="1826752"/>
            <a:ext cx="2611062" cy="16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see an example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i18nSelect</a:t>
            </a:r>
            <a:r>
              <a:rPr lang="en-GB" dirty="0"/>
              <a:t>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i18nSelect pipe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i18n-select-pipe.component.html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33E85-CBBF-492E-9127-E85A83163BC9}"/>
              </a:ext>
            </a:extLst>
          </p:cNvPr>
          <p:cNvSpPr/>
          <p:nvPr/>
        </p:nvSpPr>
        <p:spPr>
          <a:xfrm>
            <a:off x="1585665" y="1743586"/>
            <a:ext cx="5840532" cy="21670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8B302-094B-4239-8C1A-8A42426C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61" y="1846328"/>
            <a:ext cx="2685060" cy="13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72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4032</TotalTime>
  <Words>1789</Words>
  <Application>Microsoft Office PowerPoint</Application>
  <PresentationFormat>On-screen Show (16:9)</PresentationFormat>
  <Paragraphs>391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Lucida Console</vt:lpstr>
      <vt:lpstr>Open Sans</vt:lpstr>
      <vt:lpstr>Standard_LiveLessons_2017</vt:lpstr>
      <vt:lpstr>View Techniques</vt:lpstr>
      <vt:lpstr>Section 1:  Pipes</vt:lpstr>
      <vt:lpstr>Overview</vt:lpstr>
      <vt:lpstr>Simple Pipes</vt:lpstr>
      <vt:lpstr>Simple Pipes Example</vt:lpstr>
      <vt:lpstr>Additional Pipes</vt:lpstr>
      <vt:lpstr>Additional Pipes Examples (1 of 3)</vt:lpstr>
      <vt:lpstr>Additional Pipes Examples (2 of 3)</vt:lpstr>
      <vt:lpstr>Additional Pipes Examples (3 of 3)</vt:lpstr>
      <vt:lpstr>Section 2:  Asynchronous Data</vt:lpstr>
      <vt:lpstr>Overview</vt:lpstr>
      <vt:lpstr>Promises</vt:lpstr>
      <vt:lpstr>Observables (1 of 2)</vt:lpstr>
      <vt:lpstr>Observables (2 of 2)</vt:lpstr>
      <vt:lpstr>How to Display Asynchronous Data</vt:lpstr>
      <vt:lpstr>Asynchronous Data Example (1 of 3)</vt:lpstr>
      <vt:lpstr>Asynchronous Data Example (2 of 3)</vt:lpstr>
      <vt:lpstr>Asynchronous Data Example (3 of 3)</vt:lpstr>
      <vt:lpstr>Section 3:  Forms</vt:lpstr>
      <vt:lpstr>Strategies for Implementing Forms</vt:lpstr>
      <vt:lpstr>Adding Support for Forms</vt:lpstr>
      <vt:lpstr>Examples</vt:lpstr>
      <vt:lpstr>Summary</vt:lpstr>
      <vt:lpstr>Annex:  Custom Pipes</vt:lpstr>
      <vt:lpstr>Overview</vt:lpstr>
      <vt:lpstr>Generating a Custom Pipe</vt:lpstr>
      <vt:lpstr>Implementing a Custom Pipe</vt:lpstr>
      <vt:lpstr>Bundling a Custom Pipe</vt:lpstr>
      <vt:lpstr>Using a Custom Pipe</vt:lpstr>
      <vt:lpstr>Running the Demo Application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193</cp:revision>
  <dcterms:created xsi:type="dcterms:W3CDTF">2015-09-28T19:52:00Z</dcterms:created>
  <dcterms:modified xsi:type="dcterms:W3CDTF">2022-08-01T04:04:40Z</dcterms:modified>
</cp:coreProperties>
</file>