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785" r:id="rId2"/>
    <p:sldId id="745" r:id="rId3"/>
    <p:sldId id="629" r:id="rId4"/>
    <p:sldId id="744" r:id="rId5"/>
    <p:sldId id="766" r:id="rId6"/>
    <p:sldId id="676" r:id="rId7"/>
    <p:sldId id="770" r:id="rId8"/>
    <p:sldId id="774" r:id="rId9"/>
    <p:sldId id="775" r:id="rId10"/>
    <p:sldId id="786" r:id="rId11"/>
    <p:sldId id="777" r:id="rId12"/>
    <p:sldId id="778" r:id="rId13"/>
    <p:sldId id="779" r:id="rId14"/>
    <p:sldId id="780" r:id="rId15"/>
    <p:sldId id="697" r:id="rId16"/>
    <p:sldId id="781" r:id="rId17"/>
    <p:sldId id="782" r:id="rId18"/>
    <p:sldId id="783" r:id="rId19"/>
    <p:sldId id="784" r:id="rId20"/>
    <p:sldId id="787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80A1"/>
    <a:srgbClr val="CCECFF"/>
    <a:srgbClr val="FBE66B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17" autoAdjust="0"/>
    <p:restoredTop sz="96712" autoAdjust="0"/>
  </p:normalViewPr>
  <p:slideViewPr>
    <p:cSldViewPr snapToGrid="0" snapToObjects="1">
      <p:cViewPr varScale="1">
        <p:scale>
          <a:sx n="122" d="100"/>
          <a:sy n="122" d="100"/>
        </p:scale>
        <p:origin x="99" y="59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-1327"/>
    </p:cViewPr>
  </p:sorterViewPr>
  <p:notesViewPr>
    <p:cSldViewPr snapToGrid="0" snapToObjects="1">
      <p:cViewPr varScale="1">
        <p:scale>
          <a:sx n="84" d="100"/>
          <a:sy n="84" d="100"/>
        </p:scale>
        <p:origin x="263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584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0466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936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655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578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16863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61195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43413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166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143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81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2351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872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4534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3377653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Based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DB9BA875-8F0C-B043-BBB0-CF947572DB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F18C1000-CFD1-814F-9DAF-2DC7FBADDD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6651" y="791375"/>
            <a:ext cx="2795075" cy="356074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endParaRPr lang="en-US" dirty="0"/>
          </a:p>
          <a:p>
            <a:r>
              <a:rPr lang="en-US" dirty="0"/>
              <a:t>Insert Author </a:t>
            </a:r>
          </a:p>
          <a:p>
            <a:r>
              <a:rPr lang="en-US" dirty="0"/>
              <a:t>Headshot 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601DF-3D69-3D45-B976-F47622BD40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99" y="203200"/>
            <a:ext cx="5197231" cy="863804"/>
          </a:xfrm>
        </p:spPr>
        <p:txBody>
          <a:bodyPr>
            <a:normAutofit/>
          </a:bodyPr>
          <a:lstStyle>
            <a:lvl1pPr marL="0" indent="0">
              <a:buNone/>
              <a:defRPr sz="2000" b="1" i="0" kern="8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Lesson #: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C425D4-B551-AD45-94B6-DB4297EE73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1066800"/>
            <a:ext cx="4853353" cy="3284538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i="0" baseline="0"/>
            </a:lvl1pPr>
          </a:lstStyle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1.1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1.2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1.3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1.4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1.5  Sub-lesson Title</a:t>
            </a:r>
            <a:endParaRPr lang="en-US" sz="1600" i="1" baseline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24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ED5F27-70E5-4B4C-988B-9232507CFD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645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7803" y="924309"/>
            <a:ext cx="7811593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67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D2225C24-701B-6B4D-B8C3-DFB49DB8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D37E7A5-C794-114A-A34F-0378290F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92537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ctangle&#10;&#10;Description automatically generated with low confidence">
            <a:extLst>
              <a:ext uri="{FF2B5EF4-FFF2-40B4-BE49-F238E27FC236}">
                <a16:creationId xmlns:a16="http://schemas.microsoft.com/office/drawing/2014/main" id="{F5F86E6A-75F1-2D47-AE3C-B0A9022B4D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75D909E-3FE8-6F4D-8B9A-A9DF9A07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E6267E-0F06-BD40-979A-789D74388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8414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49" r:id="rId6"/>
    <p:sldLayoutId id="2147483650" r:id="rId7"/>
    <p:sldLayoutId id="2147483652" r:id="rId8"/>
    <p:sldLayoutId id="2147483654" r:id="rId9"/>
    <p:sldLayoutId id="2147483656" r:id="rId10"/>
    <p:sldLayoutId id="2147483657" r:id="rId11"/>
    <p:sldLayoutId id="2147483655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api/product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mmon/http/HttpClient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Additional Techniques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965" y="1272030"/>
            <a:ext cx="6233685" cy="2028576"/>
          </a:xfrm>
        </p:spPr>
        <p:txBody>
          <a:bodyPr>
            <a:normAutofit/>
          </a:bodyPr>
          <a:lstStyle/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Angular services and DI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Calling REST services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7F14B4-8FDA-F325-5A36-8F2DDDA58241}"/>
              </a:ext>
            </a:extLst>
          </p:cNvPr>
          <p:cNvSpPr txBox="1"/>
          <p:nvPr/>
        </p:nvSpPr>
        <p:spPr>
          <a:xfrm>
            <a:off x="1576043" y="3146053"/>
            <a:ext cx="7278022" cy="92396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GB" sz="1400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Demo app:   </a:t>
            </a:r>
            <a:r>
              <a:rPr lang="en-GB" sz="1400" b="1" dirty="0" err="1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AngularDev</a:t>
            </a:r>
            <a:r>
              <a:rPr lang="en-GB" sz="1400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/Demos/06-AdditionalTechniques/</a:t>
            </a:r>
            <a:r>
              <a:rPr lang="en-GB" sz="1400" b="1" dirty="0" err="1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DemoApp</a:t>
            </a:r>
            <a:endParaRPr lang="en-GB" sz="1400" b="1" dirty="0">
              <a:solidFill>
                <a:srgbClr val="005B7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GB" sz="1400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install: </a:t>
            </a:r>
            <a:r>
              <a:rPr lang="en-GB" sz="1400" b="1" dirty="0" err="1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400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 </a:t>
            </a:r>
          </a:p>
          <a:p>
            <a:pPr>
              <a:spcBef>
                <a:spcPts val="600"/>
              </a:spcBef>
            </a:pPr>
            <a:r>
              <a:rPr lang="en-GB" sz="1400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run:     ng serve</a:t>
            </a:r>
          </a:p>
        </p:txBody>
      </p:sp>
    </p:spTree>
    <p:extLst>
      <p:ext uri="{BB962C8B-B14F-4D97-AF65-F5344CB8AC3E}">
        <p14:creationId xmlns:p14="http://schemas.microsoft.com/office/powerpoint/2010/main" val="1375905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2:  Calling REST Services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  <a:p>
            <a:r>
              <a:rPr lang="en-GB" dirty="0"/>
              <a:t>REST service example</a:t>
            </a:r>
          </a:p>
          <a:p>
            <a:r>
              <a:rPr lang="en-GB" dirty="0"/>
              <a:t>Pinging the REST service</a:t>
            </a:r>
          </a:p>
          <a:p>
            <a:r>
              <a:rPr lang="en-GB" dirty="0"/>
              <a:t>Example Angular REST client</a:t>
            </a:r>
          </a:p>
          <a:p>
            <a:r>
              <a:rPr lang="en-GB" dirty="0"/>
              <a:t>Adding support for REST clients</a:t>
            </a:r>
          </a:p>
          <a:p>
            <a:r>
              <a:rPr lang="en-GB" dirty="0"/>
              <a:t>Calling a REST service</a:t>
            </a:r>
          </a:p>
          <a:p>
            <a:r>
              <a:rPr lang="en-GB" dirty="0"/>
              <a:t>Consuming the REST result</a:t>
            </a:r>
          </a:p>
          <a:p>
            <a:r>
              <a:rPr lang="en-GB" dirty="0"/>
              <a:t>Displaying the REST result</a:t>
            </a:r>
          </a:p>
        </p:txBody>
      </p:sp>
    </p:spTree>
    <p:extLst>
      <p:ext uri="{BB962C8B-B14F-4D97-AF65-F5344CB8AC3E}">
        <p14:creationId xmlns:p14="http://schemas.microsoft.com/office/powerpoint/2010/main" val="3952318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 services are resource-centric services</a:t>
            </a:r>
          </a:p>
          <a:p>
            <a:pPr lvl="1"/>
            <a:r>
              <a:rPr lang="en-US" dirty="0"/>
              <a:t>Endpoints (URIs) represent resources</a:t>
            </a:r>
          </a:p>
          <a:p>
            <a:pPr lvl="1"/>
            <a:r>
              <a:rPr lang="en-US" dirty="0"/>
              <a:t>Endpoints are accessible via standard HTTP(S)</a:t>
            </a:r>
          </a:p>
          <a:p>
            <a:pPr lvl="1"/>
            <a:r>
              <a:rPr lang="en-US" dirty="0"/>
              <a:t>Endpoints can be represented in a variety of formats, </a:t>
            </a:r>
            <a:br>
              <a:rPr lang="en-US" dirty="0"/>
            </a:br>
            <a:r>
              <a:rPr lang="en-US" dirty="0"/>
              <a:t>e.g. JSON, XML, plain text, etc.</a:t>
            </a:r>
          </a:p>
          <a:p>
            <a:pPr lvl="1"/>
            <a:endParaRPr lang="en-US" dirty="0"/>
          </a:p>
          <a:p>
            <a:r>
              <a:rPr lang="en-US" dirty="0"/>
              <a:t>Rest services play a vital role in Angular applications</a:t>
            </a:r>
          </a:p>
          <a:p>
            <a:pPr lvl="1"/>
            <a:r>
              <a:rPr lang="en-US" dirty="0"/>
              <a:t>SPAs invoke REST services to get/update state</a:t>
            </a:r>
          </a:p>
          <a:p>
            <a:pPr lvl="1"/>
            <a:r>
              <a:rPr lang="en-US" dirty="0"/>
              <a:t>Use JSON data (or maybe XML)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4A43142-4953-413F-B83B-E21F05B487D3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11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143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REST Service Example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We've implemented a simple REST service </a:t>
            </a:r>
          </a:p>
          <a:p>
            <a:pPr lvl="1"/>
            <a:r>
              <a:rPr lang="en-GB" dirty="0"/>
              <a:t>Returns product data</a:t>
            </a:r>
          </a:p>
          <a:p>
            <a:pPr lvl="1"/>
            <a:endParaRPr lang="en-GB" dirty="0"/>
          </a:p>
          <a:p>
            <a:r>
              <a:rPr lang="en-GB" dirty="0"/>
              <a:t>The REST service is a Node.js app, run as follows:</a:t>
            </a:r>
          </a:p>
          <a:p>
            <a:pPr lvl="1"/>
            <a:r>
              <a:rPr lang="en-GB" dirty="0"/>
              <a:t>Open a Command Prompt window in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r>
              <a:rPr lang="en-GB" dirty="0"/>
              <a:t> folder</a:t>
            </a:r>
          </a:p>
          <a:p>
            <a:pPr lvl="1"/>
            <a:r>
              <a:rPr lang="en-GB" dirty="0"/>
              <a:t>Run the following commands: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12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625150-3932-433A-88B1-12C833027659}"/>
              </a:ext>
            </a:extLst>
          </p:cNvPr>
          <p:cNvSpPr txBox="1"/>
          <p:nvPr/>
        </p:nvSpPr>
        <p:spPr>
          <a:xfrm>
            <a:off x="1415407" y="3229841"/>
            <a:ext cx="6911543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</a:t>
            </a:r>
          </a:p>
          <a:p>
            <a:endParaRPr lang="en-GB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</p:txBody>
      </p:sp>
    </p:spTree>
    <p:extLst>
      <p:ext uri="{BB962C8B-B14F-4D97-AF65-F5344CB8AC3E}">
        <p14:creationId xmlns:p14="http://schemas.microsoft.com/office/powerpoint/2010/main" val="698291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Pinging the REST Service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ping the REST service, open a browser window and enter the following URL:</a:t>
            </a:r>
          </a:p>
          <a:p>
            <a:pPr lvl="1"/>
            <a:r>
              <a:rPr lang="en-GB" dirty="0">
                <a:hlinkClick r:id="rId3"/>
              </a:rPr>
              <a:t>http://localhost:8080/api/products</a:t>
            </a:r>
            <a:r>
              <a:rPr lang="en-GB" dirty="0"/>
              <a:t>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8A2C13-539E-46E6-9255-D0A08E7CA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6608" y="2117859"/>
            <a:ext cx="6932064" cy="206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387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Angular REST Client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Let's see an example of an Angular REST client</a:t>
            </a:r>
          </a:p>
          <a:p>
            <a:pPr lvl="1"/>
            <a:r>
              <a:rPr lang="en-GB" dirty="0"/>
              <a:t>In the demo app, click the </a:t>
            </a:r>
            <a:r>
              <a:rPr lang="en-GB" b="1" dirty="0"/>
              <a:t>Angular REST client </a:t>
            </a:r>
            <a:r>
              <a:rPr lang="en-GB" dirty="0"/>
              <a:t>link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E89F35-F52F-48F7-AB66-CF33668F4A13}"/>
              </a:ext>
            </a:extLst>
          </p:cNvPr>
          <p:cNvSpPr/>
          <p:nvPr/>
        </p:nvSpPr>
        <p:spPr>
          <a:xfrm>
            <a:off x="1833118" y="1867860"/>
            <a:ext cx="4953837" cy="265946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952BFB-0AEF-4E00-B99C-158FE69A0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443" y="2048725"/>
            <a:ext cx="4023841" cy="236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44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Adding Support for REST Clients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If you want your Angular app to call a REST service, your module must import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HttpClientModule</a:t>
            </a:r>
            <a:endParaRPr lang="en-GB" dirty="0">
              <a:latin typeface="+mj-lt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A3A708B6-89B3-48E4-AC7E-FC65BA45368C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B38FF988-EBE8-4702-8052-DB17CA115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1689024"/>
            <a:ext cx="7298021" cy="1916392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{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HttpClientModule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from '@angular/common/http';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@NgModule({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declarations: […],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imports: [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HttpClientModule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BrowserModule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AppRoutingModule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providers: [],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bootstrap: [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AppComponent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AppModule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EDD125-FC9B-43EB-ADAE-52E99EB98A6F}"/>
              </a:ext>
            </a:extLst>
          </p:cNvPr>
          <p:cNvSpPr txBox="1"/>
          <p:nvPr/>
        </p:nvSpPr>
        <p:spPr>
          <a:xfrm>
            <a:off x="7293467" y="3323095"/>
            <a:ext cx="1393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app.module.ts</a:t>
            </a:r>
            <a:endParaRPr lang="en-GB" sz="12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68352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Calling a REST Service (1 of 2)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To call a REST service from Angular: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Inject the standard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HttpClient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service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Call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put()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post()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delete() 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For full details, see: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https://angular.io/api/common/http/HttpClient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A3A708B6-89B3-48E4-AC7E-FC65BA45368C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121574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Calling a REST Service (2 of 2)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We've defined an Angular service class to encapsulate calls to the "get products" REST endpoint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The call is asynchronous, returns an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Observable&lt;T&gt;</a:t>
            </a:r>
          </a:p>
          <a:p>
            <a:pPr eaLnBrk="1" hangingPunct="1"/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A3A708B6-89B3-48E4-AC7E-FC65BA45368C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37A54327-1211-476B-967A-DC035B17F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2052759"/>
            <a:ext cx="7298021" cy="2655056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{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HttpClient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from '@angular/common/http';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{ Observable } from '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rxjs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@Injectable({providedIn: 'root'})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ProductViaRestService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baseUrl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'http://localhost:8080/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/products'; 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constructor(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http: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HttpClient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{}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getProducts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(): Observable&lt;Array&lt;Product&gt;&gt;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this.http.get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this.baseUrl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as Observable&lt;Array&lt;Product&gt;&gt;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9F1677-977C-4FDF-B42B-0E8D5D001DE3}"/>
              </a:ext>
            </a:extLst>
          </p:cNvPr>
          <p:cNvSpPr txBox="1"/>
          <p:nvPr/>
        </p:nvSpPr>
        <p:spPr>
          <a:xfrm>
            <a:off x="5991829" y="4432153"/>
            <a:ext cx="2694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product-via-</a:t>
            </a:r>
            <a:r>
              <a:rPr lang="en-GB" sz="1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rest.service.ts</a:t>
            </a:r>
            <a:endParaRPr lang="en-GB" sz="12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09087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Consuming the REST Result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>
          <a:xfrm>
            <a:off x="987803" y="938217"/>
            <a:ext cx="7811593" cy="3742941"/>
          </a:xfrm>
        </p:spPr>
        <p:txBody>
          <a:bodyPr/>
          <a:lstStyle/>
          <a:p>
            <a:pPr eaLnBrk="1" hangingPunct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We consume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Observable&lt;T&gt;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in 2 ways…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A3A708B6-89B3-48E4-AC7E-FC65BA45368C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37A54327-1211-476B-967A-DC035B17F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1346013"/>
            <a:ext cx="7298021" cy="320905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@Component(…)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ProductListViaRestComponent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OnInit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productsTechnique1!: Observable&lt;Array&lt;Product&gt;&gt;; 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productsTechnique2!: Array&lt;Product&gt;;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constructor(private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productViaRestService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ProductViaRestService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{}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ngOnInit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(): void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this.productsTechnique1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this.productViaRestService.getProducts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this.productViaRestService.getProducts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().subscribe({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next: 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data:any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=&gt; this.productsTechnique2 = data,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error: (_:any)  =&gt; console.log("Error")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9F1677-977C-4FDF-B42B-0E8D5D001DE3}"/>
              </a:ext>
            </a:extLst>
          </p:cNvPr>
          <p:cNvSpPr txBox="1"/>
          <p:nvPr/>
        </p:nvSpPr>
        <p:spPr>
          <a:xfrm>
            <a:off x="5341010" y="4280416"/>
            <a:ext cx="3345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product-list-via-</a:t>
            </a:r>
            <a:r>
              <a:rPr lang="en-GB" sz="1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rest.component.ts</a:t>
            </a:r>
            <a:endParaRPr lang="en-GB" sz="12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99144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Displaying the REST Result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We display the REST result in 2 ways…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A3A708B6-89B3-48E4-AC7E-FC65BA45368C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2053F98B-A229-4D0F-B05F-DF429C60B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366365"/>
            <a:ext cx="7283733" cy="2862964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 class="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halfColumn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&lt;h1&gt;Products (technique 1)&lt;/h1&gt;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&lt;div *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ngFor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p of productsTechnique1 | async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&lt;app-product-item [product]="p"&gt;&lt;/app-product-item&gt;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&lt;/div&gt;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pPr defTabSz="739775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 class="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halfColumn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&lt;h1&gt;Products (technique 2)&lt;/h1&gt;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&lt;div *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ngFor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p of productsTechnique2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&lt;app-product-item [product]="p"&gt;&lt;/app-product-item&gt;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&lt;/div&gt;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88F212-203D-4D59-8A8D-9F5F5573B82F}"/>
              </a:ext>
            </a:extLst>
          </p:cNvPr>
          <p:cNvSpPr txBox="1"/>
          <p:nvPr/>
        </p:nvSpPr>
        <p:spPr>
          <a:xfrm>
            <a:off x="5155062" y="3950126"/>
            <a:ext cx="3531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product-list-via-rest.component.html</a:t>
            </a:r>
          </a:p>
        </p:txBody>
      </p:sp>
    </p:spTree>
    <p:extLst>
      <p:ext uri="{BB962C8B-B14F-4D97-AF65-F5344CB8AC3E}">
        <p14:creationId xmlns:p14="http://schemas.microsoft.com/office/powerpoint/2010/main" val="425681414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1:  Angular Services and DI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  <a:p>
            <a:r>
              <a:rPr lang="en-GB" dirty="0"/>
              <a:t>Dependency injection</a:t>
            </a:r>
          </a:p>
          <a:p>
            <a:r>
              <a:rPr lang="en-GB" dirty="0"/>
              <a:t>Services and DI example</a:t>
            </a:r>
          </a:p>
          <a:p>
            <a:r>
              <a:rPr lang="en-GB" dirty="0"/>
              <a:t>Generating a service</a:t>
            </a:r>
          </a:p>
          <a:p>
            <a:r>
              <a:rPr lang="en-GB" dirty="0"/>
              <a:t>Implementing the service</a:t>
            </a:r>
          </a:p>
          <a:p>
            <a:r>
              <a:rPr lang="en-GB" dirty="0"/>
              <a:t>Injecting the service</a:t>
            </a:r>
          </a:p>
          <a:p>
            <a:r>
              <a:rPr lang="en-GB" dirty="0"/>
              <a:t>Singleton service instance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4196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Summary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965" y="1257798"/>
            <a:ext cx="6233685" cy="2028576"/>
          </a:xfrm>
        </p:spPr>
        <p:txBody>
          <a:bodyPr>
            <a:normAutofit/>
          </a:bodyPr>
          <a:lstStyle/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Angular services and DI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Calling REST services</a:t>
            </a:r>
          </a:p>
        </p:txBody>
      </p:sp>
    </p:spTree>
    <p:extLst>
      <p:ext uri="{BB962C8B-B14F-4D97-AF65-F5344CB8AC3E}">
        <p14:creationId xmlns:p14="http://schemas.microsoft.com/office/powerpoint/2010/main" val="2552062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87803" y="927786"/>
            <a:ext cx="7811593" cy="3742941"/>
          </a:xfrm>
        </p:spPr>
        <p:txBody>
          <a:bodyPr/>
          <a:lstStyle/>
          <a:p>
            <a:r>
              <a:rPr lang="en-GB" dirty="0"/>
              <a:t>Don't put this kind of code in your components:</a:t>
            </a:r>
          </a:p>
          <a:p>
            <a:pPr lvl="1"/>
            <a:r>
              <a:rPr lang="en-GB" dirty="0"/>
              <a:t>Calling REST services</a:t>
            </a:r>
          </a:p>
          <a:p>
            <a:pPr lvl="1"/>
            <a:r>
              <a:rPr lang="en-GB" dirty="0"/>
              <a:t>Interacting with Web Sockets</a:t>
            </a:r>
          </a:p>
          <a:p>
            <a:pPr lvl="1"/>
            <a:r>
              <a:rPr lang="en-GB" dirty="0"/>
              <a:t>Accessing state in local storage</a:t>
            </a:r>
          </a:p>
          <a:p>
            <a:pPr lvl="1"/>
            <a:r>
              <a:rPr lang="en-GB" dirty="0"/>
              <a:t>Etc.</a:t>
            </a:r>
          </a:p>
          <a:p>
            <a:pPr lvl="1"/>
            <a:endParaRPr lang="en-GB" dirty="0"/>
          </a:p>
          <a:p>
            <a:r>
              <a:rPr lang="en-GB" dirty="0"/>
              <a:t>Instead:</a:t>
            </a:r>
          </a:p>
          <a:p>
            <a:pPr lvl="1"/>
            <a:r>
              <a:rPr lang="en-GB" dirty="0"/>
              <a:t>Put this functionality in reusable </a:t>
            </a:r>
            <a:r>
              <a:rPr lang="en-GB" i="1" dirty="0"/>
              <a:t>service</a:t>
            </a:r>
            <a:r>
              <a:rPr lang="en-GB" dirty="0"/>
              <a:t> </a:t>
            </a:r>
            <a:r>
              <a:rPr lang="en-GB" i="1" dirty="0"/>
              <a:t>classes</a:t>
            </a:r>
          </a:p>
          <a:p>
            <a:pPr lvl="1"/>
            <a:r>
              <a:rPr lang="en-GB" dirty="0"/>
              <a:t>Inject services into components, as needed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2607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Dependency Injection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Angular supports constructor dependency injection</a:t>
            </a:r>
          </a:p>
          <a:p>
            <a:pPr lvl="1"/>
            <a:r>
              <a:rPr lang="en-GB" dirty="0"/>
              <a:t>In your component constructor, define the services you want to be injected as parameters</a:t>
            </a:r>
          </a:p>
          <a:p>
            <a:pPr lvl="1"/>
            <a:r>
              <a:rPr lang="en-GB" dirty="0"/>
              <a:t>Angular will inject suitable objects</a:t>
            </a:r>
          </a:p>
          <a:p>
            <a:endParaRPr lang="en-GB" dirty="0"/>
          </a:p>
          <a:p>
            <a:r>
              <a:rPr lang="en-GB" dirty="0"/>
              <a:t>How does dependency injection work in Angular?</a:t>
            </a:r>
          </a:p>
          <a:p>
            <a:pPr lvl="1"/>
            <a:r>
              <a:rPr lang="en-GB" dirty="0"/>
              <a:t>By default, the root module </a:t>
            </a:r>
            <a:r>
              <a:rPr lang="en-GB" i="1" dirty="0"/>
              <a:t>provides</a:t>
            </a:r>
            <a:r>
              <a:rPr lang="en-GB" dirty="0"/>
              <a:t> (creates) services</a:t>
            </a:r>
          </a:p>
          <a:p>
            <a:pPr lvl="1"/>
            <a:r>
              <a:rPr lang="en-GB" dirty="0"/>
              <a:t>Angular injects services into component constructors</a:t>
            </a:r>
          </a:p>
          <a:p>
            <a:endParaRPr lang="en-GB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2902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Services and DI Example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Let's see an example of services and DI</a:t>
            </a:r>
          </a:p>
          <a:p>
            <a:pPr lvl="1"/>
            <a:r>
              <a:rPr lang="en-GB" dirty="0"/>
              <a:t>In the demo app, click the </a:t>
            </a:r>
            <a:r>
              <a:rPr lang="en-GB" b="1" dirty="0"/>
              <a:t>Services and DI </a:t>
            </a:r>
            <a:r>
              <a:rPr lang="en-GB" dirty="0"/>
              <a:t>link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E89F35-F52F-48F7-AB66-CF33668F4A13}"/>
              </a:ext>
            </a:extLst>
          </p:cNvPr>
          <p:cNvSpPr/>
          <p:nvPr/>
        </p:nvSpPr>
        <p:spPr>
          <a:xfrm>
            <a:off x="1420168" y="2003656"/>
            <a:ext cx="6236676" cy="248194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7B1CDB-7A52-44B5-9500-48C63D067900}"/>
              </a:ext>
            </a:extLst>
          </p:cNvPr>
          <p:cNvSpPr txBox="1"/>
          <p:nvPr/>
        </p:nvSpPr>
        <p:spPr>
          <a:xfrm>
            <a:off x="5504831" y="1856465"/>
            <a:ext cx="2332690" cy="307777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ProductListComponent</a:t>
            </a:r>
            <a:endParaRPr lang="en-GB" sz="1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F5B080-A9F7-41A3-A5DC-0450D2548034}"/>
              </a:ext>
            </a:extLst>
          </p:cNvPr>
          <p:cNvSpPr txBox="1"/>
          <p:nvPr/>
        </p:nvSpPr>
        <p:spPr>
          <a:xfrm>
            <a:off x="5304704" y="3104125"/>
            <a:ext cx="2429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ProductItemComponent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B1CE1C8-09FB-4E99-898E-75A22C7C1A65}"/>
              </a:ext>
            </a:extLst>
          </p:cNvPr>
          <p:cNvCxnSpPr>
            <a:cxnSpLocks/>
          </p:cNvCxnSpPr>
          <p:nvPr/>
        </p:nvCxnSpPr>
        <p:spPr>
          <a:xfrm flipH="1">
            <a:off x="3074799" y="3227873"/>
            <a:ext cx="2206460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BA474A7-A934-4FE9-B658-E8479AD69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984" y="2134287"/>
            <a:ext cx="1470580" cy="2267578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D42590D-8074-481F-BEE4-8CBC0B55E4C0}"/>
              </a:ext>
            </a:extLst>
          </p:cNvPr>
          <p:cNvCxnSpPr>
            <a:cxnSpLocks/>
          </p:cNvCxnSpPr>
          <p:nvPr/>
        </p:nvCxnSpPr>
        <p:spPr>
          <a:xfrm flipH="1" flipV="1">
            <a:off x="3064564" y="2636705"/>
            <a:ext cx="2223397" cy="55265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944FA82-F2C2-4477-9CAC-8160840C162E}"/>
              </a:ext>
            </a:extLst>
          </p:cNvPr>
          <p:cNvCxnSpPr>
            <a:cxnSpLocks/>
          </p:cNvCxnSpPr>
          <p:nvPr/>
        </p:nvCxnSpPr>
        <p:spPr>
          <a:xfrm flipH="1">
            <a:off x="3068105" y="3261379"/>
            <a:ext cx="2223397" cy="55265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D07DEAE-7967-434A-A7D9-4E6D1B7D0DCA}"/>
              </a:ext>
            </a:extLst>
          </p:cNvPr>
          <p:cNvCxnSpPr>
            <a:cxnSpLocks/>
          </p:cNvCxnSpPr>
          <p:nvPr/>
        </p:nvCxnSpPr>
        <p:spPr>
          <a:xfrm flipH="1">
            <a:off x="3064564" y="3308270"/>
            <a:ext cx="2226939" cy="95292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213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Generating a Service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We've put the responsibility for "getting products" into the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ProductService</a:t>
            </a:r>
            <a:r>
              <a:rPr lang="en-GB" altLang="en-US" dirty="0"/>
              <a:t> class</a:t>
            </a:r>
          </a:p>
          <a:p>
            <a:pPr lvl="1"/>
            <a:endParaRPr lang="en-GB" altLang="en-US" dirty="0"/>
          </a:p>
          <a:p>
            <a:r>
              <a:rPr lang="en-GB" altLang="en-US" dirty="0"/>
              <a:t>We used Angular CLI to generate the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ProductService</a:t>
            </a:r>
            <a:r>
              <a:rPr lang="en-GB" altLang="en-US" dirty="0"/>
              <a:t> class as follows: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4A43142-4953-413F-B83B-E21F05B487D3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CC576C-4CE7-4A4C-94AF-4D3275A36357}"/>
              </a:ext>
            </a:extLst>
          </p:cNvPr>
          <p:cNvSpPr txBox="1"/>
          <p:nvPr/>
        </p:nvSpPr>
        <p:spPr>
          <a:xfrm>
            <a:off x="1425837" y="2823767"/>
            <a:ext cx="6741179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 g service product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929E0D5D-7609-47B9-A263-EAAA27DBEE23}"/>
              </a:ext>
            </a:extLst>
          </p:cNvPr>
          <p:cNvSpPr/>
          <p:nvPr/>
        </p:nvSpPr>
        <p:spPr>
          <a:xfrm>
            <a:off x="1690499" y="3160921"/>
            <a:ext cx="415344" cy="42500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884B96-8803-4F8A-A98D-8AEBB9A80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837" y="3628191"/>
            <a:ext cx="6741179" cy="45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001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the Service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Here's our implementation of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ProductService</a:t>
            </a:r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Note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providedIn</a:t>
            </a:r>
            <a:r>
              <a:rPr lang="en-GB" dirty="0"/>
              <a:t> property 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@Injectable()</a:t>
            </a:r>
          </a:p>
          <a:p>
            <a:pPr lvl="1"/>
            <a:r>
              <a:rPr lang="en-GB" dirty="0"/>
              <a:t>Specifies the service will be provided by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'root'</a:t>
            </a:r>
            <a:r>
              <a:rPr lang="en-GB" dirty="0"/>
              <a:t>, i.e. the root module in the application</a:t>
            </a:r>
          </a:p>
          <a:p>
            <a:endParaRPr lang="en-GB" alt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4A43142-4953-413F-B83B-E21F05B487D3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2643F8FC-3F34-44F1-B54F-7FE77426A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2397865"/>
            <a:ext cx="7298021" cy="2285724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{ Injectable } from '@angular/core';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{ Product } from './product'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@Injectable({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providedIn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'root'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ProductService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getProducts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(): Array&lt;Product&gt;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var products: Array&lt;Product&gt; = […];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products;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8B22F4-2484-4E4A-BFB1-5EE550C7F407}"/>
              </a:ext>
            </a:extLst>
          </p:cNvPr>
          <p:cNvSpPr txBox="1"/>
          <p:nvPr/>
        </p:nvSpPr>
        <p:spPr>
          <a:xfrm>
            <a:off x="6828597" y="4408686"/>
            <a:ext cx="1858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product.service.ts</a:t>
            </a:r>
            <a:endParaRPr lang="en-GB" sz="12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650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Injecting the Service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You can inject service(s) into a component constructor as follows:</a:t>
            </a:r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4A43142-4953-413F-B83B-E21F05B487D3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2643F8FC-3F34-44F1-B54F-7FE77426A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1694730"/>
            <a:ext cx="7298021" cy="2285724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{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ProductService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from '../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product.service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@Component(…)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ProductListComponent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products: Array&lt;Product&gt;; 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constructor(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productService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ProductService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this.products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productService.getProducts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8B22F4-2484-4E4A-BFB1-5EE550C7F407}"/>
              </a:ext>
            </a:extLst>
          </p:cNvPr>
          <p:cNvSpPr txBox="1"/>
          <p:nvPr/>
        </p:nvSpPr>
        <p:spPr>
          <a:xfrm>
            <a:off x="6177777" y="3702208"/>
            <a:ext cx="2509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product-</a:t>
            </a:r>
            <a:r>
              <a:rPr lang="en-GB" sz="1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list.component.ts</a:t>
            </a:r>
            <a:endParaRPr lang="en-GB" sz="12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563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Singleton Service Instances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Recall the service class is decorated as follows:</a:t>
            </a:r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r>
              <a:rPr lang="en-GB" altLang="en-US" dirty="0"/>
              <a:t>This means the service object is </a:t>
            </a:r>
            <a:r>
              <a:rPr lang="en-GB" altLang="en-US" i="1" dirty="0"/>
              <a:t>provided</a:t>
            </a:r>
            <a:r>
              <a:rPr lang="en-GB" altLang="en-US" dirty="0"/>
              <a:t> (created) by the root module</a:t>
            </a:r>
          </a:p>
          <a:p>
            <a:pPr lvl="1"/>
            <a:r>
              <a:rPr lang="en-GB" dirty="0"/>
              <a:t>The service object is created as a singleton</a:t>
            </a:r>
          </a:p>
          <a:p>
            <a:pPr lvl="1"/>
            <a:r>
              <a:rPr lang="en-GB" dirty="0"/>
              <a:t>The same instance will be injected into all components</a:t>
            </a:r>
          </a:p>
          <a:p>
            <a:pPr lvl="1"/>
            <a:r>
              <a:rPr lang="en-GB" dirty="0"/>
              <a:t>Singleton is common for "infrastructure" services</a:t>
            </a:r>
            <a:endParaRPr lang="en-GB" alt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4A43142-4953-413F-B83B-E21F05B487D3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4E86B981-C404-4470-9F18-31B111DDF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3547" y="1358095"/>
            <a:ext cx="7298021" cy="808396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@Injectable({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providedIn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'root'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ProductService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{…}</a:t>
            </a:r>
          </a:p>
        </p:txBody>
      </p:sp>
    </p:spTree>
    <p:extLst>
      <p:ext uri="{BB962C8B-B14F-4D97-AF65-F5344CB8AC3E}">
        <p14:creationId xmlns:p14="http://schemas.microsoft.com/office/powerpoint/2010/main" val="843251106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5007</TotalTime>
  <Words>1188</Words>
  <Application>Microsoft Office PowerPoint</Application>
  <PresentationFormat>On-screen Show (16:9)</PresentationFormat>
  <Paragraphs>232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Courier New</vt:lpstr>
      <vt:lpstr>Open Sans</vt:lpstr>
      <vt:lpstr>Standard_LiveLessons_2017</vt:lpstr>
      <vt:lpstr>Additional Techniques</vt:lpstr>
      <vt:lpstr>Section 1:  Angular Services and DI</vt:lpstr>
      <vt:lpstr>Overview</vt:lpstr>
      <vt:lpstr>Dependency Injection</vt:lpstr>
      <vt:lpstr>Services and DI Example</vt:lpstr>
      <vt:lpstr>Generating a Service</vt:lpstr>
      <vt:lpstr>Implementing the Service </vt:lpstr>
      <vt:lpstr>Injecting the Service </vt:lpstr>
      <vt:lpstr>Singleton Service Instances</vt:lpstr>
      <vt:lpstr>Section 2:  Calling REST Services</vt:lpstr>
      <vt:lpstr>Overview</vt:lpstr>
      <vt:lpstr>REST Service Example</vt:lpstr>
      <vt:lpstr>Pinging the REST Service</vt:lpstr>
      <vt:lpstr>Example Angular REST Client</vt:lpstr>
      <vt:lpstr>Adding Support for REST Clients</vt:lpstr>
      <vt:lpstr>Calling a REST Service (1 of 2)</vt:lpstr>
      <vt:lpstr>Calling a REST Service (2 of 2)</vt:lpstr>
      <vt:lpstr>Consuming the REST Result</vt:lpstr>
      <vt:lpstr>Displaying the REST Result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229</cp:revision>
  <dcterms:created xsi:type="dcterms:W3CDTF">2015-09-28T19:52:00Z</dcterms:created>
  <dcterms:modified xsi:type="dcterms:W3CDTF">2022-08-01T04:09:37Z</dcterms:modified>
</cp:coreProperties>
</file>