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Lexend Deca"/>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exendDec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c83df3645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c83df364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c83df3645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c83df36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774373c09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774373c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774373c0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774373c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83df364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83df36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c83df3645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c83df36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c83df3645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c83df36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0b55b957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0b55b9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d3b6b96d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d3b6b96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3f93ef50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3f93ef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3f93ef50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3f93ef5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c83df3645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c83df364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83df3645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83df36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c83df3645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c83df364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3f93ef502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3f93ef5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3f93ef502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3f93ef5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900"/>
              <a:t>BUSINESS ANALYTICS AND PREDICTION</a:t>
            </a:r>
            <a:endParaRPr sz="4900"/>
          </a:p>
        </p:txBody>
      </p:sp>
      <p:pic>
        <p:nvPicPr>
          <p:cNvPr id="61" name="Google Shape;61;p13"/>
          <p:cNvPicPr preferRelativeResize="0"/>
          <p:nvPr/>
        </p:nvPicPr>
        <p:blipFill rotWithShape="1">
          <a:blip r:embed="rId3">
            <a:alphaModFix/>
          </a:blip>
          <a:srcRect b="0" l="18488" r="9460" t="0"/>
          <a:stretch/>
        </p:blipFill>
        <p:spPr>
          <a:xfrm>
            <a:off x="515557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2"/>
          <p:cNvPicPr preferRelativeResize="0"/>
          <p:nvPr/>
        </p:nvPicPr>
        <p:blipFill>
          <a:blip r:embed="rId3">
            <a:alphaModFix/>
          </a:blip>
          <a:stretch>
            <a:fillRect/>
          </a:stretch>
        </p:blipFill>
        <p:spPr>
          <a:xfrm>
            <a:off x="533350" y="349225"/>
            <a:ext cx="8077291" cy="444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3"/>
          <p:cNvPicPr preferRelativeResize="0"/>
          <p:nvPr/>
        </p:nvPicPr>
        <p:blipFill>
          <a:blip r:embed="rId3">
            <a:alphaModFix/>
          </a:blip>
          <a:stretch>
            <a:fillRect/>
          </a:stretch>
        </p:blipFill>
        <p:spPr>
          <a:xfrm>
            <a:off x="533350" y="349225"/>
            <a:ext cx="8077291" cy="444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ctrTitle"/>
          </p:nvPr>
        </p:nvSpPr>
        <p:spPr>
          <a:xfrm>
            <a:off x="661525" y="19918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r>
              <a:rPr lang="en"/>
              <a:t>.</a:t>
            </a:r>
            <a:endParaRPr/>
          </a:p>
          <a:p>
            <a:pPr indent="0" lvl="0" marL="0" rtl="0" algn="l">
              <a:spcBef>
                <a:spcPts val="0"/>
              </a:spcBef>
              <a:spcAft>
                <a:spcPts val="0"/>
              </a:spcAft>
              <a:buNone/>
            </a:pPr>
            <a:r>
              <a:rPr lang="en"/>
              <a:t>Predicting Sales</a:t>
            </a:r>
            <a:endParaRPr/>
          </a:p>
        </p:txBody>
      </p:sp>
      <p:pic>
        <p:nvPicPr>
          <p:cNvPr id="146" name="Google Shape;146;p24"/>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47" name="Google Shape;147;p24"/>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48" name="Google Shape;148;p24"/>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149" name="Google Shape;149;p24"/>
          <p:cNvPicPr preferRelativeResize="0"/>
          <p:nvPr/>
        </p:nvPicPr>
        <p:blipFill rotWithShape="1">
          <a:blip r:embed="rId6">
            <a:alphaModFix/>
          </a:blip>
          <a:srcRect b="0" l="5525" r="26925" t="0"/>
          <a:stretch/>
        </p:blipFill>
        <p:spPr>
          <a:xfrm>
            <a:off x="509042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580550" y="205975"/>
            <a:ext cx="63417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Sales Prediction?</a:t>
            </a:r>
            <a:endParaRPr/>
          </a:p>
        </p:txBody>
      </p:sp>
      <p:sp>
        <p:nvSpPr>
          <p:cNvPr id="155" name="Google Shape;155;p25"/>
          <p:cNvSpPr txBox="1"/>
          <p:nvPr>
            <p:ph idx="1" type="body"/>
          </p:nvPr>
        </p:nvSpPr>
        <p:spPr>
          <a:xfrm>
            <a:off x="580550" y="1352550"/>
            <a:ext cx="61275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A sales prediction is a prediction of future sales revenue. Sales prediction are usually based on historical data, industry trends, and the status of the current sales pipeline. </a:t>
            </a:r>
            <a:endParaRPr sz="1600"/>
          </a:p>
          <a:p>
            <a:pPr indent="0" lvl="0" marL="0" rtl="0" algn="l">
              <a:spcBef>
                <a:spcPts val="600"/>
              </a:spcBef>
              <a:spcAft>
                <a:spcPts val="0"/>
              </a:spcAft>
              <a:buNone/>
            </a:pPr>
            <a:r>
              <a:rPr lang="en" sz="1600"/>
              <a:t>Businesses use the sales forecast to estimate weekly, monthly, quarterly, and annual sales totals.</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We got 92% accuracy in the sales prediction</a:t>
            </a:r>
            <a:endParaRPr sz="1600"/>
          </a:p>
          <a:p>
            <a:pPr indent="0" lvl="0" marL="0" rtl="0" algn="l">
              <a:spcBef>
                <a:spcPts val="600"/>
              </a:spcBef>
              <a:spcAft>
                <a:spcPts val="0"/>
              </a:spcAft>
              <a:buNone/>
            </a:pPr>
            <a:r>
              <a:t/>
            </a:r>
            <a:endParaRPr sz="1600"/>
          </a:p>
        </p:txBody>
      </p:sp>
      <p:sp>
        <p:nvSpPr>
          <p:cNvPr id="156" name="Google Shape;156;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6"/>
          <p:cNvPicPr preferRelativeResize="0"/>
          <p:nvPr/>
        </p:nvPicPr>
        <p:blipFill>
          <a:blip r:embed="rId3">
            <a:alphaModFix/>
          </a:blip>
          <a:stretch>
            <a:fillRect/>
          </a:stretch>
        </p:blipFill>
        <p:spPr>
          <a:xfrm>
            <a:off x="383650" y="266838"/>
            <a:ext cx="8376700" cy="4609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661525" y="2306100"/>
            <a:ext cx="4263900" cy="53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a:t>
            </a:r>
            <a:endParaRPr/>
          </a:p>
        </p:txBody>
      </p:sp>
      <p:pic>
        <p:nvPicPr>
          <p:cNvPr id="168" name="Google Shape;168;p27"/>
          <p:cNvPicPr preferRelativeResize="0"/>
          <p:nvPr/>
        </p:nvPicPr>
        <p:blipFill rotWithShape="1">
          <a:blip r:embed="rId3">
            <a:alphaModFix/>
          </a:blip>
          <a:srcRect b="8368" l="0" r="0" t="8360"/>
          <a:stretch/>
        </p:blipFill>
        <p:spPr>
          <a:xfrm>
            <a:off x="509042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580550" y="205975"/>
            <a:ext cx="63417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Technologies Used</a:t>
            </a:r>
            <a:endParaRPr/>
          </a:p>
        </p:txBody>
      </p:sp>
      <p:sp>
        <p:nvSpPr>
          <p:cNvPr id="174" name="Google Shape;174;p28"/>
          <p:cNvSpPr txBox="1"/>
          <p:nvPr>
            <p:ph idx="1" type="body"/>
          </p:nvPr>
        </p:nvSpPr>
        <p:spPr>
          <a:xfrm>
            <a:off x="580550" y="1352550"/>
            <a:ext cx="61275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Language: Python</a:t>
            </a:r>
            <a:endParaRPr sz="1600"/>
          </a:p>
          <a:p>
            <a:pPr indent="0" lvl="0" marL="0" rtl="0" algn="l">
              <a:spcBef>
                <a:spcPts val="600"/>
              </a:spcBef>
              <a:spcAft>
                <a:spcPts val="0"/>
              </a:spcAft>
              <a:buNone/>
            </a:pPr>
            <a:r>
              <a:rPr lang="en" sz="1600"/>
              <a:t>Environment: Jupyter Notebook</a:t>
            </a:r>
            <a:endParaRPr sz="1600"/>
          </a:p>
          <a:p>
            <a:pPr indent="0" lvl="0" marL="0" rtl="0" algn="l">
              <a:spcBef>
                <a:spcPts val="600"/>
              </a:spcBef>
              <a:spcAft>
                <a:spcPts val="0"/>
              </a:spcAft>
              <a:buNone/>
            </a:pPr>
            <a:r>
              <a:rPr lang="en" sz="1600"/>
              <a:t>Algorithm: Long Short Term Memory (RNN)</a:t>
            </a:r>
            <a:endParaRPr sz="1600"/>
          </a:p>
          <a:p>
            <a:pPr indent="0" lvl="0" marL="0" rtl="0" algn="l">
              <a:spcBef>
                <a:spcPts val="600"/>
              </a:spcBef>
              <a:spcAft>
                <a:spcPts val="0"/>
              </a:spcAft>
              <a:buNone/>
            </a:pPr>
            <a:r>
              <a:rPr lang="en" sz="1600"/>
              <a:t>Libraries: </a:t>
            </a:r>
            <a:endParaRPr sz="1600"/>
          </a:p>
          <a:p>
            <a:pPr indent="-330200" lvl="0" marL="457200" rtl="0" algn="l">
              <a:spcBef>
                <a:spcPts val="600"/>
              </a:spcBef>
              <a:spcAft>
                <a:spcPts val="0"/>
              </a:spcAft>
              <a:buSzPts val="1600"/>
              <a:buChar char="⬡"/>
            </a:pPr>
            <a:r>
              <a:rPr lang="en" sz="1600"/>
              <a:t>Numpy</a:t>
            </a:r>
            <a:endParaRPr sz="1600"/>
          </a:p>
          <a:p>
            <a:pPr indent="-330200" lvl="0" marL="457200" rtl="0" algn="l">
              <a:spcBef>
                <a:spcPts val="0"/>
              </a:spcBef>
              <a:spcAft>
                <a:spcPts val="0"/>
              </a:spcAft>
              <a:buSzPts val="1600"/>
              <a:buChar char="⬡"/>
            </a:pPr>
            <a:r>
              <a:rPr lang="en" sz="1600"/>
              <a:t>Pandas</a:t>
            </a:r>
            <a:endParaRPr sz="1600"/>
          </a:p>
          <a:p>
            <a:pPr indent="-330200" lvl="0" marL="457200" rtl="0" algn="l">
              <a:spcBef>
                <a:spcPts val="0"/>
              </a:spcBef>
              <a:spcAft>
                <a:spcPts val="0"/>
              </a:spcAft>
              <a:buSzPts val="1600"/>
              <a:buChar char="⬡"/>
            </a:pPr>
            <a:r>
              <a:rPr lang="en" sz="1600"/>
              <a:t>Seaborn</a:t>
            </a:r>
            <a:endParaRPr sz="1600"/>
          </a:p>
          <a:p>
            <a:pPr indent="-330200" lvl="0" marL="457200" rtl="0" algn="l">
              <a:spcBef>
                <a:spcPts val="0"/>
              </a:spcBef>
              <a:spcAft>
                <a:spcPts val="0"/>
              </a:spcAft>
              <a:buSzPts val="1600"/>
              <a:buChar char="⬡"/>
            </a:pPr>
            <a:r>
              <a:rPr lang="en" sz="1600"/>
              <a:t>Matplotlib</a:t>
            </a:r>
            <a:endParaRPr sz="1600"/>
          </a:p>
          <a:p>
            <a:pPr indent="-330200" lvl="0" marL="457200" rtl="0" algn="l">
              <a:spcBef>
                <a:spcPts val="0"/>
              </a:spcBef>
              <a:spcAft>
                <a:spcPts val="0"/>
              </a:spcAft>
              <a:buSzPts val="1600"/>
              <a:buChar char="⬡"/>
            </a:pPr>
            <a:r>
              <a:rPr lang="en" sz="1600"/>
              <a:t>Plotly</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75" name="Google Shape;175;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4294967295" type="ctrTitle"/>
          </p:nvPr>
        </p:nvSpPr>
        <p:spPr>
          <a:xfrm>
            <a:off x="610800" y="2314050"/>
            <a:ext cx="2561100" cy="51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Flow Chart</a:t>
            </a:r>
            <a:endParaRPr/>
          </a:p>
        </p:txBody>
      </p:sp>
      <p:pic>
        <p:nvPicPr>
          <p:cNvPr id="181" name="Google Shape;181;p29"/>
          <p:cNvPicPr preferRelativeResize="0"/>
          <p:nvPr/>
        </p:nvPicPr>
        <p:blipFill>
          <a:blip r:embed="rId3">
            <a:alphaModFix/>
          </a:blip>
          <a:stretch>
            <a:fillRect/>
          </a:stretch>
        </p:blipFill>
        <p:spPr>
          <a:xfrm>
            <a:off x="3924363" y="152400"/>
            <a:ext cx="2271925" cy="4838700"/>
          </a:xfrm>
          <a:prstGeom prst="rect">
            <a:avLst/>
          </a:prstGeom>
          <a:noFill/>
          <a:ln>
            <a:noFill/>
          </a:ln>
        </p:spPr>
      </p:pic>
      <p:sp>
        <p:nvSpPr>
          <p:cNvPr id="182" name="Google Shape;182;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9"/>
          <p:cNvPicPr preferRelativeResize="0"/>
          <p:nvPr/>
        </p:nvPicPr>
        <p:blipFill>
          <a:blip r:embed="rId4">
            <a:alphaModFix/>
          </a:blip>
          <a:stretch>
            <a:fillRect/>
          </a:stretch>
        </p:blipFill>
        <p:spPr>
          <a:xfrm>
            <a:off x="6622225" y="-43350"/>
            <a:ext cx="1928125" cy="52301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4294967295" type="ctrTitle"/>
          </p:nvPr>
        </p:nvSpPr>
        <p:spPr>
          <a:xfrm>
            <a:off x="489500" y="336725"/>
            <a:ext cx="3962700" cy="51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LSTM Model (RNN)</a:t>
            </a:r>
            <a:endParaRPr/>
          </a:p>
        </p:txBody>
      </p:sp>
      <p:sp>
        <p:nvSpPr>
          <p:cNvPr id="189" name="Google Shape;189;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30"/>
          <p:cNvPicPr preferRelativeResize="0"/>
          <p:nvPr/>
        </p:nvPicPr>
        <p:blipFill rotWithShape="1">
          <a:blip r:embed="rId3">
            <a:alphaModFix/>
          </a:blip>
          <a:srcRect b="0" l="6601" r="33489" t="0"/>
          <a:stretch/>
        </p:blipFill>
        <p:spPr>
          <a:xfrm>
            <a:off x="509042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
        <p:nvSpPr>
          <p:cNvPr id="191" name="Google Shape;191;p30"/>
          <p:cNvSpPr txBox="1"/>
          <p:nvPr/>
        </p:nvSpPr>
        <p:spPr>
          <a:xfrm>
            <a:off x="489500" y="1273725"/>
            <a:ext cx="39627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Muli"/>
                <a:ea typeface="Muli"/>
                <a:cs typeface="Muli"/>
                <a:sym typeface="Muli"/>
              </a:rPr>
              <a:t>It is special kind of recurrent neural network that is capable of learning long term dependencies in data. This is achieved because the recurring module of the model has a combination of four layers interacting with each other.</a:t>
            </a:r>
            <a:endParaRPr sz="1600">
              <a:solidFill>
                <a:srgbClr val="FFFFFF"/>
              </a:solidFill>
              <a:latin typeface="Muli"/>
              <a:ea typeface="Muli"/>
              <a:cs typeface="Muli"/>
              <a:sym typeface="Muli"/>
            </a:endParaRPr>
          </a:p>
          <a:p>
            <a:pPr indent="0" lvl="0" marL="0" rtl="0" algn="l">
              <a:spcBef>
                <a:spcPts val="0"/>
              </a:spcBef>
              <a:spcAft>
                <a:spcPts val="0"/>
              </a:spcAft>
              <a:buNone/>
            </a:pPr>
            <a:r>
              <a:t/>
            </a:r>
            <a:endParaRPr sz="1600">
              <a:solidFill>
                <a:srgbClr val="FFFFFF"/>
              </a:solidFill>
              <a:latin typeface="Muli"/>
              <a:ea typeface="Muli"/>
              <a:cs typeface="Muli"/>
              <a:sym typeface="Muli"/>
            </a:endParaRPr>
          </a:p>
          <a:p>
            <a:pPr indent="0" lvl="0" marL="0" rtl="0" algn="l">
              <a:spcBef>
                <a:spcPts val="0"/>
              </a:spcBef>
              <a:spcAft>
                <a:spcPts val="0"/>
              </a:spcAft>
              <a:buNone/>
            </a:pPr>
            <a:r>
              <a:rPr lang="en" sz="1600">
                <a:solidFill>
                  <a:srgbClr val="FFFFFF"/>
                </a:solidFill>
                <a:latin typeface="Muli"/>
                <a:ea typeface="Muli"/>
                <a:cs typeface="Muli"/>
                <a:sym typeface="Muli"/>
              </a:rPr>
              <a:t>LSTM has the ability to remove or add information to the cell state, carefully regulated by structures called gates.</a:t>
            </a:r>
            <a:endParaRPr sz="1600">
              <a:solidFill>
                <a:srgbClr val="FFFFFF"/>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Questions</a:t>
            </a:r>
            <a:endParaRPr/>
          </a:p>
        </p:txBody>
      </p:sp>
      <p:sp>
        <p:nvSpPr>
          <p:cNvPr id="197" name="Google Shape;197;p31"/>
          <p:cNvSpPr txBox="1"/>
          <p:nvPr>
            <p:ph idx="1" type="body"/>
          </p:nvPr>
        </p:nvSpPr>
        <p:spPr>
          <a:xfrm>
            <a:off x="580550" y="1352550"/>
            <a:ext cx="61596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Why Customer Analysis?</a:t>
            </a:r>
            <a:endParaRPr sz="1600"/>
          </a:p>
          <a:p>
            <a:pPr indent="0" lvl="0" marL="0" rtl="0" algn="l">
              <a:spcBef>
                <a:spcPts val="600"/>
              </a:spcBef>
              <a:spcAft>
                <a:spcPts val="0"/>
              </a:spcAft>
              <a:buNone/>
            </a:pPr>
            <a:r>
              <a:rPr lang="en" sz="1600"/>
              <a:t>What benefits we can get with this project?</a:t>
            </a:r>
            <a:endParaRPr sz="1600"/>
          </a:p>
          <a:p>
            <a:pPr indent="0" lvl="0" marL="0" rtl="0" algn="l">
              <a:spcBef>
                <a:spcPts val="600"/>
              </a:spcBef>
              <a:spcAft>
                <a:spcPts val="0"/>
              </a:spcAft>
              <a:buNone/>
            </a:pPr>
            <a:r>
              <a:rPr lang="en" sz="1600"/>
              <a:t>What we have used to make this project?</a:t>
            </a:r>
            <a:endParaRPr sz="1600"/>
          </a:p>
          <a:p>
            <a:pPr indent="0" lvl="0" marL="0" rtl="0" algn="l">
              <a:spcBef>
                <a:spcPts val="600"/>
              </a:spcBef>
              <a:spcAft>
                <a:spcPts val="0"/>
              </a:spcAft>
              <a:buNone/>
            </a:pPr>
            <a:r>
              <a:rPr lang="en" sz="1600"/>
              <a:t>How this project can offer value to a Businesses?</a:t>
            </a:r>
            <a:endParaRPr sz="1600"/>
          </a:p>
          <a:p>
            <a:pPr indent="0" lvl="0" marL="0" rtl="0" algn="l">
              <a:spcBef>
                <a:spcPts val="600"/>
              </a:spcBef>
              <a:spcAft>
                <a:spcPts val="0"/>
              </a:spcAft>
              <a:buNone/>
            </a:pPr>
            <a:r>
              <a:rPr lang="en" sz="1600"/>
              <a:t>What are the extra cost for this project and is it worth it?</a:t>
            </a:r>
            <a:endParaRPr sz="1600"/>
          </a:p>
          <a:p>
            <a:pPr indent="0" lvl="0" marL="0" rtl="0" algn="l">
              <a:spcBef>
                <a:spcPts val="600"/>
              </a:spcBef>
              <a:spcAft>
                <a:spcPts val="0"/>
              </a:spcAft>
              <a:buNone/>
            </a:pPr>
            <a:r>
              <a:t/>
            </a:r>
            <a:endParaRPr sz="1600"/>
          </a:p>
        </p:txBody>
      </p:sp>
      <p:sp>
        <p:nvSpPr>
          <p:cNvPr id="198" name="Google Shape;198;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1440900" y="866400"/>
            <a:ext cx="4185600" cy="36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Know what your customers want most and what your company does best. Focus on where those two meet.</a:t>
            </a:r>
            <a:endParaRPr/>
          </a:p>
          <a:p>
            <a:pPr indent="0" lvl="0" marL="0" rtl="0" algn="l">
              <a:spcBef>
                <a:spcPts val="600"/>
              </a:spcBef>
              <a:spcAft>
                <a:spcPts val="0"/>
              </a:spcAft>
              <a:buNone/>
            </a:pPr>
            <a:r>
              <a:rPr lang="en" sz="1500"/>
              <a:t>-Kevin Stirtz</a:t>
            </a:r>
            <a:endParaRPr sz="1500"/>
          </a:p>
          <a:p>
            <a:pPr indent="0" lvl="0" marL="0" rtl="0" algn="l">
              <a:spcBef>
                <a:spcPts val="600"/>
              </a:spcBef>
              <a:spcAft>
                <a:spcPts val="0"/>
              </a:spcAft>
              <a:buNone/>
            </a:pPr>
            <a:r>
              <a:t/>
            </a:r>
            <a:endParaRPr/>
          </a:p>
        </p:txBody>
      </p:sp>
      <p:sp>
        <p:nvSpPr>
          <p:cNvPr id="67" name="Google Shape;67;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idx="4294967295" type="ctrTitle"/>
          </p:nvPr>
        </p:nvSpPr>
        <p:spPr>
          <a:xfrm>
            <a:off x="685800" y="13417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205" name="Google Shape;205;p32"/>
          <p:cNvSpPr txBox="1"/>
          <p:nvPr>
            <p:ph idx="4294967295" type="subTitle"/>
          </p:nvPr>
        </p:nvSpPr>
        <p:spPr>
          <a:xfrm>
            <a:off x="-4597000" y="316999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b="1" sz="1800">
              <a:latin typeface="Muli"/>
              <a:ea typeface="Muli"/>
              <a:cs typeface="Muli"/>
              <a:sym typeface="Muli"/>
            </a:endParaRPr>
          </a:p>
          <a:p>
            <a:pPr indent="0" lvl="0" marL="0" rtl="0" algn="l">
              <a:spcBef>
                <a:spcPts val="600"/>
              </a:spcBef>
              <a:spcAft>
                <a:spcPts val="0"/>
              </a:spcAft>
              <a:buNone/>
            </a:pPr>
            <a:r>
              <a:rPr lang="en" sz="1800"/>
              <a:t>You can find me at:</a:t>
            </a:r>
            <a:endParaRPr sz="1800"/>
          </a:p>
          <a:p>
            <a:pPr indent="0" lvl="0" marL="0" rtl="0" algn="l">
              <a:spcBef>
                <a:spcPts val="600"/>
              </a:spcBef>
              <a:spcAft>
                <a:spcPts val="0"/>
              </a:spcAft>
              <a:buNone/>
            </a:pPr>
            <a:r>
              <a:rPr lang="en" sz="1800"/>
              <a:t>@username</a:t>
            </a:r>
            <a:endParaRPr sz="1800"/>
          </a:p>
          <a:p>
            <a:pPr indent="0" lvl="0" marL="0" rtl="0" algn="l">
              <a:spcBef>
                <a:spcPts val="600"/>
              </a:spcBef>
              <a:spcAft>
                <a:spcPts val="0"/>
              </a:spcAft>
              <a:buNone/>
            </a:pPr>
            <a:r>
              <a:rPr lang="en" sz="1800"/>
              <a:t>user@mail.me</a:t>
            </a:r>
            <a:endParaRPr sz="1800"/>
          </a:p>
        </p:txBody>
      </p:sp>
      <p:pic>
        <p:nvPicPr>
          <p:cNvPr id="206" name="Google Shape;206;p32"/>
          <p:cNvPicPr preferRelativeResize="0"/>
          <p:nvPr/>
        </p:nvPicPr>
        <p:blipFill>
          <a:blip r:embed="rId3">
            <a:alphaModFix/>
          </a:blip>
          <a:stretch>
            <a:fillRect/>
          </a:stretch>
        </p:blipFill>
        <p:spPr>
          <a:xfrm>
            <a:off x="4782150" y="2584575"/>
            <a:ext cx="3171324" cy="1889775"/>
          </a:xfrm>
          <a:prstGeom prst="rect">
            <a:avLst/>
          </a:prstGeom>
          <a:noFill/>
          <a:ln>
            <a:noFill/>
          </a:ln>
        </p:spPr>
      </p:pic>
      <p:pic>
        <p:nvPicPr>
          <p:cNvPr id="207" name="Google Shape;207;p32"/>
          <p:cNvPicPr preferRelativeResize="0"/>
          <p:nvPr/>
        </p:nvPicPr>
        <p:blipFill>
          <a:blip r:embed="rId4">
            <a:alphaModFix/>
          </a:blip>
          <a:stretch>
            <a:fillRect/>
          </a:stretch>
        </p:blipFill>
        <p:spPr>
          <a:xfrm>
            <a:off x="6093451" y="1839980"/>
            <a:ext cx="548700" cy="1597701"/>
          </a:xfrm>
          <a:prstGeom prst="rect">
            <a:avLst/>
          </a:prstGeom>
          <a:noFill/>
          <a:ln>
            <a:noFill/>
          </a:ln>
        </p:spPr>
      </p:pic>
      <p:pic>
        <p:nvPicPr>
          <p:cNvPr id="208" name="Google Shape;208;p32"/>
          <p:cNvPicPr preferRelativeResize="0"/>
          <p:nvPr/>
        </p:nvPicPr>
        <p:blipFill>
          <a:blip r:embed="rId5">
            <a:alphaModFix/>
          </a:blip>
          <a:stretch>
            <a:fillRect/>
          </a:stretch>
        </p:blipFill>
        <p:spPr>
          <a:xfrm>
            <a:off x="6179209" y="560175"/>
            <a:ext cx="1279700" cy="1498275"/>
          </a:xfrm>
          <a:prstGeom prst="rect">
            <a:avLst/>
          </a:prstGeom>
          <a:noFill/>
          <a:ln>
            <a:noFill/>
          </a:ln>
        </p:spPr>
      </p:pic>
      <p:sp>
        <p:nvSpPr>
          <p:cNvPr id="209" name="Google Shape;209;p32"/>
          <p:cNvSpPr txBox="1"/>
          <p:nvPr/>
        </p:nvSpPr>
        <p:spPr>
          <a:xfrm>
            <a:off x="685788" y="3086075"/>
            <a:ext cx="3924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chemeClr val="lt1"/>
                </a:solidFill>
                <a:latin typeface="Lexend Deca"/>
                <a:ea typeface="Lexend Deca"/>
                <a:cs typeface="Lexend Deca"/>
                <a:sym typeface="Lexend Deca"/>
              </a:rPr>
              <a:t>Submitted By:</a:t>
            </a:r>
            <a:endParaRPr sz="3300">
              <a:solidFill>
                <a:schemeClr val="lt1"/>
              </a:solidFill>
              <a:latin typeface="Lexend Deca"/>
              <a:ea typeface="Lexend Deca"/>
              <a:cs typeface="Lexend Deca"/>
              <a:sym typeface="Lexend Deca"/>
            </a:endParaRPr>
          </a:p>
        </p:txBody>
      </p:sp>
      <p:sp>
        <p:nvSpPr>
          <p:cNvPr id="210" name="Google Shape;210;p32"/>
          <p:cNvSpPr txBox="1"/>
          <p:nvPr/>
        </p:nvSpPr>
        <p:spPr>
          <a:xfrm>
            <a:off x="685800" y="3727150"/>
            <a:ext cx="3171300" cy="10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2400">
                <a:solidFill>
                  <a:schemeClr val="lt1"/>
                </a:solidFill>
                <a:latin typeface="Muli"/>
                <a:ea typeface="Muli"/>
                <a:cs typeface="Muli"/>
                <a:sym typeface="Muli"/>
              </a:rPr>
              <a:t>Deepanshu Jayswal</a:t>
            </a:r>
            <a:endParaRPr b="1" sz="2400">
              <a:solidFill>
                <a:schemeClr val="lt1"/>
              </a:solidFill>
              <a:latin typeface="Muli"/>
              <a:ea typeface="Muli"/>
              <a:cs typeface="Muli"/>
              <a:sym typeface="Muli"/>
            </a:endParaRPr>
          </a:p>
          <a:p>
            <a:pPr indent="0" lvl="0" marL="0" rtl="0" algn="l">
              <a:lnSpc>
                <a:spcPct val="115000"/>
              </a:lnSpc>
              <a:spcBef>
                <a:spcPts val="600"/>
              </a:spcBef>
              <a:spcAft>
                <a:spcPts val="0"/>
              </a:spcAft>
              <a:buNone/>
            </a:pPr>
            <a:r>
              <a:rPr b="1" lang="en" sz="2400">
                <a:solidFill>
                  <a:schemeClr val="lt1"/>
                </a:solidFill>
                <a:latin typeface="Muli"/>
                <a:ea typeface="Muli"/>
                <a:cs typeface="Muli"/>
                <a:sym typeface="Muli"/>
              </a:rPr>
              <a:t>1728263</a:t>
            </a:r>
            <a:endParaRPr b="1" sz="2400">
              <a:solidFill>
                <a:schemeClr val="lt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675075" y="19918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Customer Analysis</a:t>
            </a:r>
            <a:endParaRPr/>
          </a:p>
        </p:txBody>
      </p:sp>
      <p:sp>
        <p:nvSpPr>
          <p:cNvPr id="73" name="Google Shape;73;p15"/>
          <p:cNvSpPr txBox="1"/>
          <p:nvPr>
            <p:ph idx="1" type="subTitle"/>
          </p:nvPr>
        </p:nvSpPr>
        <p:spPr>
          <a:xfrm>
            <a:off x="-5754275" y="4009254"/>
            <a:ext cx="4263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Let’s start with the first set of slides</a:t>
            </a:r>
            <a:endParaRPr/>
          </a:p>
        </p:txBody>
      </p:sp>
      <p:pic>
        <p:nvPicPr>
          <p:cNvPr id="74" name="Google Shape;74;p15"/>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75" name="Google Shape;75;p15"/>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6" name="Google Shape;76;p15"/>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77" name="Google Shape;77;p15"/>
          <p:cNvPicPr preferRelativeResize="0"/>
          <p:nvPr/>
        </p:nvPicPr>
        <p:blipFill rotWithShape="1">
          <a:blip r:embed="rId6">
            <a:alphaModFix/>
          </a:blip>
          <a:srcRect b="14331" l="0" r="0" t="14331"/>
          <a:stretch/>
        </p:blipFill>
        <p:spPr>
          <a:xfrm>
            <a:off x="510382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Customer Analysis</a:t>
            </a:r>
            <a:endParaRPr/>
          </a:p>
        </p:txBody>
      </p:sp>
      <p:sp>
        <p:nvSpPr>
          <p:cNvPr id="83" name="Google Shape;83;p16"/>
          <p:cNvSpPr txBox="1"/>
          <p:nvPr>
            <p:ph idx="1" type="body"/>
          </p:nvPr>
        </p:nvSpPr>
        <p:spPr>
          <a:xfrm>
            <a:off x="644850" y="1374000"/>
            <a:ext cx="61488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Customer analysis combines qualitative and quantitative research methods with the goal of better understanding of your customer base. Knowing what makes your customers tick means you’ll be able to cater to their specific needs.</a:t>
            </a:r>
            <a:endParaRPr sz="1600"/>
          </a:p>
          <a:p>
            <a:pPr indent="-330200" lvl="0" marL="457200" rtl="0" algn="l">
              <a:spcBef>
                <a:spcPts val="600"/>
              </a:spcBef>
              <a:spcAft>
                <a:spcPts val="0"/>
              </a:spcAft>
              <a:buSzPts val="1600"/>
              <a:buChar char="⬡"/>
            </a:pPr>
            <a:r>
              <a:rPr lang="en" sz="1600"/>
              <a:t>Identifying who your customers are.</a:t>
            </a:r>
            <a:endParaRPr sz="1600"/>
          </a:p>
          <a:p>
            <a:pPr indent="-330200" lvl="0" marL="457200" rtl="0" algn="l">
              <a:spcBef>
                <a:spcPts val="0"/>
              </a:spcBef>
              <a:spcAft>
                <a:spcPts val="0"/>
              </a:spcAft>
              <a:buSzPts val="1600"/>
              <a:buChar char="⬡"/>
            </a:pPr>
            <a:r>
              <a:rPr lang="en" sz="1600"/>
              <a:t>Discovering their needs and their pain points.</a:t>
            </a:r>
            <a:endParaRPr sz="1600"/>
          </a:p>
          <a:p>
            <a:pPr indent="-330200" lvl="0" marL="457200" rtl="0" algn="l">
              <a:spcBef>
                <a:spcPts val="0"/>
              </a:spcBef>
              <a:spcAft>
                <a:spcPts val="0"/>
              </a:spcAft>
              <a:buSzPts val="1600"/>
              <a:buChar char="⬡"/>
            </a:pPr>
            <a:r>
              <a:rPr lang="en" sz="1600"/>
              <a:t>Grouping customers according to similar traits and behaviors.</a:t>
            </a:r>
            <a:endParaRPr sz="1600"/>
          </a:p>
          <a:p>
            <a:pPr indent="-330200" lvl="0" marL="457200" rtl="0" algn="l">
              <a:spcBef>
                <a:spcPts val="0"/>
              </a:spcBef>
              <a:spcAft>
                <a:spcPts val="0"/>
              </a:spcAft>
              <a:buSzPts val="1600"/>
              <a:buChar char="⬡"/>
            </a:pPr>
            <a:r>
              <a:rPr lang="en" sz="1600"/>
              <a:t>Creating a profile of your ideal customer(s).</a:t>
            </a:r>
            <a:endParaRPr sz="1600"/>
          </a:p>
          <a:p>
            <a:pPr indent="0" lvl="0" marL="0" rtl="0" algn="l">
              <a:spcBef>
                <a:spcPts val="600"/>
              </a:spcBef>
              <a:spcAft>
                <a:spcPts val="0"/>
              </a:spcAft>
              <a:buNone/>
            </a:pPr>
            <a:r>
              <a:t/>
            </a:r>
            <a:endParaRPr sz="1600"/>
          </a:p>
        </p:txBody>
      </p:sp>
      <p:sp>
        <p:nvSpPr>
          <p:cNvPr id="84" name="Google Shape;84;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7"/>
          <p:cNvPicPr preferRelativeResize="0"/>
          <p:nvPr/>
        </p:nvPicPr>
        <p:blipFill rotWithShape="1">
          <a:blip r:embed="rId3">
            <a:alphaModFix/>
          </a:blip>
          <a:srcRect b="9808" l="3808" r="6577" t="5265"/>
          <a:stretch/>
        </p:blipFill>
        <p:spPr>
          <a:xfrm>
            <a:off x="0" y="0"/>
            <a:ext cx="4499775" cy="2346725"/>
          </a:xfrm>
          <a:prstGeom prst="rect">
            <a:avLst/>
          </a:prstGeom>
          <a:noFill/>
          <a:ln>
            <a:noFill/>
          </a:ln>
        </p:spPr>
      </p:pic>
      <p:pic>
        <p:nvPicPr>
          <p:cNvPr id="91" name="Google Shape;91;p17"/>
          <p:cNvPicPr preferRelativeResize="0"/>
          <p:nvPr/>
        </p:nvPicPr>
        <p:blipFill rotWithShape="1">
          <a:blip r:embed="rId4">
            <a:alphaModFix/>
          </a:blip>
          <a:srcRect b="10224" l="4442" r="6343" t="5826"/>
          <a:stretch/>
        </p:blipFill>
        <p:spPr>
          <a:xfrm>
            <a:off x="4612150" y="0"/>
            <a:ext cx="4531855" cy="2346725"/>
          </a:xfrm>
          <a:prstGeom prst="rect">
            <a:avLst/>
          </a:prstGeom>
          <a:noFill/>
          <a:ln>
            <a:noFill/>
          </a:ln>
        </p:spPr>
      </p:pic>
      <p:pic>
        <p:nvPicPr>
          <p:cNvPr id="92" name="Google Shape;92;p17"/>
          <p:cNvPicPr preferRelativeResize="0"/>
          <p:nvPr/>
        </p:nvPicPr>
        <p:blipFill rotWithShape="1">
          <a:blip r:embed="rId5">
            <a:alphaModFix/>
          </a:blip>
          <a:srcRect b="9813" l="2599" r="6837" t="2957"/>
          <a:stretch/>
        </p:blipFill>
        <p:spPr>
          <a:xfrm>
            <a:off x="0" y="2758390"/>
            <a:ext cx="4499775" cy="2385061"/>
          </a:xfrm>
          <a:prstGeom prst="rect">
            <a:avLst/>
          </a:prstGeom>
          <a:noFill/>
          <a:ln>
            <a:noFill/>
          </a:ln>
        </p:spPr>
      </p:pic>
      <p:pic>
        <p:nvPicPr>
          <p:cNvPr id="93" name="Google Shape;93;p17"/>
          <p:cNvPicPr preferRelativeResize="0"/>
          <p:nvPr/>
        </p:nvPicPr>
        <p:blipFill rotWithShape="1">
          <a:blip r:embed="rId6">
            <a:alphaModFix/>
          </a:blip>
          <a:srcRect b="9728" l="3334" r="7019" t="4478"/>
          <a:stretch/>
        </p:blipFill>
        <p:spPr>
          <a:xfrm>
            <a:off x="4644225" y="2773706"/>
            <a:ext cx="4499775" cy="23697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8"/>
          <p:cNvPicPr preferRelativeResize="0"/>
          <p:nvPr/>
        </p:nvPicPr>
        <p:blipFill rotWithShape="1">
          <a:blip r:embed="rId3">
            <a:alphaModFix/>
          </a:blip>
          <a:srcRect b="10135" l="3897" r="1513" t="5397"/>
          <a:stretch/>
        </p:blipFill>
        <p:spPr>
          <a:xfrm>
            <a:off x="0" y="0"/>
            <a:ext cx="4445554" cy="2239575"/>
          </a:xfrm>
          <a:prstGeom prst="rect">
            <a:avLst/>
          </a:prstGeom>
          <a:noFill/>
          <a:ln>
            <a:noFill/>
          </a:ln>
        </p:spPr>
      </p:pic>
      <p:pic>
        <p:nvPicPr>
          <p:cNvPr id="100" name="Google Shape;100;p18"/>
          <p:cNvPicPr preferRelativeResize="0"/>
          <p:nvPr/>
        </p:nvPicPr>
        <p:blipFill rotWithShape="1">
          <a:blip r:embed="rId4">
            <a:alphaModFix/>
          </a:blip>
          <a:srcRect b="10950" l="4265" r="6120" t="5965"/>
          <a:stretch/>
        </p:blipFill>
        <p:spPr>
          <a:xfrm>
            <a:off x="4586475" y="0"/>
            <a:ext cx="4557525" cy="2239575"/>
          </a:xfrm>
          <a:prstGeom prst="rect">
            <a:avLst/>
          </a:prstGeom>
          <a:noFill/>
          <a:ln>
            <a:noFill/>
          </a:ln>
        </p:spPr>
      </p:pic>
      <p:pic>
        <p:nvPicPr>
          <p:cNvPr id="101" name="Google Shape;101;p18"/>
          <p:cNvPicPr preferRelativeResize="0"/>
          <p:nvPr/>
        </p:nvPicPr>
        <p:blipFill rotWithShape="1">
          <a:blip r:embed="rId5">
            <a:alphaModFix/>
          </a:blip>
          <a:srcRect b="7832" l="3502" r="0" t="5997"/>
          <a:stretch/>
        </p:blipFill>
        <p:spPr>
          <a:xfrm>
            <a:off x="0" y="2903875"/>
            <a:ext cx="4445549" cy="2239575"/>
          </a:xfrm>
          <a:prstGeom prst="rect">
            <a:avLst/>
          </a:prstGeom>
          <a:noFill/>
          <a:ln>
            <a:noFill/>
          </a:ln>
        </p:spPr>
      </p:pic>
      <p:pic>
        <p:nvPicPr>
          <p:cNvPr id="102" name="Google Shape;102;p18"/>
          <p:cNvPicPr preferRelativeResize="0"/>
          <p:nvPr/>
        </p:nvPicPr>
        <p:blipFill rotWithShape="1">
          <a:blip r:embed="rId6">
            <a:alphaModFix/>
          </a:blip>
          <a:srcRect b="10925" l="4548" r="7127" t="5286"/>
          <a:stretch/>
        </p:blipFill>
        <p:spPr>
          <a:xfrm>
            <a:off x="4586475" y="2903925"/>
            <a:ext cx="4557525" cy="223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9"/>
          <p:cNvPicPr preferRelativeResize="0"/>
          <p:nvPr/>
        </p:nvPicPr>
        <p:blipFill rotWithShape="1">
          <a:blip r:embed="rId3">
            <a:alphaModFix/>
          </a:blip>
          <a:srcRect b="7725" l="3706" r="6992" t="5272"/>
          <a:stretch/>
        </p:blipFill>
        <p:spPr>
          <a:xfrm>
            <a:off x="0" y="0"/>
            <a:ext cx="4307701" cy="2309546"/>
          </a:xfrm>
          <a:prstGeom prst="rect">
            <a:avLst/>
          </a:prstGeom>
          <a:noFill/>
          <a:ln>
            <a:noFill/>
          </a:ln>
        </p:spPr>
      </p:pic>
      <p:pic>
        <p:nvPicPr>
          <p:cNvPr id="109" name="Google Shape;109;p19"/>
          <p:cNvPicPr preferRelativeResize="0"/>
          <p:nvPr/>
        </p:nvPicPr>
        <p:blipFill rotWithShape="1">
          <a:blip r:embed="rId4">
            <a:alphaModFix/>
          </a:blip>
          <a:srcRect b="8979" l="4343" r="7363" t="5499"/>
          <a:stretch/>
        </p:blipFill>
        <p:spPr>
          <a:xfrm>
            <a:off x="0" y="2847475"/>
            <a:ext cx="4307701" cy="2295975"/>
          </a:xfrm>
          <a:prstGeom prst="rect">
            <a:avLst/>
          </a:prstGeom>
          <a:noFill/>
          <a:ln>
            <a:noFill/>
          </a:ln>
        </p:spPr>
      </p:pic>
      <p:pic>
        <p:nvPicPr>
          <p:cNvPr id="110" name="Google Shape;110;p19"/>
          <p:cNvPicPr preferRelativeResize="0"/>
          <p:nvPr/>
        </p:nvPicPr>
        <p:blipFill rotWithShape="1">
          <a:blip r:embed="rId5">
            <a:alphaModFix/>
          </a:blip>
          <a:srcRect b="10398" l="3075" r="6213" t="5063"/>
          <a:stretch/>
        </p:blipFill>
        <p:spPr>
          <a:xfrm>
            <a:off x="4432011" y="2833950"/>
            <a:ext cx="4711990" cy="2309550"/>
          </a:xfrm>
          <a:prstGeom prst="rect">
            <a:avLst/>
          </a:prstGeom>
          <a:noFill/>
          <a:ln>
            <a:noFill/>
          </a:ln>
        </p:spPr>
      </p:pic>
      <p:pic>
        <p:nvPicPr>
          <p:cNvPr id="111" name="Google Shape;111;p19"/>
          <p:cNvPicPr preferRelativeResize="0"/>
          <p:nvPr/>
        </p:nvPicPr>
        <p:blipFill rotWithShape="1">
          <a:blip r:embed="rId6">
            <a:alphaModFix/>
          </a:blip>
          <a:srcRect b="10294" l="3261" r="6404" t="4628"/>
          <a:stretch/>
        </p:blipFill>
        <p:spPr>
          <a:xfrm>
            <a:off x="4432000" y="0"/>
            <a:ext cx="4711999" cy="230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ctrTitle"/>
          </p:nvPr>
        </p:nvSpPr>
        <p:spPr>
          <a:xfrm>
            <a:off x="675100" y="19918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a:t>
            </a:r>
            <a:r>
              <a:rPr lang="en"/>
              <a:t>.</a:t>
            </a:r>
            <a:endParaRPr/>
          </a:p>
          <a:p>
            <a:pPr indent="0" lvl="0" marL="0" rtl="0" algn="l">
              <a:spcBef>
                <a:spcPts val="0"/>
              </a:spcBef>
              <a:spcAft>
                <a:spcPts val="0"/>
              </a:spcAft>
              <a:buNone/>
            </a:pPr>
            <a:r>
              <a:rPr lang="en"/>
              <a:t>Customer Segmentation</a:t>
            </a:r>
            <a:endParaRPr/>
          </a:p>
        </p:txBody>
      </p:sp>
      <p:sp>
        <p:nvSpPr>
          <p:cNvPr id="117" name="Google Shape;117;p20"/>
          <p:cNvSpPr txBox="1"/>
          <p:nvPr>
            <p:ph idx="1" type="subTitle"/>
          </p:nvPr>
        </p:nvSpPr>
        <p:spPr>
          <a:xfrm>
            <a:off x="-4414850" y="4437879"/>
            <a:ext cx="4263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Let’s start with the first set of slides</a:t>
            </a:r>
            <a:endParaRPr/>
          </a:p>
        </p:txBody>
      </p:sp>
      <p:pic>
        <p:nvPicPr>
          <p:cNvPr id="118" name="Google Shape;118;p20"/>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19" name="Google Shape;119;p20"/>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20" name="Google Shape;120;p20"/>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121" name="Google Shape;121;p20"/>
          <p:cNvPicPr preferRelativeResize="0"/>
          <p:nvPr/>
        </p:nvPicPr>
        <p:blipFill rotWithShape="1">
          <a:blip r:embed="rId6">
            <a:alphaModFix/>
          </a:blip>
          <a:srcRect b="0" l="14096" r="14089" t="0"/>
          <a:stretch/>
        </p:blipFill>
        <p:spPr>
          <a:xfrm>
            <a:off x="509042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580550" y="205975"/>
            <a:ext cx="63417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Market Segmentation?</a:t>
            </a:r>
            <a:endParaRPr/>
          </a:p>
        </p:txBody>
      </p:sp>
      <p:sp>
        <p:nvSpPr>
          <p:cNvPr id="127" name="Google Shape;127;p21"/>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Market segmentation is the process of dividing up the total market based on identifiable characteristics, which have common needs. You can also apply the concept of market segmentation to your customers. For example, you can segment your customers based on the cost to service, the size of the average sale or the number of transactions.</a:t>
            </a:r>
            <a:endParaRPr sz="1600"/>
          </a:p>
          <a:p>
            <a:pPr indent="0" lvl="0" marL="0" rtl="0" algn="l">
              <a:spcBef>
                <a:spcPts val="600"/>
              </a:spcBef>
              <a:spcAft>
                <a:spcPts val="0"/>
              </a:spcAft>
              <a:buNone/>
            </a:pPr>
            <a:r>
              <a:t/>
            </a:r>
            <a:endParaRPr sz="1600"/>
          </a:p>
        </p:txBody>
      </p:sp>
      <p:sp>
        <p:nvSpPr>
          <p:cNvPr id="128" name="Google Shape;12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