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73" r:id="rId2"/>
    <p:sldId id="289" r:id="rId3"/>
    <p:sldId id="288" r:id="rId4"/>
    <p:sldId id="258" r:id="rId5"/>
    <p:sldId id="259" r:id="rId6"/>
    <p:sldId id="260" r:id="rId7"/>
    <p:sldId id="274" r:id="rId8"/>
    <p:sldId id="261" r:id="rId9"/>
    <p:sldId id="262" r:id="rId10"/>
    <p:sldId id="275" r:id="rId11"/>
    <p:sldId id="263" r:id="rId12"/>
    <p:sldId id="276" r:id="rId13"/>
    <p:sldId id="277" r:id="rId14"/>
    <p:sldId id="264" r:id="rId15"/>
    <p:sldId id="278" r:id="rId16"/>
    <p:sldId id="279" r:id="rId17"/>
    <p:sldId id="280" r:id="rId18"/>
    <p:sldId id="281" r:id="rId19"/>
    <p:sldId id="265" r:id="rId20"/>
    <p:sldId id="282" r:id="rId21"/>
    <p:sldId id="283" r:id="rId22"/>
    <p:sldId id="284" r:id="rId23"/>
    <p:sldId id="266" r:id="rId24"/>
    <p:sldId id="267" r:id="rId25"/>
    <p:sldId id="285" r:id="rId26"/>
    <p:sldId id="286" r:id="rId27"/>
    <p:sldId id="287" r:id="rId28"/>
    <p:sldId id="268" r:id="rId29"/>
    <p:sldId id="269" r:id="rId30"/>
    <p:sldId id="270" r:id="rId31"/>
    <p:sldId id="271" r:id="rId32"/>
    <p:sldId id="2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C57178-FFEC-4904-B7D7-8A0BDE071507}" type="datetimeFigureOut">
              <a:rPr lang="fr-FR" smtClean="0"/>
              <a:t>17/01/2025</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04745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22615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420521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000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387585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EC57178-FFEC-4904-B7D7-8A0BDE071507}" type="datetimeFigureOut">
              <a:rPr lang="fr-FR" smtClean="0"/>
              <a:t>17/01/2025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52728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EC57178-FFEC-4904-B7D7-8A0BDE071507}" type="datetimeFigureOut">
              <a:rPr lang="fr-FR" smtClean="0"/>
              <a:t>17/01/2025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1258683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EC57178-FFEC-4904-B7D7-8A0BDE071507}" type="datetimeFigureOut">
              <a:rPr lang="fr-FR" smtClean="0"/>
              <a:t>17/01/2025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895438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EC57178-FFEC-4904-B7D7-8A0BDE071507}" type="datetimeFigureOut">
              <a:rPr lang="fr-FR" smtClean="0"/>
              <a:t>17/01/2025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198661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EC57178-FFEC-4904-B7D7-8A0BDE071507}" type="datetimeFigureOut">
              <a:rPr lang="fr-FR" smtClean="0"/>
              <a:t>17/01/2025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02068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EC57178-FFEC-4904-B7D7-8A0BDE071507}" type="datetimeFigureOut">
              <a:rPr lang="fr-FR" smtClean="0"/>
              <a:t>17/01/2025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41588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395165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EC57178-FFEC-4904-B7D7-8A0BDE071507}" type="datetimeFigureOut">
              <a:rPr lang="fr-FR" smtClean="0"/>
              <a:t>17/01/2025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59173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EC57178-FFEC-4904-B7D7-8A0BDE071507}" type="datetimeFigureOut">
              <a:rPr lang="fr-FR" smtClean="0"/>
              <a:t>17/01/2025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309190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57178-FFEC-4904-B7D7-8A0BDE071507}" type="datetimeFigureOut">
              <a:rPr lang="fr-FR" smtClean="0"/>
              <a:t>17/01/2025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96799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216729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EC57178-FFEC-4904-B7D7-8A0BDE071507}" type="datetimeFigureOut">
              <a:rPr lang="fr-FR" smtClean="0"/>
              <a:t>17/01/2025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B5DDA51-C502-44FC-9117-C2A971AF140E}" type="slidenum">
              <a:rPr lang="fr-FR" smtClean="0"/>
              <a:t>‹N°›</a:t>
            </a:fld>
            <a:endParaRPr lang="fr-FR"/>
          </a:p>
        </p:txBody>
      </p:sp>
    </p:spTree>
    <p:extLst>
      <p:ext uri="{BB962C8B-B14F-4D97-AF65-F5344CB8AC3E}">
        <p14:creationId xmlns:p14="http://schemas.microsoft.com/office/powerpoint/2010/main" val="114968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57178-FFEC-4904-B7D7-8A0BDE071507}" type="datetimeFigureOut">
              <a:rPr lang="fr-FR" smtClean="0"/>
              <a:t>17/01/2025</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5DDA51-C502-44FC-9117-C2A971AF140E}" type="slidenum">
              <a:rPr lang="fr-FR" smtClean="0"/>
              <a:t>‹N°›</a:t>
            </a:fld>
            <a:endParaRPr lang="fr-FR"/>
          </a:p>
        </p:txBody>
      </p:sp>
    </p:spTree>
    <p:extLst>
      <p:ext uri="{BB962C8B-B14F-4D97-AF65-F5344CB8AC3E}">
        <p14:creationId xmlns:p14="http://schemas.microsoft.com/office/powerpoint/2010/main" val="155425556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help.ubuntu.com/community/SSL" TargetMode="External"/><Relationship Id="rId2" Type="http://schemas.openxmlformats.org/officeDocument/2006/relationships/hyperlink" Target="https://www.openssl.org/docs/" TargetMode="External"/><Relationship Id="rId1" Type="http://schemas.openxmlformats.org/officeDocument/2006/relationships/slideLayout" Target="../slideLayouts/slideLayout2.xml"/><Relationship Id="rId4" Type="http://schemas.openxmlformats.org/officeDocument/2006/relationships/hyperlink" Target="https://docs.microsoft.com/en-us/windows/security/information-protection/ertificte-managemen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00DBB-A75F-4225-BDCC-DCB8B3452931}"/>
              </a:ext>
            </a:extLst>
          </p:cNvPr>
          <p:cNvSpPr>
            <a:spLocks noGrp="1"/>
          </p:cNvSpPr>
          <p:nvPr>
            <p:ph type="title"/>
          </p:nvPr>
        </p:nvSpPr>
        <p:spPr>
          <a:xfrm>
            <a:off x="630145" y="2070847"/>
            <a:ext cx="10515600" cy="1089212"/>
          </a:xfrm>
        </p:spPr>
        <p:txBody>
          <a:bodyPr>
            <a:normAutofit/>
          </a:bodyPr>
          <a:lstStyle/>
          <a:p>
            <a:pPr algn="ctr"/>
            <a:r>
              <a:rPr lang="fr-FR" sz="5400" b="1" dirty="0">
                <a:latin typeface="Arial Black" panose="020B0A04020102020204" pitchFamily="34" charset="0"/>
              </a:rPr>
              <a:t>MISE EN PLACE D’UNE PKI</a:t>
            </a:r>
          </a:p>
        </p:txBody>
      </p:sp>
      <p:sp>
        <p:nvSpPr>
          <p:cNvPr id="3" name="Espace réservé du texte 2">
            <a:extLst>
              <a:ext uri="{FF2B5EF4-FFF2-40B4-BE49-F238E27FC236}">
                <a16:creationId xmlns:a16="http://schemas.microsoft.com/office/drawing/2014/main" id="{A5462762-3F83-4E66-8547-21D2F3404E8E}"/>
              </a:ext>
            </a:extLst>
          </p:cNvPr>
          <p:cNvSpPr>
            <a:spLocks noGrp="1"/>
          </p:cNvSpPr>
          <p:nvPr>
            <p:ph type="body" idx="1"/>
          </p:nvPr>
        </p:nvSpPr>
        <p:spPr>
          <a:xfrm>
            <a:off x="630145" y="3563471"/>
            <a:ext cx="10515600" cy="1089212"/>
          </a:xfrm>
        </p:spPr>
        <p:txBody>
          <a:bodyPr>
            <a:normAutofit/>
          </a:bodyPr>
          <a:lstStyle/>
          <a:p>
            <a:pPr algn="ctr"/>
            <a:r>
              <a:rPr lang="fr-FR" sz="2000" b="1" dirty="0">
                <a:latin typeface="Arial Black" panose="020B0A04020102020204" pitchFamily="34" charset="0"/>
              </a:rPr>
              <a:t>Génération et importation de certificats SSL/TLS avec un serveur Ubuntu vers un navigateur Windows</a:t>
            </a:r>
          </a:p>
        </p:txBody>
      </p:sp>
    </p:spTree>
    <p:extLst>
      <p:ext uri="{BB962C8B-B14F-4D97-AF65-F5344CB8AC3E}">
        <p14:creationId xmlns:p14="http://schemas.microsoft.com/office/powerpoint/2010/main" val="103017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1412" y="421293"/>
            <a:ext cx="9905998" cy="1259589"/>
          </a:xfrm>
        </p:spPr>
        <p:txBody>
          <a:bodyPr>
            <a:normAutofit/>
          </a:bodyPr>
          <a:lstStyle/>
          <a:p>
            <a:pPr algn="ctr"/>
            <a:r>
              <a:rPr lang="fr-FR" b="1" dirty="0">
                <a:latin typeface="Arial Black" panose="020B0A04020102020204" pitchFamily="34" charset="0"/>
              </a:rPr>
              <a:t>Préparation de l’environnement</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1141412" y="1586753"/>
            <a:ext cx="9905999" cy="4204448"/>
          </a:xfrm>
        </p:spPr>
        <p:txBody>
          <a:bodyPr>
            <a:normAutofit/>
          </a:bodyPr>
          <a:lstStyle/>
          <a:p>
            <a:r>
              <a:rPr lang="fr-FR" b="1" dirty="0">
                <a:latin typeface="Times New Roman" panose="02020603050405020304" pitchFamily="18" charset="0"/>
                <a:cs typeface="Times New Roman" panose="02020603050405020304" pitchFamily="18" charset="0"/>
              </a:rPr>
              <a:t>Installation des dépendances nécessaires</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p:txBody>
      </p:sp>
      <p:pic>
        <p:nvPicPr>
          <p:cNvPr id="4" name="Picture 3">
            <a:extLst>
              <a:ext uri="{FF2B5EF4-FFF2-40B4-BE49-F238E27FC236}">
                <a16:creationId xmlns:a16="http://schemas.microsoft.com/office/drawing/2014/main" id="{351E6AED-9271-49DD-B4FE-6E037FACF874}"/>
              </a:ext>
            </a:extLst>
          </p:cNvPr>
          <p:cNvPicPr/>
          <p:nvPr/>
        </p:nvPicPr>
        <p:blipFill>
          <a:blip r:embed="rId2"/>
          <a:stretch>
            <a:fillRect/>
          </a:stretch>
        </p:blipFill>
        <p:spPr>
          <a:xfrm>
            <a:off x="1371600" y="2413747"/>
            <a:ext cx="8592670" cy="1492624"/>
          </a:xfrm>
          <a:prstGeom prst="rect">
            <a:avLst/>
          </a:prstGeom>
        </p:spPr>
      </p:pic>
      <p:pic>
        <p:nvPicPr>
          <p:cNvPr id="5" name="Picture 16">
            <a:extLst>
              <a:ext uri="{FF2B5EF4-FFF2-40B4-BE49-F238E27FC236}">
                <a16:creationId xmlns:a16="http://schemas.microsoft.com/office/drawing/2014/main" id="{B335C5B3-12A6-43A8-BBBD-22F3E25E051F}"/>
              </a:ext>
            </a:extLst>
          </p:cNvPr>
          <p:cNvPicPr/>
          <p:nvPr/>
        </p:nvPicPr>
        <p:blipFill>
          <a:blip r:embed="rId3"/>
          <a:stretch>
            <a:fillRect/>
          </a:stretch>
        </p:blipFill>
        <p:spPr>
          <a:xfrm>
            <a:off x="1371600" y="4399477"/>
            <a:ext cx="8592670" cy="1492623"/>
          </a:xfrm>
          <a:prstGeom prst="rect">
            <a:avLst/>
          </a:prstGeom>
        </p:spPr>
      </p:pic>
    </p:spTree>
    <p:extLst>
      <p:ext uri="{BB962C8B-B14F-4D97-AF65-F5344CB8AC3E}">
        <p14:creationId xmlns:p14="http://schemas.microsoft.com/office/powerpoint/2010/main" val="285228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1412" y="327514"/>
            <a:ext cx="9905998" cy="1478570"/>
          </a:xfrm>
        </p:spPr>
        <p:txBody>
          <a:bodyPr>
            <a:noAutofit/>
          </a:bodyPr>
          <a:lstStyle/>
          <a:p>
            <a:pPr algn="ctr"/>
            <a:r>
              <a:rPr lang="fr-FR" sz="4000" b="1" dirty="0">
                <a:latin typeface="Arial Black" panose="020B0A04020102020204" pitchFamily="34" charset="0"/>
              </a:rPr>
              <a:t>Création de l’Autorité de Certification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1141412" y="1806084"/>
            <a:ext cx="9905999" cy="3985117"/>
          </a:xfrm>
        </p:spPr>
        <p:txBody>
          <a:bodyPr/>
          <a:lstStyle/>
          <a:p>
            <a:r>
              <a:rPr lang="fr-FR" b="1" dirty="0">
                <a:latin typeface="Times New Roman" panose="02020603050405020304" pitchFamily="18" charset="0"/>
                <a:cs typeface="Times New Roman" panose="02020603050405020304" pitchFamily="18" charset="0"/>
              </a:rPr>
              <a:t>Création du répertoire du système PKI</a:t>
            </a:r>
          </a:p>
          <a:p>
            <a:pPr marL="0" indent="0">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mkdir /etc/ssl/private/localhost </a:t>
            </a:r>
          </a:p>
        </p:txBody>
      </p:sp>
      <p:pic>
        <p:nvPicPr>
          <p:cNvPr id="4" name="Picture 4">
            <a:extLst>
              <a:ext uri="{FF2B5EF4-FFF2-40B4-BE49-F238E27FC236}">
                <a16:creationId xmlns:a16="http://schemas.microsoft.com/office/drawing/2014/main" id="{770E3FEE-A8B3-4BDC-A4C6-B683603DDB71}"/>
              </a:ext>
            </a:extLst>
          </p:cNvPr>
          <p:cNvPicPr/>
          <p:nvPr/>
        </p:nvPicPr>
        <p:blipFill>
          <a:blip r:embed="rId2"/>
          <a:stretch>
            <a:fillRect/>
          </a:stretch>
        </p:blipFill>
        <p:spPr>
          <a:xfrm>
            <a:off x="1141412" y="3039036"/>
            <a:ext cx="9901518" cy="2864224"/>
          </a:xfrm>
          <a:prstGeom prst="rect">
            <a:avLst/>
          </a:prstGeom>
        </p:spPr>
      </p:pic>
    </p:spTree>
    <p:extLst>
      <p:ext uri="{BB962C8B-B14F-4D97-AF65-F5344CB8AC3E}">
        <p14:creationId xmlns:p14="http://schemas.microsoft.com/office/powerpoint/2010/main" val="401425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p:txBody>
          <a:bodyPr>
            <a:noAutofit/>
          </a:bodyPr>
          <a:lstStyle/>
          <a:p>
            <a:pPr algn="ctr"/>
            <a:r>
              <a:rPr lang="fr-FR" sz="4000" b="1" dirty="0">
                <a:latin typeface="Arial Black" panose="020B0A04020102020204" pitchFamily="34" charset="0"/>
              </a:rPr>
              <a:t>Création de l’Autorité de Certification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p:txBody>
          <a:bodyPr/>
          <a:lstStyle/>
          <a:p>
            <a:r>
              <a:rPr lang="fr-FR" b="1" dirty="0">
                <a:latin typeface="Times New Roman" panose="02020603050405020304" pitchFamily="18" charset="0"/>
                <a:cs typeface="Times New Roman" panose="02020603050405020304" pitchFamily="18" charset="0"/>
              </a:rPr>
              <a:t>Génération de la clé privée pour la CA</a:t>
            </a:r>
          </a:p>
          <a:p>
            <a:pPr marL="0" indent="0">
              <a:lnSpc>
                <a:spcPct val="107000"/>
              </a:lnSpc>
              <a:spcAft>
                <a:spcPts val="800"/>
              </a:spcAft>
              <a:buNone/>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openssl genrsa -out /etc/ssl/private/localhost/localhostCA.key 2048</a:t>
            </a:r>
          </a:p>
          <a:p>
            <a:pPr marL="0" indent="0">
              <a:lnSpc>
                <a:spcPct val="107000"/>
              </a:lnSpc>
              <a:spcAft>
                <a:spcPts val="800"/>
              </a:spcAft>
              <a:buNone/>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5">
            <a:extLst>
              <a:ext uri="{FF2B5EF4-FFF2-40B4-BE49-F238E27FC236}">
                <a16:creationId xmlns:a16="http://schemas.microsoft.com/office/drawing/2014/main" id="{CD0E1C14-872F-4BC3-9678-15BE86FAE37D}"/>
              </a:ext>
            </a:extLst>
          </p:cNvPr>
          <p:cNvPicPr/>
          <p:nvPr/>
        </p:nvPicPr>
        <p:blipFill>
          <a:blip r:embed="rId2"/>
          <a:stretch>
            <a:fillRect/>
          </a:stretch>
        </p:blipFill>
        <p:spPr>
          <a:xfrm>
            <a:off x="1480063" y="4137214"/>
            <a:ext cx="9228696" cy="811304"/>
          </a:xfrm>
          <a:prstGeom prst="rect">
            <a:avLst/>
          </a:prstGeom>
        </p:spPr>
      </p:pic>
    </p:spTree>
    <p:extLst>
      <p:ext uri="{BB962C8B-B14F-4D97-AF65-F5344CB8AC3E}">
        <p14:creationId xmlns:p14="http://schemas.microsoft.com/office/powerpoint/2010/main" val="226707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1413" y="327514"/>
            <a:ext cx="9905998" cy="1478570"/>
          </a:xfrm>
        </p:spPr>
        <p:txBody>
          <a:bodyPr>
            <a:noAutofit/>
          </a:bodyPr>
          <a:lstStyle/>
          <a:p>
            <a:pPr algn="ctr"/>
            <a:r>
              <a:rPr lang="fr-FR" sz="4000" b="1" dirty="0">
                <a:latin typeface="Arial Black" panose="020B0A04020102020204" pitchFamily="34" charset="0"/>
              </a:rPr>
              <a:t>Création de l’Autorité de Certification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1141412" y="1806084"/>
            <a:ext cx="9905999" cy="4097525"/>
          </a:xfrm>
        </p:spPr>
        <p:txBody>
          <a:bodyPr/>
          <a:lstStyle/>
          <a:p>
            <a:r>
              <a:rPr lang="fr-FR" b="1" dirty="0">
                <a:latin typeface="Times New Roman" panose="02020603050405020304" pitchFamily="18" charset="0"/>
                <a:cs typeface="Times New Roman" panose="02020603050405020304" pitchFamily="18" charset="0"/>
              </a:rPr>
              <a:t>Génération du certificat auto-signé de la CA</a:t>
            </a:r>
          </a:p>
          <a:p>
            <a:pPr marL="0" indent="0">
              <a:lnSpc>
                <a:spcPct val="15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openssl req -x509 -new -nodes \ -key /etc/ssl/private/localhost/localhostCA.key \ -sha256 -days 365 \ -out /etc/ssl/private/localhost/localhostCA.pem \ -subj "/C=FR/ST=IDF/L=Paris/O=MonOrganisation/OU=IT/CN=Localhost CA"</a:t>
            </a:r>
          </a:p>
          <a:p>
            <a:pPr marL="0" indent="0">
              <a:lnSpc>
                <a:spcPct val="107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6">
            <a:extLst>
              <a:ext uri="{FF2B5EF4-FFF2-40B4-BE49-F238E27FC236}">
                <a16:creationId xmlns:a16="http://schemas.microsoft.com/office/drawing/2014/main" id="{FB82AAC6-1A74-4CD5-85D3-E0DC6DC6C8F1}"/>
              </a:ext>
            </a:extLst>
          </p:cNvPr>
          <p:cNvPicPr/>
          <p:nvPr/>
        </p:nvPicPr>
        <p:blipFill>
          <a:blip r:embed="rId2"/>
          <a:stretch>
            <a:fillRect/>
          </a:stretch>
        </p:blipFill>
        <p:spPr>
          <a:xfrm>
            <a:off x="1358152" y="4316507"/>
            <a:ext cx="8664389" cy="1183340"/>
          </a:xfrm>
          <a:prstGeom prst="rect">
            <a:avLst/>
          </a:prstGeom>
        </p:spPr>
      </p:pic>
    </p:spTree>
    <p:extLst>
      <p:ext uri="{BB962C8B-B14F-4D97-AF65-F5344CB8AC3E}">
        <p14:creationId xmlns:p14="http://schemas.microsoft.com/office/powerpoint/2010/main" val="291132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p:txBody>
          <a:bodyPr>
            <a:noAutofit/>
          </a:bodyPr>
          <a:lstStyle/>
          <a:p>
            <a:pPr algn="ctr"/>
            <a:r>
              <a:rPr lang="fr-FR" sz="4000" b="1" dirty="0">
                <a:latin typeface="Arial Black" panose="020B0A04020102020204" pitchFamily="34" charset="0"/>
              </a:rPr>
              <a:t>Emission du certificat par la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2433918"/>
            <a:ext cx="10515600" cy="3299291"/>
          </a:xfrm>
        </p:spPr>
        <p:txBody>
          <a:bodyPr/>
          <a:lstStyle/>
          <a:p>
            <a:r>
              <a:rPr lang="fr-FR" b="1" dirty="0">
                <a:latin typeface="Times New Roman" panose="02020603050405020304" pitchFamily="18" charset="0"/>
                <a:cs typeface="Times New Roman" panose="02020603050405020304" pitchFamily="18" charset="0"/>
              </a:rPr>
              <a:t>Génération de la clé privée du client</a:t>
            </a:r>
          </a:p>
          <a:p>
            <a:pPr marL="0" indent="0">
              <a:buNone/>
            </a:pPr>
            <a:endParaRPr lang="fr-FR" dirty="0"/>
          </a:p>
          <a:p>
            <a:pPr marL="0" indent="0" algn="ctr">
              <a:buNone/>
            </a:pPr>
            <a:r>
              <a:rPr lang="fr-FR" dirty="0">
                <a:latin typeface="Times New Roman" panose="02020603050405020304" pitchFamily="18" charset="0"/>
                <a:cs typeface="Times New Roman" panose="02020603050405020304" pitchFamily="18" charset="0"/>
              </a:rPr>
              <a:t>sudo openssl genrsa –out /etc/ssl/private/localhost.key 2048</a:t>
            </a:r>
          </a:p>
          <a:p>
            <a:pPr marL="0" indent="0">
              <a:buNone/>
            </a:pPr>
            <a:endParaRPr lang="fr-FR" dirty="0"/>
          </a:p>
        </p:txBody>
      </p:sp>
    </p:spTree>
    <p:extLst>
      <p:ext uri="{BB962C8B-B14F-4D97-AF65-F5344CB8AC3E}">
        <p14:creationId xmlns:p14="http://schemas.microsoft.com/office/powerpoint/2010/main" val="359311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838200" y="365126"/>
            <a:ext cx="10515600" cy="1011236"/>
          </a:xfrm>
        </p:spPr>
        <p:txBody>
          <a:bodyPr>
            <a:noAutofit/>
          </a:bodyPr>
          <a:lstStyle/>
          <a:p>
            <a:pPr algn="ctr"/>
            <a:r>
              <a:rPr lang="fr-FR" sz="4000" b="1" dirty="0">
                <a:latin typeface="Arial Black" panose="020B0A04020102020204" pitchFamily="34" charset="0"/>
              </a:rPr>
              <a:t>Emission du certificat par la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922928"/>
            <a:ext cx="10515600" cy="4706471"/>
          </a:xfrm>
        </p:spPr>
        <p:txBody>
          <a:bodyPr/>
          <a:lstStyle/>
          <a:p>
            <a:r>
              <a:rPr lang="fr-FR" b="1" dirty="0">
                <a:latin typeface="Times New Roman" panose="02020603050405020304" pitchFamily="18" charset="0"/>
                <a:cs typeface="Times New Roman" panose="02020603050405020304" pitchFamily="18" charset="0"/>
              </a:rPr>
              <a:t>Configuration du certificat du serveur</a:t>
            </a:r>
          </a:p>
          <a:p>
            <a:pPr marL="0" indent="0">
              <a:buNone/>
            </a:pPr>
            <a:endParaRPr lang="fr-FR" dirty="0"/>
          </a:p>
        </p:txBody>
      </p:sp>
      <p:pic>
        <p:nvPicPr>
          <p:cNvPr id="4" name="Picture 7">
            <a:extLst>
              <a:ext uri="{FF2B5EF4-FFF2-40B4-BE49-F238E27FC236}">
                <a16:creationId xmlns:a16="http://schemas.microsoft.com/office/drawing/2014/main" id="{B5A894FB-7FEA-4E54-8DD1-4AC2824534F6}"/>
              </a:ext>
            </a:extLst>
          </p:cNvPr>
          <p:cNvPicPr/>
          <p:nvPr/>
        </p:nvPicPr>
        <p:blipFill>
          <a:blip r:embed="rId2"/>
          <a:stretch>
            <a:fillRect/>
          </a:stretch>
        </p:blipFill>
        <p:spPr>
          <a:xfrm>
            <a:off x="2729753" y="2796988"/>
            <a:ext cx="6535271" cy="3386603"/>
          </a:xfrm>
          <a:prstGeom prst="rect">
            <a:avLst/>
          </a:prstGeom>
        </p:spPr>
      </p:pic>
    </p:spTree>
    <p:extLst>
      <p:ext uri="{BB962C8B-B14F-4D97-AF65-F5344CB8AC3E}">
        <p14:creationId xmlns:p14="http://schemas.microsoft.com/office/powerpoint/2010/main" val="26953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3001" y="404017"/>
            <a:ext cx="9905998" cy="1325562"/>
          </a:xfrm>
        </p:spPr>
        <p:txBody>
          <a:bodyPr>
            <a:noAutofit/>
          </a:bodyPr>
          <a:lstStyle/>
          <a:p>
            <a:pPr algn="ctr"/>
            <a:r>
              <a:rPr lang="fr-FR" sz="4000" b="1" dirty="0">
                <a:latin typeface="Arial Black" panose="020B0A04020102020204" pitchFamily="34" charset="0"/>
              </a:rPr>
              <a:t>Emission du certificat par la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882587"/>
            <a:ext cx="10515600" cy="4571396"/>
          </a:xfrm>
        </p:spPr>
        <p:txBody>
          <a:bodyPr/>
          <a:lstStyle/>
          <a:p>
            <a:r>
              <a:rPr lang="fr-FR" b="1" dirty="0">
                <a:latin typeface="Times New Roman" panose="02020603050405020304" pitchFamily="18" charset="0"/>
                <a:cs typeface="Times New Roman" panose="02020603050405020304" pitchFamily="18" charset="0"/>
              </a:rPr>
              <a:t>Génération de la demande du certificat par le client (CSR)</a:t>
            </a:r>
          </a:p>
          <a:p>
            <a:pPr marL="0" indent="0">
              <a:lnSpc>
                <a:spcPct val="10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sudo openssl req -new \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 /etc/ssl/private/localhost/localhost.key \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-out /etc/ssl/private/localhost/localhost.csr \ </a:t>
            </a: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-config /etc/ssl/private/localhost/localhost.conf</a:t>
            </a:r>
            <a:endParaRPr lang="fr-FR" sz="2000" dirty="0">
              <a:latin typeface="Times New Roman" panose="02020603050405020304" pitchFamily="18" charset="0"/>
              <a:cs typeface="Times New Roman" panose="02020603050405020304" pitchFamily="18" charset="0"/>
            </a:endParaRPr>
          </a:p>
          <a:p>
            <a:pPr marL="0" indent="0">
              <a:buNone/>
            </a:pPr>
            <a:endParaRPr lang="fr-FR" dirty="0"/>
          </a:p>
        </p:txBody>
      </p:sp>
      <p:pic>
        <p:nvPicPr>
          <p:cNvPr id="4" name="Picture 8">
            <a:extLst>
              <a:ext uri="{FF2B5EF4-FFF2-40B4-BE49-F238E27FC236}">
                <a16:creationId xmlns:a16="http://schemas.microsoft.com/office/drawing/2014/main" id="{080A1F4B-74F3-4EEE-99B4-333B3963046C}"/>
              </a:ext>
            </a:extLst>
          </p:cNvPr>
          <p:cNvPicPr/>
          <p:nvPr/>
        </p:nvPicPr>
        <p:blipFill>
          <a:blip r:embed="rId2"/>
          <a:stretch>
            <a:fillRect/>
          </a:stretch>
        </p:blipFill>
        <p:spPr>
          <a:xfrm>
            <a:off x="999565" y="4891182"/>
            <a:ext cx="9852212" cy="1325562"/>
          </a:xfrm>
          <a:prstGeom prst="rect">
            <a:avLst/>
          </a:prstGeom>
        </p:spPr>
      </p:pic>
    </p:spTree>
    <p:extLst>
      <p:ext uri="{BB962C8B-B14F-4D97-AF65-F5344CB8AC3E}">
        <p14:creationId xmlns:p14="http://schemas.microsoft.com/office/powerpoint/2010/main" val="4272498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3001" y="453043"/>
            <a:ext cx="9905998" cy="1478570"/>
          </a:xfrm>
        </p:spPr>
        <p:txBody>
          <a:bodyPr>
            <a:noAutofit/>
          </a:bodyPr>
          <a:lstStyle/>
          <a:p>
            <a:pPr algn="ctr"/>
            <a:r>
              <a:rPr lang="fr-FR" sz="4000" b="1" dirty="0">
                <a:latin typeface="Arial Black" panose="020B0A04020102020204" pitchFamily="34" charset="0"/>
              </a:rPr>
              <a:t>Emission du certificat par la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882587"/>
            <a:ext cx="10515600" cy="4294375"/>
          </a:xfrm>
        </p:spPr>
        <p:txBody>
          <a:bodyPr>
            <a:normAutofit lnSpcReduction="10000"/>
          </a:bodyPr>
          <a:lstStyle/>
          <a:p>
            <a:r>
              <a:rPr lang="fr-FR" b="1" dirty="0">
                <a:latin typeface="Times New Roman" panose="02020603050405020304" pitchFamily="18" charset="0"/>
                <a:cs typeface="Times New Roman" panose="02020603050405020304" pitchFamily="18" charset="0"/>
              </a:rPr>
              <a:t>Signature du certificat client par la CA</a:t>
            </a: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openssl x509 -req \ </a:t>
            </a: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-in /etc/ssl/private/localhost/localhost.csr \ </a:t>
            </a: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-CA /etc/ssl/private/localhost/localhostCA.pem \ </a:t>
            </a:r>
          </a:p>
          <a:p>
            <a:pPr marL="0" indent="0">
              <a:lnSpc>
                <a:spcPct val="10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-CAkey /etc/ssl/private/localhost/localhostCA.key \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-CAcreateserial \ -out /etc/ssl/private/localhost/localhost.pem \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-days 365 \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-sha256 \ </a:t>
            </a:r>
          </a:p>
          <a:p>
            <a:pPr marL="0" indent="0">
              <a:lnSpc>
                <a:spcPct val="10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-extensions v3_req \ </a:t>
            </a:r>
          </a:p>
          <a:p>
            <a:pPr marL="0" indent="0">
              <a:lnSpc>
                <a:spcPct val="10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-extfile /etc/ssl/private/localhost/localhost.conf</a:t>
            </a:r>
            <a:r>
              <a:rPr lang="fr-FR" u="sng"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37241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3000" y="404017"/>
            <a:ext cx="9905998" cy="1478570"/>
          </a:xfrm>
        </p:spPr>
        <p:txBody>
          <a:bodyPr>
            <a:noAutofit/>
          </a:bodyPr>
          <a:lstStyle/>
          <a:p>
            <a:pPr algn="ctr"/>
            <a:r>
              <a:rPr lang="fr-FR" sz="4000" b="1" dirty="0">
                <a:latin typeface="Arial Black" panose="020B0A04020102020204" pitchFamily="34" charset="0"/>
              </a:rPr>
              <a:t>Emission du certificat par la CA</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882587"/>
            <a:ext cx="10515600" cy="4827495"/>
          </a:xfrm>
        </p:spPr>
        <p:txBody>
          <a:bodyPr>
            <a:normAutofit/>
          </a:bodyPr>
          <a:lstStyle/>
          <a:p>
            <a:r>
              <a:rPr lang="fr-FR" b="1" dirty="0">
                <a:latin typeface="Times New Roman" panose="02020603050405020304" pitchFamily="18" charset="0"/>
                <a:cs typeface="Times New Roman" panose="02020603050405020304" pitchFamily="18" charset="0"/>
              </a:rPr>
              <a:t>Signature du certificat client par la CA</a:t>
            </a:r>
          </a:p>
          <a:p>
            <a:pPr marL="0" indent="0">
              <a:buNone/>
            </a:pPr>
            <a:endParaRPr lang="fr-FR" dirty="0"/>
          </a:p>
        </p:txBody>
      </p:sp>
      <p:pic>
        <p:nvPicPr>
          <p:cNvPr id="4" name="Picture 1">
            <a:extLst>
              <a:ext uri="{FF2B5EF4-FFF2-40B4-BE49-F238E27FC236}">
                <a16:creationId xmlns:a16="http://schemas.microsoft.com/office/drawing/2014/main" id="{61B821F3-CF7B-42BD-8A2D-9A7425A067B2}"/>
              </a:ext>
            </a:extLst>
          </p:cNvPr>
          <p:cNvPicPr/>
          <p:nvPr/>
        </p:nvPicPr>
        <p:blipFill>
          <a:blip r:embed="rId2"/>
          <a:stretch>
            <a:fillRect/>
          </a:stretch>
        </p:blipFill>
        <p:spPr>
          <a:xfrm>
            <a:off x="1667435" y="2931459"/>
            <a:ext cx="8234082" cy="3235696"/>
          </a:xfrm>
          <a:prstGeom prst="rect">
            <a:avLst/>
          </a:prstGeom>
        </p:spPr>
      </p:pic>
    </p:spTree>
    <p:extLst>
      <p:ext uri="{BB962C8B-B14F-4D97-AF65-F5344CB8AC3E}">
        <p14:creationId xmlns:p14="http://schemas.microsoft.com/office/powerpoint/2010/main" val="361085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838200" y="365126"/>
            <a:ext cx="10515600" cy="819728"/>
          </a:xfrm>
        </p:spPr>
        <p:txBody>
          <a:bodyPr>
            <a:noAutofit/>
          </a:bodyPr>
          <a:lstStyle/>
          <a:p>
            <a:pPr algn="ctr"/>
            <a:r>
              <a:rPr lang="fr-FR" sz="4000" b="1" dirty="0">
                <a:latin typeface="Arial Black" panose="020B0A04020102020204" pitchFamily="34" charset="0"/>
              </a:rPr>
              <a:t>Configuration du serveur Apache</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384216"/>
            <a:ext cx="10515600" cy="5218290"/>
          </a:xfrm>
        </p:spPr>
        <p:txBody>
          <a:bodyPr>
            <a:normAutofit fontScale="77500" lnSpcReduction="20000"/>
          </a:bodyPr>
          <a:lstStyle/>
          <a:p>
            <a:r>
              <a:rPr lang="fr-FR" sz="3100" b="1" dirty="0">
                <a:latin typeface="Times New Roman" panose="02020603050405020304" pitchFamily="18" charset="0"/>
                <a:cs typeface="Times New Roman" panose="02020603050405020304" pitchFamily="18" charset="0"/>
              </a:rPr>
              <a:t>Configuration du fichier localhost.conf</a:t>
            </a:r>
          </a:p>
          <a:p>
            <a:pPr marL="0" indent="0" algn="ctr">
              <a:lnSpc>
                <a:spcPct val="120000"/>
              </a:lnSpc>
              <a:spcAft>
                <a:spcPts val="800"/>
              </a:spcAft>
              <a:buNone/>
            </a:pPr>
            <a:r>
              <a:rPr kumimoji="0" lang="fr-FR" altLang="fr-FR" b="0" i="0" u="none" strike="noStrike" cap="none" normalizeH="0" baseline="0" dirty="0">
                <a:ln>
                  <a:noFill/>
                </a:ln>
                <a:solidFill>
                  <a:schemeClr val="tx1"/>
                </a:solidFill>
                <a:effectLst/>
                <a:latin typeface="Avenir Next LT Pro" panose="020B0504020202020204" pitchFamily="34" charset="0"/>
                <a:ea typeface="Calibri" panose="020F0502020204030204" pitchFamily="34" charset="0"/>
                <a:cs typeface="Times New Roman" panose="02020603050405020304" pitchFamily="18" charset="0"/>
              </a:rPr>
              <a:t>sudo nano /etc/apache2/sites-</a:t>
            </a:r>
            <a:r>
              <a:rPr kumimoji="0" lang="fr-FR" altLang="fr-FR" b="0" i="0" u="none" strike="noStrike" cap="none" normalizeH="0" baseline="0" dirty="0" err="1">
                <a:ln>
                  <a:noFill/>
                </a:ln>
                <a:solidFill>
                  <a:schemeClr val="tx1"/>
                </a:solidFill>
                <a:effectLst/>
                <a:latin typeface="Avenir Next LT Pro" panose="020B0504020202020204" pitchFamily="34" charset="0"/>
                <a:ea typeface="Calibri" panose="020F0502020204030204" pitchFamily="34" charset="0"/>
                <a:cs typeface="Times New Roman" panose="02020603050405020304" pitchFamily="18" charset="0"/>
              </a:rPr>
              <a:t>available</a:t>
            </a:r>
            <a:r>
              <a:rPr kumimoji="0" lang="fr-FR" altLang="fr-FR" b="0" i="0" u="none" strike="noStrike" cap="none" normalizeH="0" baseline="0" dirty="0">
                <a:ln>
                  <a:noFill/>
                </a:ln>
                <a:solidFill>
                  <a:schemeClr val="tx1"/>
                </a:solidFill>
                <a:effectLst/>
                <a:latin typeface="Avenir Next LT Pro" panose="020B0504020202020204" pitchFamily="34" charset="0"/>
                <a:ea typeface="Calibri" panose="020F0502020204030204" pitchFamily="34" charset="0"/>
                <a:cs typeface="Times New Roman" panose="02020603050405020304" pitchFamily="18" charset="0"/>
              </a:rPr>
              <a:t>/localhost.conf</a:t>
            </a:r>
            <a:endParaRPr lang="fr-FR" dirty="0">
              <a:effectLst/>
              <a:latin typeface="Avenir Next LT Pro" panose="020B0504020202020204" pitchFamily="34" charset="0"/>
              <a:ea typeface="Calibri" panose="020F0502020204030204" pitchFamily="34" charset="0"/>
              <a:cs typeface="Times New Roman" panose="02020603050405020304" pitchFamily="18" charset="0"/>
            </a:endParaRP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&lt;VirtualHost *:80&gt;</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ServerName localhost</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Redirect permanent / https://localhost/</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&lt;/VirtualHost&gt; </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&lt;VirtualHost *:443&gt;</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ServerName localhost</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ServerAlias 127.0.0.1</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DocumentRoot /var/www/html </a:t>
            </a:r>
          </a:p>
          <a:p>
            <a:pPr marL="0" indent="0" algn="just">
              <a:lnSpc>
                <a:spcPct val="12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SSLEngine on</a:t>
            </a:r>
          </a:p>
          <a:p>
            <a:pPr marL="0" indent="0" algn="just">
              <a:lnSpc>
                <a:spcPct val="120000"/>
              </a:lnSpc>
              <a:spcAft>
                <a:spcPts val="800"/>
              </a:spcAft>
              <a:buNone/>
            </a:pPr>
            <a:endParaRPr lang="fr-FR" dirty="0"/>
          </a:p>
        </p:txBody>
      </p:sp>
    </p:spTree>
    <p:extLst>
      <p:ext uri="{BB962C8B-B14F-4D97-AF65-F5344CB8AC3E}">
        <p14:creationId xmlns:p14="http://schemas.microsoft.com/office/powerpoint/2010/main" val="254731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100DBB-A75F-4225-BDCC-DCB8B3452931}"/>
              </a:ext>
            </a:extLst>
          </p:cNvPr>
          <p:cNvSpPr>
            <a:spLocks noGrp="1"/>
          </p:cNvSpPr>
          <p:nvPr>
            <p:ph type="title"/>
          </p:nvPr>
        </p:nvSpPr>
        <p:spPr>
          <a:xfrm>
            <a:off x="630145" y="618564"/>
            <a:ext cx="10515600" cy="1089212"/>
          </a:xfrm>
        </p:spPr>
        <p:txBody>
          <a:bodyPr>
            <a:normAutofit/>
          </a:bodyPr>
          <a:lstStyle/>
          <a:p>
            <a:pPr algn="ctr"/>
            <a:r>
              <a:rPr lang="fr-FR" sz="5400" b="1" dirty="0">
                <a:latin typeface="Arial Black" panose="020B0A04020102020204" pitchFamily="34" charset="0"/>
              </a:rPr>
              <a:t>Membres du projet</a:t>
            </a:r>
          </a:p>
        </p:txBody>
      </p:sp>
      <p:sp>
        <p:nvSpPr>
          <p:cNvPr id="3" name="Espace réservé du texte 2">
            <a:extLst>
              <a:ext uri="{FF2B5EF4-FFF2-40B4-BE49-F238E27FC236}">
                <a16:creationId xmlns:a16="http://schemas.microsoft.com/office/drawing/2014/main" id="{A5462762-3F83-4E66-8547-21D2F3404E8E}"/>
              </a:ext>
            </a:extLst>
          </p:cNvPr>
          <p:cNvSpPr>
            <a:spLocks noGrp="1"/>
          </p:cNvSpPr>
          <p:nvPr>
            <p:ph type="body" idx="1"/>
          </p:nvPr>
        </p:nvSpPr>
        <p:spPr>
          <a:xfrm>
            <a:off x="630145" y="2447364"/>
            <a:ext cx="10515600" cy="3402106"/>
          </a:xfrm>
        </p:spPr>
        <p:txBody>
          <a:bodyPr>
            <a:normAutofit fontScale="92500" lnSpcReduction="20000"/>
          </a:bodyPr>
          <a:lstStyle/>
          <a:p>
            <a:pPr marL="457200" indent="-457200">
              <a:buFont typeface="+mj-lt"/>
              <a:buAutoNum type="arabicPeriod"/>
            </a:pPr>
            <a:r>
              <a:rPr lang="fr-FR" sz="2000" b="1" dirty="0">
                <a:latin typeface="Arial Black" panose="020B0A04020102020204" pitchFamily="34" charset="0"/>
              </a:rPr>
              <a:t>Brice ofakem</a:t>
            </a:r>
          </a:p>
          <a:p>
            <a:pPr marL="457200" indent="-457200">
              <a:buFont typeface="+mj-lt"/>
              <a:buAutoNum type="arabicPeriod"/>
            </a:pPr>
            <a:r>
              <a:rPr lang="fr-FR" sz="2000" b="1" dirty="0">
                <a:latin typeface="Arial Black" panose="020B0A04020102020204" pitchFamily="34" charset="0"/>
              </a:rPr>
              <a:t>Dodi tchata</a:t>
            </a:r>
          </a:p>
          <a:p>
            <a:pPr marL="457200" indent="-457200">
              <a:buFont typeface="+mj-lt"/>
              <a:buAutoNum type="arabicPeriod"/>
            </a:pPr>
            <a:r>
              <a:rPr lang="fr-FR" sz="2000" b="1" dirty="0">
                <a:latin typeface="Arial Black" panose="020B0A04020102020204" pitchFamily="34" charset="0"/>
              </a:rPr>
              <a:t>Georges djilla</a:t>
            </a:r>
          </a:p>
          <a:p>
            <a:pPr marL="457200" indent="-457200">
              <a:buFont typeface="+mj-lt"/>
              <a:buAutoNum type="arabicPeriod"/>
            </a:pPr>
            <a:r>
              <a:rPr lang="fr-FR" sz="2000" b="1" dirty="0">
                <a:latin typeface="Arial Black" panose="020B0A04020102020204" pitchFamily="34" charset="0"/>
              </a:rPr>
              <a:t>Mahamat nour</a:t>
            </a:r>
          </a:p>
          <a:p>
            <a:pPr marL="457200" indent="-457200">
              <a:buFont typeface="+mj-lt"/>
              <a:buAutoNum type="arabicPeriod"/>
            </a:pPr>
            <a:r>
              <a:rPr lang="fr-FR" sz="2000" b="1" dirty="0">
                <a:latin typeface="Arial Black" panose="020B0A04020102020204" pitchFamily="34" charset="0"/>
              </a:rPr>
              <a:t>Rakhis souleymane</a:t>
            </a:r>
          </a:p>
          <a:p>
            <a:pPr algn="r"/>
            <a:endParaRPr lang="fr-FR" sz="2000" b="1" dirty="0">
              <a:latin typeface="Arial Black" panose="020B0A04020102020204" pitchFamily="34" charset="0"/>
            </a:endParaRPr>
          </a:p>
          <a:p>
            <a:pPr algn="r"/>
            <a:endParaRPr lang="fr-FR" sz="2000" b="1" dirty="0">
              <a:latin typeface="Arial Black" panose="020B0A04020102020204" pitchFamily="34" charset="0"/>
            </a:endParaRPr>
          </a:p>
          <a:p>
            <a:pPr algn="ctr"/>
            <a:r>
              <a:rPr lang="fr-FR" sz="2000" b="1" dirty="0">
                <a:latin typeface="Arial Black" panose="020B0A04020102020204" pitchFamily="34" charset="0"/>
              </a:rPr>
              <a:t>Superviseur : m. didier mbetsi</a:t>
            </a:r>
          </a:p>
        </p:txBody>
      </p:sp>
    </p:spTree>
    <p:extLst>
      <p:ext uri="{BB962C8B-B14F-4D97-AF65-F5344CB8AC3E}">
        <p14:creationId xmlns:p14="http://schemas.microsoft.com/office/powerpoint/2010/main" val="32685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838200" y="365126"/>
            <a:ext cx="10515600" cy="819728"/>
          </a:xfrm>
        </p:spPr>
        <p:txBody>
          <a:bodyPr>
            <a:noAutofit/>
          </a:bodyPr>
          <a:lstStyle/>
          <a:p>
            <a:pPr algn="ctr"/>
            <a:r>
              <a:rPr lang="fr-FR" sz="4000" b="1" dirty="0">
                <a:latin typeface="Arial Black" panose="020B0A04020102020204" pitchFamily="34" charset="0"/>
              </a:rPr>
              <a:t>Configuration du serveur Apache</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331258"/>
            <a:ext cx="10515600" cy="5526741"/>
          </a:xfrm>
        </p:spPr>
        <p:txBody>
          <a:bodyPr>
            <a:noAutofit/>
          </a:bodyPr>
          <a:lstStyle/>
          <a:p>
            <a:pPr marL="0" indent="0" algn="just">
              <a:lnSpc>
                <a:spcPct val="100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SSLCertificateFile /etc/ssl/private/localhost/localhost.pem</a:t>
            </a:r>
          </a:p>
          <a:p>
            <a:pPr marL="0" indent="0">
              <a:lnSpc>
                <a:spcPct val="100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SSLCertificateKeyFile /etc/ssl/private/localhost/localhost.key</a:t>
            </a:r>
          </a:p>
          <a:p>
            <a:pPr marL="0" indent="0" algn="just">
              <a:lnSpc>
                <a:spcPct val="100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SSLCertificateChainFile /etc/ssl/private/localhost/localhostCA.pem </a:t>
            </a:r>
            <a:endParaRPr lang="fr-FR" sz="1800" dirty="0">
              <a:latin typeface="Times New Roman" panose="02020603050405020304" pitchFamily="18" charset="0"/>
              <a:cs typeface="Times New Roman" panose="02020603050405020304" pitchFamily="18" charset="0"/>
            </a:endParaRP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&lt;Directory /var/www/html&gt;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Options Indexes FollowSymLinks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AllowOverride All</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Require all granted</a:t>
            </a:r>
          </a:p>
          <a:p>
            <a:pPr marL="0" indent="0" algn="just">
              <a:lnSpc>
                <a:spcPct val="10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&lt;/Directory&gt;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ErrorLog ${APACHE_LOG_DIR}/localhost_error.log</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CustomLog ${APACHE_LOG_DIR}/localhost_access.log combined</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&lt;/VirtualHost&gt;</a:t>
            </a:r>
            <a:endParaRPr lang="fr-F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99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838200" y="365126"/>
            <a:ext cx="10515600" cy="1127498"/>
          </a:xfrm>
        </p:spPr>
        <p:txBody>
          <a:bodyPr>
            <a:noAutofit/>
          </a:bodyPr>
          <a:lstStyle/>
          <a:p>
            <a:pPr algn="ctr"/>
            <a:r>
              <a:rPr lang="fr-FR" sz="4000" b="1" dirty="0">
                <a:latin typeface="Arial Black" panose="020B0A04020102020204" pitchFamily="34" charset="0"/>
              </a:rPr>
              <a:t>Configuration du serveur Apache</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2002780"/>
            <a:ext cx="10515600" cy="3577749"/>
          </a:xfrm>
        </p:spPr>
        <p:txBody>
          <a:bodyPr>
            <a:noAutofit/>
          </a:bodyPr>
          <a:lstStyle/>
          <a:p>
            <a:pPr algn="just">
              <a:lnSpc>
                <a:spcPct val="100000"/>
              </a:lnSpc>
              <a:spcAft>
                <a:spcPts val="800"/>
              </a:spcAft>
            </a:pPr>
            <a:r>
              <a:rPr lang="fr-FR" b="1" dirty="0">
                <a:latin typeface="Times New Roman" panose="02020603050405020304" pitchFamily="18" charset="0"/>
                <a:cs typeface="Times New Roman" panose="02020603050405020304" pitchFamily="18" charset="0"/>
              </a:rPr>
              <a:t>Activation de la configuration</a:t>
            </a:r>
          </a:p>
          <a:p>
            <a:pPr marL="0" indent="0">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a2enmod ssl </a:t>
            </a:r>
          </a:p>
          <a:p>
            <a:pPr marL="0" indent="0">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a2ensite localhost.conf </a:t>
            </a:r>
          </a:p>
          <a:p>
            <a:pPr marL="0" indent="0">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a2dissite 000-default.conf </a:t>
            </a:r>
          </a:p>
          <a:p>
            <a:pPr marL="0" indent="0">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sudo apache2ctl configtest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sudo systemctl restart apache2</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94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838200" y="365126"/>
            <a:ext cx="10515600" cy="1127498"/>
          </a:xfrm>
        </p:spPr>
        <p:txBody>
          <a:bodyPr>
            <a:normAutofit/>
          </a:bodyPr>
          <a:lstStyle/>
          <a:p>
            <a:pPr algn="ctr"/>
            <a:r>
              <a:rPr lang="fr-FR" sz="3600" b="1" dirty="0"/>
              <a:t>Configuration du serveur Apache</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838200" y="1827969"/>
            <a:ext cx="10515600" cy="4868666"/>
          </a:xfrm>
        </p:spPr>
        <p:txBody>
          <a:bodyPr>
            <a:noAutofit/>
          </a:bodyPr>
          <a:lstStyle/>
          <a:p>
            <a:pPr algn="just">
              <a:lnSpc>
                <a:spcPct val="100000"/>
              </a:lnSpc>
              <a:spcAft>
                <a:spcPts val="800"/>
              </a:spcAft>
            </a:pPr>
            <a:r>
              <a:rPr lang="fr-FR" b="1" dirty="0">
                <a:latin typeface="Times New Roman" panose="02020603050405020304" pitchFamily="18" charset="0"/>
                <a:cs typeface="Times New Roman" panose="02020603050405020304" pitchFamily="18" charset="0"/>
              </a:rPr>
              <a:t>Définitions des droits d’accès au fichier du CA</a:t>
            </a:r>
          </a:p>
          <a:p>
            <a:pPr marL="0" indent="0">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chmod 600 /etc/ssl/private/localhost/*.key </a:t>
            </a:r>
          </a:p>
          <a:p>
            <a:pPr marL="0" indent="0">
              <a:lnSpc>
                <a:spcPct val="107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sudo chmod 644 /etc/ssl/private/localhost/*.pem </a:t>
            </a:r>
          </a:p>
          <a:p>
            <a:pPr marL="0" indent="0">
              <a:buNone/>
            </a:pPr>
            <a:r>
              <a:rPr lang="en-ZA" sz="2000" dirty="0">
                <a:effectLst/>
                <a:latin typeface="Times New Roman" panose="02020603050405020304" pitchFamily="18" charset="0"/>
                <a:ea typeface="Calibri" panose="020F0502020204030204" pitchFamily="34" charset="0"/>
                <a:cs typeface="Times New Roman" panose="02020603050405020304" pitchFamily="18" charset="0"/>
              </a:rPr>
              <a:t>sudo chown -R root:root /etc/ssl/private/localhost</a:t>
            </a:r>
          </a:p>
          <a:p>
            <a:pPr marL="0" indent="0">
              <a:buNone/>
            </a:pPr>
            <a:endParaRPr lang="fr-FR" sz="1200" dirty="0">
              <a:latin typeface="Times New Roman" panose="02020603050405020304" pitchFamily="18" charset="0"/>
              <a:cs typeface="Times New Roman" panose="02020603050405020304" pitchFamily="18" charset="0"/>
            </a:endParaRPr>
          </a:p>
        </p:txBody>
      </p:sp>
      <p:pic>
        <p:nvPicPr>
          <p:cNvPr id="4" name="Picture 9">
            <a:extLst>
              <a:ext uri="{FF2B5EF4-FFF2-40B4-BE49-F238E27FC236}">
                <a16:creationId xmlns:a16="http://schemas.microsoft.com/office/drawing/2014/main" id="{8D30B1BE-F2F7-4E39-B1A7-2CDF2FA53359}"/>
              </a:ext>
            </a:extLst>
          </p:cNvPr>
          <p:cNvPicPr/>
          <p:nvPr/>
        </p:nvPicPr>
        <p:blipFill>
          <a:blip r:embed="rId2"/>
          <a:stretch>
            <a:fillRect/>
          </a:stretch>
        </p:blipFill>
        <p:spPr>
          <a:xfrm>
            <a:off x="1573305" y="4262302"/>
            <a:ext cx="8086165" cy="2225872"/>
          </a:xfrm>
          <a:prstGeom prst="rect">
            <a:avLst/>
          </a:prstGeom>
        </p:spPr>
      </p:pic>
    </p:spTree>
    <p:extLst>
      <p:ext uri="{BB962C8B-B14F-4D97-AF65-F5344CB8AC3E}">
        <p14:creationId xmlns:p14="http://schemas.microsoft.com/office/powerpoint/2010/main" val="202899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055926-C1FD-4582-B035-8298B043C106}"/>
              </a:ext>
            </a:extLst>
          </p:cNvPr>
          <p:cNvSpPr>
            <a:spLocks noGrp="1"/>
          </p:cNvSpPr>
          <p:nvPr>
            <p:ph type="title"/>
          </p:nvPr>
        </p:nvSpPr>
        <p:spPr>
          <a:xfrm>
            <a:off x="838200" y="2530102"/>
            <a:ext cx="10515600" cy="1325563"/>
          </a:xfrm>
        </p:spPr>
        <p:txBody>
          <a:bodyPr>
            <a:normAutofit/>
          </a:bodyPr>
          <a:lstStyle/>
          <a:p>
            <a:pPr algn="ctr"/>
            <a:r>
              <a:rPr lang="fr-FR" sz="4000" b="1" dirty="0">
                <a:latin typeface="Arial Black" panose="020B0A04020102020204" pitchFamily="34" charset="0"/>
              </a:rPr>
              <a:t>Cas d’utilisation</a:t>
            </a:r>
          </a:p>
        </p:txBody>
      </p:sp>
    </p:spTree>
    <p:extLst>
      <p:ext uri="{BB962C8B-B14F-4D97-AF65-F5344CB8AC3E}">
        <p14:creationId xmlns:p14="http://schemas.microsoft.com/office/powerpoint/2010/main" val="779483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2C1F5-8758-487F-8A8C-D323C53E012F}"/>
              </a:ext>
            </a:extLst>
          </p:cNvPr>
          <p:cNvSpPr>
            <a:spLocks noGrp="1"/>
          </p:cNvSpPr>
          <p:nvPr>
            <p:ph type="title"/>
          </p:nvPr>
        </p:nvSpPr>
        <p:spPr/>
        <p:txBody>
          <a:bodyPr>
            <a:normAutofit/>
          </a:bodyPr>
          <a:lstStyle/>
          <a:p>
            <a:pPr algn="ctr"/>
            <a:r>
              <a:rPr lang="fr-FR" sz="4000" b="1" dirty="0">
                <a:latin typeface="Arial Black" panose="020B0A04020102020204" pitchFamily="34" charset="0"/>
              </a:rPr>
              <a:t>Importation du certificat dans un navigateur</a:t>
            </a:r>
          </a:p>
        </p:txBody>
      </p:sp>
      <p:pic>
        <p:nvPicPr>
          <p:cNvPr id="4" name="Picture 11">
            <a:extLst>
              <a:ext uri="{FF2B5EF4-FFF2-40B4-BE49-F238E27FC236}">
                <a16:creationId xmlns:a16="http://schemas.microsoft.com/office/drawing/2014/main" id="{405E5CBB-D587-40E9-A735-02D2FF220E09}"/>
              </a:ext>
            </a:extLst>
          </p:cNvPr>
          <p:cNvPicPr>
            <a:picLocks noGrp="1"/>
          </p:cNvPicPr>
          <p:nvPr>
            <p:ph idx="1"/>
          </p:nvPr>
        </p:nvPicPr>
        <p:blipFill>
          <a:blip r:embed="rId2"/>
          <a:stretch>
            <a:fillRect/>
          </a:stretch>
        </p:blipFill>
        <p:spPr>
          <a:xfrm>
            <a:off x="3514688" y="2249488"/>
            <a:ext cx="5159449" cy="3541712"/>
          </a:xfrm>
          <a:prstGeom prst="rect">
            <a:avLst/>
          </a:prstGeom>
        </p:spPr>
      </p:pic>
    </p:spTree>
    <p:extLst>
      <p:ext uri="{BB962C8B-B14F-4D97-AF65-F5344CB8AC3E}">
        <p14:creationId xmlns:p14="http://schemas.microsoft.com/office/powerpoint/2010/main" val="419252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2C1F5-8758-487F-8A8C-D323C53E012F}"/>
              </a:ext>
            </a:extLst>
          </p:cNvPr>
          <p:cNvSpPr>
            <a:spLocks noGrp="1"/>
          </p:cNvSpPr>
          <p:nvPr>
            <p:ph type="title"/>
          </p:nvPr>
        </p:nvSpPr>
        <p:spPr/>
        <p:txBody>
          <a:bodyPr>
            <a:normAutofit/>
          </a:bodyPr>
          <a:lstStyle/>
          <a:p>
            <a:pPr algn="ctr"/>
            <a:r>
              <a:rPr lang="fr-FR" sz="4000" b="1" dirty="0">
                <a:latin typeface="Arial Black" panose="020B0A04020102020204" pitchFamily="34" charset="0"/>
              </a:rPr>
              <a:t>Importation du certificat dans un navigateur</a:t>
            </a:r>
          </a:p>
        </p:txBody>
      </p:sp>
      <p:sp>
        <p:nvSpPr>
          <p:cNvPr id="5" name="Espace réservé du contenu 4">
            <a:extLst>
              <a:ext uri="{FF2B5EF4-FFF2-40B4-BE49-F238E27FC236}">
                <a16:creationId xmlns:a16="http://schemas.microsoft.com/office/drawing/2014/main" id="{CAD5140F-DA33-4765-B55A-5E43976A7DE6}"/>
              </a:ext>
            </a:extLst>
          </p:cNvPr>
          <p:cNvSpPr>
            <a:spLocks noGrp="1"/>
          </p:cNvSpPr>
          <p:nvPr>
            <p:ph idx="1"/>
          </p:nvPr>
        </p:nvSpPr>
        <p:spPr>
          <a:xfrm>
            <a:off x="1141412" y="2249487"/>
            <a:ext cx="9905999" cy="4447148"/>
          </a:xfrm>
        </p:spPr>
        <p:txBody>
          <a:bodyPr>
            <a:normAutofit fontScale="62500" lnSpcReduction="20000"/>
          </a:bodyPr>
          <a:lstStyle/>
          <a:p>
            <a:pPr marL="0" indent="0" algn="just">
              <a:lnSpc>
                <a:spcPct val="107000"/>
              </a:lnSpc>
              <a:spcAft>
                <a:spcPts val="800"/>
              </a:spcAft>
              <a:buNone/>
            </a:pPr>
            <a:r>
              <a:rPr lang="fr-FR" sz="2600" b="1" u="heavy" dirty="0">
                <a:effectLst/>
                <a:latin typeface="Times New Roman" panose="02020603050405020304" pitchFamily="18" charset="0"/>
                <a:ea typeface="Calibri" panose="020F0502020204030204" pitchFamily="34" charset="0"/>
                <a:cs typeface="Times New Roman" panose="02020603050405020304" pitchFamily="18" charset="0"/>
              </a:rPr>
              <a:t>Sur Firefox</a:t>
            </a: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Cliquez sur le menu (≡)</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Allez dans Paramètres &gt; Vie privée et sécurité</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Faites défiler jusqu'à "Certificats"</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Cliquez sur "Afficher les certificats"</a:t>
            </a:r>
          </a:p>
          <a:p>
            <a:pPr algn="just">
              <a:lnSpc>
                <a:spcPct val="107000"/>
              </a:lnSpc>
              <a:spcAft>
                <a:spcPts val="800"/>
              </a:spcAf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   Dans la fenêtre "Gestionnaire de certificats" :</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Allez dans l'onglet "Autorités"</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Cliquez sur "Importer"</a:t>
            </a:r>
          </a:p>
          <a:p>
            <a:pPr marL="342900" lvl="0" indent="-342900" algn="just">
              <a:lnSpc>
                <a:spcPct val="107000"/>
              </a:lnSpc>
              <a:spcAft>
                <a:spcPts val="800"/>
              </a:spcAft>
              <a:buSzPts val="1000"/>
              <a:buFont typeface="Symbol" panose="05050102010706020507" pitchFamily="18" charset="2"/>
              <a:buChar char=""/>
              <a:tabLst>
                <a:tab pos="457200" algn="l"/>
              </a:tabLst>
            </a:pP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Naviguez jusqu'au fichier </a:t>
            </a:r>
            <a:r>
              <a:rPr lang="fr-FR" sz="2600" b="1" dirty="0">
                <a:effectLst/>
                <a:latin typeface="Times New Roman" panose="02020603050405020304" pitchFamily="18" charset="0"/>
                <a:ea typeface="Calibri" panose="020F0502020204030204" pitchFamily="34" charset="0"/>
                <a:cs typeface="Times New Roman" panose="02020603050405020304" pitchFamily="18" charset="0"/>
              </a:rPr>
              <a:t>localhostCA.pem </a:t>
            </a: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a:t>
            </a:r>
            <a:r>
              <a:rPr lang="fr-FR" sz="2600" i="1" dirty="0">
                <a:effectLst/>
                <a:latin typeface="Times New Roman" panose="02020603050405020304" pitchFamily="18" charset="0"/>
                <a:ea typeface="Calibri" panose="020F0502020204030204" pitchFamily="34" charset="0"/>
                <a:cs typeface="Times New Roman" panose="02020603050405020304" pitchFamily="18" charset="0"/>
              </a:rPr>
              <a:t>Il faudra d’abord afficher le contenu de ce fichier dans le terminal de Ubuntu puis copier ce </a:t>
            </a:r>
            <a:r>
              <a:rPr lang="fr-FR" sz="2600" i="1" dirty="0">
                <a:latin typeface="Times New Roman" panose="02020603050405020304" pitchFamily="18" charset="0"/>
                <a:ea typeface="Calibri" panose="020F0502020204030204" pitchFamily="34" charset="0"/>
                <a:cs typeface="Times New Roman" panose="02020603050405020304" pitchFamily="18" charset="0"/>
              </a:rPr>
              <a:t>c</a:t>
            </a:r>
            <a:r>
              <a:rPr lang="fr-FR" sz="2600" i="1" dirty="0">
                <a:effectLst/>
                <a:latin typeface="Times New Roman" panose="02020603050405020304" pitchFamily="18" charset="0"/>
                <a:ea typeface="Calibri" panose="020F0502020204030204" pitchFamily="34" charset="0"/>
                <a:cs typeface="Times New Roman" panose="02020603050405020304" pitchFamily="18" charset="0"/>
              </a:rPr>
              <a:t>ontenu dans un éditeur de texte comme Notepad ou Bloc-Notes et l’enregistrer au format localhostCA.pem</a:t>
            </a:r>
            <a:r>
              <a:rPr lang="fr-FR" sz="26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163112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2C1F5-8758-487F-8A8C-D323C53E012F}"/>
              </a:ext>
            </a:extLst>
          </p:cNvPr>
          <p:cNvSpPr>
            <a:spLocks noGrp="1"/>
          </p:cNvSpPr>
          <p:nvPr>
            <p:ph type="title"/>
          </p:nvPr>
        </p:nvSpPr>
        <p:spPr/>
        <p:txBody>
          <a:bodyPr>
            <a:normAutofit/>
          </a:bodyPr>
          <a:lstStyle/>
          <a:p>
            <a:pPr algn="ctr"/>
            <a:r>
              <a:rPr lang="fr-FR" sz="4000" b="1" dirty="0">
                <a:latin typeface="Arial Black" panose="020B0A04020102020204" pitchFamily="34" charset="0"/>
              </a:rPr>
              <a:t>Importation du certificat dans un navigateur</a:t>
            </a:r>
          </a:p>
        </p:txBody>
      </p:sp>
      <p:sp>
        <p:nvSpPr>
          <p:cNvPr id="5" name="Espace réservé du contenu 4">
            <a:extLst>
              <a:ext uri="{FF2B5EF4-FFF2-40B4-BE49-F238E27FC236}">
                <a16:creationId xmlns:a16="http://schemas.microsoft.com/office/drawing/2014/main" id="{CAD5140F-DA33-4765-B55A-5E43976A7DE6}"/>
              </a:ext>
            </a:extLst>
          </p:cNvPr>
          <p:cNvSpPr>
            <a:spLocks noGrp="1"/>
          </p:cNvSpPr>
          <p:nvPr>
            <p:ph idx="1"/>
          </p:nvPr>
        </p:nvSpPr>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Cochez TOUTES les cases de confiance : </a:t>
            </a:r>
          </a:p>
          <a:p>
            <a:pPr marL="742950" lvl="1" indent="-285750" algn="just">
              <a:lnSpc>
                <a:spcPct val="107000"/>
              </a:lnSpc>
              <a:spcAft>
                <a:spcPts val="800"/>
              </a:spcAft>
              <a:buSzPts val="1000"/>
              <a:buFont typeface="Wingdings" panose="05000000000000000000" pitchFamily="2" charset="2"/>
              <a:buChar char=""/>
              <a:tabLst>
                <a:tab pos="914400" algn="l"/>
              </a:tabLst>
            </a:pPr>
            <a:r>
              <a:rPr lang="fr-FR" dirty="0">
                <a:effectLst/>
                <a:latin typeface="Times New Roman" panose="02020603050405020304" pitchFamily="18" charset="0"/>
                <a:ea typeface="Calibri" panose="020F0502020204030204" pitchFamily="34" charset="0"/>
                <a:cs typeface="Times New Roman" panose="02020603050405020304" pitchFamily="18" charset="0"/>
              </a:rPr>
              <a:t>"Faire confiance à cette AC pour identifier des sites web"</a:t>
            </a:r>
          </a:p>
          <a:p>
            <a:pPr marL="742950" lvl="1" indent="-285750" algn="just">
              <a:lnSpc>
                <a:spcPct val="107000"/>
              </a:lnSpc>
              <a:spcAft>
                <a:spcPts val="800"/>
              </a:spcAft>
              <a:buSzPts val="1000"/>
              <a:buFont typeface="Wingdings" panose="05000000000000000000" pitchFamily="2" charset="2"/>
              <a:buChar char=""/>
              <a:tabLst>
                <a:tab pos="914400" algn="l"/>
              </a:tabLst>
            </a:pPr>
            <a:r>
              <a:rPr lang="fr-FR" dirty="0">
                <a:effectLst/>
                <a:latin typeface="Times New Roman" panose="02020603050405020304" pitchFamily="18" charset="0"/>
                <a:ea typeface="Calibri" panose="020F0502020204030204" pitchFamily="34" charset="0"/>
                <a:cs typeface="Times New Roman" panose="02020603050405020304" pitchFamily="18" charset="0"/>
              </a:rPr>
              <a:t>"Faire confiance à cette AC pour identifier les utilisateurs de messagerie " </a:t>
            </a:r>
          </a:p>
          <a:p>
            <a:pPr lvl="1">
              <a:buFont typeface="Wingdings" panose="05000000000000000000" pitchFamily="2" charset="2"/>
              <a:buChar char="Ø"/>
            </a:pPr>
            <a:r>
              <a:rPr lang="fr-FR" dirty="0">
                <a:effectLst/>
                <a:latin typeface="Times New Roman" panose="02020603050405020304" pitchFamily="18" charset="0"/>
                <a:ea typeface="Calibri" panose="020F0502020204030204" pitchFamily="34" charset="0"/>
                <a:cs typeface="Times New Roman" panose="02020603050405020304" pitchFamily="18" charset="0"/>
              </a:rPr>
              <a:t>"Faire confiance à cette AC pour identifier les éditeurs de logiciels " </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fr-FR" sz="1000" dirty="0">
              <a:effectLst/>
              <a:latin typeface="Avenir Next LT Pro" panose="020B05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1189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22C1F5-8758-487F-8A8C-D323C53E012F}"/>
              </a:ext>
            </a:extLst>
          </p:cNvPr>
          <p:cNvSpPr>
            <a:spLocks noGrp="1"/>
          </p:cNvSpPr>
          <p:nvPr>
            <p:ph type="title"/>
          </p:nvPr>
        </p:nvSpPr>
        <p:spPr>
          <a:xfrm>
            <a:off x="1141413" y="470600"/>
            <a:ext cx="9905998" cy="820318"/>
          </a:xfrm>
        </p:spPr>
        <p:txBody>
          <a:bodyPr>
            <a:normAutofit/>
          </a:bodyPr>
          <a:lstStyle/>
          <a:p>
            <a:pPr algn="ctr"/>
            <a:r>
              <a:rPr lang="fr-FR" sz="4000" b="1" dirty="0">
                <a:latin typeface="Arial Black" panose="020B0A04020102020204" pitchFamily="34" charset="0"/>
              </a:rPr>
              <a:t>Résultat de l’application</a:t>
            </a:r>
          </a:p>
        </p:txBody>
      </p:sp>
      <p:pic>
        <p:nvPicPr>
          <p:cNvPr id="4" name="Espace réservé du contenu 3">
            <a:extLst>
              <a:ext uri="{FF2B5EF4-FFF2-40B4-BE49-F238E27FC236}">
                <a16:creationId xmlns:a16="http://schemas.microsoft.com/office/drawing/2014/main" id="{60A7BA2F-FFA7-4E9B-800A-714465595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612" y="1582242"/>
            <a:ext cx="8970775" cy="5057275"/>
          </a:xfrm>
        </p:spPr>
      </p:pic>
    </p:spTree>
    <p:extLst>
      <p:ext uri="{BB962C8B-B14F-4D97-AF65-F5344CB8AC3E}">
        <p14:creationId xmlns:p14="http://schemas.microsoft.com/office/powerpoint/2010/main" val="32146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D35BA-F985-40F9-93A3-7C05A9950E55}"/>
              </a:ext>
            </a:extLst>
          </p:cNvPr>
          <p:cNvSpPr>
            <a:spLocks noGrp="1"/>
          </p:cNvSpPr>
          <p:nvPr>
            <p:ph type="title"/>
          </p:nvPr>
        </p:nvSpPr>
        <p:spPr/>
        <p:txBody>
          <a:bodyPr>
            <a:noAutofit/>
          </a:bodyPr>
          <a:lstStyle/>
          <a:p>
            <a:pPr algn="ctr"/>
            <a:r>
              <a:rPr lang="fr-FR" sz="4000" b="1" dirty="0">
                <a:latin typeface="Arial Black" panose="020B0A04020102020204" pitchFamily="34" charset="0"/>
              </a:rPr>
              <a:t>Bonnes pratiques pour la gestion des certificats</a:t>
            </a:r>
          </a:p>
        </p:txBody>
      </p:sp>
      <p:sp>
        <p:nvSpPr>
          <p:cNvPr id="3" name="Espace réservé du contenu 2">
            <a:extLst>
              <a:ext uri="{FF2B5EF4-FFF2-40B4-BE49-F238E27FC236}">
                <a16:creationId xmlns:a16="http://schemas.microsoft.com/office/drawing/2014/main" id="{1231E12F-8C6F-439A-AFEC-F0353D713E28}"/>
              </a:ext>
            </a:extLst>
          </p:cNvPr>
          <p:cNvSpPr>
            <a:spLocks noGrp="1"/>
          </p:cNvSpPr>
          <p:nvPr>
            <p:ph idx="1"/>
          </p:nvPr>
        </p:nvSpPr>
        <p:spPr>
          <a:xfrm>
            <a:off x="838200" y="2141537"/>
            <a:ext cx="10515600" cy="4351338"/>
          </a:xfrm>
        </p:spPr>
        <p:txBody>
          <a:bodyPr/>
          <a:lstStyle/>
          <a:p>
            <a:r>
              <a:rPr lang="fr-FR" b="1" dirty="0">
                <a:latin typeface="Times New Roman" panose="02020603050405020304" pitchFamily="18" charset="0"/>
                <a:cs typeface="Times New Roman" panose="02020603050405020304" pitchFamily="18" charset="0"/>
              </a:rPr>
              <a:t>Renouvellement des certificats</a:t>
            </a:r>
          </a:p>
          <a:p>
            <a:pPr marL="0" indent="0">
              <a:buNone/>
            </a:pPr>
            <a:r>
              <a:rPr lang="fr-FR" sz="2000" dirty="0">
                <a:latin typeface="Times New Roman" panose="02020603050405020304" pitchFamily="18" charset="0"/>
                <a:cs typeface="Times New Roman" panose="02020603050405020304" pitchFamily="18" charset="0"/>
              </a:rPr>
              <a:t>Les certificats SSL/TLS ont une durée de validité limitée. Prévoir des alertes pour renouveler avant expiration.</a:t>
            </a:r>
          </a:p>
          <a:p>
            <a:r>
              <a:rPr lang="fr-FR" b="1" dirty="0">
                <a:latin typeface="Times New Roman" panose="02020603050405020304" pitchFamily="18" charset="0"/>
                <a:cs typeface="Times New Roman" panose="02020603050405020304" pitchFamily="18" charset="0"/>
              </a:rPr>
              <a:t>Sécurisation des clés privées</a:t>
            </a:r>
          </a:p>
          <a:p>
            <a:pPr marL="0" indent="0">
              <a:buNone/>
            </a:pPr>
            <a:r>
              <a:rPr lang="fr-FR" sz="2000" dirty="0">
                <a:latin typeface="Times New Roman" panose="02020603050405020304" pitchFamily="18" charset="0"/>
                <a:cs typeface="Times New Roman" panose="02020603050405020304" pitchFamily="18" charset="0"/>
              </a:rPr>
              <a:t>Ne jamais partager la clé privée, et la protéger avec des permissions strictes.</a:t>
            </a:r>
          </a:p>
          <a:p>
            <a:r>
              <a:rPr lang="fr-FR" b="1" dirty="0">
                <a:latin typeface="Times New Roman" panose="02020603050405020304" pitchFamily="18" charset="0"/>
                <a:cs typeface="Times New Roman" panose="02020603050405020304" pitchFamily="18" charset="0"/>
              </a:rPr>
              <a:t>Utilisation de certificat valide par une CA</a:t>
            </a:r>
          </a:p>
          <a:p>
            <a:pPr marL="0" indent="0">
              <a:buNone/>
            </a:pPr>
            <a:r>
              <a:rPr lang="fr-FR" sz="2000" dirty="0">
                <a:latin typeface="Times New Roman" panose="02020603050405020304" pitchFamily="18" charset="0"/>
                <a:cs typeface="Times New Roman" panose="02020603050405020304" pitchFamily="18" charset="0"/>
              </a:rPr>
              <a:t>Pour les applications publiques, il est recommandé d’obtenir des certificats signés par une autorité de certification reconnue.</a:t>
            </a:r>
          </a:p>
        </p:txBody>
      </p:sp>
    </p:spTree>
    <p:extLst>
      <p:ext uri="{BB962C8B-B14F-4D97-AF65-F5344CB8AC3E}">
        <p14:creationId xmlns:p14="http://schemas.microsoft.com/office/powerpoint/2010/main" val="2769436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AA729-5DB6-4864-A5F3-308FF80CCE51}"/>
              </a:ext>
            </a:extLst>
          </p:cNvPr>
          <p:cNvSpPr>
            <a:spLocks noGrp="1"/>
          </p:cNvSpPr>
          <p:nvPr>
            <p:ph type="title"/>
          </p:nvPr>
        </p:nvSpPr>
        <p:spPr/>
        <p:txBody>
          <a:bodyPr>
            <a:normAutofit/>
          </a:bodyPr>
          <a:lstStyle/>
          <a:p>
            <a:pPr algn="ctr"/>
            <a:r>
              <a:rPr lang="fr-FR" sz="5400" b="1" dirty="0"/>
              <a:t>Conclusion</a:t>
            </a:r>
          </a:p>
        </p:txBody>
      </p:sp>
      <p:sp>
        <p:nvSpPr>
          <p:cNvPr id="3" name="Espace réservé du contenu 2">
            <a:extLst>
              <a:ext uri="{FF2B5EF4-FFF2-40B4-BE49-F238E27FC236}">
                <a16:creationId xmlns:a16="http://schemas.microsoft.com/office/drawing/2014/main" id="{82B452DA-1750-425C-B002-58CFC6D4D0E1}"/>
              </a:ext>
            </a:extLst>
          </p:cNvPr>
          <p:cNvSpPr>
            <a:spLocks noGrp="1"/>
          </p:cNvSpPr>
          <p:nvPr>
            <p:ph idx="1"/>
          </p:nvPr>
        </p:nvSpPr>
        <p:spPr>
          <a:xfrm>
            <a:off x="1141412" y="1949824"/>
            <a:ext cx="9905999" cy="4289658"/>
          </a:xfrm>
        </p:spPr>
        <p:txBody>
          <a:bodyPr>
            <a:normAutofit fontScale="70000" lnSpcReduction="20000"/>
          </a:bodyPr>
          <a:lstStyle/>
          <a:p>
            <a:r>
              <a:rPr lang="fr-FR" dirty="0">
                <a:latin typeface="Times New Roman" panose="02020603050405020304" pitchFamily="18" charset="0"/>
                <a:cs typeface="Times New Roman" panose="02020603050405020304" pitchFamily="18" charset="0"/>
              </a:rPr>
              <a:t>Installation du OS Ubuntu 24.04</a:t>
            </a:r>
          </a:p>
          <a:p>
            <a:r>
              <a:rPr lang="fr-FR" dirty="0">
                <a:latin typeface="Times New Roman" panose="02020603050405020304" pitchFamily="18" charset="0"/>
                <a:cs typeface="Times New Roman" panose="02020603050405020304" pitchFamily="18" charset="0"/>
              </a:rPr>
              <a:t>Mise à jour de l’OS</a:t>
            </a:r>
          </a:p>
          <a:p>
            <a:r>
              <a:rPr lang="fr-FR" dirty="0">
                <a:latin typeface="Times New Roman" panose="02020603050405020304" pitchFamily="18" charset="0"/>
                <a:cs typeface="Times New Roman" panose="02020603050405020304" pitchFamily="18" charset="0"/>
              </a:rPr>
              <a:t>Installation d’</a:t>
            </a:r>
            <a:r>
              <a:rPr lang="fr-FR" dirty="0" err="1">
                <a:latin typeface="Times New Roman" panose="02020603050405020304" pitchFamily="18" charset="0"/>
                <a:cs typeface="Times New Roman" panose="02020603050405020304" pitchFamily="18" charset="0"/>
              </a:rPr>
              <a:t>OpenSSL</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Installation du serveur Apache2</a:t>
            </a:r>
          </a:p>
          <a:p>
            <a:r>
              <a:rPr lang="fr-FR" dirty="0">
                <a:latin typeface="Times New Roman" panose="02020603050405020304" pitchFamily="18" charset="0"/>
                <a:cs typeface="Times New Roman" panose="02020603050405020304" pitchFamily="18" charset="0"/>
              </a:rPr>
              <a:t>Installation du serveur RADIUS</a:t>
            </a:r>
          </a:p>
          <a:p>
            <a:r>
              <a:rPr lang="fr-FR" dirty="0">
                <a:latin typeface="Times New Roman" panose="02020603050405020304" pitchFamily="18" charset="0"/>
                <a:cs typeface="Times New Roman" panose="02020603050405020304" pitchFamily="18" charset="0"/>
              </a:rPr>
              <a:t>Installation des dépendances</a:t>
            </a:r>
          </a:p>
          <a:p>
            <a:r>
              <a:rPr lang="fr-FR" dirty="0">
                <a:latin typeface="Times New Roman" panose="02020603050405020304" pitchFamily="18" charset="0"/>
                <a:cs typeface="Times New Roman" panose="02020603050405020304" pitchFamily="18" charset="0"/>
              </a:rPr>
              <a:t>Génération de la clé privée et du certificat auto-signé</a:t>
            </a:r>
          </a:p>
          <a:p>
            <a:r>
              <a:rPr lang="fr-FR" dirty="0">
                <a:latin typeface="Times New Roman" panose="02020603050405020304" pitchFamily="18" charset="0"/>
                <a:cs typeface="Times New Roman" panose="02020603050405020304" pitchFamily="18" charset="0"/>
              </a:rPr>
              <a:t>Génération de la clé privée du client et la demande CSR</a:t>
            </a:r>
          </a:p>
          <a:p>
            <a:r>
              <a:rPr lang="fr-FR" dirty="0">
                <a:latin typeface="Times New Roman" panose="02020603050405020304" pitchFamily="18" charset="0"/>
                <a:cs typeface="Times New Roman" panose="02020603050405020304" pitchFamily="18" charset="0"/>
              </a:rPr>
              <a:t>Signature du certificat par la CA</a:t>
            </a:r>
          </a:p>
          <a:p>
            <a:r>
              <a:rPr lang="fr-FR" dirty="0">
                <a:latin typeface="Times New Roman" panose="02020603050405020304" pitchFamily="18" charset="0"/>
                <a:cs typeface="Times New Roman" panose="02020603050405020304" pitchFamily="18" charset="0"/>
              </a:rPr>
              <a:t>Importation du certificat dans le navigateur Windows </a:t>
            </a:r>
          </a:p>
          <a:p>
            <a:r>
              <a:rPr lang="fr-FR" dirty="0">
                <a:latin typeface="Times New Roman" panose="02020603050405020304" pitchFamily="18" charset="0"/>
                <a:cs typeface="Times New Roman" panose="02020603050405020304" pitchFamily="18" charset="0"/>
              </a:rPr>
              <a:t>Utilisation du certificat pour sécuriser la connexion</a:t>
            </a:r>
          </a:p>
        </p:txBody>
      </p:sp>
    </p:spTree>
    <p:extLst>
      <p:ext uri="{BB962C8B-B14F-4D97-AF65-F5344CB8AC3E}">
        <p14:creationId xmlns:p14="http://schemas.microsoft.com/office/powerpoint/2010/main" val="311654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EA8EC-AAC0-42C6-8E75-4930A1A03690}"/>
              </a:ext>
            </a:extLst>
          </p:cNvPr>
          <p:cNvSpPr>
            <a:spLocks noGrp="1"/>
          </p:cNvSpPr>
          <p:nvPr>
            <p:ph type="title"/>
          </p:nvPr>
        </p:nvSpPr>
        <p:spPr>
          <a:xfrm>
            <a:off x="1141412" y="327514"/>
            <a:ext cx="9905998" cy="1478570"/>
          </a:xfrm>
        </p:spPr>
        <p:txBody>
          <a:bodyPr>
            <a:normAutofit/>
          </a:bodyPr>
          <a:lstStyle/>
          <a:p>
            <a:pPr algn="ctr"/>
            <a:r>
              <a:rPr lang="fr-FR" sz="4000" b="1" dirty="0">
                <a:solidFill>
                  <a:schemeClr val="tx1"/>
                </a:solidFill>
                <a:latin typeface="Arial Black" panose="020B0A04020102020204" pitchFamily="34" charset="0"/>
              </a:rPr>
              <a:t>PLAN DU TRAVAIL</a:t>
            </a:r>
            <a:endParaRPr lang="fr-FR" sz="4000" dirty="0"/>
          </a:p>
        </p:txBody>
      </p:sp>
      <p:sp>
        <p:nvSpPr>
          <p:cNvPr id="3" name="Espace réservé du contenu 2">
            <a:extLst>
              <a:ext uri="{FF2B5EF4-FFF2-40B4-BE49-F238E27FC236}">
                <a16:creationId xmlns:a16="http://schemas.microsoft.com/office/drawing/2014/main" id="{56528231-8744-4731-9022-64C2AB41B4B2}"/>
              </a:ext>
            </a:extLst>
          </p:cNvPr>
          <p:cNvSpPr>
            <a:spLocks noGrp="1"/>
          </p:cNvSpPr>
          <p:nvPr>
            <p:ph idx="1"/>
          </p:nvPr>
        </p:nvSpPr>
        <p:spPr>
          <a:xfrm>
            <a:off x="1141412" y="2249487"/>
            <a:ext cx="9905999" cy="4110972"/>
          </a:xfrm>
        </p:spPr>
        <p:txBody>
          <a:bodyPr/>
          <a:lstStyle/>
          <a:p>
            <a:pPr marL="514350" indent="-514350">
              <a:buFont typeface="+mj-lt"/>
              <a:buAutoNum type="arabicPeriod"/>
            </a:pPr>
            <a:r>
              <a:rPr lang="fr-FR" b="1" dirty="0">
                <a:latin typeface="Arial Black" panose="020B0A04020102020204" pitchFamily="34" charset="0"/>
              </a:rPr>
              <a:t>Introduction</a:t>
            </a:r>
          </a:p>
          <a:p>
            <a:pPr marL="514350" indent="-514350">
              <a:buFont typeface="+mj-lt"/>
              <a:buAutoNum type="arabicPeriod"/>
            </a:pPr>
            <a:r>
              <a:rPr lang="fr-FR" b="1" dirty="0">
                <a:latin typeface="Arial Black" panose="020B0A04020102020204" pitchFamily="34" charset="0"/>
              </a:rPr>
              <a:t>Définitions</a:t>
            </a:r>
          </a:p>
          <a:p>
            <a:pPr marL="514350" indent="-514350">
              <a:buFont typeface="+mj-lt"/>
              <a:buAutoNum type="arabicPeriod"/>
            </a:pPr>
            <a:r>
              <a:rPr lang="fr-FR" b="1" dirty="0">
                <a:latin typeface="Arial Black" panose="020B0A04020102020204" pitchFamily="34" charset="0"/>
              </a:rPr>
              <a:t>Architecture d’un système PKI</a:t>
            </a:r>
          </a:p>
          <a:p>
            <a:pPr marL="514350" indent="-514350">
              <a:buFont typeface="+mj-lt"/>
              <a:buAutoNum type="arabicPeriod"/>
            </a:pPr>
            <a:r>
              <a:rPr lang="fr-FR" b="1" dirty="0">
                <a:latin typeface="Arial Black" panose="020B0A04020102020204" pitchFamily="34" charset="0"/>
              </a:rPr>
              <a:t>Mise en œuvre du PKI</a:t>
            </a:r>
          </a:p>
          <a:p>
            <a:pPr marL="514350" indent="-514350">
              <a:buFont typeface="+mj-lt"/>
              <a:buAutoNum type="arabicPeriod"/>
            </a:pPr>
            <a:r>
              <a:rPr lang="fr-FR" b="1" dirty="0">
                <a:latin typeface="Arial Black" panose="020B0A04020102020204" pitchFamily="34" charset="0"/>
              </a:rPr>
              <a:t>Cas d’utilisation</a:t>
            </a:r>
          </a:p>
          <a:p>
            <a:pPr marL="514350" indent="-514350">
              <a:buFont typeface="+mj-lt"/>
              <a:buAutoNum type="arabicPeriod"/>
            </a:pPr>
            <a:r>
              <a:rPr lang="fr-FR" b="1" dirty="0">
                <a:latin typeface="Arial Black" panose="020B0A04020102020204" pitchFamily="34" charset="0"/>
              </a:rPr>
              <a:t>Conclusion </a:t>
            </a:r>
          </a:p>
          <a:p>
            <a:pPr marL="0" indent="0">
              <a:buNone/>
            </a:pPr>
            <a:endParaRPr lang="fr-FR" dirty="0"/>
          </a:p>
        </p:txBody>
      </p:sp>
    </p:spTree>
    <p:extLst>
      <p:ext uri="{BB962C8B-B14F-4D97-AF65-F5344CB8AC3E}">
        <p14:creationId xmlns:p14="http://schemas.microsoft.com/office/powerpoint/2010/main" val="1580556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81C71-D641-40D0-848D-E24E477E36BA}"/>
              </a:ext>
            </a:extLst>
          </p:cNvPr>
          <p:cNvSpPr>
            <a:spLocks noGrp="1"/>
          </p:cNvSpPr>
          <p:nvPr>
            <p:ph type="title"/>
          </p:nvPr>
        </p:nvSpPr>
        <p:spPr>
          <a:xfrm>
            <a:off x="838200" y="2581836"/>
            <a:ext cx="10515600" cy="1241051"/>
          </a:xfrm>
        </p:spPr>
        <p:txBody>
          <a:bodyPr>
            <a:normAutofit/>
          </a:bodyPr>
          <a:lstStyle/>
          <a:p>
            <a:pPr algn="ctr"/>
            <a:r>
              <a:rPr lang="fr-FR" sz="7200" b="1" dirty="0"/>
              <a:t>Questions &amp; Réponses</a:t>
            </a:r>
          </a:p>
        </p:txBody>
      </p:sp>
    </p:spTree>
    <p:extLst>
      <p:ext uri="{BB962C8B-B14F-4D97-AF65-F5344CB8AC3E}">
        <p14:creationId xmlns:p14="http://schemas.microsoft.com/office/powerpoint/2010/main" val="1033652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B46C2-0B73-4327-B03C-4A127B06593B}"/>
              </a:ext>
            </a:extLst>
          </p:cNvPr>
          <p:cNvSpPr>
            <a:spLocks noGrp="1"/>
          </p:cNvSpPr>
          <p:nvPr>
            <p:ph type="title"/>
          </p:nvPr>
        </p:nvSpPr>
        <p:spPr/>
        <p:txBody>
          <a:bodyPr>
            <a:normAutofit/>
          </a:bodyPr>
          <a:lstStyle/>
          <a:p>
            <a:pPr algn="ctr"/>
            <a:r>
              <a:rPr lang="fr-FR" sz="5400" b="1" dirty="0"/>
              <a:t>Références et ressources</a:t>
            </a:r>
          </a:p>
        </p:txBody>
      </p:sp>
      <p:sp>
        <p:nvSpPr>
          <p:cNvPr id="3" name="Espace réservé du contenu 2">
            <a:extLst>
              <a:ext uri="{FF2B5EF4-FFF2-40B4-BE49-F238E27FC236}">
                <a16:creationId xmlns:a16="http://schemas.microsoft.com/office/drawing/2014/main" id="{0C49C7F8-7527-449F-B3C4-806D144FBBB3}"/>
              </a:ext>
            </a:extLst>
          </p:cNvPr>
          <p:cNvSpPr>
            <a:spLocks noGrp="1"/>
          </p:cNvSpPr>
          <p:nvPr>
            <p:ph idx="1"/>
          </p:nvPr>
        </p:nvSpPr>
        <p:spPr>
          <a:xfrm>
            <a:off x="838200" y="2255931"/>
            <a:ext cx="10515600" cy="4351338"/>
          </a:xfrm>
        </p:spPr>
        <p:txBody>
          <a:bodyPr/>
          <a:lstStyle/>
          <a:p>
            <a:r>
              <a:rPr lang="fr-FR" dirty="0"/>
              <a:t>Documentation </a:t>
            </a:r>
            <a:r>
              <a:rPr lang="fr-FR" dirty="0" err="1"/>
              <a:t>OpenSSL</a:t>
            </a:r>
            <a:r>
              <a:rPr lang="fr-FR" dirty="0"/>
              <a:t> : </a:t>
            </a:r>
            <a:r>
              <a:rPr lang="fr-FR" dirty="0">
                <a:hlinkClick r:id="rId2"/>
              </a:rPr>
              <a:t>https://www.openssl.org/docs/</a:t>
            </a:r>
            <a:endParaRPr lang="fr-FR" dirty="0"/>
          </a:p>
          <a:p>
            <a:r>
              <a:rPr lang="fr-FR" dirty="0"/>
              <a:t>Guide de gestion des certificats sur Ubuntu : </a:t>
            </a:r>
            <a:r>
              <a:rPr lang="fr-FR" dirty="0">
                <a:hlinkClick r:id="rId3"/>
              </a:rPr>
              <a:t>https://help.ubuntu.com/community/SSL</a:t>
            </a:r>
            <a:endParaRPr lang="fr-FR" dirty="0"/>
          </a:p>
          <a:p>
            <a:r>
              <a:rPr lang="fr-FR" dirty="0"/>
              <a:t>Gestion des certificats dans Windows : </a:t>
            </a:r>
            <a:r>
              <a:rPr lang="fr-FR" dirty="0">
                <a:hlinkClick r:id="rId4"/>
              </a:rPr>
              <a:t>https://docs.microsoft.com/en-us/windows/security/information-protection/ertificte-management</a:t>
            </a:r>
            <a:endParaRPr lang="fr-FR" dirty="0"/>
          </a:p>
          <a:p>
            <a:pPr marL="0" indent="0">
              <a:buNone/>
            </a:pPr>
            <a:endParaRPr lang="fr-FR" dirty="0"/>
          </a:p>
        </p:txBody>
      </p:sp>
    </p:spTree>
    <p:extLst>
      <p:ext uri="{BB962C8B-B14F-4D97-AF65-F5344CB8AC3E}">
        <p14:creationId xmlns:p14="http://schemas.microsoft.com/office/powerpoint/2010/main" val="2548214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81C71-D641-40D0-848D-E24E477E36BA}"/>
              </a:ext>
            </a:extLst>
          </p:cNvPr>
          <p:cNvSpPr>
            <a:spLocks noGrp="1"/>
          </p:cNvSpPr>
          <p:nvPr>
            <p:ph type="title"/>
          </p:nvPr>
        </p:nvSpPr>
        <p:spPr>
          <a:xfrm>
            <a:off x="1484159" y="968188"/>
            <a:ext cx="8596668" cy="2649071"/>
          </a:xfrm>
        </p:spPr>
        <p:txBody>
          <a:bodyPr>
            <a:normAutofit/>
          </a:bodyPr>
          <a:lstStyle/>
          <a:p>
            <a:pPr algn="ctr"/>
            <a:r>
              <a:rPr lang="fr-FR" sz="7200" b="1" dirty="0"/>
              <a:t>Remerciements!</a:t>
            </a:r>
          </a:p>
        </p:txBody>
      </p:sp>
    </p:spTree>
    <p:extLst>
      <p:ext uri="{BB962C8B-B14F-4D97-AF65-F5344CB8AC3E}">
        <p14:creationId xmlns:p14="http://schemas.microsoft.com/office/powerpoint/2010/main" val="1852053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27FC2-1227-4F3B-ACC0-66D2F294F7BF}"/>
              </a:ext>
            </a:extLst>
          </p:cNvPr>
          <p:cNvSpPr>
            <a:spLocks noGrp="1"/>
          </p:cNvSpPr>
          <p:nvPr>
            <p:ph type="title"/>
          </p:nvPr>
        </p:nvSpPr>
        <p:spPr>
          <a:xfrm>
            <a:off x="980048" y="434786"/>
            <a:ext cx="9905998" cy="1030289"/>
          </a:xfrm>
        </p:spPr>
        <p:txBody>
          <a:bodyPr>
            <a:normAutofit/>
          </a:bodyPr>
          <a:lstStyle/>
          <a:p>
            <a:pPr algn="ctr"/>
            <a:r>
              <a:rPr lang="fr-FR" sz="4000" b="1" dirty="0">
                <a:latin typeface="Arial Black" panose="020B0A04020102020204" pitchFamily="34" charset="0"/>
              </a:rPr>
              <a:t>INTRODUCTION</a:t>
            </a:r>
          </a:p>
        </p:txBody>
      </p:sp>
      <p:sp>
        <p:nvSpPr>
          <p:cNvPr id="3" name="Espace réservé du contenu 2">
            <a:extLst>
              <a:ext uri="{FF2B5EF4-FFF2-40B4-BE49-F238E27FC236}">
                <a16:creationId xmlns:a16="http://schemas.microsoft.com/office/drawing/2014/main" id="{1475435C-46FB-41BE-A310-CE8D08724D20}"/>
              </a:ext>
            </a:extLst>
          </p:cNvPr>
          <p:cNvSpPr>
            <a:spLocks noGrp="1"/>
          </p:cNvSpPr>
          <p:nvPr>
            <p:ph idx="1"/>
          </p:nvPr>
        </p:nvSpPr>
        <p:spPr>
          <a:xfrm>
            <a:off x="1143000" y="1465075"/>
            <a:ext cx="9905999" cy="5177772"/>
          </a:xfrm>
        </p:spPr>
        <p:txBody>
          <a:bodyPr>
            <a:normAutofit/>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Un Système PKI </a:t>
            </a:r>
            <a:r>
              <a:rPr lang="fr-FR" sz="2000" b="1" i="1" dirty="0">
                <a:latin typeface="Times New Roman" panose="02020603050405020304" pitchFamily="18" charset="0"/>
                <a:cs typeface="Times New Roman" panose="02020603050405020304" pitchFamily="18" charset="0"/>
              </a:rPr>
              <a:t>(Public Key Infrastructure</a:t>
            </a:r>
            <a:r>
              <a:rPr lang="fr-FR" sz="2000" dirty="0">
                <a:latin typeface="Times New Roman" panose="02020603050405020304" pitchFamily="18" charset="0"/>
                <a:cs typeface="Times New Roman" panose="02020603050405020304" pitchFamily="18" charset="0"/>
              </a:rPr>
              <a:t>) est une infrastructure technologique et organisationnelle qui permet la gestion des clés cryptographiques et des certificats numériques utilisés pour sécuriser les communications, les transactions et les échanges de données dans un environnement réseau. PKI repose sur l'utilisation de la cryptographie asymétrique, qui utilise une paire de clés : une clé publique et une clé privée. L'objectif principal d'un PKI est d'assurer la confidentialité, l'intégrité, l'authentification et l'autorisation des utilisateurs et des systèmes dans un réseau. Un système PKI est constitué de plusieurs éléments et processus qui fonctionnent ensemble pour offrir des services de sécurité.</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Dans la suite de notre travail, nous allons exposé les concepts clés d’un système PKI puis procéder à sa mise sur pied.</a:t>
            </a:r>
          </a:p>
        </p:txBody>
      </p:sp>
    </p:spTree>
    <p:extLst>
      <p:ext uri="{BB962C8B-B14F-4D97-AF65-F5344CB8AC3E}">
        <p14:creationId xmlns:p14="http://schemas.microsoft.com/office/powerpoint/2010/main" val="22040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8E04C-823C-4840-A4E5-5EB20124E0C4}"/>
              </a:ext>
            </a:extLst>
          </p:cNvPr>
          <p:cNvSpPr>
            <a:spLocks noGrp="1"/>
          </p:cNvSpPr>
          <p:nvPr>
            <p:ph type="title"/>
          </p:nvPr>
        </p:nvSpPr>
        <p:spPr>
          <a:xfrm>
            <a:off x="980048" y="282387"/>
            <a:ext cx="9905998" cy="1196135"/>
          </a:xfrm>
        </p:spPr>
        <p:txBody>
          <a:bodyPr>
            <a:normAutofit/>
          </a:bodyPr>
          <a:lstStyle/>
          <a:p>
            <a:pPr algn="ctr"/>
            <a:r>
              <a:rPr lang="fr-FR" sz="4000" b="1" dirty="0">
                <a:latin typeface="Arial Black" panose="020B0A04020102020204" pitchFamily="34" charset="0"/>
              </a:rPr>
              <a:t>DEFINITIONS</a:t>
            </a:r>
          </a:p>
        </p:txBody>
      </p:sp>
      <p:sp>
        <p:nvSpPr>
          <p:cNvPr id="3" name="Espace réservé du contenu 2">
            <a:extLst>
              <a:ext uri="{FF2B5EF4-FFF2-40B4-BE49-F238E27FC236}">
                <a16:creationId xmlns:a16="http://schemas.microsoft.com/office/drawing/2014/main" id="{4FFE7F68-265F-42D6-8C21-78E9D57A48B4}"/>
              </a:ext>
            </a:extLst>
          </p:cNvPr>
          <p:cNvSpPr>
            <a:spLocks noGrp="1"/>
          </p:cNvSpPr>
          <p:nvPr>
            <p:ph idx="1"/>
          </p:nvPr>
        </p:nvSpPr>
        <p:spPr>
          <a:xfrm>
            <a:off x="1141412" y="1223682"/>
            <a:ext cx="9905999" cy="4567519"/>
          </a:xfrm>
        </p:spPr>
        <p:txBody>
          <a:bodyPr>
            <a:noAutofit/>
          </a:bodyPr>
          <a:lstStyle/>
          <a:p>
            <a:pPr>
              <a:lnSpc>
                <a:spcPct val="150000"/>
              </a:lnSpc>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Clé publique </a:t>
            </a:r>
            <a:r>
              <a:rPr lang="fr-FR" sz="2000" dirty="0">
                <a:latin typeface="Times New Roman" panose="02020603050405020304" pitchFamily="18" charset="0"/>
                <a:cs typeface="Times New Roman" panose="02020603050405020304" pitchFamily="18" charset="0"/>
              </a:rPr>
              <a:t>: Une clé utilisée pour chiffrer les données ou pour vérifier une signature numérique. Elle est partagée publiquement et distribuée à toute personne ou entité souhaitant établir une connexion sécurisée avec l'utilisateur.</a:t>
            </a:r>
          </a:p>
          <a:p>
            <a:pPr>
              <a:lnSpc>
                <a:spcPct val="150000"/>
              </a:lnSpc>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 Clé privée </a:t>
            </a:r>
            <a:r>
              <a:rPr lang="fr-FR" sz="2000" dirty="0">
                <a:latin typeface="Times New Roman" panose="02020603050405020304" pitchFamily="18" charset="0"/>
                <a:cs typeface="Times New Roman" panose="02020603050405020304" pitchFamily="18" charset="0"/>
              </a:rPr>
              <a:t>: Une clé secrète, utilisée pour déchiffrer les données chiffrées avec la clé publique correspondante ou pour signer numériquement des données. Elle est conservée secrète par le détenteur du certificat.</a:t>
            </a:r>
          </a:p>
          <a:p>
            <a:pPr>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Certificat numérique </a:t>
            </a:r>
            <a:r>
              <a:rPr lang="fr-FR" sz="2000" dirty="0">
                <a:latin typeface="Times New Roman" panose="02020603050405020304" pitchFamily="18" charset="0"/>
                <a:cs typeface="Times New Roman" panose="02020603050405020304" pitchFamily="18" charset="0"/>
              </a:rPr>
              <a:t>: Un certificat numérique est un fichier électronique qui associe une clé publique à une entité (utilisateur, organisation, ou serveur) et qui sert à authentifier cette entité. Le certificat contient des informations telles que le nom de l'entité, la clé publique, la période de validité du certificat, et l'autorité qui a émis le certificat (Autorité de Certification - CA). Le format standard des certificats numériques est souvent le X.509.</a:t>
            </a:r>
          </a:p>
        </p:txBody>
      </p:sp>
    </p:spTree>
    <p:extLst>
      <p:ext uri="{BB962C8B-B14F-4D97-AF65-F5344CB8AC3E}">
        <p14:creationId xmlns:p14="http://schemas.microsoft.com/office/powerpoint/2010/main" val="27007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1413" y="327514"/>
            <a:ext cx="9905998" cy="1478570"/>
          </a:xfrm>
        </p:spPr>
        <p:txBody>
          <a:bodyPr>
            <a:normAutofit/>
          </a:bodyPr>
          <a:lstStyle/>
          <a:p>
            <a:pPr algn="ctr"/>
            <a:r>
              <a:rPr lang="fr-FR" sz="4000" b="1" dirty="0">
                <a:latin typeface="Arial Black" panose="020B0A04020102020204" pitchFamily="34" charset="0"/>
              </a:rPr>
              <a:t>Architecture d’un système PKI</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1141412" y="1559858"/>
            <a:ext cx="9905999" cy="4612341"/>
          </a:xfrm>
        </p:spPr>
        <p:txBody>
          <a:bodyPr>
            <a:noAutofit/>
          </a:bodyPr>
          <a:lstStyle/>
          <a:p>
            <a:pPr>
              <a:lnSpc>
                <a:spcPct val="17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Autorité de Certification (CA) </a:t>
            </a:r>
            <a:r>
              <a:rPr lang="fr-FR" sz="2000" dirty="0">
                <a:latin typeface="Times New Roman" panose="02020603050405020304" pitchFamily="18" charset="0"/>
                <a:cs typeface="Times New Roman" panose="02020603050405020304" pitchFamily="18" charset="0"/>
              </a:rPr>
              <a:t>: La CA est une organisation de confiance chargée de délivrer, gérer et révoquer des certificats numériques. Elle est responsable de la vérification de l'identité des entités avant de leur attribuer un certificat, et elle signe numériquement les certificats qu'elle émet pour garantir leur authenticité. La CA joue un rôle fondamental dans l'authentification des utilisateurs et dans la gestion de la confiance dans un système PKI.</a:t>
            </a:r>
          </a:p>
          <a:p>
            <a:pPr>
              <a:lnSpc>
                <a:spcPct val="170000"/>
              </a:lnSpc>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Autorité d'Enregistrement (RA) </a:t>
            </a:r>
            <a:r>
              <a:rPr lang="fr-FR" sz="2000" dirty="0">
                <a:latin typeface="Times New Roman" panose="02020603050405020304" pitchFamily="18" charset="0"/>
                <a:cs typeface="Times New Roman" panose="02020603050405020304" pitchFamily="18" charset="0"/>
              </a:rPr>
              <a:t>:  L'Autorité d'Enregistrement (RA) est responsable de la réception des demandes de certificats, de la vérification de l'identité des demandeurs et de la soumission de ces demandes à la CA. La RA agit comme une entité intermédiaire entre l'utilisateur et la CA, en s'assurant que les demandes de certificats sont légitimes avant leur émission.</a:t>
            </a:r>
          </a:p>
        </p:txBody>
      </p:sp>
    </p:spTree>
    <p:extLst>
      <p:ext uri="{BB962C8B-B14F-4D97-AF65-F5344CB8AC3E}">
        <p14:creationId xmlns:p14="http://schemas.microsoft.com/office/powerpoint/2010/main" val="42142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8E04C-823C-4840-A4E5-5EB20124E0C4}"/>
              </a:ext>
            </a:extLst>
          </p:cNvPr>
          <p:cNvSpPr>
            <a:spLocks noGrp="1"/>
          </p:cNvSpPr>
          <p:nvPr>
            <p:ph type="title"/>
          </p:nvPr>
        </p:nvSpPr>
        <p:spPr>
          <a:xfrm>
            <a:off x="1141413" y="457153"/>
            <a:ext cx="9905998" cy="1478570"/>
          </a:xfrm>
        </p:spPr>
        <p:txBody>
          <a:bodyPr>
            <a:normAutofit/>
          </a:bodyPr>
          <a:lstStyle/>
          <a:p>
            <a:pPr algn="ctr"/>
            <a:r>
              <a:rPr lang="fr-FR" sz="4000" b="1" dirty="0">
                <a:latin typeface="Arial Black" panose="020B0A04020102020204" pitchFamily="34" charset="0"/>
              </a:rPr>
              <a:t>Architecture d’un système PKI</a:t>
            </a:r>
          </a:p>
        </p:txBody>
      </p:sp>
      <p:sp>
        <p:nvSpPr>
          <p:cNvPr id="3" name="Espace réservé du contenu 2">
            <a:extLst>
              <a:ext uri="{FF2B5EF4-FFF2-40B4-BE49-F238E27FC236}">
                <a16:creationId xmlns:a16="http://schemas.microsoft.com/office/drawing/2014/main" id="{4FFE7F68-265F-42D6-8C21-78E9D57A48B4}"/>
              </a:ext>
            </a:extLst>
          </p:cNvPr>
          <p:cNvSpPr>
            <a:spLocks noGrp="1"/>
          </p:cNvSpPr>
          <p:nvPr>
            <p:ph idx="1"/>
          </p:nvPr>
        </p:nvSpPr>
        <p:spPr>
          <a:xfrm>
            <a:off x="1141412" y="1935724"/>
            <a:ext cx="9905999" cy="4465124"/>
          </a:xfrm>
        </p:spPr>
        <p:txBody>
          <a:bodyPr>
            <a:normAutofit/>
          </a:bodyPr>
          <a:lstStyle/>
          <a:p>
            <a:pPr>
              <a:lnSpc>
                <a:spcPct val="150000"/>
              </a:lnSpc>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Répertoire de certificats : </a:t>
            </a:r>
            <a:r>
              <a:rPr lang="fr-FR" sz="2000" dirty="0">
                <a:latin typeface="Times New Roman" panose="02020603050405020304" pitchFamily="18" charset="0"/>
                <a:cs typeface="Times New Roman" panose="02020603050405020304" pitchFamily="18" charset="0"/>
              </a:rPr>
              <a:t>Un répertoire de certificats est un emplacement centralisé où sont stockés les certificats numériques émis par la CA. Il peut s'agir d'un annuaire LDAP (Lightweight Directory Access Protocol) ou d'une base de données sécurisée, permettant aux utilisateurs de rechercher et de récupérer des certificats publics pour établir des connexions sécurisées.</a:t>
            </a:r>
          </a:p>
          <a:p>
            <a:pPr>
              <a:lnSpc>
                <a:spcPct val="150000"/>
              </a:lnSpc>
              <a:buFont typeface="Wingdings" panose="05000000000000000000" pitchFamily="2" charset="2"/>
              <a:buChar char="Ø"/>
            </a:pPr>
            <a:r>
              <a:rPr lang="fr-FR" sz="2000" b="1" dirty="0">
                <a:latin typeface="Times New Roman" panose="02020603050405020304" pitchFamily="18" charset="0"/>
                <a:cs typeface="Times New Roman" panose="02020603050405020304" pitchFamily="18" charset="0"/>
              </a:rPr>
              <a:t>Listes de Révocation de Certificats (CRL) </a:t>
            </a:r>
            <a:r>
              <a:rPr lang="fr-FR" sz="2000" dirty="0">
                <a:latin typeface="Times New Roman" panose="02020603050405020304" pitchFamily="18" charset="0"/>
                <a:cs typeface="Times New Roman" panose="02020603050405020304" pitchFamily="18" charset="0"/>
              </a:rPr>
              <a:t>: Une CRL (Certificate Revocation List) est une liste publiée par la CA qui contient les certificats révoqués avant leur date d'expiration. Cela permet aux systèmes et aux utilisateurs de vérifier si un certificat est toujours valide ou si la clé publique associée a été révoquée en raison de compromis ou d'autres raisons de sécurité.</a:t>
            </a:r>
          </a:p>
        </p:txBody>
      </p:sp>
    </p:spTree>
    <p:extLst>
      <p:ext uri="{BB962C8B-B14F-4D97-AF65-F5344CB8AC3E}">
        <p14:creationId xmlns:p14="http://schemas.microsoft.com/office/powerpoint/2010/main" val="414337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730623" y="2462866"/>
            <a:ext cx="10515600" cy="1325563"/>
          </a:xfrm>
        </p:spPr>
        <p:txBody>
          <a:bodyPr>
            <a:normAutofit/>
          </a:bodyPr>
          <a:lstStyle/>
          <a:p>
            <a:pPr algn="ctr"/>
            <a:r>
              <a:rPr lang="fr-FR" sz="4000" b="1" dirty="0">
                <a:latin typeface="Arial Black" panose="020B0A04020102020204" pitchFamily="34" charset="0"/>
              </a:rPr>
              <a:t>Mise sur pied d’un système PKI</a:t>
            </a:r>
          </a:p>
        </p:txBody>
      </p:sp>
    </p:spTree>
    <p:extLst>
      <p:ext uri="{BB962C8B-B14F-4D97-AF65-F5344CB8AC3E}">
        <p14:creationId xmlns:p14="http://schemas.microsoft.com/office/powerpoint/2010/main" val="294829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88E91-599F-4C7D-AF97-99E899F9FB6B}"/>
              </a:ext>
            </a:extLst>
          </p:cNvPr>
          <p:cNvSpPr>
            <a:spLocks noGrp="1"/>
          </p:cNvSpPr>
          <p:nvPr>
            <p:ph type="title"/>
          </p:nvPr>
        </p:nvSpPr>
        <p:spPr>
          <a:xfrm>
            <a:off x="1141413" y="430259"/>
            <a:ext cx="9905998" cy="1478570"/>
          </a:xfrm>
        </p:spPr>
        <p:txBody>
          <a:bodyPr>
            <a:normAutofit/>
          </a:bodyPr>
          <a:lstStyle/>
          <a:p>
            <a:pPr algn="ctr"/>
            <a:r>
              <a:rPr lang="fr-FR" b="1" dirty="0">
                <a:latin typeface="Arial Black" panose="020B0A04020102020204" pitchFamily="34" charset="0"/>
              </a:rPr>
              <a:t>Préparation de l’environnement</a:t>
            </a:r>
          </a:p>
        </p:txBody>
      </p:sp>
      <p:sp>
        <p:nvSpPr>
          <p:cNvPr id="3" name="Espace réservé du contenu 2">
            <a:extLst>
              <a:ext uri="{FF2B5EF4-FFF2-40B4-BE49-F238E27FC236}">
                <a16:creationId xmlns:a16="http://schemas.microsoft.com/office/drawing/2014/main" id="{6F521A84-ABC3-4E5F-901A-843C8C119559}"/>
              </a:ext>
            </a:extLst>
          </p:cNvPr>
          <p:cNvSpPr>
            <a:spLocks noGrp="1"/>
          </p:cNvSpPr>
          <p:nvPr>
            <p:ph idx="1"/>
          </p:nvPr>
        </p:nvSpPr>
        <p:spPr>
          <a:xfrm>
            <a:off x="1141412" y="1680882"/>
            <a:ext cx="9905999" cy="4110319"/>
          </a:xfrm>
        </p:spPr>
        <p:txBody>
          <a:bodyPr>
            <a:noAutofit/>
          </a:bodyPr>
          <a:lstStyle/>
          <a:p>
            <a:pPr>
              <a:lnSpc>
                <a:spcPct val="160000"/>
              </a:lnSpc>
            </a:pPr>
            <a:r>
              <a:rPr lang="fr-FR" b="1" dirty="0">
                <a:latin typeface="Times New Roman" panose="02020603050405020304" pitchFamily="18" charset="0"/>
                <a:cs typeface="Times New Roman" panose="02020603050405020304" pitchFamily="18" charset="0"/>
              </a:rPr>
              <a:t>Installation du système d’exploitation</a:t>
            </a:r>
          </a:p>
          <a:p>
            <a:pPr marL="0" indent="0" algn="just">
              <a:lnSpc>
                <a:spcPct val="16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dism.exe /online /enable-feature /featurename:VirtualMachinePlatform /all /norestart</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wsl.exe --update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 wsl --set-default-version 2</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wsl --install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 wsl --install -d Ubuntu-24.04 </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957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275</TotalTime>
  <Words>1671</Words>
  <Application>Microsoft Office PowerPoint</Application>
  <PresentationFormat>Grand écran</PresentationFormat>
  <Paragraphs>159</Paragraphs>
  <Slides>32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Arial Black</vt:lpstr>
      <vt:lpstr>Avenir Next LT Pro</vt:lpstr>
      <vt:lpstr>Calibri</vt:lpstr>
      <vt:lpstr>Symbol</vt:lpstr>
      <vt:lpstr>Times New Roman</vt:lpstr>
      <vt:lpstr>Tw Cen MT</vt:lpstr>
      <vt:lpstr>Wingdings</vt:lpstr>
      <vt:lpstr>Circuit</vt:lpstr>
      <vt:lpstr>MISE EN PLACE D’UNE PKI</vt:lpstr>
      <vt:lpstr>Membres du projet</vt:lpstr>
      <vt:lpstr>PLAN DU TRAVAIL</vt:lpstr>
      <vt:lpstr>INTRODUCTION</vt:lpstr>
      <vt:lpstr>DEFINITIONS</vt:lpstr>
      <vt:lpstr>Architecture d’un système PKI</vt:lpstr>
      <vt:lpstr>Architecture d’un système PKI</vt:lpstr>
      <vt:lpstr>Mise sur pied d’un système PKI</vt:lpstr>
      <vt:lpstr>Préparation de l’environnement</vt:lpstr>
      <vt:lpstr>Préparation de l’environnement</vt:lpstr>
      <vt:lpstr>Création de l’Autorité de Certification (CA)</vt:lpstr>
      <vt:lpstr>Création de l’Autorité de Certification (CA)</vt:lpstr>
      <vt:lpstr>Création de l’Autorité de Certification (CA)</vt:lpstr>
      <vt:lpstr>Emission du certificat par la CA</vt:lpstr>
      <vt:lpstr>Emission du certificat par la CA</vt:lpstr>
      <vt:lpstr>Emission du certificat par la CA</vt:lpstr>
      <vt:lpstr>Emission du certificat par la CA</vt:lpstr>
      <vt:lpstr>Emission du certificat par la CA</vt:lpstr>
      <vt:lpstr>Configuration du serveur Apache</vt:lpstr>
      <vt:lpstr>Configuration du serveur Apache</vt:lpstr>
      <vt:lpstr>Configuration du serveur Apache</vt:lpstr>
      <vt:lpstr>Configuration du serveur Apache</vt:lpstr>
      <vt:lpstr>Cas d’utilisation</vt:lpstr>
      <vt:lpstr>Importation du certificat dans un navigateur</vt:lpstr>
      <vt:lpstr>Importation du certificat dans un navigateur</vt:lpstr>
      <vt:lpstr>Importation du certificat dans un navigateur</vt:lpstr>
      <vt:lpstr>Résultat de l’application</vt:lpstr>
      <vt:lpstr>Bonnes pratiques pour la gestion des certificats</vt:lpstr>
      <vt:lpstr>Conclusion</vt:lpstr>
      <vt:lpstr>Questions &amp; Réponses</vt:lpstr>
      <vt:lpstr>Références et ressources</vt:lpstr>
      <vt:lpstr>Remerciements!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D’UNE PKI                                                                                                                                                                                                                                                                                                                                      </dc:title>
  <dc:creator>Sakine</dc:creator>
  <cp:lastModifiedBy>Rakhis Souleymane</cp:lastModifiedBy>
  <cp:revision>26</cp:revision>
  <dcterms:created xsi:type="dcterms:W3CDTF">2025-01-15T08:34:18Z</dcterms:created>
  <dcterms:modified xsi:type="dcterms:W3CDTF">2025-01-17T12:21:00Z</dcterms:modified>
</cp:coreProperties>
</file>