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82" y="-2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7" name="Подзаголовок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30" name="Дата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CCF62-FAE7-4C6C-9EBF-202AEE2623CE}" type="datetimeFigureOut">
              <a:rPr lang="ru-RU" smtClean="0"/>
              <a:t>26.06.2014</a:t>
            </a:fld>
            <a:endParaRPr lang="ru-RU"/>
          </a:p>
        </p:txBody>
      </p:sp>
      <p:sp>
        <p:nvSpPr>
          <p:cNvPr id="19" name="Нижний колонтитул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454AD-A5BC-4885-B2C5-068EAE91AC0D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CCF62-FAE7-4C6C-9EBF-202AEE2623CE}" type="datetimeFigureOut">
              <a:rPr lang="ru-RU" smtClean="0"/>
              <a:t>26.06.2014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454AD-A5BC-4885-B2C5-068EAE91AC0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CCF62-FAE7-4C6C-9EBF-202AEE2623CE}" type="datetimeFigureOut">
              <a:rPr lang="ru-RU" smtClean="0"/>
              <a:t>26.06.2014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454AD-A5BC-4885-B2C5-068EAE91AC0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CCF62-FAE7-4C6C-9EBF-202AEE2623CE}" type="datetimeFigureOut">
              <a:rPr lang="ru-RU" smtClean="0"/>
              <a:t>26.06.2014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454AD-A5BC-4885-B2C5-068EAE91AC0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CCF62-FAE7-4C6C-9EBF-202AEE2623CE}" type="datetimeFigureOut">
              <a:rPr lang="ru-RU" smtClean="0"/>
              <a:t>26.06.2014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454AD-A5BC-4885-B2C5-068EAE91AC0D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CCF62-FAE7-4C6C-9EBF-202AEE2623CE}" type="datetimeFigureOut">
              <a:rPr lang="ru-RU" smtClean="0"/>
              <a:t>26.06.2014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454AD-A5BC-4885-B2C5-068EAE91AC0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CCF62-FAE7-4C6C-9EBF-202AEE2623CE}" type="datetimeFigureOut">
              <a:rPr lang="ru-RU" smtClean="0"/>
              <a:t>26.06.2014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454AD-A5BC-4885-B2C5-068EAE91AC0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CCF62-FAE7-4C6C-9EBF-202AEE2623CE}" type="datetimeFigureOut">
              <a:rPr lang="ru-RU" smtClean="0"/>
              <a:t>26.06.2014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454AD-A5BC-4885-B2C5-068EAE91AC0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CCF62-FAE7-4C6C-9EBF-202AEE2623CE}" type="datetimeFigureOut">
              <a:rPr lang="ru-RU" smtClean="0"/>
              <a:t>26.06.2014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454AD-A5BC-4885-B2C5-068EAE91AC0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CCF62-FAE7-4C6C-9EBF-202AEE2623CE}" type="datetimeFigureOut">
              <a:rPr lang="ru-RU" smtClean="0"/>
              <a:t>26.06.2014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454AD-A5BC-4885-B2C5-068EAE91AC0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с одним вырезанным скругленным углом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ый треугольник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CCF62-FAE7-4C6C-9EBF-202AEE2623CE}" type="datetimeFigureOut">
              <a:rPr lang="ru-RU" smtClean="0"/>
              <a:t>26.06.2014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6D0454AD-A5BC-4885-B2C5-068EAE91AC0D}" type="slidenum">
              <a:rPr lang="ru-RU" smtClean="0"/>
              <a:t>‹#›</a:t>
            </a:fld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10" name="Полилиния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Полилиния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олилиния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Полилиния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Заголовок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0" name="Текст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7B0CCF62-FAE7-4C6C-9EBF-202AEE2623CE}" type="datetimeFigureOut">
              <a:rPr lang="ru-RU" smtClean="0"/>
              <a:t>26.06.2014</a:t>
            </a:fld>
            <a:endParaRPr lang="ru-RU"/>
          </a:p>
        </p:txBody>
      </p:sp>
      <p:sp>
        <p:nvSpPr>
          <p:cNvPr id="22" name="Нижний колонтитул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6D0454AD-A5BC-4885-B2C5-068EAE91AC0D}" type="slidenum">
              <a:rPr lang="ru-RU" smtClean="0"/>
              <a:t>‹#›</a:t>
            </a:fld>
            <a:endParaRPr lang="ru-RU"/>
          </a:p>
        </p:txBody>
      </p:sp>
      <p:grpSp>
        <p:nvGrpSpPr>
          <p:cNvPr id="2" name="Группа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Полилиния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Полилиния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39552" y="1988840"/>
            <a:ext cx="7851648" cy="1571600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 smtClean="0"/>
              <a:t>Исследование графического движка</a:t>
            </a:r>
            <a:r>
              <a:rPr lang="en-US" dirty="0" smtClean="0"/>
              <a:t> </a:t>
            </a:r>
            <a:r>
              <a:rPr lang="en-US" dirty="0" err="1" smtClean="0"/>
              <a:t>Optix</a:t>
            </a:r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39552" y="3645024"/>
            <a:ext cx="7854696" cy="1752600"/>
          </a:xfrm>
        </p:spPr>
        <p:txBody>
          <a:bodyPr/>
          <a:lstStyle/>
          <a:p>
            <a:r>
              <a:rPr lang="ru-RU" dirty="0" smtClean="0"/>
              <a:t>Выполнил: Еличева Е.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i="1" dirty="0" smtClean="0">
                <a:solidFill>
                  <a:srgbClr val="FF0000"/>
                </a:solidFill>
              </a:rPr>
              <a:t>Для корректной работы с </a:t>
            </a:r>
            <a:r>
              <a:rPr lang="ru-RU" i="1" dirty="0" err="1" smtClean="0">
                <a:solidFill>
                  <a:srgbClr val="FF0000"/>
                </a:solidFill>
              </a:rPr>
              <a:t>GLUTDisplay</a:t>
            </a:r>
            <a:r>
              <a:rPr lang="ru-RU" i="1" dirty="0" smtClean="0">
                <a:solidFill>
                  <a:srgbClr val="FF0000"/>
                </a:solidFill>
              </a:rPr>
              <a:t> класс </a:t>
            </a:r>
            <a:r>
              <a:rPr lang="ru-RU" i="1" dirty="0" err="1" smtClean="0">
                <a:solidFill>
                  <a:srgbClr val="FF0000"/>
                </a:solidFill>
              </a:rPr>
              <a:t>GlassScene</a:t>
            </a:r>
            <a:r>
              <a:rPr lang="ru-RU" i="1" dirty="0" smtClean="0">
                <a:solidFill>
                  <a:srgbClr val="FF0000"/>
                </a:solidFill>
              </a:rPr>
              <a:t> должен иметь следующие методы</a:t>
            </a:r>
            <a:r>
              <a:rPr lang="ru-RU" i="1" dirty="0" smtClean="0">
                <a:solidFill>
                  <a:srgbClr val="FF0000"/>
                </a:solidFill>
              </a:rPr>
              <a:t>:</a:t>
            </a:r>
            <a:endParaRPr lang="en-US" i="1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dirty="0" smtClean="0"/>
              <a:t> void </a:t>
            </a:r>
            <a:r>
              <a:rPr lang="en-US" dirty="0" err="1" smtClean="0"/>
              <a:t>initScene</a:t>
            </a:r>
            <a:r>
              <a:rPr lang="en-US" dirty="0" smtClean="0"/>
              <a:t>( </a:t>
            </a:r>
            <a:r>
              <a:rPr lang="en-US" dirty="0" err="1" smtClean="0"/>
              <a:t>InitialCameraData</a:t>
            </a:r>
            <a:r>
              <a:rPr lang="en-US" dirty="0" smtClean="0"/>
              <a:t>&amp; </a:t>
            </a:r>
            <a:r>
              <a:rPr lang="en-US" dirty="0" err="1" smtClean="0"/>
              <a:t>camera_data</a:t>
            </a:r>
            <a:r>
              <a:rPr lang="en-US" dirty="0" smtClean="0"/>
              <a:t> );</a:t>
            </a:r>
            <a:endParaRPr lang="ru-RU" dirty="0" smtClean="0"/>
          </a:p>
          <a:p>
            <a:pPr>
              <a:buNone/>
            </a:pPr>
            <a:r>
              <a:rPr lang="en-US" dirty="0" smtClean="0"/>
              <a:t> void </a:t>
            </a:r>
            <a:r>
              <a:rPr lang="en-US" dirty="0" smtClean="0"/>
              <a:t>trace( const </a:t>
            </a:r>
            <a:r>
              <a:rPr lang="en-US" dirty="0" err="1" smtClean="0"/>
              <a:t>RayGenCameraData</a:t>
            </a:r>
            <a:r>
              <a:rPr lang="en-US" dirty="0" smtClean="0"/>
              <a:t>&amp; </a:t>
            </a:r>
            <a:r>
              <a:rPr lang="en-US" dirty="0" err="1" smtClean="0"/>
              <a:t>camera_data</a:t>
            </a:r>
            <a:r>
              <a:rPr lang="en-US" dirty="0" smtClean="0"/>
              <a:t> );</a:t>
            </a:r>
            <a:endParaRPr lang="ru-RU" dirty="0" smtClean="0"/>
          </a:p>
          <a:p>
            <a:pPr>
              <a:buNone/>
            </a:pPr>
            <a:r>
              <a:rPr lang="en-US" dirty="0" smtClean="0"/>
              <a:t> void </a:t>
            </a:r>
            <a:r>
              <a:rPr lang="en-US" dirty="0" err="1" smtClean="0"/>
              <a:t>doResize</a:t>
            </a:r>
            <a:r>
              <a:rPr lang="en-US" dirty="0" smtClean="0"/>
              <a:t>( unsigned </a:t>
            </a:r>
            <a:r>
              <a:rPr lang="en-US" dirty="0" err="1" smtClean="0"/>
              <a:t>int</a:t>
            </a:r>
            <a:r>
              <a:rPr lang="en-US" dirty="0" smtClean="0"/>
              <a:t> width, unsigned </a:t>
            </a:r>
            <a:r>
              <a:rPr lang="en-US" dirty="0" err="1" smtClean="0"/>
              <a:t>int</a:t>
            </a:r>
            <a:r>
              <a:rPr lang="en-US" dirty="0" smtClean="0"/>
              <a:t> depth );</a:t>
            </a:r>
            <a:endParaRPr lang="ru-RU" dirty="0" smtClean="0"/>
          </a:p>
          <a:p>
            <a:pPr>
              <a:buNone/>
            </a:pPr>
            <a:r>
              <a:rPr lang="en-US" dirty="0" smtClean="0"/>
              <a:t> Buffer </a:t>
            </a:r>
            <a:r>
              <a:rPr lang="en-US" dirty="0" err="1" smtClean="0"/>
              <a:t>getOutputBuffer</a:t>
            </a:r>
            <a:r>
              <a:rPr lang="en-US" dirty="0" smtClean="0"/>
              <a:t>();</a:t>
            </a:r>
            <a:endParaRPr lang="ru-RU" dirty="0" smtClean="0"/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err="1" smtClean="0"/>
              <a:t>bool</a:t>
            </a:r>
            <a:r>
              <a:rPr lang="en-US" dirty="0" smtClean="0"/>
              <a:t> </a:t>
            </a:r>
            <a:r>
              <a:rPr lang="en-US" dirty="0" err="1" smtClean="0"/>
              <a:t>keyPressed</a:t>
            </a:r>
            <a:r>
              <a:rPr lang="en-US" dirty="0" smtClean="0"/>
              <a:t>(unsigned char key, </a:t>
            </a:r>
            <a:r>
              <a:rPr lang="en-US" dirty="0" err="1" smtClean="0"/>
              <a:t>int</a:t>
            </a:r>
            <a:r>
              <a:rPr lang="en-US" dirty="0" smtClean="0"/>
              <a:t> x, </a:t>
            </a:r>
            <a:r>
              <a:rPr lang="en-US" dirty="0" err="1" smtClean="0"/>
              <a:t>int</a:t>
            </a:r>
            <a:r>
              <a:rPr lang="en-US" dirty="0" smtClean="0"/>
              <a:t> y);</a:t>
            </a:r>
            <a:endParaRPr lang="ru-RU" dirty="0" smtClean="0"/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glass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9458" name="Picture 2" descr="G:\Женечек\Учеба\4курс\8семместр\Уир\Optix-Research\Report\Images\glas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3648" y="1988839"/>
            <a:ext cx="6414428" cy="439248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Демонстрационное приложение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20482" name="Picture 2" descr="G:\Женечек\Учеба\4курс\8семместр\Уир\Optix-Research\Report\Images\my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79712" y="1916832"/>
            <a:ext cx="5934226" cy="446772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Вывод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ru-RU" dirty="0" smtClean="0"/>
              <a:t>В ходе данной работы изучено следующее:</a:t>
            </a:r>
          </a:p>
          <a:p>
            <a:pPr>
              <a:buFont typeface="Wingdings" pitchFamily="2" charset="2"/>
              <a:buChar char="v"/>
            </a:pPr>
            <a:r>
              <a:rPr lang="ru-RU" dirty="0" smtClean="0"/>
              <a:t>1. </a:t>
            </a:r>
            <a:r>
              <a:rPr lang="ru-RU" dirty="0" smtClean="0"/>
              <a:t>Программно-аппаратная архитектура CUDA. Архитектура CUDA является довольно простой, но в тоже время мощной технологией для массивно-параллельных вычислений. С помощью архитектуры CUDA практически в режиме реального времени решать задачи по поиску пути в графе, аппроксимировать функции, обрабатывать большие массивы данных и т.д.</a:t>
            </a:r>
          </a:p>
          <a:p>
            <a:pPr>
              <a:buFont typeface="Wingdings" pitchFamily="2" charset="2"/>
              <a:buChar char="v"/>
            </a:pPr>
            <a:r>
              <a:rPr lang="ru-RU" dirty="0" smtClean="0"/>
              <a:t>2.</a:t>
            </a:r>
            <a:r>
              <a:rPr lang="ru-RU" dirty="0" smtClean="0"/>
              <a:t> </a:t>
            </a:r>
            <a:r>
              <a:rPr lang="ru-RU" dirty="0" err="1" smtClean="0"/>
              <a:t>Рассмотренны</a:t>
            </a:r>
            <a:r>
              <a:rPr lang="ru-RU" dirty="0" smtClean="0"/>
              <a:t> принципы функционирования графического движка </a:t>
            </a:r>
            <a:r>
              <a:rPr lang="ru-RU" dirty="0" err="1" smtClean="0"/>
              <a:t>OptiX</a:t>
            </a:r>
            <a:r>
              <a:rPr lang="ru-RU" dirty="0" smtClean="0"/>
              <a:t>. Он включает реализацию очень широкого набора основанных на трассировке лучей алгоритмов и приложений, включая интерактивный </a:t>
            </a:r>
            <a:r>
              <a:rPr lang="ru-RU" dirty="0" err="1" smtClean="0"/>
              <a:t>рендеринг</a:t>
            </a:r>
            <a:r>
              <a:rPr lang="ru-RU" dirty="0" smtClean="0"/>
              <a:t>, </a:t>
            </a:r>
            <a:r>
              <a:rPr lang="ru-RU" dirty="0" err="1" smtClean="0"/>
              <a:t>оффлайн</a:t>
            </a:r>
            <a:r>
              <a:rPr lang="ru-RU" dirty="0" smtClean="0"/>
              <a:t> </a:t>
            </a:r>
            <a:r>
              <a:rPr lang="ru-RU" dirty="0" err="1" smtClean="0"/>
              <a:t>рендеринг</a:t>
            </a:r>
            <a:r>
              <a:rPr lang="ru-RU" dirty="0" smtClean="0"/>
              <a:t>, системы обнаружения коллизий, запросы искусственного интеллекта и научного моделирования, такие как звуковое распространение</a:t>
            </a:r>
            <a:r>
              <a:rPr lang="ru-RU" dirty="0" smtClean="0"/>
              <a:t>. Механизм </a:t>
            </a:r>
            <a:r>
              <a:rPr lang="ru-RU" dirty="0" err="1" smtClean="0"/>
              <a:t>OptiX</a:t>
            </a:r>
            <a:r>
              <a:rPr lang="ru-RU" dirty="0" smtClean="0"/>
              <a:t> фокусируется исключительно на фундаментальных вычислениях, требуемых для трассировки </a:t>
            </a:r>
            <a:r>
              <a:rPr lang="ru-RU" dirty="0" smtClean="0"/>
              <a:t>лучей. Механизм </a:t>
            </a:r>
            <a:r>
              <a:rPr lang="ru-RU" dirty="0" err="1" smtClean="0"/>
              <a:t>OptiX</a:t>
            </a:r>
            <a:r>
              <a:rPr lang="ru-RU" dirty="0" smtClean="0"/>
              <a:t> демонстрирует, что большинство алгоритмов трассировки лучей могут быть реализованы, используя маленький набор легких программируемых операций. Механизм </a:t>
            </a:r>
            <a:r>
              <a:rPr lang="ru-RU" dirty="0" err="1" smtClean="0"/>
              <a:t>OptiX</a:t>
            </a:r>
            <a:r>
              <a:rPr lang="ru-RU" dirty="0" smtClean="0"/>
              <a:t> комбинирует своевременные методы компиляции со специфичным для трассировки лучей знанием, чтобы реализовать его модель программирования эффективно. </a:t>
            </a:r>
          </a:p>
          <a:p>
            <a:pPr>
              <a:buFont typeface="Wingdings" pitchFamily="2" charset="2"/>
              <a:buChar char="v"/>
            </a:pPr>
            <a:r>
              <a:rPr lang="ru-RU" dirty="0" smtClean="0"/>
              <a:t>3. </a:t>
            </a:r>
            <a:r>
              <a:rPr lang="ru-RU" dirty="0" smtClean="0"/>
              <a:t>Рассмотрены примеры, входящие в набор разработчика </a:t>
            </a:r>
            <a:r>
              <a:rPr lang="ru-RU" dirty="0" err="1" smtClean="0"/>
              <a:t>OptiX</a:t>
            </a:r>
            <a:r>
              <a:rPr lang="ru-RU" dirty="0" smtClean="0"/>
              <a:t>.</a:t>
            </a:r>
          </a:p>
          <a:p>
            <a:pPr>
              <a:buFont typeface="Wingdings" pitchFamily="2" charset="2"/>
              <a:buChar char="v"/>
            </a:pPr>
            <a:r>
              <a:rPr lang="ru-RU" dirty="0" smtClean="0"/>
              <a:t>4. </a:t>
            </a:r>
            <a:r>
              <a:rPr lang="ru-RU" dirty="0" smtClean="0"/>
              <a:t>На основе полученной информации разработано демонстрационное приложение. </a:t>
            </a:r>
            <a:endParaRPr lang="ru-RU" dirty="0" smtClean="0"/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39552" y="1988840"/>
            <a:ext cx="7851648" cy="1571600"/>
          </a:xfrm>
        </p:spPr>
        <p:txBody>
          <a:bodyPr>
            <a:normAutofit/>
          </a:bodyPr>
          <a:lstStyle/>
          <a:p>
            <a:pPr algn="ctr"/>
            <a:r>
              <a:rPr lang="ru-RU" dirty="0" smtClean="0"/>
              <a:t>Спасибо за внимание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39552" y="3645024"/>
            <a:ext cx="7854696" cy="1752600"/>
          </a:xfrm>
        </p:spPr>
        <p:txBody>
          <a:bodyPr/>
          <a:lstStyle/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i="1" dirty="0" smtClean="0">
                <a:solidFill>
                  <a:srgbClr val="FF0000"/>
                </a:solidFill>
              </a:rPr>
              <a:t>Цель:</a:t>
            </a:r>
            <a:r>
              <a:rPr lang="ru-RU" dirty="0" smtClean="0"/>
              <a:t> </a:t>
            </a:r>
            <a:r>
              <a:rPr lang="ru-RU" dirty="0" smtClean="0"/>
              <a:t>создание демонстрационного приложения с  использованием графического движка </a:t>
            </a:r>
            <a:r>
              <a:rPr lang="ru-RU" dirty="0" err="1" smtClean="0"/>
              <a:t>OptiX</a:t>
            </a:r>
            <a:r>
              <a:rPr lang="ru-RU" dirty="0" smtClean="0"/>
              <a:t>.</a:t>
            </a:r>
          </a:p>
          <a:p>
            <a:r>
              <a:rPr lang="ru-RU" i="1" dirty="0" smtClean="0">
                <a:solidFill>
                  <a:srgbClr val="FF0000"/>
                </a:solidFill>
              </a:rPr>
              <a:t>Задачи, решаемые в ходе работы:</a:t>
            </a:r>
          </a:p>
          <a:p>
            <a:pPr>
              <a:buFont typeface="Wingdings" pitchFamily="2" charset="2"/>
              <a:buChar char="v"/>
            </a:pPr>
            <a:r>
              <a:rPr lang="ru-RU" dirty="0" smtClean="0"/>
              <a:t> 1</a:t>
            </a:r>
            <a:r>
              <a:rPr lang="ru-RU" dirty="0" smtClean="0"/>
              <a:t>.  Изучение программно-аппаратной архитектуры CUDA.</a:t>
            </a:r>
          </a:p>
          <a:p>
            <a:pPr>
              <a:buFont typeface="Wingdings" pitchFamily="2" charset="2"/>
              <a:buChar char="v"/>
            </a:pPr>
            <a:r>
              <a:rPr lang="ru-RU" dirty="0" smtClean="0"/>
              <a:t> 2</a:t>
            </a:r>
            <a:r>
              <a:rPr lang="ru-RU" dirty="0" smtClean="0"/>
              <a:t>. Изучение принципов функционирования графического движка </a:t>
            </a:r>
            <a:r>
              <a:rPr lang="ru-RU" dirty="0" err="1" smtClean="0"/>
              <a:t>OptiX</a:t>
            </a:r>
            <a:r>
              <a:rPr lang="ru-RU" dirty="0" smtClean="0"/>
              <a:t>.</a:t>
            </a:r>
          </a:p>
          <a:p>
            <a:pPr>
              <a:buFont typeface="Wingdings" pitchFamily="2" charset="2"/>
              <a:buChar char="v"/>
            </a:pPr>
            <a:r>
              <a:rPr lang="ru-RU" dirty="0" smtClean="0"/>
              <a:t> 3</a:t>
            </a:r>
            <a:r>
              <a:rPr lang="ru-RU" dirty="0" smtClean="0"/>
              <a:t>. Изучение процедуры установки графического движка </a:t>
            </a:r>
            <a:r>
              <a:rPr lang="ru-RU" dirty="0" err="1" smtClean="0"/>
              <a:t>OptiX</a:t>
            </a:r>
            <a:r>
              <a:rPr lang="ru-RU" dirty="0" smtClean="0"/>
              <a:t>.</a:t>
            </a:r>
          </a:p>
          <a:p>
            <a:pPr>
              <a:buFont typeface="Wingdings" pitchFamily="2" charset="2"/>
              <a:buChar char="v"/>
            </a:pPr>
            <a:r>
              <a:rPr lang="ru-RU" dirty="0" smtClean="0"/>
              <a:t> 4</a:t>
            </a:r>
            <a:r>
              <a:rPr lang="ru-RU" dirty="0" smtClean="0"/>
              <a:t>. Изучение встроенных примеров графического движка </a:t>
            </a:r>
            <a:r>
              <a:rPr lang="ru-RU" dirty="0" err="1" smtClean="0"/>
              <a:t>OptiX</a:t>
            </a:r>
            <a:r>
              <a:rPr lang="ru-RU" dirty="0" smtClean="0"/>
              <a:t>.</a:t>
            </a:r>
          </a:p>
          <a:p>
            <a:pPr>
              <a:buFont typeface="Wingdings" pitchFamily="2" charset="2"/>
              <a:buChar char="v"/>
            </a:pPr>
            <a:r>
              <a:rPr lang="ru-RU" dirty="0" smtClean="0"/>
              <a:t> 5</a:t>
            </a:r>
            <a:r>
              <a:rPr lang="ru-RU" dirty="0" smtClean="0"/>
              <a:t>. Разработка демонстрационного приложения.</a:t>
            </a:r>
          </a:p>
          <a:p>
            <a:pPr>
              <a:buFont typeface="Wingdings" pitchFamily="2" charset="2"/>
              <a:buChar char="v"/>
            </a:pPr>
            <a:r>
              <a:rPr lang="ru-RU" dirty="0" smtClean="0"/>
              <a:t> 6</a:t>
            </a:r>
            <a:r>
              <a:rPr lang="ru-RU" dirty="0" smtClean="0"/>
              <a:t>. Выяснение перспектив применимости графического движка в прикладных приложениях.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Метод трассировки лучей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i="1" dirty="0" smtClean="0">
                <a:solidFill>
                  <a:srgbClr val="FF0000"/>
                </a:solidFill>
              </a:rPr>
              <a:t>Трассировка лучей (англ. </a:t>
            </a:r>
            <a:r>
              <a:rPr lang="ru-RU" i="1" dirty="0" err="1" smtClean="0">
                <a:solidFill>
                  <a:srgbClr val="FF0000"/>
                </a:solidFill>
              </a:rPr>
              <a:t>Ray</a:t>
            </a:r>
            <a:r>
              <a:rPr lang="ru-RU" i="1" dirty="0" smtClean="0">
                <a:solidFill>
                  <a:srgbClr val="FF0000"/>
                </a:solidFill>
              </a:rPr>
              <a:t> </a:t>
            </a:r>
            <a:r>
              <a:rPr lang="ru-RU" i="1" dirty="0" err="1" smtClean="0">
                <a:solidFill>
                  <a:srgbClr val="FF0000"/>
                </a:solidFill>
              </a:rPr>
              <a:t>tracing</a:t>
            </a:r>
            <a:r>
              <a:rPr lang="ru-RU" i="1" dirty="0" smtClean="0">
                <a:solidFill>
                  <a:srgbClr val="FF0000"/>
                </a:solidFill>
              </a:rPr>
              <a:t>; </a:t>
            </a:r>
            <a:r>
              <a:rPr lang="ru-RU" i="1" dirty="0" err="1" smtClean="0">
                <a:solidFill>
                  <a:srgbClr val="FF0000"/>
                </a:solidFill>
              </a:rPr>
              <a:t>рейтрейсинг</a:t>
            </a:r>
            <a:r>
              <a:rPr lang="ru-RU" i="1" dirty="0" smtClean="0">
                <a:solidFill>
                  <a:srgbClr val="FF0000"/>
                </a:solidFill>
              </a:rPr>
              <a:t>) </a:t>
            </a:r>
            <a:r>
              <a:rPr lang="ru-RU" dirty="0" smtClean="0"/>
              <a:t>-один </a:t>
            </a:r>
            <a:r>
              <a:rPr lang="ru-RU" dirty="0" smtClean="0"/>
              <a:t>из методов геометрической </a:t>
            </a:r>
            <a:r>
              <a:rPr lang="ru-RU" dirty="0" smtClean="0"/>
              <a:t>оптики исследование </a:t>
            </a:r>
            <a:r>
              <a:rPr lang="ru-RU" dirty="0" smtClean="0"/>
              <a:t>оптических систем путём отслеживания взаимодействия отдельных лучей с поверхностями.</a:t>
            </a:r>
          </a:p>
          <a:p>
            <a:r>
              <a:rPr lang="ru-RU" i="1" dirty="0" smtClean="0">
                <a:solidFill>
                  <a:srgbClr val="FF0000"/>
                </a:solidFill>
              </a:rPr>
              <a:t>Данный метод имеет следующие достоинства:</a:t>
            </a:r>
          </a:p>
          <a:p>
            <a:pPr>
              <a:buFont typeface="Wingdings" pitchFamily="2" charset="2"/>
              <a:buChar char="v"/>
            </a:pPr>
            <a:r>
              <a:rPr lang="ru-RU" dirty="0" smtClean="0"/>
              <a:t> 1</a:t>
            </a:r>
            <a:r>
              <a:rPr lang="ru-RU" dirty="0" smtClean="0"/>
              <a:t>. Возможность </a:t>
            </a:r>
            <a:r>
              <a:rPr lang="ru-RU" dirty="0" err="1" smtClean="0"/>
              <a:t>рендеринга</a:t>
            </a:r>
            <a:r>
              <a:rPr lang="ru-RU" dirty="0" smtClean="0"/>
              <a:t> гладких объектов без аппроксимации их полигональными поверхностями (например, треугольниками).</a:t>
            </a:r>
          </a:p>
          <a:p>
            <a:pPr>
              <a:buFont typeface="Wingdings" pitchFamily="2" charset="2"/>
              <a:buChar char="v"/>
            </a:pPr>
            <a:r>
              <a:rPr lang="ru-RU" dirty="0" smtClean="0"/>
              <a:t> 2</a:t>
            </a:r>
            <a:r>
              <a:rPr lang="ru-RU" dirty="0" smtClean="0"/>
              <a:t>. Вычислительная сложность метода слабо зависит от сложности сцены.</a:t>
            </a:r>
          </a:p>
          <a:p>
            <a:pPr>
              <a:buFont typeface="Wingdings" pitchFamily="2" charset="2"/>
              <a:buChar char="v"/>
            </a:pPr>
            <a:r>
              <a:rPr lang="ru-RU" dirty="0" smtClean="0"/>
              <a:t> 3</a:t>
            </a:r>
            <a:r>
              <a:rPr lang="ru-RU" dirty="0" smtClean="0"/>
              <a:t>. Высокая алгоритмическая </a:t>
            </a:r>
            <a:r>
              <a:rPr lang="ru-RU" dirty="0" err="1" smtClean="0"/>
              <a:t>распараллеливаемость</a:t>
            </a:r>
            <a:r>
              <a:rPr lang="ru-RU" dirty="0" smtClean="0"/>
              <a:t> вычислений — можно параллельно и независимо трассировать два и более лучей, разделять участки (зоны экрана) для трассирования на разных узлах кластера и т.д.</a:t>
            </a:r>
          </a:p>
          <a:p>
            <a:pPr>
              <a:buFont typeface="Wingdings" pitchFamily="2" charset="2"/>
              <a:buChar char="v"/>
            </a:pPr>
            <a:r>
              <a:rPr lang="ru-RU" dirty="0" smtClean="0"/>
              <a:t> 4</a:t>
            </a:r>
            <a:r>
              <a:rPr lang="ru-RU" dirty="0" smtClean="0"/>
              <a:t>. Отсечение невидимых поверхностей, перспектива и корректное изменения поля зрения являются логическим следствием алгоритма.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Архитектура </a:t>
            </a:r>
            <a:r>
              <a:rPr lang="en-US" dirty="0" smtClean="0"/>
              <a:t>CUDA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i="1" dirty="0" smtClean="0">
                <a:solidFill>
                  <a:srgbClr val="FF0000"/>
                </a:solidFill>
              </a:rPr>
              <a:t>CUDA (</a:t>
            </a:r>
            <a:r>
              <a:rPr lang="ru-RU" i="1" dirty="0" err="1" smtClean="0">
                <a:solidFill>
                  <a:srgbClr val="FF0000"/>
                </a:solidFill>
              </a:rPr>
              <a:t>Compute</a:t>
            </a:r>
            <a:r>
              <a:rPr lang="ru-RU" i="1" dirty="0" smtClean="0">
                <a:solidFill>
                  <a:srgbClr val="FF0000"/>
                </a:solidFill>
              </a:rPr>
              <a:t> </a:t>
            </a:r>
            <a:r>
              <a:rPr lang="ru-RU" i="1" dirty="0" err="1" smtClean="0">
                <a:solidFill>
                  <a:srgbClr val="FF0000"/>
                </a:solidFill>
              </a:rPr>
              <a:t>Unified</a:t>
            </a:r>
            <a:r>
              <a:rPr lang="ru-RU" i="1" dirty="0" smtClean="0">
                <a:solidFill>
                  <a:srgbClr val="FF0000"/>
                </a:solidFill>
              </a:rPr>
              <a:t> </a:t>
            </a:r>
            <a:r>
              <a:rPr lang="ru-RU" i="1" dirty="0" err="1" smtClean="0">
                <a:solidFill>
                  <a:srgbClr val="FF0000"/>
                </a:solidFill>
              </a:rPr>
              <a:t>Device</a:t>
            </a:r>
            <a:r>
              <a:rPr lang="ru-RU" i="1" dirty="0" smtClean="0">
                <a:solidFill>
                  <a:srgbClr val="FF0000"/>
                </a:solidFill>
              </a:rPr>
              <a:t> </a:t>
            </a:r>
            <a:r>
              <a:rPr lang="ru-RU" i="1" dirty="0" err="1" smtClean="0">
                <a:solidFill>
                  <a:srgbClr val="FF0000"/>
                </a:solidFill>
              </a:rPr>
              <a:t>Architecture</a:t>
            </a:r>
            <a:r>
              <a:rPr lang="ru-RU" i="1" dirty="0" smtClean="0">
                <a:solidFill>
                  <a:srgbClr val="FF0000"/>
                </a:solidFill>
              </a:rPr>
              <a:t>) </a:t>
            </a:r>
            <a:r>
              <a:rPr lang="ru-RU" dirty="0" smtClean="0"/>
              <a:t>- </a:t>
            </a:r>
            <a:r>
              <a:rPr lang="ru-RU" dirty="0" smtClean="0"/>
              <a:t>это технология от компании </a:t>
            </a:r>
            <a:r>
              <a:rPr lang="ru-RU" dirty="0" err="1" smtClean="0"/>
              <a:t>NVidia</a:t>
            </a:r>
            <a:r>
              <a:rPr lang="ru-RU" dirty="0" smtClean="0"/>
              <a:t>, предназначенная для разработки приложений для массивно-параллельных вычислительных устройств (в первую очередь для GPU).</a:t>
            </a:r>
          </a:p>
          <a:p>
            <a:r>
              <a:rPr lang="en-US" i="1" dirty="0" smtClean="0">
                <a:solidFill>
                  <a:srgbClr val="FF0000"/>
                </a:solidFill>
              </a:rPr>
              <a:t>GPU</a:t>
            </a:r>
            <a:r>
              <a:rPr lang="ru-RU" i="1" dirty="0" smtClean="0">
                <a:solidFill>
                  <a:srgbClr val="FF0000"/>
                </a:solidFill>
              </a:rPr>
              <a:t> (</a:t>
            </a:r>
            <a:r>
              <a:rPr lang="ru-RU" i="1" dirty="0" smtClean="0"/>
              <a:t>англ.</a:t>
            </a:r>
            <a:r>
              <a:rPr lang="ru-RU" i="1" dirty="0" smtClean="0">
                <a:solidFill>
                  <a:srgbClr val="FF0000"/>
                </a:solidFill>
              </a:rPr>
              <a:t> </a:t>
            </a:r>
            <a:r>
              <a:rPr lang="ru-RU" i="1" dirty="0" err="1" smtClean="0">
                <a:solidFill>
                  <a:srgbClr val="FF0000"/>
                </a:solidFill>
              </a:rPr>
              <a:t>graphics</a:t>
            </a:r>
            <a:r>
              <a:rPr lang="ru-RU" i="1" dirty="0" smtClean="0">
                <a:solidFill>
                  <a:srgbClr val="FF0000"/>
                </a:solidFill>
              </a:rPr>
              <a:t> </a:t>
            </a:r>
            <a:r>
              <a:rPr lang="ru-RU" i="1" dirty="0" err="1" smtClean="0">
                <a:solidFill>
                  <a:srgbClr val="FF0000"/>
                </a:solidFill>
              </a:rPr>
              <a:t>processing</a:t>
            </a:r>
            <a:r>
              <a:rPr lang="ru-RU" i="1" dirty="0" smtClean="0">
                <a:solidFill>
                  <a:srgbClr val="FF0000"/>
                </a:solidFill>
              </a:rPr>
              <a:t> </a:t>
            </a:r>
            <a:r>
              <a:rPr lang="ru-RU" i="1" dirty="0" err="1" smtClean="0">
                <a:solidFill>
                  <a:srgbClr val="FF0000"/>
                </a:solidFill>
              </a:rPr>
              <a:t>unit</a:t>
            </a:r>
            <a:r>
              <a:rPr lang="ru-RU" i="1" dirty="0" smtClean="0">
                <a:solidFill>
                  <a:srgbClr val="FF0000"/>
                </a:solidFill>
              </a:rPr>
              <a:t>, </a:t>
            </a:r>
            <a:r>
              <a:rPr lang="ru-RU" i="1" dirty="0" smtClean="0">
                <a:solidFill>
                  <a:srgbClr val="FF0000"/>
                </a:solidFill>
              </a:rPr>
              <a:t>графический процессор)</a:t>
            </a:r>
            <a:r>
              <a:rPr lang="ru-RU" i="1" dirty="0" smtClean="0">
                <a:solidFill>
                  <a:srgbClr val="FF0000"/>
                </a:solidFill>
              </a:rPr>
              <a:t> </a:t>
            </a:r>
            <a:r>
              <a:rPr lang="ru-RU" i="1" dirty="0" smtClean="0"/>
              <a:t>- отдельное устройство</a:t>
            </a:r>
            <a:r>
              <a:rPr lang="ru-RU" i="1" dirty="0" smtClean="0"/>
              <a:t> </a:t>
            </a:r>
            <a:r>
              <a:rPr lang="ru-RU" dirty="0" smtClean="0"/>
              <a:t>персонального компьютера</a:t>
            </a:r>
            <a:r>
              <a:rPr lang="ru-RU" i="1" u="sng" dirty="0" smtClean="0"/>
              <a:t> </a:t>
            </a:r>
            <a:r>
              <a:rPr lang="ru-RU" i="1" dirty="0" smtClean="0"/>
              <a:t>или</a:t>
            </a:r>
            <a:r>
              <a:rPr lang="ru-RU" i="1" dirty="0" smtClean="0"/>
              <a:t> </a:t>
            </a:r>
            <a:r>
              <a:rPr lang="ru-RU" dirty="0" smtClean="0"/>
              <a:t>игровой приставки</a:t>
            </a:r>
            <a:r>
              <a:rPr lang="ru-RU" i="1" dirty="0" smtClean="0"/>
              <a:t>, выполняющее графический </a:t>
            </a:r>
            <a:r>
              <a:rPr lang="ru-RU" dirty="0" err="1" smtClean="0"/>
              <a:t>рендеринг</a:t>
            </a:r>
            <a:r>
              <a:rPr lang="ru-RU" dirty="0" smtClean="0"/>
              <a:t>. 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Развитие </a:t>
            </a:r>
            <a:r>
              <a:rPr lang="en-US" dirty="0" smtClean="0"/>
              <a:t>GPU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 smtClean="0"/>
              <a:t>Самые первые </a:t>
            </a:r>
            <a:r>
              <a:rPr lang="ru-RU" dirty="0" smtClean="0"/>
              <a:t>GPU </a:t>
            </a:r>
            <a:r>
              <a:rPr lang="ru-RU" dirty="0" smtClean="0"/>
              <a:t>фактически представляли собой просто </a:t>
            </a:r>
            <a:r>
              <a:rPr lang="ru-RU" dirty="0" err="1" smtClean="0"/>
              <a:t>растеризатор</a:t>
            </a:r>
            <a:r>
              <a:rPr lang="ru-RU" dirty="0" smtClean="0"/>
              <a:t> с возможностью наложения текстуры и буфером глубины. </a:t>
            </a:r>
            <a:endParaRPr lang="en-US" dirty="0" smtClean="0"/>
          </a:p>
          <a:p>
            <a:r>
              <a:rPr lang="ru-RU" dirty="0" smtClean="0"/>
              <a:t>Довольно быстро появились GPU </a:t>
            </a:r>
            <a:r>
              <a:rPr lang="ru-RU" dirty="0" smtClean="0"/>
              <a:t>с </a:t>
            </a:r>
            <a:r>
              <a:rPr lang="ru-RU" dirty="0" smtClean="0"/>
              <a:t>полной обработкой вершин на самом GPU - на вход поступают трехмерные данные и на выходе получаем готовое изображение </a:t>
            </a:r>
            <a:endParaRPr lang="en-US" dirty="0" smtClean="0"/>
          </a:p>
          <a:p>
            <a:r>
              <a:rPr lang="ru-RU" dirty="0" smtClean="0"/>
              <a:t>Следующим </a:t>
            </a:r>
            <a:r>
              <a:rPr lang="ru-RU" dirty="0" smtClean="0"/>
              <a:t>шагом </a:t>
            </a:r>
            <a:r>
              <a:rPr lang="ru-RU" dirty="0" smtClean="0"/>
              <a:t>стало </a:t>
            </a:r>
            <a:r>
              <a:rPr lang="ru-RU" dirty="0" smtClean="0"/>
              <a:t>появлени</a:t>
            </a:r>
            <a:r>
              <a:rPr lang="ru-RU" dirty="0" smtClean="0"/>
              <a:t>е</a:t>
            </a:r>
            <a:r>
              <a:rPr lang="ru-RU" dirty="0" smtClean="0"/>
              <a:t> </a:t>
            </a:r>
            <a:r>
              <a:rPr lang="ru-RU" dirty="0" smtClean="0"/>
              <a:t>вершинных </a:t>
            </a:r>
            <a:r>
              <a:rPr lang="ru-RU" dirty="0" err="1" smtClean="0"/>
              <a:t>шейдеров</a:t>
            </a:r>
            <a:r>
              <a:rPr lang="ru-RU" dirty="0" smtClean="0"/>
              <a:t> - </a:t>
            </a:r>
            <a:r>
              <a:rPr lang="ru-RU" dirty="0" smtClean="0"/>
              <a:t>обработку вершин стало возможным задавать в виде программы, написанной на специальном ассемблере.</a:t>
            </a:r>
          </a:p>
          <a:p>
            <a:r>
              <a:rPr lang="ru-RU" dirty="0" smtClean="0"/>
              <a:t>Следующим </a:t>
            </a:r>
            <a:r>
              <a:rPr lang="ru-RU" dirty="0" smtClean="0"/>
              <a:t>шагом стало появление </a:t>
            </a:r>
            <a:r>
              <a:rPr lang="ru-RU" dirty="0" smtClean="0"/>
              <a:t>фрагментных, </a:t>
            </a:r>
            <a:r>
              <a:rPr lang="ru-RU" dirty="0" smtClean="0"/>
              <a:t>позволяющим задавать расчет каждого </a:t>
            </a:r>
            <a:r>
              <a:rPr lang="ru-RU" dirty="0" err="1" smtClean="0"/>
              <a:t>пиксела</a:t>
            </a:r>
            <a:r>
              <a:rPr lang="ru-RU" dirty="0" smtClean="0"/>
              <a:t> также при помощи программы, на ассемблере.</a:t>
            </a:r>
          </a:p>
          <a:p>
            <a:r>
              <a:rPr lang="ru-RU" dirty="0" smtClean="0"/>
              <a:t>Заключительным шагом, превратившим GPU в мощные параллельные вычислители, стало поддержка </a:t>
            </a:r>
            <a:r>
              <a:rPr lang="ru-RU" dirty="0" err="1" smtClean="0"/>
              <a:t>floating-point</a:t>
            </a:r>
            <a:r>
              <a:rPr lang="ru-RU" dirty="0" smtClean="0"/>
              <a:t> текстур, т.е. стало возможным хранить значения в текстурах как 32-битовые </a:t>
            </a:r>
            <a:r>
              <a:rPr lang="ru-RU" dirty="0" err="1" smtClean="0"/>
              <a:t>floating-point</a:t>
            </a:r>
            <a:r>
              <a:rPr lang="ru-RU" dirty="0" smtClean="0"/>
              <a:t> числа.</a:t>
            </a: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Потоковые вычисления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7411" name="Picture 3" descr="G:\Женечек\Учеба\4курс\8семместр\Уир\Optix-Research\Report\Images\gpu-programming-1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2852936"/>
            <a:ext cx="7176112" cy="230425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Иерархия нитей </a:t>
            </a:r>
            <a:r>
              <a:rPr lang="en-US" dirty="0" smtClean="0"/>
              <a:t>CUDA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18434" name="Picture 2" descr="G:\Женечек\Учеба\4курс\8семместр\Уир\Optix-Research\Report\Images\cuda-1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95736" y="1988840"/>
            <a:ext cx="4991100" cy="432048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Принципы движка </a:t>
            </a:r>
            <a:r>
              <a:rPr lang="en-US" dirty="0" err="1" smtClean="0"/>
              <a:t>Optix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 </a:t>
            </a:r>
            <a:r>
              <a:rPr lang="ru-RU" i="1" dirty="0" err="1" smtClean="0">
                <a:solidFill>
                  <a:srgbClr val="FF0000"/>
                </a:solidFill>
              </a:rPr>
              <a:t>OptiX</a:t>
            </a:r>
            <a:r>
              <a:rPr lang="ru-RU" dirty="0" smtClean="0"/>
              <a:t> </a:t>
            </a:r>
            <a:r>
              <a:rPr lang="ru-RU" dirty="0" smtClean="0"/>
              <a:t>- </a:t>
            </a:r>
            <a:r>
              <a:rPr lang="ru-RU" dirty="0" smtClean="0"/>
              <a:t>механизм трассировки лучей общего назначения. </a:t>
            </a:r>
            <a:endParaRPr lang="en-US" dirty="0" smtClean="0"/>
          </a:p>
          <a:p>
            <a:r>
              <a:rPr lang="ru-RU" i="1" dirty="0" smtClean="0">
                <a:solidFill>
                  <a:srgbClr val="FF0000"/>
                </a:solidFill>
              </a:rPr>
              <a:t>Особенности:</a:t>
            </a:r>
          </a:p>
          <a:p>
            <a:pPr>
              <a:buFont typeface="Wingdings" pitchFamily="2" charset="2"/>
              <a:buChar char="v"/>
            </a:pPr>
            <a:r>
              <a:rPr lang="ru-RU" i="1" dirty="0" smtClean="0">
                <a:solidFill>
                  <a:srgbClr val="FF0000"/>
                </a:solidFill>
              </a:rPr>
              <a:t> </a:t>
            </a:r>
            <a:r>
              <a:rPr lang="ru-RU" dirty="0" smtClean="0"/>
              <a:t>1.</a:t>
            </a:r>
            <a:r>
              <a:rPr lang="ru-RU" dirty="0" smtClean="0"/>
              <a:t> Общий низкоуровневый механизм трассировки лучей. </a:t>
            </a:r>
            <a:endParaRPr lang="ru-RU" dirty="0" smtClean="0"/>
          </a:p>
          <a:p>
            <a:pPr>
              <a:buFont typeface="Wingdings" pitchFamily="2" charset="2"/>
              <a:buChar char="v"/>
            </a:pPr>
            <a:r>
              <a:rPr lang="ru-RU" dirty="0" smtClean="0"/>
              <a:t> </a:t>
            </a:r>
            <a:r>
              <a:rPr lang="ru-RU" dirty="0" smtClean="0"/>
              <a:t>2. Программируемый </a:t>
            </a:r>
            <a:r>
              <a:rPr lang="ru-RU" dirty="0" smtClean="0"/>
              <a:t>конвейер трассировки лучей. </a:t>
            </a:r>
            <a:endParaRPr lang="ru-RU" dirty="0" smtClean="0"/>
          </a:p>
          <a:p>
            <a:pPr>
              <a:buFont typeface="Wingdings" pitchFamily="2" charset="2"/>
              <a:buChar char="v"/>
            </a:pPr>
            <a:r>
              <a:rPr lang="ru-RU" dirty="0" smtClean="0"/>
              <a:t> </a:t>
            </a:r>
            <a:r>
              <a:rPr lang="ru-RU" dirty="0" smtClean="0"/>
              <a:t>3. </a:t>
            </a:r>
            <a:r>
              <a:rPr lang="ru-RU" dirty="0" smtClean="0"/>
              <a:t>Простая модель программирования. </a:t>
            </a:r>
            <a:endParaRPr lang="ru-RU" dirty="0" smtClean="0"/>
          </a:p>
          <a:p>
            <a:pPr>
              <a:buFont typeface="Wingdings" pitchFamily="2" charset="2"/>
              <a:buChar char="v"/>
            </a:pPr>
            <a:r>
              <a:rPr lang="ru-RU" dirty="0" smtClean="0"/>
              <a:t> </a:t>
            </a:r>
            <a:r>
              <a:rPr lang="ru-RU" dirty="0" smtClean="0"/>
              <a:t>4. </a:t>
            </a:r>
            <a:r>
              <a:rPr lang="ru-RU" dirty="0" smtClean="0"/>
              <a:t>Проблемно-ориентированный компилятор. </a:t>
            </a:r>
            <a:endParaRPr lang="ru-RU" dirty="0" smtClean="0"/>
          </a:p>
          <a:p>
            <a:pPr>
              <a:buFont typeface="Wingdings" pitchFamily="2" charset="2"/>
              <a:buChar char="v"/>
            </a:pPr>
            <a:r>
              <a:rPr lang="ru-RU" dirty="0" smtClean="0"/>
              <a:t> </a:t>
            </a:r>
            <a:r>
              <a:rPr lang="ru-RU" dirty="0" smtClean="0"/>
              <a:t>5. </a:t>
            </a:r>
            <a:r>
              <a:rPr lang="ru-RU" dirty="0" smtClean="0"/>
              <a:t>Эффективное представление сцены. 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</a:t>
            </a:r>
            <a:r>
              <a:rPr lang="en-US" dirty="0" smtClean="0"/>
              <a:t>glass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dirty="0" err="1" smtClean="0"/>
              <a:t>int</a:t>
            </a:r>
            <a:r>
              <a:rPr lang="en-US" dirty="0" smtClean="0"/>
              <a:t> main(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argc</a:t>
            </a:r>
            <a:r>
              <a:rPr lang="en-US" dirty="0" smtClean="0"/>
              <a:t>, char* </a:t>
            </a:r>
            <a:r>
              <a:rPr lang="en-US" dirty="0" err="1" smtClean="0"/>
              <a:t>argv</a:t>
            </a:r>
            <a:r>
              <a:rPr lang="en-US" dirty="0" smtClean="0"/>
              <a:t>[])</a:t>
            </a:r>
            <a:endParaRPr lang="ru-RU" dirty="0" smtClean="0"/>
          </a:p>
          <a:p>
            <a:pPr>
              <a:buNone/>
            </a:pPr>
            <a:r>
              <a:rPr lang="en-US" dirty="0" smtClean="0"/>
              <a:t>{</a:t>
            </a:r>
            <a:endParaRPr lang="ru-RU" dirty="0" smtClean="0"/>
          </a:p>
          <a:p>
            <a:pPr>
              <a:buNone/>
            </a:pPr>
            <a:r>
              <a:rPr lang="en-US" dirty="0" err="1" smtClean="0"/>
              <a:t>GLUTDisplay</a:t>
            </a:r>
            <a:r>
              <a:rPr lang="en-US" dirty="0" smtClean="0"/>
              <a:t>::init( </a:t>
            </a:r>
            <a:r>
              <a:rPr lang="en-US" dirty="0" err="1" smtClean="0"/>
              <a:t>argc</a:t>
            </a:r>
            <a:r>
              <a:rPr lang="en-US" dirty="0" smtClean="0"/>
              <a:t>, </a:t>
            </a:r>
            <a:r>
              <a:rPr lang="en-US" dirty="0" err="1" smtClean="0"/>
              <a:t>argv</a:t>
            </a:r>
            <a:r>
              <a:rPr lang="en-US" dirty="0" smtClean="0"/>
              <a:t> </a:t>
            </a:r>
            <a:r>
              <a:rPr lang="en-US" dirty="0" smtClean="0"/>
              <a:t>);</a:t>
            </a:r>
          </a:p>
          <a:p>
            <a:pPr>
              <a:buNone/>
            </a:pPr>
            <a:r>
              <a:rPr lang="en-US" dirty="0" smtClean="0"/>
              <a:t>…</a:t>
            </a:r>
          </a:p>
          <a:p>
            <a:pPr>
              <a:buNone/>
            </a:pPr>
            <a:r>
              <a:rPr lang="en-US" dirty="0" smtClean="0"/>
              <a:t>try {</a:t>
            </a:r>
            <a:endParaRPr lang="ru-RU" dirty="0" smtClean="0"/>
          </a:p>
          <a:p>
            <a:pPr>
              <a:buNone/>
            </a:pPr>
            <a:r>
              <a:rPr lang="en-US" dirty="0" err="1" smtClean="0"/>
              <a:t>GlassScene</a:t>
            </a:r>
            <a:r>
              <a:rPr lang="en-US" dirty="0" smtClean="0"/>
              <a:t> scene( </a:t>
            </a:r>
            <a:r>
              <a:rPr lang="en-US" dirty="0" err="1" smtClean="0"/>
              <a:t>obj_path</a:t>
            </a:r>
            <a:r>
              <a:rPr lang="en-US" dirty="0" smtClean="0"/>
              <a:t>, </a:t>
            </a:r>
            <a:r>
              <a:rPr lang="en-US" dirty="0" err="1" smtClean="0"/>
              <a:t>adaptive_aa</a:t>
            </a:r>
            <a:r>
              <a:rPr lang="en-US" dirty="0" smtClean="0"/>
              <a:t>, </a:t>
            </a:r>
            <a:r>
              <a:rPr lang="en-US" dirty="0" err="1" smtClean="0"/>
              <a:t>green_glass</a:t>
            </a:r>
            <a:r>
              <a:rPr lang="en-US" dirty="0" smtClean="0"/>
              <a:t> );</a:t>
            </a:r>
            <a:endParaRPr lang="ru-RU" dirty="0" smtClean="0"/>
          </a:p>
          <a:p>
            <a:pPr>
              <a:buNone/>
            </a:pPr>
            <a:r>
              <a:rPr lang="en-US" dirty="0" err="1" smtClean="0"/>
              <a:t>GLUTDisplay</a:t>
            </a:r>
            <a:r>
              <a:rPr lang="en-US" dirty="0" smtClean="0"/>
              <a:t>::</a:t>
            </a:r>
            <a:r>
              <a:rPr lang="en-US" dirty="0" err="1" smtClean="0"/>
              <a:t>setTextColor</a:t>
            </a:r>
            <a:r>
              <a:rPr lang="en-US" dirty="0" smtClean="0"/>
              <a:t>( make_float3( 0.2f ) );</a:t>
            </a:r>
            <a:endParaRPr lang="ru-RU" dirty="0" smtClean="0"/>
          </a:p>
          <a:p>
            <a:pPr>
              <a:buNone/>
            </a:pPr>
            <a:r>
              <a:rPr lang="en-US" dirty="0" err="1" smtClean="0"/>
              <a:t>GLUTDisplay</a:t>
            </a:r>
            <a:r>
              <a:rPr lang="en-US" dirty="0" smtClean="0"/>
              <a:t>::</a:t>
            </a:r>
            <a:r>
              <a:rPr lang="en-US" dirty="0" err="1" smtClean="0"/>
              <a:t>setTextShadowColor</a:t>
            </a:r>
            <a:r>
              <a:rPr lang="en-US" dirty="0" smtClean="0"/>
              <a:t>( make_float3( 0.9f ) );</a:t>
            </a:r>
            <a:endParaRPr lang="ru-RU" dirty="0" smtClean="0"/>
          </a:p>
          <a:p>
            <a:pPr>
              <a:buNone/>
            </a:pPr>
            <a:r>
              <a:rPr lang="en-US" dirty="0" err="1" smtClean="0"/>
              <a:t>GLUTDisplay</a:t>
            </a:r>
            <a:r>
              <a:rPr lang="en-US" dirty="0" smtClean="0"/>
              <a:t>::run( "</a:t>
            </a:r>
            <a:r>
              <a:rPr lang="en-US" dirty="0" err="1" smtClean="0"/>
              <a:t>GlassScene</a:t>
            </a:r>
            <a:r>
              <a:rPr lang="en-US" dirty="0" smtClean="0"/>
              <a:t>", &amp;scene, </a:t>
            </a:r>
            <a:r>
              <a:rPr lang="en-US" dirty="0" err="1" smtClean="0"/>
              <a:t>adaptive_aa</a:t>
            </a:r>
            <a:r>
              <a:rPr lang="en-US" dirty="0" smtClean="0"/>
              <a:t> </a:t>
            </a:r>
            <a:r>
              <a:rPr lang="en-US" dirty="0" smtClean="0"/>
              <a:t>? </a:t>
            </a:r>
            <a:r>
              <a:rPr lang="en-US" dirty="0" err="1" smtClean="0"/>
              <a:t>GLUTDisplay</a:t>
            </a:r>
            <a:r>
              <a:rPr lang="en-US" dirty="0" smtClean="0"/>
              <a:t>::</a:t>
            </a:r>
            <a:r>
              <a:rPr lang="en-US" dirty="0" err="1" smtClean="0"/>
              <a:t>CDProgressive</a:t>
            </a:r>
            <a:r>
              <a:rPr lang="en-US" dirty="0" smtClean="0"/>
              <a:t> : </a:t>
            </a:r>
            <a:r>
              <a:rPr lang="en-US" dirty="0" err="1" smtClean="0"/>
              <a:t>GLUTDisplay</a:t>
            </a:r>
            <a:r>
              <a:rPr lang="en-US" dirty="0" smtClean="0"/>
              <a:t>::</a:t>
            </a:r>
            <a:r>
              <a:rPr lang="en-US" dirty="0" err="1" smtClean="0"/>
              <a:t>CDNone</a:t>
            </a:r>
            <a:r>
              <a:rPr lang="en-US" dirty="0" smtClean="0"/>
              <a:t> );</a:t>
            </a:r>
            <a:endParaRPr lang="ru-RU" dirty="0" smtClean="0"/>
          </a:p>
          <a:p>
            <a:pPr>
              <a:buNone/>
            </a:pPr>
            <a:r>
              <a:rPr lang="en-US" dirty="0" smtClean="0"/>
              <a:t>}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…</a:t>
            </a:r>
          </a:p>
          <a:p>
            <a:pPr>
              <a:buNone/>
            </a:pPr>
            <a:r>
              <a:rPr lang="ru-RU" dirty="0" err="1" smtClean="0"/>
              <a:t>return</a:t>
            </a:r>
            <a:r>
              <a:rPr lang="ru-RU" dirty="0" smtClean="0"/>
              <a:t> 0;</a:t>
            </a:r>
          </a:p>
          <a:p>
            <a:pPr>
              <a:buNone/>
            </a:pPr>
            <a:r>
              <a:rPr lang="ru-RU" dirty="0" smtClean="0"/>
              <a:t>}</a:t>
            </a:r>
          </a:p>
          <a:p>
            <a:pPr>
              <a:buNone/>
            </a:pPr>
            <a:endParaRPr lang="ru-RU" dirty="0" smtClean="0"/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Поток">
  <a:themeElements>
    <a:clrScheme name="Поток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Поток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Поток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184</TotalTime>
  <Words>712</Words>
  <Application>Microsoft Office PowerPoint</Application>
  <PresentationFormat>Экран (4:3)</PresentationFormat>
  <Paragraphs>65</Paragraphs>
  <Slides>14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5" baseType="lpstr">
      <vt:lpstr>Поток</vt:lpstr>
      <vt:lpstr>Исследование графического движка Optix </vt:lpstr>
      <vt:lpstr>Слайд 2</vt:lpstr>
      <vt:lpstr>Метод трассировки лучей</vt:lpstr>
      <vt:lpstr>Архитектура CUDA</vt:lpstr>
      <vt:lpstr>Развитие GPU</vt:lpstr>
      <vt:lpstr>Потоковые вычисления</vt:lpstr>
      <vt:lpstr>Иерархия нитей CUDA</vt:lpstr>
      <vt:lpstr>Принципы движка Optix</vt:lpstr>
      <vt:lpstr>Пример glass</vt:lpstr>
      <vt:lpstr>Слайд 10</vt:lpstr>
      <vt:lpstr>glass</vt:lpstr>
      <vt:lpstr>Демонстрационное приложение</vt:lpstr>
      <vt:lpstr>Вывод</vt:lpstr>
      <vt:lpstr>Спасибо за внимание</vt:lpstr>
    </vt:vector>
  </TitlesOfParts>
  <Company>SPecialiST RePack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Elka</dc:creator>
  <cp:lastModifiedBy>Elka</cp:lastModifiedBy>
  <cp:revision>10</cp:revision>
  <dcterms:created xsi:type="dcterms:W3CDTF">2014-06-26T10:32:32Z</dcterms:created>
  <dcterms:modified xsi:type="dcterms:W3CDTF">2014-06-26T13:37:11Z</dcterms:modified>
</cp:coreProperties>
</file>