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ylan Blechner" initials="DB" lastIdx="1" clrIdx="0">
    <p:extLst>
      <p:ext uri="{19B8F6BF-5375-455C-9EA6-DF929625EA0E}">
        <p15:presenceInfo xmlns:p15="http://schemas.microsoft.com/office/powerpoint/2012/main" userId="1da01033ea4e84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429B136-6670-450C-97CE-6B7DE40F47C5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F24624-1413-4E38-834C-9384500A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8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B136-6670-450C-97CE-6B7DE40F47C5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4624-1413-4E38-834C-9384500A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0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429B136-6670-450C-97CE-6B7DE40F47C5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F24624-1413-4E38-834C-9384500A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3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B136-6670-450C-97CE-6B7DE40F47C5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3F24624-1413-4E38-834C-9384500A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3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429B136-6670-450C-97CE-6B7DE40F47C5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F24624-1413-4E38-834C-9384500A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1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B136-6670-450C-97CE-6B7DE40F47C5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4624-1413-4E38-834C-9384500A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9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B136-6670-450C-97CE-6B7DE40F47C5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4624-1413-4E38-834C-9384500A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6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B136-6670-450C-97CE-6B7DE40F47C5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4624-1413-4E38-834C-9384500A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2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B136-6670-450C-97CE-6B7DE40F47C5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4624-1413-4E38-834C-9384500A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4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429B136-6670-450C-97CE-6B7DE40F47C5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F24624-1413-4E38-834C-9384500A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B136-6670-450C-97CE-6B7DE40F47C5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4624-1413-4E38-834C-9384500A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0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429B136-6670-450C-97CE-6B7DE40F47C5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3F24624-1413-4E38-834C-9384500AC1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868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4B5C-EA1F-406F-85D9-A58B49832C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Sentiment and Video Assistant Referees in Premier League Soccer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94395-A51A-4BFB-A10A-37568B3DA9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Dylan Blechner, Syracuse University</a:t>
            </a:r>
          </a:p>
        </p:txBody>
      </p:sp>
    </p:spTree>
    <p:extLst>
      <p:ext uri="{BB962C8B-B14F-4D97-AF65-F5344CB8AC3E}">
        <p14:creationId xmlns:p14="http://schemas.microsoft.com/office/powerpoint/2010/main" val="694287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CF3CDA-8B30-4F05-B8F1-5C6F7CC06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1847644"/>
            <a:ext cx="6850620" cy="5010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00EAAD-77CD-4FCA-8083-28BFC2E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Bing Sentiment Lexicon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BC558B-7AD6-4FAF-B5F7-DCEAC1D6DA09}"/>
              </a:ext>
            </a:extLst>
          </p:cNvPr>
          <p:cNvSpPr txBox="1">
            <a:spLocks/>
          </p:cNvSpPr>
          <p:nvPr/>
        </p:nvSpPr>
        <p:spPr>
          <a:xfrm>
            <a:off x="7431813" y="1162051"/>
            <a:ext cx="4178995" cy="5695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Bing Sentiment Lexicon</a:t>
            </a:r>
            <a:r>
              <a:rPr lang="en-US" sz="2400" dirty="0"/>
              <a:t> – categorizes 6,786 words as either positive or negative</a:t>
            </a:r>
          </a:p>
          <a:p>
            <a:pPr lvl="1"/>
            <a:r>
              <a:rPr lang="en-US" sz="2200" dirty="0"/>
              <a:t>Merged tokens with the Bing Lexicon to analyze the most frequent positive and negative terms</a:t>
            </a:r>
            <a:endParaRPr lang="en-US" sz="2400" dirty="0"/>
          </a:p>
          <a:p>
            <a:r>
              <a:rPr lang="en-US" sz="2400" dirty="0"/>
              <a:t>70% of terms were negative – same as Bing Lexicon itself which is made up of 70% negative terms</a:t>
            </a:r>
          </a:p>
        </p:txBody>
      </p:sp>
    </p:spTree>
    <p:extLst>
      <p:ext uri="{BB962C8B-B14F-4D97-AF65-F5344CB8AC3E}">
        <p14:creationId xmlns:p14="http://schemas.microsoft.com/office/powerpoint/2010/main" val="408088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A73AD-64C2-47A4-9956-1A1D39AD9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NRC Sentiment Lexicon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6BA516-048E-45D5-8C1C-54EB1C9877D6}"/>
              </a:ext>
            </a:extLst>
          </p:cNvPr>
          <p:cNvSpPr txBox="1">
            <a:spLocks/>
          </p:cNvSpPr>
          <p:nvPr/>
        </p:nvSpPr>
        <p:spPr>
          <a:xfrm>
            <a:off x="581191" y="533401"/>
            <a:ext cx="3845298" cy="632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NRC Sentiment Lexicon</a:t>
            </a:r>
            <a:r>
              <a:rPr lang="en-US" sz="2400" dirty="0"/>
              <a:t> – categorizes words into 8 additional classes:</a:t>
            </a:r>
          </a:p>
          <a:p>
            <a:pPr lvl="1"/>
            <a:r>
              <a:rPr lang="en-US" sz="2200" dirty="0"/>
              <a:t> Anger, anticipation, disgust, fear, joy, sadness, surprise, and trust</a:t>
            </a:r>
          </a:p>
          <a:p>
            <a:r>
              <a:rPr lang="en-US" sz="2600" dirty="0"/>
              <a:t>Used random sample of 10,000 tweets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68E06-2A48-4E39-9645-DF455DD1B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1852010"/>
            <a:ext cx="6838783" cy="500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3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1105-42AE-4FA9-9814-5A7FF1F2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Twitter Followers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9CAFBB-CA15-4C6D-BFC8-F79993B271A4}"/>
              </a:ext>
            </a:extLst>
          </p:cNvPr>
          <p:cNvSpPr txBox="1">
            <a:spLocks/>
          </p:cNvSpPr>
          <p:nvPr/>
        </p:nvSpPr>
        <p:spPr>
          <a:xfrm>
            <a:off x="581191" y="200025"/>
            <a:ext cx="3845298" cy="6657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Using the Bing Lexicon, I determined the percentage of positive and negative tweets for users in different bins of followers</a:t>
            </a:r>
          </a:p>
          <a:p>
            <a:r>
              <a:rPr lang="en-US" sz="2400" dirty="0"/>
              <a:t>More followers a user has, more positive they are about VAR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CB06B0-9487-4172-A265-D04C838D6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1" y="1840427"/>
            <a:ext cx="6848308" cy="501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73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8950-6B53-4F8B-82F0-29F50EA3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Game-Specific Hashtags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2DF632-22D4-44EB-B82B-98E10D40D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847850"/>
            <a:ext cx="6856466" cy="5010150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587477-8B9D-4F31-A629-D9F48B0F78C8}"/>
              </a:ext>
            </a:extLst>
          </p:cNvPr>
          <p:cNvSpPr txBox="1">
            <a:spLocks/>
          </p:cNvSpPr>
          <p:nvPr/>
        </p:nvSpPr>
        <p:spPr>
          <a:xfrm>
            <a:off x="7765510" y="1600200"/>
            <a:ext cx="3845298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61,127 tweets containing “var” and a game-specific hashtag</a:t>
            </a:r>
          </a:p>
          <a:p>
            <a:r>
              <a:rPr lang="en-US" sz="2400" dirty="0"/>
              <a:t>Can analyze how fans felt about specific VAR decisions during matches in the EPL</a:t>
            </a:r>
          </a:p>
          <a:p>
            <a:r>
              <a:rPr lang="en-US" sz="2400" dirty="0"/>
              <a:t>First looked at the relationship between the number of VAR calls in a match and the number of tweets</a:t>
            </a:r>
          </a:p>
        </p:txBody>
      </p:sp>
    </p:spTree>
    <p:extLst>
      <p:ext uri="{BB962C8B-B14F-4D97-AF65-F5344CB8AC3E}">
        <p14:creationId xmlns:p14="http://schemas.microsoft.com/office/powerpoint/2010/main" val="147886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96763-32CA-4EB5-A77B-0A8D8126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In-Game Analysis (Number of Tweets)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C36C9F-6BC6-4F4B-835C-6BA5E37013F6}"/>
              </a:ext>
            </a:extLst>
          </p:cNvPr>
          <p:cNvSpPr txBox="1">
            <a:spLocks/>
          </p:cNvSpPr>
          <p:nvPr/>
        </p:nvSpPr>
        <p:spPr>
          <a:xfrm>
            <a:off x="581191" y="828674"/>
            <a:ext cx="3845298" cy="6029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By using Twitter data from specific games, we can evaluate whether a VAR call was the correct one</a:t>
            </a:r>
          </a:p>
          <a:p>
            <a:r>
              <a:rPr lang="en-US" sz="2400" dirty="0"/>
              <a:t>Manchester City vs. West Ham United – August 10, 2019</a:t>
            </a:r>
          </a:p>
          <a:p>
            <a:r>
              <a:rPr lang="en-US" sz="2400" dirty="0"/>
              <a:t>Can see spikes in Twitter activity after the VAR decisions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FE8D62-D834-40FA-826B-C2323DDF8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352" y="1800225"/>
            <a:ext cx="6915456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58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4A91-9795-40D0-A245-35663B07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In-Game Analysis (NRC – Negative)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313951-5952-45AC-BEBC-D269222F3907}"/>
              </a:ext>
            </a:extLst>
          </p:cNvPr>
          <p:cNvSpPr txBox="1">
            <a:spLocks/>
          </p:cNvSpPr>
          <p:nvPr/>
        </p:nvSpPr>
        <p:spPr>
          <a:xfrm>
            <a:off x="7765510" y="702156"/>
            <a:ext cx="3845298" cy="6155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Can go one step further by using the NRC Lexicon to evaluate positive and negative emotions during a match</a:t>
            </a:r>
          </a:p>
          <a:p>
            <a:pPr lvl="1"/>
            <a:r>
              <a:rPr lang="en-US" sz="2200" dirty="0"/>
              <a:t>Fans reached peaks of anger, sadness, and disgust after the first VAR decision</a:t>
            </a:r>
          </a:p>
          <a:p>
            <a:pPr lvl="1"/>
            <a:r>
              <a:rPr lang="en-US" sz="2200" dirty="0"/>
              <a:t>Reached high levels of fear after the last call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77052E-DEF9-4B5C-91AF-30F029EFC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882476"/>
            <a:ext cx="6802995" cy="497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12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4A91-9795-40D0-A245-35663B07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In-Game Analysis (NRC – Positive)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DDC6D3-C73F-4543-A682-1DF37EF09CD5}"/>
              </a:ext>
            </a:extLst>
          </p:cNvPr>
          <p:cNvSpPr txBox="1">
            <a:spLocks/>
          </p:cNvSpPr>
          <p:nvPr/>
        </p:nvSpPr>
        <p:spPr>
          <a:xfrm>
            <a:off x="581191" y="419100"/>
            <a:ext cx="3845298" cy="6438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Did not reach as high levels of positivity, but still shows the divide amongst fans</a:t>
            </a:r>
          </a:p>
          <a:p>
            <a:r>
              <a:rPr lang="en-US" sz="2400" dirty="0"/>
              <a:t>The second decision was met with more positive sentiment – shows that it may have been the correct call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C5F78B-52B7-4A95-822E-C1F72E537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118" y="1842474"/>
            <a:ext cx="6857690" cy="501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50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1FF8C-CECC-4ED4-9783-D6E2F4D7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NLP Model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68E41-BD2F-4D95-B3CE-F3746BC44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14450"/>
            <a:ext cx="11029615" cy="5543550"/>
          </a:xfrm>
        </p:spPr>
        <p:txBody>
          <a:bodyPr>
            <a:normAutofit/>
          </a:bodyPr>
          <a:lstStyle/>
          <a:p>
            <a:r>
              <a:rPr lang="en-US" sz="2400" dirty="0"/>
              <a:t>I wanted to utilize Natural Language Processing techniques to create a model to predict the sentiment of future tweets concerning VAR</a:t>
            </a:r>
          </a:p>
          <a:p>
            <a:pPr lvl="1"/>
            <a:r>
              <a:rPr lang="en-US" sz="2200" dirty="0"/>
              <a:t>Trained model using </a:t>
            </a:r>
            <a:r>
              <a:rPr lang="en-US" sz="2200" dirty="0" err="1"/>
              <a:t>SemEval</a:t>
            </a:r>
            <a:r>
              <a:rPr lang="en-US" sz="2200" dirty="0"/>
              <a:t> 2014 Twitter data – 10,000 tweets labeled as positive, negative, or neutral</a:t>
            </a:r>
          </a:p>
          <a:p>
            <a:pPr lvl="1"/>
            <a:r>
              <a:rPr lang="en-US" sz="2200" dirty="0"/>
              <a:t>Tokenized tweets and converted to lowercase</a:t>
            </a:r>
          </a:p>
          <a:p>
            <a:pPr lvl="1"/>
            <a:r>
              <a:rPr lang="en-US" sz="2200" dirty="0"/>
              <a:t>Used 1500 most common tokens as features</a:t>
            </a:r>
          </a:p>
          <a:p>
            <a:pPr lvl="1"/>
            <a:r>
              <a:rPr lang="en-US" sz="2200" dirty="0"/>
              <a:t>Filtered out English stop words, negation words (“not”, “no”) as well as common online chat abbreviations</a:t>
            </a:r>
          </a:p>
          <a:p>
            <a:pPr lvl="1"/>
            <a:r>
              <a:rPr lang="en-US" sz="2200" dirty="0"/>
              <a:t>Removed Twitter handles and hyperlinks</a:t>
            </a:r>
          </a:p>
          <a:p>
            <a:pPr lvl="1"/>
            <a:r>
              <a:rPr lang="en-US" sz="2200" dirty="0"/>
              <a:t>58% accuracy after preprocessing phase</a:t>
            </a:r>
          </a:p>
        </p:txBody>
      </p:sp>
    </p:spTree>
    <p:extLst>
      <p:ext uri="{BB962C8B-B14F-4D97-AF65-F5344CB8AC3E}">
        <p14:creationId xmlns:p14="http://schemas.microsoft.com/office/powerpoint/2010/main" val="3045070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D8-8B0F-413F-A71C-7EBCAD3F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NLP Model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A19C6-9507-4AB0-A43D-A1B8EDCE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19200"/>
            <a:ext cx="11029615" cy="5638799"/>
          </a:xfrm>
        </p:spPr>
        <p:txBody>
          <a:bodyPr>
            <a:normAutofit/>
          </a:bodyPr>
          <a:lstStyle/>
          <a:p>
            <a:r>
              <a:rPr lang="en-US" sz="2400" b="1" dirty="0"/>
              <a:t>Subjectivity Lexicon</a:t>
            </a:r>
            <a:r>
              <a:rPr lang="en-US" sz="2400" dirty="0"/>
              <a:t> – analyzes polarity of subjective expressions</a:t>
            </a:r>
          </a:p>
          <a:p>
            <a:r>
              <a:rPr lang="en-US" sz="2400" b="1" dirty="0"/>
              <a:t>LIWC (Linguistic Inquiry and Word Count) Lexicon </a:t>
            </a:r>
            <a:r>
              <a:rPr lang="en-US" sz="2400" dirty="0"/>
              <a:t>– lists positive and negative words similar to Bing Lexicon</a:t>
            </a:r>
          </a:p>
          <a:p>
            <a:r>
              <a:rPr lang="en-US" sz="2400" b="1" dirty="0"/>
              <a:t>VADER (Valence Aware Dictionary and </a:t>
            </a:r>
            <a:r>
              <a:rPr lang="en-US" sz="2400" b="1" dirty="0" err="1"/>
              <a:t>sEntiment</a:t>
            </a:r>
            <a:r>
              <a:rPr lang="en-US" sz="2400" b="1" dirty="0"/>
              <a:t> Reasoner) Lexicon</a:t>
            </a:r>
            <a:r>
              <a:rPr lang="en-US" sz="2400" dirty="0"/>
              <a:t> – specializes in sentiment analysis for social media text</a:t>
            </a:r>
          </a:p>
          <a:p>
            <a:r>
              <a:rPr lang="en-US" sz="2400" dirty="0"/>
              <a:t>Each lexicon splits tokens into positive, negative, and neutral words (LIWC – only positive and negative)</a:t>
            </a:r>
          </a:p>
          <a:p>
            <a:pPr lvl="1"/>
            <a:r>
              <a:rPr lang="en-US" sz="2200" dirty="0"/>
              <a:t>Three features – “</a:t>
            </a:r>
            <a:r>
              <a:rPr lang="en-US" sz="2000" dirty="0"/>
              <a:t>positivecount”, “negativecount”, “neutralcount”</a:t>
            </a:r>
          </a:p>
          <a:p>
            <a:pPr lvl="1"/>
            <a:r>
              <a:rPr lang="en-US" sz="2000" dirty="0"/>
              <a:t>If word appeared in one of the lexicons, one would be added to the corresponding sentiment feature</a:t>
            </a:r>
          </a:p>
        </p:txBody>
      </p:sp>
    </p:spTree>
    <p:extLst>
      <p:ext uri="{BB962C8B-B14F-4D97-AF65-F5344CB8AC3E}">
        <p14:creationId xmlns:p14="http://schemas.microsoft.com/office/powerpoint/2010/main" val="1458448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F553-1795-45DF-BBBF-408983B9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NLP Model Most Informative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05D62-E078-48E5-9FFB-3C877BAB5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47775"/>
            <a:ext cx="3533608" cy="5405334"/>
          </a:xfrm>
        </p:spPr>
        <p:txBody>
          <a:bodyPr>
            <a:normAutofit/>
          </a:bodyPr>
          <a:lstStyle/>
          <a:p>
            <a:r>
              <a:rPr lang="en-US" sz="2400" dirty="0"/>
              <a:t>Split the tagged tweets so 90% were in the training set and 10% were in the test set</a:t>
            </a:r>
          </a:p>
          <a:p>
            <a:r>
              <a:rPr lang="en-US" sz="2400" dirty="0"/>
              <a:t>Ran a Naïve Bayes Classifier on the training data</a:t>
            </a:r>
          </a:p>
          <a:p>
            <a:r>
              <a:rPr lang="en-US" sz="2400" dirty="0"/>
              <a:t>30 Most Informative Features</a:t>
            </a:r>
          </a:p>
          <a:p>
            <a:endParaRPr lang="en-US" sz="2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C48F20B-DE7C-432A-A393-FDC7BBC13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27801"/>
              </p:ext>
            </p:extLst>
          </p:nvPr>
        </p:nvGraphicFramePr>
        <p:xfrm>
          <a:off x="4229098" y="1900133"/>
          <a:ext cx="7486652" cy="4752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663">
                  <a:extLst>
                    <a:ext uri="{9D8B030D-6E8A-4147-A177-3AD203B41FA5}">
                      <a16:colId xmlns:a16="http://schemas.microsoft.com/office/drawing/2014/main" val="2415944355"/>
                    </a:ext>
                  </a:extLst>
                </a:gridCol>
                <a:gridCol w="1871663">
                  <a:extLst>
                    <a:ext uri="{9D8B030D-6E8A-4147-A177-3AD203B41FA5}">
                      <a16:colId xmlns:a16="http://schemas.microsoft.com/office/drawing/2014/main" val="1813967971"/>
                    </a:ext>
                  </a:extLst>
                </a:gridCol>
                <a:gridCol w="1871663">
                  <a:extLst>
                    <a:ext uri="{9D8B030D-6E8A-4147-A177-3AD203B41FA5}">
                      <a16:colId xmlns:a16="http://schemas.microsoft.com/office/drawing/2014/main" val="1453881041"/>
                    </a:ext>
                  </a:extLst>
                </a:gridCol>
                <a:gridCol w="1871663">
                  <a:extLst>
                    <a:ext uri="{9D8B030D-6E8A-4147-A177-3AD203B41FA5}">
                      <a16:colId xmlns:a16="http://schemas.microsoft.com/office/drawing/2014/main" val="3526995952"/>
                    </a:ext>
                  </a:extLst>
                </a:gridCol>
              </a:tblGrid>
              <a:tr h="2970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Relationship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Relationship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7116280"/>
                  </a:ext>
                </a:extLst>
              </a:tr>
              <a:tr h="2970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f***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 : neu = 66.4 :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negativecount = 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 : neu = 19.5 : 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8725128"/>
                  </a:ext>
                </a:extLst>
              </a:tr>
              <a:tr h="2970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 : neg = 51.4 :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thanks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 : neu = 19.4 : 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2057877"/>
                  </a:ext>
                </a:extLst>
              </a:tr>
              <a:tr h="2970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 : neu = 49.5 :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missing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 : pos = 18.3 : 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0498167"/>
                  </a:ext>
                </a:extLst>
              </a:tr>
              <a:tr h="2970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excited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 : neu = 47.2 :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negativecount = 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 : neu = 18.1 : 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3966295"/>
                  </a:ext>
                </a:extLst>
              </a:tr>
              <a:tr h="2970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 : neu = 43.9 :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cool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 : neu = 16.8 : 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9535350"/>
                  </a:ext>
                </a:extLst>
              </a:tr>
              <a:tr h="2970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sorry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 : neu = 43.9 :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 : neu = 15.1 : 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3887314"/>
                  </a:ext>
                </a:extLst>
              </a:tr>
              <a:tr h="2970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positivecount = 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 : neu = 42.5 :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brilliant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 : neu = 15.1 : 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0453721"/>
                  </a:ext>
                </a:extLst>
              </a:tr>
              <a:tr h="2970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great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 : neu = 38.9 :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funny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 : neu = 14.2 : 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8680550"/>
                  </a:ext>
                </a:extLst>
              </a:tr>
              <a:tr h="2970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happy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 : neu = 35.7 :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exciting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 : neu = 14.2 : 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3798249"/>
                  </a:ext>
                </a:extLst>
              </a:tr>
              <a:tr h="2970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amazing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 : neu = 35.7 :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wrong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 : neu = 14.2 : 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1215886"/>
                  </a:ext>
                </a:extLst>
              </a:tr>
              <a:tr h="2970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luck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 : neu = 28.8 :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 : neu = 13.9 : 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007211"/>
                  </a:ext>
                </a:extLst>
              </a:tr>
              <a:tr h="2970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thank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 : neu = 25.4 :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negativecount = 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 : pos = 13.8 : 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5503000"/>
                  </a:ext>
                </a:extLst>
              </a:tr>
              <a:tr h="2970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:(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 : pos = 25.3 :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can't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 : neu = 13.4 : 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3242914"/>
                  </a:ext>
                </a:extLst>
              </a:tr>
              <a:tr h="2970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injury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 : pos = 23.5 :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interesting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 : neu = 13.3 : 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8049392"/>
                  </a:ext>
                </a:extLst>
              </a:tr>
              <a:tr h="2970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awesome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 : neu = 21.9 :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pavol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 : pos = 13.1 : 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8940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48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 result for var soccer">
            <a:extLst>
              <a:ext uri="{FF2B5EF4-FFF2-40B4-BE49-F238E27FC236}">
                <a16:creationId xmlns:a16="http://schemas.microsoft.com/office/drawing/2014/main" id="{7CA2CF20-8585-4D1F-B77C-5B2DF69BCC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4" r="17559"/>
          <a:stretch/>
        </p:blipFill>
        <p:spPr bwMode="auto">
          <a:xfrm>
            <a:off x="7810500" y="3016250"/>
            <a:ext cx="3690288" cy="3705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A4DB58-8CB2-475C-8CF2-1C8B82E0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032" name="Picture 8" descr="Image result for var soccer">
            <a:extLst>
              <a:ext uri="{FF2B5EF4-FFF2-40B4-BE49-F238E27FC236}">
                <a16:creationId xmlns:a16="http://schemas.microsoft.com/office/drawing/2014/main" id="{618ED213-1CC1-4CD1-8013-AC978BEE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3016251"/>
            <a:ext cx="6860203" cy="37052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E14E6-811A-4154-A022-C6AAA1FC6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524950"/>
            <a:ext cx="11029615" cy="4180400"/>
          </a:xfrm>
        </p:spPr>
        <p:txBody>
          <a:bodyPr>
            <a:normAutofit/>
          </a:bodyPr>
          <a:lstStyle/>
          <a:p>
            <a:r>
              <a:rPr lang="en-US" sz="2400" b="1" dirty="0"/>
              <a:t>Video Assistant Referee(s) (VAR) </a:t>
            </a:r>
            <a:r>
              <a:rPr lang="en-US" sz="2400" dirty="0"/>
              <a:t>– off-field match official that reviews calls made or missed by the head on-field referee with the assistance of replay technology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1856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FC0F-B23B-4FEA-AA92-7C0550D8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NLP Model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375BB-FC2C-4CC7-8941-19EFF646A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57200"/>
            <a:ext cx="11029615" cy="4762500"/>
          </a:xfrm>
        </p:spPr>
        <p:txBody>
          <a:bodyPr>
            <a:normAutofit/>
          </a:bodyPr>
          <a:lstStyle/>
          <a:p>
            <a:r>
              <a:rPr lang="en-US" sz="2400" dirty="0"/>
              <a:t>Used cross-validation to find precision, recall, and F1 scores for the model</a:t>
            </a:r>
          </a:p>
          <a:p>
            <a:r>
              <a:rPr lang="en-US" sz="2400" dirty="0"/>
              <a:t>With 10 folds, found a mean accuracy of 68.7%</a:t>
            </a:r>
          </a:p>
          <a:p>
            <a:r>
              <a:rPr lang="en-US" sz="2400" dirty="0"/>
              <a:t>The model performed best with positive and neutral tweets</a:t>
            </a:r>
          </a:p>
          <a:p>
            <a:pPr lvl="1"/>
            <a:r>
              <a:rPr lang="en-US" sz="2200" dirty="0"/>
              <a:t>Difficult to pick up sarcasm in negative tweets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DF1992-2DE8-40FD-87F8-912005E90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371300"/>
              </p:ext>
            </p:extLst>
          </p:nvPr>
        </p:nvGraphicFramePr>
        <p:xfrm>
          <a:off x="581191" y="3981296"/>
          <a:ext cx="11029616" cy="2590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7383">
                  <a:extLst>
                    <a:ext uri="{9D8B030D-6E8A-4147-A177-3AD203B41FA5}">
                      <a16:colId xmlns:a16="http://schemas.microsoft.com/office/drawing/2014/main" val="4083367150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315542187"/>
                    </a:ext>
                  </a:extLst>
                </a:gridCol>
                <a:gridCol w="2771775">
                  <a:extLst>
                    <a:ext uri="{9D8B030D-6E8A-4147-A177-3AD203B41FA5}">
                      <a16:colId xmlns:a16="http://schemas.microsoft.com/office/drawing/2014/main" val="2992314826"/>
                    </a:ext>
                  </a:extLst>
                </a:gridCol>
                <a:gridCol w="2428708">
                  <a:extLst>
                    <a:ext uri="{9D8B030D-6E8A-4147-A177-3AD203B41FA5}">
                      <a16:colId xmlns:a16="http://schemas.microsoft.com/office/drawing/2014/main" val="2677072413"/>
                    </a:ext>
                  </a:extLst>
                </a:gridCol>
              </a:tblGrid>
              <a:tr h="6477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Sentiment Category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F1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310986"/>
                  </a:ext>
                </a:extLst>
              </a:tr>
              <a:tr h="6477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Neutral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0.693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0.660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0.676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2818183"/>
                  </a:ext>
                </a:extLst>
              </a:tr>
              <a:tr h="6477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Negative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0.490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0.500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0.495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3156414"/>
                  </a:ext>
                </a:extLst>
              </a:tr>
              <a:tr h="6477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0.658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0.695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0.676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4031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130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6696-46A7-4F02-8D95-93102FD8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NLP Predicted Sentiment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54FC8B-7171-4C83-A238-7627D81F02CC}"/>
              </a:ext>
            </a:extLst>
          </p:cNvPr>
          <p:cNvSpPr txBox="1">
            <a:spLocks/>
          </p:cNvSpPr>
          <p:nvPr/>
        </p:nvSpPr>
        <p:spPr>
          <a:xfrm>
            <a:off x="7765510" y="962024"/>
            <a:ext cx="3845298" cy="5895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Tested model on the game-specific tweets to evaluate the predicted sentiment</a:t>
            </a:r>
          </a:p>
          <a:p>
            <a:r>
              <a:rPr lang="en-US" sz="2400" dirty="0"/>
              <a:t>Majority were neutral – many tweets simply state that a VAR decision was made</a:t>
            </a:r>
          </a:p>
          <a:p>
            <a:r>
              <a:rPr lang="en-US" sz="2400" dirty="0"/>
              <a:t>More negative sentiment than positive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320E12-A09B-4CE7-9435-5E4283AD7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844064"/>
            <a:ext cx="6849639" cy="501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2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FBDFC-7697-4C97-8C9C-6F689C8F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Predicted Sentiment Throughout Match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212E4E-DAA9-457D-BC1E-C90BDD870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882177"/>
            <a:ext cx="4238291" cy="4770931"/>
          </a:xfrm>
        </p:spPr>
        <p:txBody>
          <a:bodyPr>
            <a:normAutofit/>
          </a:bodyPr>
          <a:lstStyle/>
          <a:p>
            <a:r>
              <a:rPr lang="en-US" sz="2400" dirty="0"/>
              <a:t>Wanted to take a look at the breakdown of tweet sentiment during a match using my own model</a:t>
            </a:r>
          </a:p>
          <a:p>
            <a:pPr lvl="1"/>
            <a:r>
              <a:rPr lang="en-US" sz="2200" dirty="0"/>
              <a:t>Balanced spikes in negative and positive sentiment after the first and second calls</a:t>
            </a:r>
          </a:p>
          <a:p>
            <a:pPr lvl="1"/>
            <a:r>
              <a:rPr lang="en-US" sz="2200" dirty="0"/>
              <a:t>More negative sentiment after last decision – possibly wrong call</a:t>
            </a:r>
          </a:p>
          <a:p>
            <a:pPr lvl="1"/>
            <a:endParaRPr lang="en-US" sz="2200" dirty="0"/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0F4321-C460-4581-94F2-9A1240FA0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83" y="1882178"/>
            <a:ext cx="6791325" cy="497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02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1D22-2242-4992-966B-4D9DA9F7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6FFA-84FF-46DD-8E44-9B3D102C6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47774"/>
            <a:ext cx="11029615" cy="5610225"/>
          </a:xfrm>
        </p:spPr>
        <p:txBody>
          <a:bodyPr>
            <a:normAutofit/>
          </a:bodyPr>
          <a:lstStyle/>
          <a:p>
            <a:r>
              <a:rPr lang="en-US" sz="2400" dirty="0"/>
              <a:t>Continue to analyze sentiment</a:t>
            </a:r>
          </a:p>
          <a:p>
            <a:pPr lvl="1"/>
            <a:r>
              <a:rPr lang="en-US" sz="2200" dirty="0"/>
              <a:t>Classify decisions as good or bad calls based on Twitter sentiment</a:t>
            </a:r>
          </a:p>
          <a:p>
            <a:r>
              <a:rPr lang="en-US" sz="2400" dirty="0"/>
              <a:t>Analyze VAR decisions in other top leagues</a:t>
            </a:r>
          </a:p>
          <a:p>
            <a:r>
              <a:rPr lang="en-US" sz="2400" dirty="0"/>
              <a:t>Look into features that may lead to more or less VAR calls</a:t>
            </a:r>
          </a:p>
          <a:p>
            <a:pPr lvl="1"/>
            <a:r>
              <a:rPr lang="en-US" sz="2200" dirty="0"/>
              <a:t>Time remaining in match</a:t>
            </a:r>
          </a:p>
          <a:p>
            <a:pPr lvl="1"/>
            <a:r>
              <a:rPr lang="en-US" sz="2200" dirty="0"/>
              <a:t>Score</a:t>
            </a:r>
          </a:p>
          <a:p>
            <a:pPr lvl="1"/>
            <a:r>
              <a:rPr lang="en-US" sz="2200" dirty="0"/>
              <a:t>Home-Field Advantage</a:t>
            </a:r>
          </a:p>
          <a:p>
            <a:pPr lvl="1"/>
            <a:r>
              <a:rPr lang="en-US" sz="2200" dirty="0"/>
              <a:t>“Better” or statistically favored team</a:t>
            </a:r>
          </a:p>
          <a:p>
            <a:pPr lvl="1"/>
            <a:r>
              <a:rPr lang="en-US" sz="2200" dirty="0"/>
              <a:t>Referees themselves</a:t>
            </a:r>
          </a:p>
        </p:txBody>
      </p:sp>
    </p:spTree>
    <p:extLst>
      <p:ext uri="{BB962C8B-B14F-4D97-AF65-F5344CB8AC3E}">
        <p14:creationId xmlns:p14="http://schemas.microsoft.com/office/powerpoint/2010/main" val="1975876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F13E8-616E-4B45-B7B1-EC3E5DC8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ECC5D-B7D1-4933-BF78-60BE392D6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5956"/>
            <a:ext cx="11029615" cy="5142044"/>
          </a:xfrm>
        </p:spPr>
        <p:txBody>
          <a:bodyPr>
            <a:normAutofit/>
          </a:bodyPr>
          <a:lstStyle/>
          <a:p>
            <a:r>
              <a:rPr lang="en-US" sz="2400" dirty="0"/>
              <a:t>VAR decisions during a match does increase social media activity</a:t>
            </a:r>
          </a:p>
          <a:p>
            <a:r>
              <a:rPr lang="en-US" sz="2400" dirty="0"/>
              <a:t>Fans show more negativity towards the use of VAR than positivity or indifference</a:t>
            </a:r>
          </a:p>
          <a:p>
            <a:r>
              <a:rPr lang="en-US" sz="2400" dirty="0"/>
              <a:t>Areas of Improvement</a:t>
            </a:r>
          </a:p>
          <a:p>
            <a:pPr lvl="1"/>
            <a:r>
              <a:rPr lang="en-US" sz="2200" dirty="0"/>
              <a:t>Tight offsides decisions, penalty retakes, and the consistency of penalty calls</a:t>
            </a:r>
          </a:p>
          <a:p>
            <a:r>
              <a:rPr lang="en-US" sz="2400" dirty="0"/>
              <a:t>Suggestions:</a:t>
            </a:r>
          </a:p>
          <a:p>
            <a:pPr lvl="1"/>
            <a:r>
              <a:rPr lang="en-US" sz="2200" dirty="0"/>
              <a:t>Limit number of tight offsides decisions by changing the call only if a “clear and obvious” error has occurred</a:t>
            </a:r>
          </a:p>
          <a:p>
            <a:pPr lvl="1"/>
            <a:r>
              <a:rPr lang="en-US" sz="2200" dirty="0"/>
              <a:t>Increased leniency on early entry into the penalty area on spot-kicks</a:t>
            </a:r>
          </a:p>
          <a:p>
            <a:pPr lvl="1"/>
            <a:r>
              <a:rPr lang="en-US" sz="2200" dirty="0"/>
              <a:t>Time limit set on VAR decisions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138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DB4CE4-7804-4405-98B8-C216CE2244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33884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3E15-0EB5-4280-A3C4-48DBB498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F5385-6D3B-4818-A46B-454041D2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6" y="1790700"/>
            <a:ext cx="11610974" cy="5067299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Goff, S. (2019, June 26). Analysis | VAR is working at World Cup, FIFA says. That's not wrong, but it could work better. Retrieved September 10, 2019, from https://www.washingtonpost.com/sports/2019/06/26/var-is-working-world-cup-fifa-saysthats-not-wrong-it-could-work-better/?noredirect=on.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Johnson, D. (2019, August 10). VAR in the Premier League: The big decisions explained. Retrieved August 13, 2019, from https://www.espn.com/soccer/english-premierleague/story/3917260/var-in-the-premier-league-the-big-decisions-explained.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VAR in the Premier League: How did first weekend go for technology in top flight? (2019, August 11). Retrieved August 13, 2019, from https://www.bbc.com/sport/football/49307496.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Yu, Y., &amp; Wang, X. (2015, February 20). World Cup 2014 in the Twitter World: A big data analysis of sentiments in U.S. sports fans' tweets. Retrieved October 3, 2019, from https://www.sciencedirect.com/science/article/pii/S074756321500103X.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Corney</a:t>
            </a:r>
            <a:r>
              <a:rPr lang="en-US" dirty="0"/>
              <a:t>, D., Martin, C., &amp; </a:t>
            </a:r>
            <a:r>
              <a:rPr lang="en-US" dirty="0" err="1"/>
              <a:t>Goker</a:t>
            </a:r>
            <a:r>
              <a:rPr lang="en-US" dirty="0"/>
              <a:t>, A. (2014, April 13). Spot the Ball: Detecting Sports Events on Twitter. Retrieved October 3, 2019, from http://dcorney.com/papers/ECIR_SpotTheBall.pdf.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Gratch</a:t>
            </a:r>
            <a:r>
              <a:rPr lang="en-US" dirty="0"/>
              <a:t>, J., Lucas, G., </a:t>
            </a:r>
            <a:r>
              <a:rPr lang="en-US" dirty="0" err="1"/>
              <a:t>Malandrakis</a:t>
            </a:r>
            <a:r>
              <a:rPr lang="en-US" dirty="0"/>
              <a:t>, N., </a:t>
            </a:r>
            <a:r>
              <a:rPr lang="en-US" dirty="0" err="1"/>
              <a:t>Szablowski</a:t>
            </a:r>
            <a:r>
              <a:rPr lang="en-US" dirty="0"/>
              <a:t>, E., Fessler, E., &amp; Nichols, J. (2015, September 21). GOAALLL!: Using Sentiment in the World Cup to Explore Theories of Emotion. Retrieved October 5, 2019, from http://ict.usc.edu/pubs/GOAALLL! Using Sentiment in the World Cup to Explore Theories of Emotion.pdf.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Taspinar</a:t>
            </a:r>
            <a:r>
              <a:rPr lang="en-US" dirty="0"/>
              <a:t>, A. (2019, November 4). </a:t>
            </a:r>
            <a:r>
              <a:rPr lang="en-US" dirty="0" err="1"/>
              <a:t>TwitterScraper</a:t>
            </a:r>
            <a:r>
              <a:rPr lang="en-US" dirty="0"/>
              <a:t>. Retrieved December 20, 2019, from https://github.com/taspinar/twitterscraper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Yurko</a:t>
            </a:r>
            <a:r>
              <a:rPr lang="en-US" dirty="0"/>
              <a:t>, R. (2018, July 5). </a:t>
            </a:r>
            <a:r>
              <a:rPr lang="en-US" dirty="0" err="1"/>
              <a:t>FCScrapR</a:t>
            </a:r>
            <a:r>
              <a:rPr lang="en-US" dirty="0"/>
              <a:t>. Retrieved August 1, 2019, from https://github.com/ryurko/fcscrapR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Wasser, L., &amp; Farmer, C. (2017, April 19). Sentiment Analysis of Colorado Flood Tweets in R. Retrieved January 8, 2020, from https://www.earthdatascience.org/courses/earthanalytics/get-data-using-apis/sentiment-analysis-of-twitter-data-r/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Mejova</a:t>
            </a:r>
            <a:r>
              <a:rPr lang="en-US" dirty="0"/>
              <a:t>, Y., Srinivasan, P., &amp; Boynton, B. (2013, February 1). GOP Primary Season on Twitter: "Popular" Political Sentiment in Social Media. Retrieved January 14, 2020, from https://dl.acm.org/doi/10.1145/2433396.2433463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Beal, V. (n.d.). Huge List of Texting and Online Chat Abbreviations. Retrieved September 15, 2019, from https://www.webopedia.com/quick_ref/textmessageabbreviations.asp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TweetTokenizer</a:t>
            </a:r>
            <a:r>
              <a:rPr lang="en-US" dirty="0"/>
              <a:t>. (n.d.). Retrieved September 15, 2019, from https://kite.com/python/docs/nltk.TweetTokenizer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Hutto, C. J. (2019, September 6). VADER Sentiment Analysis. Retrieved September 15, 2019, from https://github.com/cjhutto/vaderSentiment</a:t>
            </a:r>
          </a:p>
        </p:txBody>
      </p:sp>
    </p:spTree>
    <p:extLst>
      <p:ext uri="{BB962C8B-B14F-4D97-AF65-F5344CB8AC3E}">
        <p14:creationId xmlns:p14="http://schemas.microsoft.com/office/powerpoint/2010/main" val="106247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DB58-8CB2-475C-8CF2-1C8B82E0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E14E6-811A-4154-A022-C6AAA1FC6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524949"/>
            <a:ext cx="11029615" cy="5180525"/>
          </a:xfrm>
        </p:spPr>
        <p:txBody>
          <a:bodyPr>
            <a:normAutofit/>
          </a:bodyPr>
          <a:lstStyle/>
          <a:p>
            <a:r>
              <a:rPr lang="en-US" sz="2400" b="1" dirty="0"/>
              <a:t>Hypotheses: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VAR decisions during professional soccer matches increase social media activity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Sentiment of tweets about VAR decisions is more negative rather than positive or neutral</a:t>
            </a:r>
          </a:p>
          <a:p>
            <a:endParaRPr lang="en-US" sz="2400" dirty="0"/>
          </a:p>
        </p:txBody>
      </p:sp>
      <p:pic>
        <p:nvPicPr>
          <p:cNvPr id="1028" name="Picture 4" descr="Image result for var soccer&quot;">
            <a:extLst>
              <a:ext uri="{FF2B5EF4-FFF2-40B4-BE49-F238E27FC236}">
                <a16:creationId xmlns:a16="http://schemas.microsoft.com/office/drawing/2014/main" id="{06D6656A-432F-4952-B336-BD2C070B2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2" y="3795712"/>
            <a:ext cx="6124575" cy="3062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05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54368-FB24-421F-9182-0B043E59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Review: Non-Academic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EBE20-3525-4580-8F3F-6258EB8FB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29390"/>
            <a:ext cx="11029615" cy="4283242"/>
          </a:xfrm>
        </p:spPr>
        <p:txBody>
          <a:bodyPr>
            <a:normAutofit/>
          </a:bodyPr>
          <a:lstStyle/>
          <a:p>
            <a:r>
              <a:rPr lang="en-US" sz="2400" dirty="0"/>
              <a:t>Many articles have discussed the use of VAR in various professional leagues and competitions</a:t>
            </a:r>
          </a:p>
          <a:p>
            <a:r>
              <a:rPr lang="en-US" sz="2400" dirty="0"/>
              <a:t>There has been considerable talk about the use of VAR in the English Premier League this season – first year the technology has been implemented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D1A2C0-D1D1-4AF1-A2AD-00349E4C0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63" y="3667298"/>
            <a:ext cx="8800472" cy="31227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274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54368-FB24-421F-9182-0B043E59D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94001"/>
            <a:ext cx="10772775" cy="1325563"/>
          </a:xfrm>
        </p:spPr>
        <p:txBody>
          <a:bodyPr/>
          <a:lstStyle/>
          <a:p>
            <a:r>
              <a:rPr lang="en-US" dirty="0"/>
              <a:t>Literature Review: Sentiment Analysis in Soccer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EBE20-3525-4580-8F3F-6258EB8FB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90888"/>
            <a:ext cx="11029615" cy="4350619"/>
          </a:xfrm>
        </p:spPr>
        <p:txBody>
          <a:bodyPr>
            <a:normAutofit/>
          </a:bodyPr>
          <a:lstStyle/>
          <a:p>
            <a:r>
              <a:rPr lang="en-US" sz="2400" dirty="0"/>
              <a:t>Is it possible to determine whether or not a VAR call is “correct” by using fan sentiment?</a:t>
            </a:r>
          </a:p>
          <a:p>
            <a:r>
              <a:rPr lang="en-US" sz="2400" dirty="0"/>
              <a:t>Several papers have analyzed social media sentiment associated with soccer matches to quantify excitement related with specific game events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DD770-65A1-495B-9F1D-F89D726AF9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581192" y="3572093"/>
            <a:ext cx="5683931" cy="3132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44D92D-4E30-4BAD-8013-E0721E2CF4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4" r="1118"/>
          <a:stretch/>
        </p:blipFill>
        <p:spPr>
          <a:xfrm>
            <a:off x="6265123" y="3504175"/>
            <a:ext cx="5345684" cy="320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6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22D2-45B4-41BE-A64C-1C476E7C7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Summary of Twitter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0D3BD-3051-4AC2-B18F-8FFCE9394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62012"/>
            <a:ext cx="11029615" cy="6395988"/>
          </a:xfrm>
        </p:spPr>
        <p:txBody>
          <a:bodyPr>
            <a:normAutofit/>
          </a:bodyPr>
          <a:lstStyle/>
          <a:p>
            <a:r>
              <a:rPr lang="en-US" sz="2400" dirty="0"/>
              <a:t>Twitter data gathered using the “</a:t>
            </a:r>
            <a:r>
              <a:rPr lang="en-US" sz="2400" dirty="0" err="1"/>
              <a:t>twitterscraper</a:t>
            </a:r>
            <a:r>
              <a:rPr lang="en-US" sz="2400" dirty="0"/>
              <a:t>” module in Python</a:t>
            </a:r>
          </a:p>
          <a:p>
            <a:r>
              <a:rPr lang="en-US" sz="2400" dirty="0"/>
              <a:t>2-Step Process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sz="2200" dirty="0"/>
              <a:t>English tweets containing “var” or “#var” on each day a match was played during the first half of the 2019-2020 English Premier League Season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sz="2200" dirty="0"/>
              <a:t>English tweets containing “var” and a game-specific hashtag on each day a match was played (e.g. "#LIVMCI" is the game-specific hashtag for a game between Liverpool and Manchester City)</a:t>
            </a:r>
          </a:p>
          <a:p>
            <a:r>
              <a:rPr lang="en-US" sz="2400" dirty="0"/>
              <a:t>Finally, information about the authors was gathered including the number of followers and location by using the "</a:t>
            </a:r>
            <a:r>
              <a:rPr lang="en-US" sz="2400" dirty="0" err="1"/>
              <a:t>rtweet</a:t>
            </a:r>
            <a:r>
              <a:rPr lang="en-US" sz="2400" dirty="0"/>
              <a:t>" package in R</a:t>
            </a:r>
          </a:p>
        </p:txBody>
      </p:sp>
      <p:pic>
        <p:nvPicPr>
          <p:cNvPr id="2050" name="Picture 2" descr="Image result for premier league twitter">
            <a:extLst>
              <a:ext uri="{FF2B5EF4-FFF2-40B4-BE49-F238E27FC236}">
                <a16:creationId xmlns:a16="http://schemas.microsoft.com/office/drawing/2014/main" id="{576320EE-32BB-4B84-8E95-30A23AD8D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21" b="20922"/>
          <a:stretch/>
        </p:blipFill>
        <p:spPr bwMode="auto">
          <a:xfrm>
            <a:off x="2324502" y="5567275"/>
            <a:ext cx="4142071" cy="114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CDF825-183B-4FE9-97F5-D4668DF669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8"/>
          <a:stretch/>
        </p:blipFill>
        <p:spPr>
          <a:xfrm>
            <a:off x="6466573" y="5567275"/>
            <a:ext cx="3250133" cy="114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62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29ED-B568-4986-B7F8-61FB4D527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Summary of Commentary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E6679-35AB-4B31-8D34-7B7C788E9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71638"/>
            <a:ext cx="11029615" cy="4908884"/>
          </a:xfrm>
        </p:spPr>
        <p:txBody>
          <a:bodyPr>
            <a:normAutofit/>
          </a:bodyPr>
          <a:lstStyle/>
          <a:p>
            <a:r>
              <a:rPr lang="en-US" sz="2400" dirty="0"/>
              <a:t>Commentary data gathered from ESPN using the “</a:t>
            </a:r>
            <a:r>
              <a:rPr lang="en-US" sz="2400" dirty="0" err="1"/>
              <a:t>fcscrapR</a:t>
            </a:r>
            <a:r>
              <a:rPr lang="en-US" sz="2400" dirty="0"/>
              <a:t>” package in R</a:t>
            </a:r>
          </a:p>
          <a:p>
            <a:r>
              <a:rPr lang="en-US" sz="2400" dirty="0"/>
              <a:t>Specifies information about key events that took place during a given match – including VAR decisions</a:t>
            </a:r>
          </a:p>
          <a:p>
            <a:r>
              <a:rPr lang="en-US" sz="2400" dirty="0"/>
              <a:t>VAR decisions were then separated into the four categories of decisions that can be reviewed: a goal, a penalty kick, a red card, and mistaken identity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A8CF2F-3C12-4CFA-ABA8-C67E0932B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62" y="4311542"/>
            <a:ext cx="11626473" cy="207482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9451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6E5375-77B3-4ADE-8669-14F1B9058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522" y="2011217"/>
            <a:ext cx="6621285" cy="48467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16E719-D01C-48CB-B5E6-FF8F405A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42127"/>
            <a:ext cx="10753725" cy="1325563"/>
          </a:xfrm>
        </p:spPr>
        <p:txBody>
          <a:bodyPr/>
          <a:lstStyle/>
          <a:p>
            <a:r>
              <a:rPr lang="en-US" dirty="0"/>
              <a:t>Data: Sentiment Analysis – Tweets vs. VAR Calls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86211E-66BB-4010-8456-AC25D7A69CAC}"/>
              </a:ext>
            </a:extLst>
          </p:cNvPr>
          <p:cNvSpPr txBox="1">
            <a:spLocks/>
          </p:cNvSpPr>
          <p:nvPr/>
        </p:nvSpPr>
        <p:spPr>
          <a:xfrm>
            <a:off x="581193" y="2011216"/>
            <a:ext cx="4408330" cy="4846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805,548 tweets containing “var” or “#var” during the first half of the EPL season</a:t>
            </a:r>
          </a:p>
          <a:p>
            <a:r>
              <a:rPr lang="en-US" sz="2400" dirty="0"/>
              <a:t>How did fans feel about VAR as the season went on?</a:t>
            </a:r>
          </a:p>
          <a:p>
            <a:pPr lvl="1"/>
            <a:r>
              <a:rPr lang="en-US" sz="2200" dirty="0"/>
              <a:t>158 VAR calls made through 190 matches</a:t>
            </a:r>
            <a:endParaRPr lang="en-US" sz="2400" dirty="0"/>
          </a:p>
          <a:p>
            <a:r>
              <a:rPr lang="en-US" sz="2400" dirty="0"/>
              <a:t>Can analyze the relationship between number of VAR calls and number of tweets (R = 0.206)</a:t>
            </a:r>
          </a:p>
        </p:txBody>
      </p:sp>
    </p:spTree>
    <p:extLst>
      <p:ext uri="{BB962C8B-B14F-4D97-AF65-F5344CB8AC3E}">
        <p14:creationId xmlns:p14="http://schemas.microsoft.com/office/powerpoint/2010/main" val="3210891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E719-D01C-48CB-B5E6-FF8F405A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Word Frequency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6ED6D-4BE1-46B9-B93D-EBAEE1F17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57200"/>
            <a:ext cx="11029615" cy="3771899"/>
          </a:xfrm>
        </p:spPr>
        <p:txBody>
          <a:bodyPr>
            <a:normAutofit/>
          </a:bodyPr>
          <a:lstStyle/>
          <a:p>
            <a:r>
              <a:rPr lang="en-US" sz="2400" dirty="0"/>
              <a:t>Calculated frequency of words in tweets containing “var”</a:t>
            </a:r>
          </a:p>
          <a:p>
            <a:pPr lvl="1"/>
            <a:r>
              <a:rPr lang="en-US" sz="2200" dirty="0"/>
              <a:t>Tokenized terms by separating by spaces and removing common stop 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21BFE8-A72E-497E-ABAF-6FF165840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443" y="2878040"/>
            <a:ext cx="5439113" cy="397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3918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5093</TotalTime>
  <Words>2105</Words>
  <Application>Microsoft Office PowerPoint</Application>
  <PresentationFormat>Widescreen</PresentationFormat>
  <Paragraphs>204</Paragraphs>
  <Slides>26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Gill Sans MT</vt:lpstr>
      <vt:lpstr>Wingdings 2</vt:lpstr>
      <vt:lpstr>Dividend</vt:lpstr>
      <vt:lpstr>Sentiment and Video Assistant Referees in Premier League Soccer</vt:lpstr>
      <vt:lpstr>Introduction</vt:lpstr>
      <vt:lpstr>Introduction</vt:lpstr>
      <vt:lpstr>Literature Review: Non-Academic Sources</vt:lpstr>
      <vt:lpstr>Literature Review: Sentiment Analysis in Soccer</vt:lpstr>
      <vt:lpstr>Data: Summary of Twitter Data</vt:lpstr>
      <vt:lpstr>Data: Summary of Commentary Data</vt:lpstr>
      <vt:lpstr>Data: Sentiment Analysis – Tweets vs. VAR Calls</vt:lpstr>
      <vt:lpstr>Data: Word Frequency Chart</vt:lpstr>
      <vt:lpstr>Data: Bing Sentiment Lexicon</vt:lpstr>
      <vt:lpstr>Data: NRC Sentiment Lexicon</vt:lpstr>
      <vt:lpstr>Data: Twitter Followers</vt:lpstr>
      <vt:lpstr>Data: Game-Specific Hashtags</vt:lpstr>
      <vt:lpstr>Data: In-Game Analysis (Number of Tweets)</vt:lpstr>
      <vt:lpstr>Data: In-Game Analysis (NRC – Negative)</vt:lpstr>
      <vt:lpstr>Data: In-Game Analysis (NRC – Positive)</vt:lpstr>
      <vt:lpstr>Data: NLP Model Description</vt:lpstr>
      <vt:lpstr>Data: NLP Model Feature Engineering</vt:lpstr>
      <vt:lpstr>Data: NLP Model Most Informative Features</vt:lpstr>
      <vt:lpstr>Data: NLP Model Accuracy</vt:lpstr>
      <vt:lpstr>Data: NLP Predicted Sentiment</vt:lpstr>
      <vt:lpstr>Data: Predicted Sentiment Throughout Match</vt:lpstr>
      <vt:lpstr>Future Work</vt:lpstr>
      <vt:lpstr>Conclusion</vt:lpstr>
      <vt:lpstr>Questions?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and Video Assistant Referees in Premier League Soccer</dc:title>
  <dc:creator>Dylan Blechner</dc:creator>
  <cp:lastModifiedBy>Dylan Blechner</cp:lastModifiedBy>
  <cp:revision>68</cp:revision>
  <dcterms:created xsi:type="dcterms:W3CDTF">2020-01-28T15:36:47Z</dcterms:created>
  <dcterms:modified xsi:type="dcterms:W3CDTF">2020-10-17T19:40:38Z</dcterms:modified>
</cp:coreProperties>
</file>