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8100"/>
  <p:notesSz cx="6858000" cy="9144000"/>
  <p:embeddedFontLst>
    <p:embeddedFont>
      <p:font typeface="Roboto Condensed"/>
      <p:regular r:id="rId17"/>
      <p:bold r:id="rId18"/>
      <p:italic r:id="rId19"/>
      <p:boldItalic r:id="rId20"/>
    </p:embeddedFont>
    <p:embeddedFont>
      <p:font typeface="Oswald SemiBold"/>
      <p:regular r:id="rId21"/>
      <p:bold r:id="rId22"/>
    </p:embeddedFont>
    <p:embeddedFont>
      <p:font typeface="Helvetica Neue"/>
      <p:regular r:id="rId23"/>
      <p:bold r:id="rId24"/>
      <p:italic r:id="rId25"/>
      <p:boldItalic r:id="rId26"/>
    </p:embeddedFont>
    <p:embeddedFont>
      <p:font typeface="Helvetica Neue Ligh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22E9C0-F84A-4E5A-BD38-C5638B37A38F}">
  <a:tblStyle styleId="{CC22E9C0-F84A-4E5A-BD38-C5638B37A3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Condensed-boldItalic.fntdata"/><Relationship Id="rId22" Type="http://schemas.openxmlformats.org/officeDocument/2006/relationships/font" Target="fonts/OswaldSemiBold-bold.fntdata"/><Relationship Id="rId21" Type="http://schemas.openxmlformats.org/officeDocument/2006/relationships/font" Target="fonts/OswaldSemiBold-regular.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Condensed-regular.fntdata"/><Relationship Id="rId16" Type="http://schemas.openxmlformats.org/officeDocument/2006/relationships/slide" Target="slides/slide11.xml"/><Relationship Id="rId19" Type="http://schemas.openxmlformats.org/officeDocument/2006/relationships/font" Target="fonts/RobotoCondensed-italic.fntdata"/><Relationship Id="rId18" Type="http://schemas.openxmlformats.org/officeDocument/2006/relationships/font" Target="fonts/Roboto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79779" y="685800"/>
            <a:ext cx="609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e63480337_2_110: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e63480337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e63480337_2_1150: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e63480337_2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e63480337_2_768: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e63480337_2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e63480337_2_960: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2e63480337_2_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63480337_2_514: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63480337_2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e63480337_2_1024: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e63480337_2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e63480337_2_1087: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e63480337_2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dc9c5693e_0_281: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dc9c5693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63480337_2_1213: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63480337_2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this before the Correlation;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e63480337_2_1277: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e63480337_2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rPr>
              <a:t>We ran spearman correlations between game outcomes and the various categories of offenses. Game outcomes can take a 0 (loss) or 1 (win) value.   </a:t>
            </a:r>
            <a:r>
              <a:rPr b="1" lang="en" sz="1400">
                <a:solidFill>
                  <a:srgbClr val="595959"/>
                </a:solidFill>
              </a:rPr>
              <a:t>Negative correlations</a:t>
            </a:r>
            <a:r>
              <a:rPr lang="en" sz="1400">
                <a:solidFill>
                  <a:srgbClr val="595959"/>
                </a:solidFill>
              </a:rPr>
              <a:t> imply that game </a:t>
            </a:r>
            <a:r>
              <a:rPr b="1" lang="en" sz="1400">
                <a:solidFill>
                  <a:srgbClr val="595959"/>
                </a:solidFill>
              </a:rPr>
              <a:t>losses</a:t>
            </a:r>
            <a:r>
              <a:rPr lang="en" sz="1400">
                <a:solidFill>
                  <a:srgbClr val="595959"/>
                </a:solidFill>
              </a:rPr>
              <a:t> are associated to increases in offenses and </a:t>
            </a:r>
            <a:r>
              <a:rPr b="1" lang="en" sz="1400">
                <a:solidFill>
                  <a:srgbClr val="595959"/>
                </a:solidFill>
              </a:rPr>
              <a:t>positive</a:t>
            </a:r>
            <a:r>
              <a:rPr lang="en" sz="1400">
                <a:solidFill>
                  <a:srgbClr val="595959"/>
                </a:solidFill>
              </a:rPr>
              <a:t> </a:t>
            </a:r>
            <a:r>
              <a:rPr b="1" lang="en" sz="1400">
                <a:solidFill>
                  <a:srgbClr val="595959"/>
                </a:solidFill>
              </a:rPr>
              <a:t>correlations</a:t>
            </a:r>
            <a:r>
              <a:rPr lang="en" sz="1400">
                <a:solidFill>
                  <a:srgbClr val="595959"/>
                </a:solidFill>
              </a:rPr>
              <a:t> imply </a:t>
            </a:r>
            <a:r>
              <a:rPr b="1" lang="en" sz="1400">
                <a:solidFill>
                  <a:srgbClr val="595959"/>
                </a:solidFill>
              </a:rPr>
              <a:t>wins</a:t>
            </a:r>
            <a:r>
              <a:rPr lang="en" sz="1400">
                <a:solidFill>
                  <a:srgbClr val="595959"/>
                </a:solidFill>
              </a:rPr>
              <a:t> are associated with increased offenses. Similarly, we evaluated based on whether the game went into Overtime (1=OT, 0=No overtime) and Whether the game was a rivalry game?</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Umich</a:t>
            </a:r>
            <a:endParaRPr sz="1400">
              <a:solidFill>
                <a:srgbClr val="595959"/>
              </a:solidFill>
            </a:endParaRPr>
          </a:p>
          <a:p>
            <a:pPr indent="-317500" lvl="0" marL="457200" rtl="0" algn="l">
              <a:lnSpc>
                <a:spcPct val="115000"/>
              </a:lnSpc>
              <a:spcBef>
                <a:spcPts val="1200"/>
              </a:spcBef>
              <a:spcAft>
                <a:spcPts val="0"/>
              </a:spcAft>
              <a:buClr>
                <a:srgbClr val="595959"/>
              </a:buClr>
              <a:buSzPts val="1400"/>
              <a:buChar char="-"/>
            </a:pPr>
            <a:r>
              <a:rPr lang="en" sz="1400">
                <a:solidFill>
                  <a:srgbClr val="595959"/>
                </a:solidFill>
              </a:rPr>
              <a:t>We saw a mild(weak) positive correlation with wins and theft-related offenses</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Conversely, we saw a weak negative correlation with property-related offenses.  Despite being weak, it was surprising to see that U-M had a stronger relationship in either direction compared to MSU.  </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When evaluating Overtime and Offenses, we saw a mild positive relationship between substance violations and the presence of overtime. </a:t>
            </a:r>
            <a:endParaRPr sz="1400">
              <a:solidFill>
                <a:srgbClr val="595959"/>
              </a:solidFill>
            </a:endParaRPr>
          </a:p>
          <a:p>
            <a:pPr indent="0" lvl="0" marL="0" rtl="0" algn="l">
              <a:lnSpc>
                <a:spcPct val="115000"/>
              </a:lnSpc>
              <a:spcBef>
                <a:spcPts val="1200"/>
              </a:spcBef>
              <a:spcAft>
                <a:spcPts val="0"/>
              </a:spcAft>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MSU</a:t>
            </a:r>
            <a:endParaRPr sz="1400">
              <a:solidFill>
                <a:srgbClr val="595959"/>
              </a:solidFill>
            </a:endParaRPr>
          </a:p>
          <a:p>
            <a:pPr indent="-317500" lvl="0" marL="457200" rtl="0" algn="l">
              <a:lnSpc>
                <a:spcPct val="115000"/>
              </a:lnSpc>
              <a:spcBef>
                <a:spcPts val="1200"/>
              </a:spcBef>
              <a:spcAft>
                <a:spcPts val="0"/>
              </a:spcAft>
              <a:buClr>
                <a:srgbClr val="595959"/>
              </a:buClr>
              <a:buSzPts val="1400"/>
              <a:buChar char="●"/>
            </a:pPr>
            <a:r>
              <a:rPr lang="en" sz="1400">
                <a:solidFill>
                  <a:srgbClr val="595959"/>
                </a:solidFill>
              </a:rPr>
              <a:t>MSU has a slight negative correlation to physical altercation offenses with game outcomes. This was also the case with Intimidation and losses.</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MSU's campus didn't exhibit a relationship in general, between wins/losses and property offenses, however, there was an almost moderate relationship between games that went into overtime and property damage.</a:t>
            </a:r>
            <a:endParaRPr sz="1400">
              <a:solidFill>
                <a:srgbClr val="595959"/>
              </a:solidFill>
            </a:endParaRPr>
          </a:p>
          <a:p>
            <a:pPr indent="0" lvl="0" marL="0" rtl="0" algn="l">
              <a:lnSpc>
                <a:spcPct val="115000"/>
              </a:lnSpc>
              <a:spcBef>
                <a:spcPts val="1200"/>
              </a:spcBef>
              <a:spcAft>
                <a:spcPts val="1200"/>
              </a:spcAft>
              <a:buNone/>
            </a:pPr>
            <a:r>
              <a:t/>
            </a:r>
            <a:endParaRPr sz="14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ca7d781ba_0_25: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ca7d781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819" y="992767"/>
            <a:ext cx="11366400" cy="2736900"/>
          </a:xfrm>
          <a:prstGeom prst="rect">
            <a:avLst/>
          </a:prstGeom>
        </p:spPr>
        <p:txBody>
          <a:bodyPr anchorCtr="0" anchor="b" bIns="121950" lIns="121950" spcFirstLastPara="1" rIns="121950" wrap="square" tIns="12195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808" y="3778833"/>
            <a:ext cx="11366400" cy="1056900"/>
          </a:xfrm>
          <a:prstGeom prst="rect">
            <a:avLst/>
          </a:prstGeom>
        </p:spPr>
        <p:txBody>
          <a:bodyPr anchorCtr="0" anchor="t" bIns="121950" lIns="121950" spcFirstLastPara="1" rIns="121950" wrap="square" tIns="12195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808" y="1474833"/>
            <a:ext cx="11366400" cy="2618100"/>
          </a:xfrm>
          <a:prstGeom prst="rect">
            <a:avLst/>
          </a:prstGeom>
        </p:spPr>
        <p:txBody>
          <a:bodyPr anchorCtr="0" anchor="b" bIns="121950" lIns="121950" spcFirstLastPara="1" rIns="121950" wrap="square" tIns="12195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808" y="4202967"/>
            <a:ext cx="11366400" cy="1734900"/>
          </a:xfrm>
          <a:prstGeom prst="rect">
            <a:avLst/>
          </a:prstGeom>
        </p:spPr>
        <p:txBody>
          <a:bodyPr anchorCtr="0" anchor="t" bIns="121950" lIns="121950" spcFirstLastPara="1" rIns="121950" wrap="square" tIns="12195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4 Columns - Right Align">
  <p:cSld name="BLANK_1">
    <p:spTree>
      <p:nvGrpSpPr>
        <p:cNvPr id="50" name="Shape 50"/>
        <p:cNvGrpSpPr/>
        <p:nvPr/>
      </p:nvGrpSpPr>
      <p:grpSpPr>
        <a:xfrm>
          <a:off x="0" y="0"/>
          <a:ext cx="0" cy="0"/>
          <a:chOff x="0" y="0"/>
          <a:chExt cx="0" cy="0"/>
        </a:xfrm>
      </p:grpSpPr>
      <p:sp>
        <p:nvSpPr>
          <p:cNvPr id="51" name="Google Shape;51;p13"/>
          <p:cNvSpPr txBox="1"/>
          <p:nvPr>
            <p:ph idx="12" type="sldNum"/>
          </p:nvPr>
        </p:nvSpPr>
        <p:spPr>
          <a:xfrm>
            <a:off x="11302262" y="6217622"/>
            <a:ext cx="732000" cy="524700"/>
          </a:xfrm>
          <a:prstGeom prst="rect">
            <a:avLst/>
          </a:prstGeom>
          <a:noFill/>
          <a:ln>
            <a:noFill/>
          </a:ln>
        </p:spPr>
        <p:txBody>
          <a:bodyPr anchorCtr="0" anchor="ctr" bIns="121950" lIns="121950" spcFirstLastPara="1" rIns="121950" wrap="square" tIns="12195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2589695" y="1740408"/>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
        <p:nvSpPr>
          <p:cNvPr id="53" name="Google Shape;53;p13"/>
          <p:cNvSpPr txBox="1"/>
          <p:nvPr>
            <p:ph idx="2" type="body"/>
          </p:nvPr>
        </p:nvSpPr>
        <p:spPr>
          <a:xfrm>
            <a:off x="4891341" y="1741021"/>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
        <p:nvSpPr>
          <p:cNvPr id="54" name="Google Shape;54;p13"/>
          <p:cNvSpPr txBox="1"/>
          <p:nvPr>
            <p:ph idx="3" type="body"/>
          </p:nvPr>
        </p:nvSpPr>
        <p:spPr>
          <a:xfrm>
            <a:off x="7192988" y="1741013"/>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
        <p:nvSpPr>
          <p:cNvPr id="55" name="Google Shape;55;p13"/>
          <p:cNvSpPr txBox="1"/>
          <p:nvPr>
            <p:ph type="title"/>
          </p:nvPr>
        </p:nvSpPr>
        <p:spPr>
          <a:xfrm>
            <a:off x="415808" y="194567"/>
            <a:ext cx="11366400" cy="763500"/>
          </a:xfrm>
          <a:prstGeom prst="rect">
            <a:avLst/>
          </a:prstGeom>
          <a:noFill/>
          <a:ln>
            <a:noFill/>
          </a:ln>
        </p:spPr>
        <p:txBody>
          <a:bodyPr anchorCtr="0" anchor="t" bIns="121950" lIns="121950" spcFirstLastPara="1" rIns="121950" wrap="square" tIns="121950">
            <a:noAutofit/>
          </a:bodyPr>
          <a:lstStyle>
            <a:lvl1pPr lvl="0"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1pPr>
            <a:lvl2pPr lvl="1"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2pPr>
            <a:lvl3pPr lvl="2"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3pPr>
            <a:lvl4pPr lvl="3"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4pPr>
            <a:lvl5pPr lvl="4"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5pPr>
            <a:lvl6pPr lvl="5"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6pPr>
            <a:lvl7pPr lvl="6"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7pPr>
            <a:lvl8pPr lvl="7"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8pPr>
            <a:lvl9pPr lvl="8"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9pPr>
          </a:lstStyle>
          <a:p/>
        </p:txBody>
      </p:sp>
      <p:sp>
        <p:nvSpPr>
          <p:cNvPr id="56" name="Google Shape;56;p13"/>
          <p:cNvSpPr txBox="1"/>
          <p:nvPr>
            <p:ph idx="4" type="body"/>
          </p:nvPr>
        </p:nvSpPr>
        <p:spPr>
          <a:xfrm>
            <a:off x="9494633" y="1741013"/>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808" y="2867800"/>
            <a:ext cx="11366400" cy="1122300"/>
          </a:xfrm>
          <a:prstGeom prst="rect">
            <a:avLst/>
          </a:prstGeom>
        </p:spPr>
        <p:txBody>
          <a:bodyPr anchorCtr="0" anchor="ctr" bIns="121950" lIns="121950" spcFirstLastPara="1" rIns="121950" wrap="square" tIns="12195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808" y="593367"/>
            <a:ext cx="11366400" cy="763500"/>
          </a:xfrm>
          <a:prstGeom prst="rect">
            <a:avLst/>
          </a:prstGeom>
        </p:spPr>
        <p:txBody>
          <a:bodyPr anchorCtr="0" anchor="t" bIns="121950" lIns="121950" spcFirstLastPara="1" rIns="121950" wrap="square" tIns="1219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808" y="1536633"/>
            <a:ext cx="11366400" cy="4555200"/>
          </a:xfrm>
          <a:prstGeom prst="rect">
            <a:avLst/>
          </a:prstGeom>
        </p:spPr>
        <p:txBody>
          <a:bodyPr anchorCtr="0" anchor="t" bIns="121950" lIns="121950" spcFirstLastPara="1" rIns="121950" wrap="square" tIns="12195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808" y="593367"/>
            <a:ext cx="11366400" cy="763500"/>
          </a:xfrm>
          <a:prstGeom prst="rect">
            <a:avLst/>
          </a:prstGeom>
        </p:spPr>
        <p:txBody>
          <a:bodyPr anchorCtr="0" anchor="t" bIns="121950" lIns="121950" spcFirstLastPara="1" rIns="121950" wrap="square" tIns="1219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808" y="1536633"/>
            <a:ext cx="5335800" cy="4555200"/>
          </a:xfrm>
          <a:prstGeom prst="rect">
            <a:avLst/>
          </a:prstGeom>
        </p:spPr>
        <p:txBody>
          <a:bodyPr anchorCtr="0" anchor="t" bIns="121950" lIns="121950" spcFirstLastPara="1" rIns="121950" wrap="square" tIns="12195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6424" y="1536633"/>
            <a:ext cx="5335800" cy="4555200"/>
          </a:xfrm>
          <a:prstGeom prst="rect">
            <a:avLst/>
          </a:prstGeom>
        </p:spPr>
        <p:txBody>
          <a:bodyPr anchorCtr="0" anchor="t" bIns="121950" lIns="121950" spcFirstLastPara="1" rIns="121950" wrap="square" tIns="12195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808" y="593367"/>
            <a:ext cx="11366400" cy="763500"/>
          </a:xfrm>
          <a:prstGeom prst="rect">
            <a:avLst/>
          </a:prstGeom>
        </p:spPr>
        <p:txBody>
          <a:bodyPr anchorCtr="0" anchor="t" bIns="121950" lIns="121950" spcFirstLastPara="1" rIns="121950" wrap="square" tIns="1219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808" y="740800"/>
            <a:ext cx="3745800" cy="1007700"/>
          </a:xfrm>
          <a:prstGeom prst="rect">
            <a:avLst/>
          </a:prstGeom>
        </p:spPr>
        <p:txBody>
          <a:bodyPr anchorCtr="0" anchor="b" bIns="121950" lIns="121950" spcFirstLastPara="1" rIns="121950" wrap="square" tIns="12195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808" y="1852800"/>
            <a:ext cx="3745800" cy="4239300"/>
          </a:xfrm>
          <a:prstGeom prst="rect">
            <a:avLst/>
          </a:prstGeom>
        </p:spPr>
        <p:txBody>
          <a:bodyPr anchorCtr="0" anchor="t" bIns="121950" lIns="121950" spcFirstLastPara="1" rIns="121950" wrap="square" tIns="12195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994" y="600200"/>
            <a:ext cx="8494500" cy="5454300"/>
          </a:xfrm>
          <a:prstGeom prst="rect">
            <a:avLst/>
          </a:prstGeom>
        </p:spPr>
        <p:txBody>
          <a:bodyPr anchorCtr="0" anchor="ctr" bIns="121950" lIns="121950" spcFirstLastPara="1" rIns="121950" wrap="square" tIns="12195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9050" y="-167"/>
            <a:ext cx="6099000" cy="6858000"/>
          </a:xfrm>
          <a:prstGeom prst="rect">
            <a:avLst/>
          </a:prstGeom>
          <a:solidFill>
            <a:schemeClr val="lt2"/>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177" y="1644233"/>
            <a:ext cx="5396400" cy="1976400"/>
          </a:xfrm>
          <a:prstGeom prst="rect">
            <a:avLst/>
          </a:prstGeom>
        </p:spPr>
        <p:txBody>
          <a:bodyPr anchorCtr="0" anchor="b" bIns="121950" lIns="121950" spcFirstLastPara="1" rIns="121950" wrap="square" tIns="12195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177" y="3737433"/>
            <a:ext cx="5396400" cy="1646700"/>
          </a:xfrm>
          <a:prstGeom prst="rect">
            <a:avLst/>
          </a:prstGeom>
        </p:spPr>
        <p:txBody>
          <a:bodyPr anchorCtr="0" anchor="t" bIns="121950" lIns="121950" spcFirstLastPara="1" rIns="121950" wrap="square" tIns="1219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9295" y="965433"/>
            <a:ext cx="5118600" cy="4926900"/>
          </a:xfrm>
          <a:prstGeom prst="rect">
            <a:avLst/>
          </a:prstGeom>
        </p:spPr>
        <p:txBody>
          <a:bodyPr anchorCtr="0" anchor="ctr" bIns="121950" lIns="121950" spcFirstLastPara="1" rIns="121950" wrap="square" tIns="12195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808" y="5640767"/>
            <a:ext cx="8002500" cy="806700"/>
          </a:xfrm>
          <a:prstGeom prst="rect">
            <a:avLst/>
          </a:prstGeom>
        </p:spPr>
        <p:txBody>
          <a:bodyPr anchorCtr="0" anchor="ctr" bIns="121950" lIns="121950" spcFirstLastPara="1" rIns="121950" wrap="square" tIns="12195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808" y="593367"/>
            <a:ext cx="11366400" cy="763500"/>
          </a:xfrm>
          <a:prstGeom prst="rect">
            <a:avLst/>
          </a:prstGeom>
          <a:noFill/>
          <a:ln>
            <a:noFill/>
          </a:ln>
        </p:spPr>
        <p:txBody>
          <a:bodyPr anchorCtr="0" anchor="t" bIns="121950" lIns="121950" spcFirstLastPara="1" rIns="121950" wrap="square" tIns="12195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808" y="1536633"/>
            <a:ext cx="11366400" cy="4555200"/>
          </a:xfrm>
          <a:prstGeom prst="rect">
            <a:avLst/>
          </a:prstGeom>
          <a:noFill/>
          <a:ln>
            <a:noFill/>
          </a:ln>
        </p:spPr>
        <p:txBody>
          <a:bodyPr anchorCtr="0" anchor="t" bIns="121950" lIns="121950" spcFirstLastPara="1" rIns="121950" wrap="square" tIns="12195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302262" y="6217622"/>
            <a:ext cx="732000" cy="524700"/>
          </a:xfrm>
          <a:prstGeom prst="rect">
            <a:avLst/>
          </a:prstGeom>
          <a:noFill/>
          <a:ln>
            <a:noFill/>
          </a:ln>
        </p:spPr>
        <p:txBody>
          <a:bodyPr anchorCtr="0" anchor="ctr" bIns="121950" lIns="121950" spcFirstLastPara="1" rIns="121950" wrap="square" tIns="1219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pi.collegefootballdata.com/api/docs/?url=/api-docs.json#/" TargetMode="External"/><Relationship Id="rId4" Type="http://schemas.openxmlformats.org/officeDocument/2006/relationships/hyperlink" Target="https://ucr.fbi.gov/nibrs/2012/resources/nibrs-offense-definitions" TargetMode="External"/><Relationship Id="rId5" Type="http://schemas.openxmlformats.org/officeDocument/2006/relationships/hyperlink" Target="https://www.icpsr.umich.edu/web/pages/NACJD/NIBRS/concepts.html" TargetMode="External"/><Relationship Id="rId6" Type="http://schemas.openxmlformats.org/officeDocument/2006/relationships/hyperlink" Target="https://www.sports-reference.com" TargetMode="External"/><Relationship Id="rId7" Type="http://schemas.openxmlformats.org/officeDocument/2006/relationships/hyperlink" Target="https://github.com/redgerly-umich/milest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redgerly-umich/milestone" TargetMode="External"/></Relationships>
</file>

<file path=ppt/slides/_rels/slide3.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api.collegefootballdata.com/api/docs/?url=/api-docs.json#/" TargetMode="External"/><Relationship Id="rId4" Type="http://schemas.openxmlformats.org/officeDocument/2006/relationships/hyperlink" Target="https://api.collegefootballdata.com/api/docs/?url=/api-docs.json" TargetMode="External"/><Relationship Id="rId9" Type="http://schemas.openxmlformats.org/officeDocument/2006/relationships/hyperlink" Target="https://crime-data-explorer.fr.cloud.gov/pages/downloads" TargetMode="External"/><Relationship Id="rId5" Type="http://schemas.openxmlformats.org/officeDocument/2006/relationships/hyperlink" Target="https://www.sports-reference.com/cbb/schools/michigan/2019-schedule.html" TargetMode="External"/><Relationship Id="rId6" Type="http://schemas.openxmlformats.org/officeDocument/2006/relationships/hyperlink" Target="https://www.sports-reference.com/cbb/schools/michigan-state/2019-schedule.html" TargetMode="External"/><Relationship Id="rId7" Type="http://schemas.openxmlformats.org/officeDocument/2006/relationships/hyperlink" Target="https://mgoblue.com/sports/mens-basketball/schedule/" TargetMode="External"/><Relationship Id="rId8" Type="http://schemas.openxmlformats.org/officeDocument/2006/relationships/hyperlink" Target="https://msuspartans.com/sports/mens-basketball/schedu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idx="1" type="body"/>
          </p:nvPr>
        </p:nvSpPr>
        <p:spPr>
          <a:xfrm>
            <a:off x="415808" y="1752533"/>
            <a:ext cx="5335800" cy="4555200"/>
          </a:xfrm>
          <a:prstGeom prst="rect">
            <a:avLst/>
          </a:prstGeom>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2100">
                <a:solidFill>
                  <a:schemeClr val="dk1"/>
                </a:solidFill>
                <a:latin typeface="Oswald SemiBold"/>
                <a:ea typeface="Oswald SemiBold"/>
                <a:cs typeface="Oswald SemiBold"/>
                <a:sym typeface="Oswald SemiBold"/>
              </a:rPr>
              <a:t>Our motivation:</a:t>
            </a:r>
            <a:endParaRPr sz="1300">
              <a:solidFill>
                <a:schemeClr val="dk1"/>
              </a:solidFill>
              <a:latin typeface="Helvetica Neue"/>
              <a:ea typeface="Helvetica Neue"/>
              <a:cs typeface="Helvetica Neue"/>
              <a:sym typeface="Helvetica Neue"/>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Rivalries are one of the most thrilling parts of college football. Fanbases’ collective mood is made or broken by their team’s performance, from the elation of a big win to the crushing defeat of a loss.</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No matter the sport, the Michigan-Michigan State game can make even the most docile Michigander’s blood run hot. While many fans keep their celebrating civil, sometimes, post-game revelry can get out-of-hand.</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Michigan fans often accuse Spartan fans of acts such as flipping cars or burning couches, but, we wonder how accurate our perception is that Michigan is the more law-abiding program. We want to investigate if correlation exists between Michigan and Michigan State football and basketball game outcomes and campus crimes, or other unlawful behavior, and if one university shows a stronger relationship to game outcomes than the other.</a:t>
            </a:r>
            <a:endParaRPr sz="1300">
              <a:latin typeface="Helvetica Neue Light"/>
              <a:ea typeface="Helvetica Neue Light"/>
              <a:cs typeface="Helvetica Neue Light"/>
              <a:sym typeface="Helvetica Neue Light"/>
            </a:endParaRPr>
          </a:p>
        </p:txBody>
      </p:sp>
      <p:sp>
        <p:nvSpPr>
          <p:cNvPr id="62" name="Google Shape;62;p14"/>
          <p:cNvSpPr txBox="1"/>
          <p:nvPr>
            <p:ph idx="2" type="body"/>
          </p:nvPr>
        </p:nvSpPr>
        <p:spPr>
          <a:xfrm>
            <a:off x="5957375" y="1752525"/>
            <a:ext cx="5824800" cy="4555200"/>
          </a:xfrm>
          <a:prstGeom prst="rect">
            <a:avLst/>
          </a:prstGeom>
        </p:spPr>
        <p:txBody>
          <a:bodyPr anchorCtr="0" anchor="t" bIns="121950" lIns="121950" spcFirstLastPara="1" rIns="121950" wrap="square" tIns="121950">
            <a:noAutofit/>
          </a:bodyPr>
          <a:lstStyle/>
          <a:p>
            <a:pPr indent="0" lvl="0" marL="0" rtl="0" algn="l">
              <a:lnSpc>
                <a:spcPct val="115000"/>
              </a:lnSpc>
              <a:spcBef>
                <a:spcPts val="1300"/>
              </a:spcBef>
              <a:spcAft>
                <a:spcPts val="0"/>
              </a:spcAft>
              <a:buNone/>
            </a:pPr>
            <a:r>
              <a:rPr lang="en" sz="2100">
                <a:solidFill>
                  <a:schemeClr val="dk1"/>
                </a:solidFill>
                <a:latin typeface="Oswald SemiBold"/>
                <a:ea typeface="Oswald SemiBold"/>
                <a:cs typeface="Oswald SemiBold"/>
                <a:sym typeface="Oswald SemiBold"/>
              </a:rPr>
              <a:t>Our </a:t>
            </a:r>
            <a:r>
              <a:rPr lang="en" sz="2100">
                <a:solidFill>
                  <a:schemeClr val="dk1"/>
                </a:solidFill>
                <a:latin typeface="Oswald SemiBold"/>
                <a:ea typeface="Oswald SemiBold"/>
                <a:cs typeface="Oswald SemiBold"/>
                <a:sym typeface="Oswald SemiBold"/>
              </a:rPr>
              <a:t>questions</a:t>
            </a:r>
            <a:r>
              <a:rPr lang="en" sz="2100">
                <a:solidFill>
                  <a:schemeClr val="dk1"/>
                </a:solidFill>
                <a:latin typeface="Oswald SemiBold"/>
                <a:ea typeface="Oswald SemiBold"/>
                <a:cs typeface="Oswald SemiBold"/>
                <a:sym typeface="Oswald SemiBold"/>
              </a:rPr>
              <a:t>: </a:t>
            </a:r>
            <a:endParaRPr sz="2100">
              <a:solidFill>
                <a:schemeClr val="dk1"/>
              </a:solidFill>
              <a:latin typeface="Oswald SemiBold"/>
              <a:ea typeface="Oswald SemiBold"/>
              <a:cs typeface="Oswald SemiBold"/>
              <a:sym typeface="Oswald SemiBold"/>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Is Michigan State (MSU) more prone to incidents, correlated to the timing of sporting events, compared to Michigan (UM)? </a:t>
            </a:r>
            <a:endParaRPr sz="1300">
              <a:solidFill>
                <a:schemeClr val="dk1"/>
              </a:solidFill>
              <a:latin typeface="Helvetica Neue Light"/>
              <a:ea typeface="Helvetica Neue Light"/>
              <a:cs typeface="Helvetica Neue Light"/>
              <a:sym typeface="Helvetica Neue Light"/>
            </a:endParaRPr>
          </a:p>
          <a:p>
            <a:pPr indent="-387350" lvl="0" marL="609600" rtl="0" algn="l">
              <a:lnSpc>
                <a:spcPct val="115000"/>
              </a:lnSpc>
              <a:spcBef>
                <a:spcPts val="1300"/>
              </a:spcBef>
              <a:spcAft>
                <a:spcPts val="0"/>
              </a:spcAft>
              <a:buClr>
                <a:schemeClr val="dk1"/>
              </a:buClr>
              <a:buSzPts val="1300"/>
              <a:buFont typeface="Helvetica Neue Light"/>
              <a:buAutoNum type="arabicPeriod"/>
            </a:pPr>
            <a:r>
              <a:rPr lang="en" sz="1300">
                <a:solidFill>
                  <a:schemeClr val="dk1"/>
                </a:solidFill>
                <a:latin typeface="Helvetica Neue Light"/>
                <a:ea typeface="Helvetica Neue Light"/>
                <a:cs typeface="Helvetica Neue Light"/>
                <a:sym typeface="Helvetica Neue Light"/>
              </a:rPr>
              <a:t>What offenses correlate with sport event outcomes?</a:t>
            </a:r>
            <a:endParaRPr sz="1300">
              <a:solidFill>
                <a:schemeClr val="dk1"/>
              </a:solidFill>
              <a:latin typeface="Helvetica Neue Light"/>
              <a:ea typeface="Helvetica Neue Light"/>
              <a:cs typeface="Helvetica Neue Light"/>
              <a:sym typeface="Helvetica Neue Light"/>
            </a:endParaRPr>
          </a:p>
          <a:p>
            <a:pPr indent="-387350" lvl="0" marL="609600" rtl="0" algn="l">
              <a:lnSpc>
                <a:spcPct val="115000"/>
              </a:lnSpc>
              <a:spcBef>
                <a:spcPts val="0"/>
              </a:spcBef>
              <a:spcAft>
                <a:spcPts val="0"/>
              </a:spcAft>
              <a:buClr>
                <a:schemeClr val="dk1"/>
              </a:buClr>
              <a:buSzPts val="1300"/>
              <a:buFont typeface="Helvetica Neue Light"/>
              <a:buAutoNum type="arabicPeriod"/>
            </a:pPr>
            <a:r>
              <a:rPr lang="en" sz="1300">
                <a:solidFill>
                  <a:schemeClr val="dk1"/>
                </a:solidFill>
                <a:latin typeface="Helvetica Neue Light"/>
                <a:ea typeface="Helvetica Neue Light"/>
                <a:cs typeface="Helvetica Neue Light"/>
                <a:sym typeface="Helvetica Neue Light"/>
              </a:rPr>
              <a:t>Do games at certain times of the season produce more incidents?</a:t>
            </a:r>
            <a:endParaRPr sz="1300">
              <a:solidFill>
                <a:schemeClr val="dk1"/>
              </a:solidFill>
              <a:latin typeface="Helvetica Neue Light"/>
              <a:ea typeface="Helvetica Neue Light"/>
              <a:cs typeface="Helvetica Neue Light"/>
              <a:sym typeface="Helvetica Neue Light"/>
            </a:endParaRPr>
          </a:p>
          <a:p>
            <a:pPr indent="-387350" lvl="0" marL="609600" rtl="0" algn="l">
              <a:lnSpc>
                <a:spcPct val="115000"/>
              </a:lnSpc>
              <a:spcBef>
                <a:spcPts val="0"/>
              </a:spcBef>
              <a:spcAft>
                <a:spcPts val="0"/>
              </a:spcAft>
              <a:buClr>
                <a:schemeClr val="dk1"/>
              </a:buClr>
              <a:buSzPts val="1300"/>
              <a:buFont typeface="Helvetica Neue Light"/>
              <a:buAutoNum type="arabicPeriod"/>
            </a:pPr>
            <a:r>
              <a:rPr lang="en" sz="1300">
                <a:solidFill>
                  <a:schemeClr val="dk1"/>
                </a:solidFill>
                <a:latin typeface="Helvetica Neue Light"/>
                <a:ea typeface="Helvetica Neue Light"/>
                <a:cs typeface="Helvetica Neue Light"/>
                <a:sym typeface="Helvetica Neue Light"/>
              </a:rPr>
              <a:t>Do games at certain times of day have a stronger correlation to incidents than other game times?</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We will explore ten seasons (2009-2019) of college football and basketball game data for both universities, examining the number of incidents involving law enforcement </a:t>
            </a:r>
            <a:r>
              <a:rPr lang="en" sz="1300">
                <a:solidFill>
                  <a:schemeClr val="dk1"/>
                </a:solidFill>
                <a:latin typeface="Helvetica Neue Light"/>
                <a:ea typeface="Helvetica Neue Light"/>
                <a:cs typeface="Helvetica Neue Light"/>
                <a:sym typeface="Helvetica Neue Light"/>
              </a:rPr>
              <a:t>and</a:t>
            </a:r>
            <a:r>
              <a:rPr lang="en" sz="1300">
                <a:solidFill>
                  <a:schemeClr val="dk1"/>
                </a:solidFill>
                <a:latin typeface="Helvetica Neue Light"/>
                <a:ea typeface="Helvetica Neue Light"/>
                <a:cs typeface="Helvetica Neue Light"/>
                <a:sym typeface="Helvetica Neue Light"/>
              </a:rPr>
              <a:t> associated offenses for both college campuses.</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2100">
                <a:solidFill>
                  <a:schemeClr val="dk1"/>
                </a:solidFill>
                <a:latin typeface="Oswald SemiBold"/>
                <a:ea typeface="Oswald SemiBold"/>
                <a:cs typeface="Oswald SemiBold"/>
                <a:sym typeface="Oswald SemiBold"/>
              </a:rPr>
              <a:t>Outcome:</a:t>
            </a:r>
            <a:endParaRPr sz="2100">
              <a:solidFill>
                <a:schemeClr val="dk1"/>
              </a:solidFill>
              <a:latin typeface="Oswald SemiBold"/>
              <a:ea typeface="Oswald SemiBold"/>
              <a:cs typeface="Oswald SemiBold"/>
              <a:sym typeface="Oswald SemiBold"/>
            </a:endParaRPr>
          </a:p>
          <a:p>
            <a:pPr indent="0" lvl="0" marL="0" rtl="0" algn="l">
              <a:spcBef>
                <a:spcPts val="1300"/>
              </a:spcBef>
              <a:spcAft>
                <a:spcPts val="0"/>
              </a:spcAft>
              <a:buClr>
                <a:schemeClr val="dk1"/>
              </a:buClr>
              <a:buSzPts val="1100"/>
              <a:buFont typeface="Arial"/>
              <a:buNone/>
            </a:pPr>
            <a:r>
              <a:rPr lang="en" sz="1300">
                <a:solidFill>
                  <a:srgbClr val="3C4043"/>
                </a:solidFill>
                <a:highlight>
                  <a:srgbClr val="FFFFFF"/>
                </a:highlight>
                <a:latin typeface="Helvetica Neue Light"/>
                <a:ea typeface="Helvetica Neue Light"/>
                <a:cs typeface="Helvetica Neue Light"/>
                <a:sym typeface="Helvetica Neue Light"/>
              </a:rPr>
              <a:t>This analysis can provide nuance in understanding each school’s fanbases’ likely reactions to football and basketball game outcomes. Insights gleaned could be shared with local law enforcement for proactive mitigation of crimes based on findings.</a:t>
            </a:r>
            <a:endParaRPr sz="1300">
              <a:solidFill>
                <a:schemeClr val="dk1"/>
              </a:solidFill>
              <a:latin typeface="Helvetica Neue Light"/>
              <a:ea typeface="Helvetica Neue Light"/>
              <a:cs typeface="Helvetica Neue Light"/>
              <a:sym typeface="Helvetica Neue Light"/>
            </a:endParaRPr>
          </a:p>
        </p:txBody>
      </p:sp>
      <p:sp>
        <p:nvSpPr>
          <p:cNvPr id="63" name="Google Shape;63;p14"/>
          <p:cNvSpPr/>
          <p:nvPr/>
        </p:nvSpPr>
        <p:spPr>
          <a:xfrm rot="239990">
            <a:off x="-53857" y="481602"/>
            <a:ext cx="12919769" cy="521764"/>
          </a:xfrm>
          <a:prstGeom prst="rect">
            <a:avLst/>
          </a:prstGeom>
          <a:solidFill>
            <a:srgbClr val="D3A929"/>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2700">
              <a:latin typeface="Roboto Condensed"/>
              <a:ea typeface="Roboto Condensed"/>
              <a:cs typeface="Roboto Condensed"/>
              <a:sym typeface="Roboto Condensed"/>
            </a:endParaRPr>
          </a:p>
          <a:p>
            <a:pPr indent="0" lvl="0" marL="0" rtl="0" algn="l">
              <a:spcBef>
                <a:spcPts val="0"/>
              </a:spcBef>
              <a:spcAft>
                <a:spcPts val="0"/>
              </a:spcAft>
              <a:buNone/>
            </a:pPr>
            <a:r>
              <a:t/>
            </a:r>
            <a:endParaRPr sz="1900"/>
          </a:p>
        </p:txBody>
      </p:sp>
      <p:sp>
        <p:nvSpPr>
          <p:cNvPr id="64" name="Google Shape;64;p14"/>
          <p:cNvSpPr/>
          <p:nvPr/>
        </p:nvSpPr>
        <p:spPr>
          <a:xfrm rot="-239910">
            <a:off x="-263506" y="40856"/>
            <a:ext cx="12919748" cy="974383"/>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l">
              <a:spcBef>
                <a:spcPts val="0"/>
              </a:spcBef>
              <a:spcAft>
                <a:spcPts val="0"/>
              </a:spcAft>
              <a:buClr>
                <a:srgbClr val="000000"/>
              </a:buClr>
              <a:buSzPts val="1300"/>
              <a:buFont typeface="Arial"/>
              <a:buNone/>
            </a:pPr>
            <a:r>
              <a:t/>
            </a:r>
            <a:endParaRPr sz="2700">
              <a:latin typeface="Roboto Condensed"/>
              <a:ea typeface="Roboto Condensed"/>
              <a:cs typeface="Roboto Condensed"/>
              <a:sym typeface="Roboto Condensed"/>
            </a:endParaRPr>
          </a:p>
          <a:p>
            <a:pPr indent="0" lvl="0" marL="0" rtl="0" algn="l">
              <a:spcBef>
                <a:spcPts val="0"/>
              </a:spcBef>
              <a:spcAft>
                <a:spcPts val="0"/>
              </a:spcAft>
              <a:buNone/>
            </a:pPr>
            <a:r>
              <a:t/>
            </a:r>
            <a:endParaRPr sz="1900"/>
          </a:p>
        </p:txBody>
      </p:sp>
      <p:sp>
        <p:nvSpPr>
          <p:cNvPr id="65" name="Google Shape;65;p14"/>
          <p:cNvSpPr txBox="1"/>
          <p:nvPr/>
        </p:nvSpPr>
        <p:spPr>
          <a:xfrm>
            <a:off x="415808" y="1183678"/>
            <a:ext cx="11366400" cy="336000"/>
          </a:xfrm>
          <a:prstGeom prst="rect">
            <a:avLst/>
          </a:prstGeom>
          <a:noFill/>
          <a:ln>
            <a:noFill/>
          </a:ln>
        </p:spPr>
        <p:txBody>
          <a:bodyPr anchorCtr="0" anchor="t" bIns="121950" lIns="121950" spcFirstLastPara="1" rIns="121950" wrap="square" tIns="121950">
            <a:noAutofit/>
          </a:bodyPr>
          <a:lstStyle/>
          <a:p>
            <a:pPr indent="0" lvl="0" marL="0" rtl="0" algn="ctr">
              <a:spcBef>
                <a:spcPts val="0"/>
              </a:spcBef>
              <a:spcAft>
                <a:spcPts val="0"/>
              </a:spcAft>
              <a:buNone/>
            </a:pPr>
            <a:r>
              <a:rPr lang="en" sz="1600">
                <a:solidFill>
                  <a:srgbClr val="000000"/>
                </a:solidFill>
                <a:latin typeface="Helvetica Neue Light"/>
                <a:ea typeface="Helvetica Neue Light"/>
                <a:cs typeface="Helvetica Neue Light"/>
                <a:sym typeface="Helvetica Neue Light"/>
              </a:rPr>
              <a:t>By David Boudia and RJ Edgerly</a:t>
            </a:r>
            <a:endParaRPr sz="1600">
              <a:solidFill>
                <a:srgbClr val="000000"/>
              </a:solidFill>
              <a:latin typeface="Helvetica Neue Light"/>
              <a:ea typeface="Helvetica Neue Light"/>
              <a:cs typeface="Helvetica Neue Light"/>
              <a:sym typeface="Helvetica Neue Light"/>
            </a:endParaRPr>
          </a:p>
        </p:txBody>
      </p:sp>
      <p:sp>
        <p:nvSpPr>
          <p:cNvPr id="66" name="Google Shape;66;p14"/>
          <p:cNvSpPr txBox="1"/>
          <p:nvPr/>
        </p:nvSpPr>
        <p:spPr>
          <a:xfrm rot="-238227">
            <a:off x="663560" y="290161"/>
            <a:ext cx="7092523" cy="846650"/>
          </a:xfrm>
          <a:prstGeom prst="rect">
            <a:avLst/>
          </a:prstGeom>
          <a:noFill/>
          <a:ln>
            <a:noFill/>
          </a:ln>
        </p:spPr>
        <p:txBody>
          <a:bodyPr anchorCtr="0" anchor="t" bIns="121950" lIns="121950" spcFirstLastPara="1" rIns="121950" wrap="square" tIns="121950">
            <a:spAutoFit/>
          </a:bodyPr>
          <a:lstStyle/>
          <a:p>
            <a:pPr indent="0" lvl="0" marL="0" rtl="0" algn="ctr">
              <a:spcBef>
                <a:spcPts val="0"/>
              </a:spcBef>
              <a:spcAft>
                <a:spcPts val="0"/>
              </a:spcAft>
              <a:buClr>
                <a:srgbClr val="000000"/>
              </a:buClr>
              <a:buSzPts val="1500"/>
              <a:buFont typeface="Arial"/>
              <a:buNone/>
            </a:pPr>
            <a:r>
              <a:rPr lang="en" sz="3900">
                <a:solidFill>
                  <a:srgbClr val="000000"/>
                </a:solidFill>
                <a:latin typeface="Oswald SemiBold"/>
                <a:ea typeface="Oswald SemiBold"/>
                <a:cs typeface="Oswald SemiBold"/>
                <a:sym typeface="Oswald SemiBold"/>
              </a:rPr>
              <a:t>TOUCHDOWNS AND THROWDOWNS</a:t>
            </a:r>
            <a:r>
              <a:rPr lang="en" sz="2800">
                <a:solidFill>
                  <a:srgbClr val="000000"/>
                </a:solidFill>
                <a:latin typeface="Oswald SemiBold"/>
                <a:ea typeface="Oswald SemiBold"/>
                <a:cs typeface="Oswald SemiBold"/>
                <a:sym typeface="Oswald SemiBold"/>
              </a:rPr>
              <a:t> </a:t>
            </a:r>
            <a:endParaRPr sz="2000"/>
          </a:p>
        </p:txBody>
      </p:sp>
      <p:sp>
        <p:nvSpPr>
          <p:cNvPr id="67" name="Google Shape;67;p14"/>
          <p:cNvSpPr/>
          <p:nvPr/>
        </p:nvSpPr>
        <p:spPr>
          <a:xfrm rot="-241810">
            <a:off x="230470" y="433271"/>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68" name="Google Shape;68;p14"/>
          <p:cNvSpPr/>
          <p:nvPr/>
        </p:nvSpPr>
        <p:spPr>
          <a:xfrm rot="-241810">
            <a:off x="-125708" y="458995"/>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69" name="Google Shape;69;p14"/>
          <p:cNvSpPr/>
          <p:nvPr/>
        </p:nvSpPr>
        <p:spPr>
          <a:xfrm rot="-241810">
            <a:off x="7555734" y="-77938"/>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70" name="Google Shape;70;p14"/>
          <p:cNvSpPr/>
          <p:nvPr/>
        </p:nvSpPr>
        <p:spPr>
          <a:xfrm rot="-241810">
            <a:off x="7973297" y="-96062"/>
            <a:ext cx="507956" cy="96897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1" name="Google Shape;71;p14"/>
          <p:cNvSpPr txBox="1"/>
          <p:nvPr/>
        </p:nvSpPr>
        <p:spPr>
          <a:xfrm rot="239894">
            <a:off x="9009640" y="792940"/>
            <a:ext cx="3489392" cy="569620"/>
          </a:xfrm>
          <a:prstGeom prst="rect">
            <a:avLst/>
          </a:prstGeom>
          <a:noFill/>
          <a:ln>
            <a:noFill/>
          </a:ln>
        </p:spPr>
        <p:txBody>
          <a:bodyPr anchorCtr="0" anchor="t" bIns="121950" lIns="121950" spcFirstLastPara="1" rIns="121950" wrap="square" tIns="121950">
            <a:spAutoFit/>
          </a:bodyPr>
          <a:lstStyle/>
          <a:p>
            <a:pPr indent="0" lvl="0" marL="0" rtl="0" algn="ctr">
              <a:spcBef>
                <a:spcPts val="0"/>
              </a:spcBef>
              <a:spcAft>
                <a:spcPts val="0"/>
              </a:spcAft>
              <a:buNone/>
            </a:pPr>
            <a:r>
              <a:rPr lang="en" sz="2100">
                <a:latin typeface="Oswald"/>
                <a:ea typeface="Oswald"/>
                <a:cs typeface="Oswald"/>
                <a:sym typeface="Oswald"/>
              </a:rPr>
              <a:t>Analyzing Post-Game Crime</a:t>
            </a:r>
            <a:endParaRPr sz="2100">
              <a:latin typeface="Oswald"/>
              <a:ea typeface="Oswald"/>
              <a:cs typeface="Oswald"/>
              <a:sym typeface="Oswald"/>
            </a:endParaRPr>
          </a:p>
        </p:txBody>
      </p:sp>
      <p:sp>
        <p:nvSpPr>
          <p:cNvPr id="72" name="Google Shape;72;p14"/>
          <p:cNvSpPr/>
          <p:nvPr/>
        </p:nvSpPr>
        <p:spPr>
          <a:xfrm rot="-241810">
            <a:off x="8373547" y="-122062"/>
            <a:ext cx="507956" cy="969274"/>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3" name="Google Shape;73;p14"/>
          <p:cNvSpPr/>
          <p:nvPr/>
        </p:nvSpPr>
        <p:spPr>
          <a:xfrm rot="-241810">
            <a:off x="8767597" y="-153815"/>
            <a:ext cx="507956" cy="975280"/>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4" name="Google Shape;74;p14"/>
          <p:cNvSpPr/>
          <p:nvPr/>
        </p:nvSpPr>
        <p:spPr>
          <a:xfrm rot="-241810">
            <a:off x="9191797" y="-185541"/>
            <a:ext cx="507956" cy="974383"/>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5" name="Google Shape;75;p14"/>
          <p:cNvSpPr/>
          <p:nvPr/>
        </p:nvSpPr>
        <p:spPr>
          <a:xfrm rot="-241810">
            <a:off x="9561904" y="-217281"/>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6" name="Google Shape;76;p14"/>
          <p:cNvSpPr/>
          <p:nvPr/>
        </p:nvSpPr>
        <p:spPr>
          <a:xfrm rot="-241810">
            <a:off x="9924022" y="-235400"/>
            <a:ext cx="507956" cy="975900"/>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7" name="Google Shape;77;p14"/>
          <p:cNvSpPr/>
          <p:nvPr/>
        </p:nvSpPr>
        <p:spPr>
          <a:xfrm rot="-241810">
            <a:off x="10299106" y="-268081"/>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8" name="Google Shape;78;p14"/>
          <p:cNvSpPr/>
          <p:nvPr/>
        </p:nvSpPr>
        <p:spPr>
          <a:xfrm rot="-241810">
            <a:off x="10692802" y="-295942"/>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9" name="Google Shape;79;p14"/>
          <p:cNvSpPr/>
          <p:nvPr/>
        </p:nvSpPr>
        <p:spPr>
          <a:xfrm rot="-241810">
            <a:off x="11080296" y="-322647"/>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80" name="Google Shape;80;p14"/>
          <p:cNvSpPr/>
          <p:nvPr/>
        </p:nvSpPr>
        <p:spPr>
          <a:xfrm rot="-241810">
            <a:off x="11461587" y="-350938"/>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81" name="Google Shape;81;p14"/>
          <p:cNvSpPr/>
          <p:nvPr/>
        </p:nvSpPr>
        <p:spPr>
          <a:xfrm rot="-241810">
            <a:off x="11861487" y="-375107"/>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82" name="Google Shape;82;p14"/>
          <p:cNvSpPr/>
          <p:nvPr/>
        </p:nvSpPr>
        <p:spPr>
          <a:xfrm rot="-241810">
            <a:off x="12230371" y="-403832"/>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1373600" y="487900"/>
            <a:ext cx="31581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The Takeaway</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Most general sporting events do not correlate to incidents in the data we examined. But when we look further into the rivalry between Michigan and Michigan State, we can see some relationships form.</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Football showed a higher incident rate for rivalry games and top matchups.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Michigan and Michigan State also showed trends among the types of offenses when they met each other on the football field: Michigan trends more toward physical offenses while Michigan State is trends more toward property offenses.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Physical and substance incidents are frequent, likely from football, in the fall. In winter during basketball season, there is a decrease in incidents. In general, basketball shows a weaker correlation to crime than football.</a:t>
            </a:r>
            <a:endParaRPr sz="1300">
              <a:solidFill>
                <a:schemeClr val="dk1"/>
              </a:solidFill>
              <a:latin typeface="Helvetica Neue Light"/>
              <a:ea typeface="Helvetica Neue Light"/>
              <a:cs typeface="Helvetica Neue Light"/>
              <a:sym typeface="Helvetica Neue Light"/>
            </a:endParaRPr>
          </a:p>
        </p:txBody>
      </p:sp>
      <p:sp>
        <p:nvSpPr>
          <p:cNvPr id="191" name="Google Shape;191;p23"/>
          <p:cNvSpPr txBox="1"/>
          <p:nvPr>
            <p:ph idx="2" type="body"/>
          </p:nvPr>
        </p:nvSpPr>
        <p:spPr>
          <a:xfrm>
            <a:off x="4971625" y="487900"/>
            <a:ext cx="3158100" cy="60015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Next Steps</a:t>
            </a:r>
            <a:br>
              <a:rPr lang="en" sz="16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254000" lvl="0" marL="342900" rtl="0" algn="l">
              <a:spcBef>
                <a:spcPts val="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Expand the scope of our data to look at the Big Ten and the Midwest, if not Division I.</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Compare differences among strata of football and basketball: NFL/NBA, NCAA Div. I P5, NCAA Div. I G5.</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Examine the proximity of opponent to venue to try to determine how many attendees are home vs. away.</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Examine the age values of offenders/arrestees to make stronger associations with students.</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Pull in arrestee data which includes incidents where an arrest was made, e.g. drunk driving.</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100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Investigate possibilities with using the data to make prediction models for incident frequency and type.</a:t>
            </a:r>
            <a:endParaRPr sz="1300">
              <a:solidFill>
                <a:schemeClr val="dk1"/>
              </a:solidFill>
              <a:latin typeface="Helvetica Neue Light"/>
              <a:ea typeface="Helvetica Neue Light"/>
              <a:cs typeface="Helvetica Neue Light"/>
              <a:sym typeface="Helvetica Neue Light"/>
            </a:endParaRPr>
          </a:p>
        </p:txBody>
      </p:sp>
      <p:sp>
        <p:nvSpPr>
          <p:cNvPr id="192" name="Google Shape;192;p23"/>
          <p:cNvSpPr txBox="1"/>
          <p:nvPr>
            <p:ph idx="1" type="body"/>
          </p:nvPr>
        </p:nvSpPr>
        <p:spPr>
          <a:xfrm>
            <a:off x="8600225" y="488000"/>
            <a:ext cx="31581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Final Notes</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hope our analysis added insight into how fanbases react to team matchups, specifically how Michigan’s and Michigan State’s fanbases typically react.</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We would be interested in replicating this analysis for all 131 programs in NCAA Division I, and use this data to raise awareness for specific types of crimes likely to occur following rivalry games and top matchups.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Our analysis here was our first attempt at an ambitious data science problem, and we hope you enjoyed exploring the results as much as we did discovering them.</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Thank you!</a:t>
            </a:r>
            <a:endParaRPr sz="1300">
              <a:solidFill>
                <a:schemeClr val="dk1"/>
              </a:solidFill>
              <a:latin typeface="Helvetica Neue Light"/>
              <a:ea typeface="Helvetica Neue Light"/>
              <a:cs typeface="Helvetica Neue Light"/>
              <a:sym typeface="Helvetica Neue Light"/>
            </a:endParaRPr>
          </a:p>
        </p:txBody>
      </p:sp>
      <p:sp>
        <p:nvSpPr>
          <p:cNvPr id="193" name="Google Shape;193;p23"/>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CONCLUSION</a:t>
            </a:r>
            <a:endParaRPr sz="3900">
              <a:latin typeface="Oswald SemiBold"/>
              <a:ea typeface="Oswald SemiBold"/>
              <a:cs typeface="Oswald SemiBold"/>
              <a:sym typeface="Oswald SemiBold"/>
            </a:endParaRPr>
          </a:p>
        </p:txBody>
      </p:sp>
      <p:sp>
        <p:nvSpPr>
          <p:cNvPr id="194" name="Google Shape;194;p23"/>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95" name="Google Shape;195;p23"/>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96" name="Google Shape;196;p23"/>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97" name="Google Shape;197;p23"/>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nvSpPr>
        <p:spPr>
          <a:xfrm>
            <a:off x="1376100" y="3173475"/>
            <a:ext cx="10382100" cy="3315900"/>
          </a:xfrm>
          <a:prstGeom prst="rect">
            <a:avLst/>
          </a:prstGeom>
          <a:noFill/>
          <a:ln>
            <a:noFill/>
          </a:ln>
        </p:spPr>
        <p:txBody>
          <a:bodyPr anchorCtr="0" anchor="t" bIns="121950" lIns="121950" spcFirstLastPara="1" rIns="121950" wrap="square" tIns="121950">
            <a:normAutofit/>
          </a:bodyPr>
          <a:lstStyle/>
          <a:p>
            <a:pPr indent="0" lvl="0" marL="0" rtl="0" algn="l">
              <a:lnSpc>
                <a:spcPct val="115000"/>
              </a:lnSpc>
              <a:spcBef>
                <a:spcPts val="0"/>
              </a:spcBef>
              <a:spcAft>
                <a:spcPts val="0"/>
              </a:spcAft>
              <a:buNone/>
            </a:pPr>
            <a:r>
              <a:rPr lang="en" sz="2100">
                <a:solidFill>
                  <a:schemeClr val="dk1"/>
                </a:solidFill>
                <a:latin typeface="Oswald SemiBold"/>
                <a:ea typeface="Oswald SemiBold"/>
                <a:cs typeface="Oswald SemiBold"/>
                <a:sym typeface="Oswald SemiBold"/>
              </a:rPr>
              <a:t>Sources:</a:t>
            </a:r>
            <a:endParaRPr sz="1300">
              <a:solidFill>
                <a:srgbClr val="595959"/>
              </a:solidFill>
            </a:endParaRPr>
          </a:p>
          <a:p>
            <a:pPr indent="0" lvl="0" marL="0" rtl="0" algn="l">
              <a:lnSpc>
                <a:spcPct val="115000"/>
              </a:lnSpc>
              <a:spcBef>
                <a:spcPts val="1000"/>
              </a:spcBef>
              <a:spcAft>
                <a:spcPts val="0"/>
              </a:spcAft>
              <a:buNone/>
            </a:pPr>
            <a:r>
              <a:rPr lang="en" sz="1300" u="sng">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https://api.collegefootballdata.com/api/docs/?url=/api-docs.json#/</a:t>
            </a:r>
            <a:r>
              <a:rPr lang="en" sz="1300">
                <a:solidFill>
                  <a:srgbClr val="595959"/>
                </a:solidFill>
                <a:latin typeface="Helvetica Neue Light"/>
                <a:ea typeface="Helvetica Neue Light"/>
                <a:cs typeface="Helvetica Neue Light"/>
                <a:sym typeface="Helvetica Neue Light"/>
              </a:rPr>
              <a:t>	</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300" u="sng">
                <a:solidFill>
                  <a:srgbClr val="0097A7"/>
                </a:solidFill>
                <a:latin typeface="Helvetica Neue Light"/>
                <a:ea typeface="Helvetica Neue Light"/>
                <a:cs typeface="Helvetica Neue Light"/>
                <a:sym typeface="Helvetica Neue Light"/>
                <a:hlinkClick r:id="rId4">
                  <a:extLst>
                    <a:ext uri="{A12FA001-AC4F-418D-AE19-62706E023703}">
                      <ahyp:hlinkClr val="tx"/>
                    </a:ext>
                  </a:extLst>
                </a:hlinkClick>
              </a:rPr>
              <a:t>https://ucr.fbi.gov/nibrs/2012/resources/nibrs-offense-definitions</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300" u="sng">
                <a:solidFill>
                  <a:srgbClr val="0097A7"/>
                </a:solidFill>
                <a:latin typeface="Helvetica Neue Light"/>
                <a:ea typeface="Helvetica Neue Light"/>
                <a:cs typeface="Helvetica Neue Light"/>
                <a:sym typeface="Helvetica Neue Light"/>
                <a:hlinkClick r:id="rId5">
                  <a:extLst>
                    <a:ext uri="{A12FA001-AC4F-418D-AE19-62706E023703}">
                      <ahyp:hlinkClr val="tx"/>
                    </a:ext>
                  </a:extLst>
                </a:hlinkClick>
              </a:rPr>
              <a:t>https://www.icpsr.umich.edu/web/pages/NACJD/NIBRS/concepts.html</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300" u="sng">
                <a:solidFill>
                  <a:srgbClr val="0097A7"/>
                </a:solidFill>
                <a:latin typeface="Helvetica Neue Light"/>
                <a:ea typeface="Helvetica Neue Light"/>
                <a:cs typeface="Helvetica Neue Light"/>
                <a:sym typeface="Helvetica Neue Light"/>
                <a:hlinkClick r:id="rId6">
                  <a:extLst>
                    <a:ext uri="{A12FA001-AC4F-418D-AE19-62706E023703}">
                      <ahyp:hlinkClr val="tx"/>
                    </a:ext>
                  </a:extLst>
                </a:hlinkClick>
              </a:rPr>
              <a:t>https://www.sports-reference.com</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1600"/>
              </a:spcAft>
              <a:buNone/>
            </a:pPr>
            <a:r>
              <a:rPr lang="en" sz="1300" u="sng">
                <a:solidFill>
                  <a:schemeClr val="hlink"/>
                </a:solidFill>
                <a:latin typeface="Helvetica Neue Light"/>
                <a:ea typeface="Helvetica Neue Light"/>
                <a:cs typeface="Helvetica Neue Light"/>
                <a:sym typeface="Helvetica Neue Light"/>
                <a:hlinkClick r:id="rId7"/>
              </a:rPr>
              <a:t>GitHub repository</a:t>
            </a:r>
            <a:endParaRPr sz="1300">
              <a:solidFill>
                <a:srgbClr val="595959"/>
              </a:solidFill>
              <a:latin typeface="Helvetica Neue Light"/>
              <a:ea typeface="Helvetica Neue Light"/>
              <a:cs typeface="Helvetica Neue Light"/>
              <a:sym typeface="Helvetica Neue Light"/>
            </a:endParaRPr>
          </a:p>
        </p:txBody>
      </p:sp>
      <p:sp>
        <p:nvSpPr>
          <p:cNvPr id="203" name="Google Shape;203;p24"/>
          <p:cNvSpPr txBox="1"/>
          <p:nvPr>
            <p:ph idx="1" type="body"/>
          </p:nvPr>
        </p:nvSpPr>
        <p:spPr>
          <a:xfrm>
            <a:off x="1358400" y="465200"/>
            <a:ext cx="10399800" cy="2319000"/>
          </a:xfrm>
          <a:prstGeom prst="rect">
            <a:avLst/>
          </a:prstGeom>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2100">
                <a:solidFill>
                  <a:schemeClr val="dk1"/>
                </a:solidFill>
                <a:latin typeface="Oswald SemiBold"/>
                <a:ea typeface="Oswald SemiBold"/>
                <a:cs typeface="Oswald SemiBold"/>
                <a:sym typeface="Oswald SemiBold"/>
              </a:rPr>
              <a:t>Contributions:</a:t>
            </a:r>
            <a:endParaRPr sz="2100">
              <a:solidFill>
                <a:schemeClr val="dk1"/>
              </a:solidFill>
              <a:latin typeface="Oswald SemiBold"/>
              <a:ea typeface="Oswald SemiBold"/>
              <a:cs typeface="Oswald SemiBold"/>
              <a:sym typeface="Oswald SemiBold"/>
            </a:endParaRPr>
          </a:p>
          <a:p>
            <a:pPr indent="0" lvl="0" marL="0" rtl="0" algn="l">
              <a:lnSpc>
                <a:spcPct val="115000"/>
              </a:lnSpc>
              <a:spcBef>
                <a:spcPts val="1000"/>
              </a:spcBef>
              <a:spcAft>
                <a:spcPts val="0"/>
              </a:spcAft>
              <a:buNone/>
            </a:pPr>
            <a:r>
              <a:rPr lang="en" sz="1400">
                <a:solidFill>
                  <a:schemeClr val="dk1"/>
                </a:solidFill>
                <a:latin typeface="Oswald SemiBold"/>
                <a:ea typeface="Oswald SemiBold"/>
                <a:cs typeface="Oswald SemiBold"/>
                <a:sym typeface="Oswald SemiBold"/>
              </a:rPr>
              <a:t>David</a:t>
            </a:r>
            <a:r>
              <a:rPr lang="en" sz="1400">
                <a:solidFill>
                  <a:schemeClr val="dk1"/>
                </a:solidFill>
                <a:latin typeface="Oswald SemiBold"/>
                <a:ea typeface="Oswald SemiBold"/>
                <a:cs typeface="Oswald SemiBold"/>
                <a:sym typeface="Oswald SemiBold"/>
              </a:rPr>
              <a:t> Boudia</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NIBRS data pull, college basketball scraping from sports-reference.com, merging of sport + NIBRS, baseline analysis, visualizations, report writing, data validation.</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0"/>
              </a:spcAft>
              <a:buNone/>
            </a:pPr>
            <a:r>
              <a:rPr lang="en" sz="1400">
                <a:solidFill>
                  <a:schemeClr val="dk1"/>
                </a:solidFill>
                <a:latin typeface="Oswald SemiBold"/>
                <a:ea typeface="Oswald SemiBold"/>
                <a:cs typeface="Oswald SemiBold"/>
                <a:sym typeface="Oswald SemiBold"/>
              </a:rPr>
              <a:t>RJ Edgerly</a:t>
            </a:r>
            <a:br>
              <a:rPr lang="en" sz="1300">
                <a:solidFill>
                  <a:schemeClr val="dk1"/>
                </a:solidFill>
                <a:latin typeface="Oswald SemiBold"/>
                <a:ea typeface="Oswald SemiBold"/>
                <a:cs typeface="Oswald SemiBold"/>
                <a:sym typeface="Oswald SemiBold"/>
              </a:rPr>
            </a:br>
            <a:r>
              <a:rPr lang="en" sz="1300">
                <a:solidFill>
                  <a:schemeClr val="dk1"/>
                </a:solidFill>
                <a:latin typeface="Helvetica Neue Light"/>
                <a:ea typeface="Helvetica Neue Light"/>
                <a:cs typeface="Helvetica Neue Light"/>
                <a:sym typeface="Helvetica Neue Light"/>
              </a:rPr>
              <a:t>GitHub repo setup + structure, Selenium basketball scraping, College Football API data pull, exploratory data analysis, report writing, report design, editing/proofing, notebook formatting.</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t/>
            </a:r>
            <a:endParaRPr sz="1300">
              <a:latin typeface="Helvetica Neue Light"/>
              <a:ea typeface="Helvetica Neue Light"/>
              <a:cs typeface="Helvetica Neue Light"/>
              <a:sym typeface="Helvetica Neue Light"/>
            </a:endParaRPr>
          </a:p>
        </p:txBody>
      </p:sp>
      <p:sp>
        <p:nvSpPr>
          <p:cNvPr id="204" name="Google Shape;204;p24"/>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STATEMENT OF WORK</a:t>
            </a:r>
            <a:endParaRPr sz="3900">
              <a:latin typeface="Oswald SemiBold"/>
              <a:ea typeface="Oswald SemiBold"/>
              <a:cs typeface="Oswald SemiBold"/>
              <a:sym typeface="Oswald SemiBold"/>
            </a:endParaRPr>
          </a:p>
        </p:txBody>
      </p:sp>
      <p:sp>
        <p:nvSpPr>
          <p:cNvPr id="205" name="Google Shape;205;p24"/>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206" name="Google Shape;206;p24"/>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207" name="Google Shape;207;p24"/>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208" name="Google Shape;208;p24"/>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nvSpPr>
        <p:spPr>
          <a:xfrm>
            <a:off x="8608325" y="479750"/>
            <a:ext cx="3167700" cy="5445000"/>
          </a:xfrm>
          <a:prstGeom prst="rect">
            <a:avLst/>
          </a:prstGeom>
          <a:noFill/>
          <a:ln>
            <a:noFill/>
          </a:ln>
        </p:spPr>
        <p:txBody>
          <a:bodyPr anchorCtr="0" anchor="t" bIns="121950" lIns="121950" spcFirstLastPara="1" rIns="121950" wrap="square" tIns="121950">
            <a:noAutofit/>
          </a:bodyPr>
          <a:lstStyle/>
          <a:p>
            <a:pPr indent="0" lvl="0" marL="0" rtl="0" algn="l">
              <a:lnSpc>
                <a:spcPct val="114000"/>
              </a:lnSpc>
              <a:spcBef>
                <a:spcPts val="700"/>
              </a:spcBef>
              <a:spcAft>
                <a:spcPts val="0"/>
              </a:spcAft>
              <a:buNone/>
            </a:pPr>
            <a:r>
              <a:rPr lang="en" sz="1100">
                <a:solidFill>
                  <a:srgbClr val="000000"/>
                </a:solidFill>
                <a:latin typeface="Helvetica Neue Light"/>
                <a:ea typeface="Helvetica Neue Light"/>
                <a:cs typeface="Helvetica Neue Light"/>
                <a:sym typeface="Helvetica Neue Light"/>
              </a:rPr>
              <a:t>​</a:t>
            </a:r>
            <a:r>
              <a:rPr lang="en" sz="1500">
                <a:solidFill>
                  <a:srgbClr val="000000"/>
                </a:solidFill>
                <a:latin typeface="Oswald SemiBold"/>
                <a:ea typeface="Oswald SemiBold"/>
                <a:cs typeface="Oswald SemiBold"/>
                <a:sym typeface="Oswald SemiBold"/>
              </a:rPr>
              <a:t>Analysis</a:t>
            </a:r>
            <a:endParaRPr sz="1500">
              <a:solidFill>
                <a:srgbClr val="000000"/>
              </a:solidFill>
              <a:latin typeface="Oswald SemiBold"/>
              <a:ea typeface="Oswald SemiBold"/>
              <a:cs typeface="Oswald SemiBold"/>
              <a:sym typeface="Oswald SemiBold"/>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Code used to produce analysis may be found in our </a:t>
            </a:r>
            <a:r>
              <a:rPr lang="en" sz="1300" u="sng">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GitHub repository</a:t>
            </a:r>
            <a:r>
              <a:rPr lang="en" sz="1300">
                <a:solidFill>
                  <a:srgbClr val="000000"/>
                </a:solidFill>
                <a:latin typeface="Helvetica Neue Light"/>
                <a:ea typeface="Helvetica Neue Light"/>
                <a:cs typeface="Helvetica Neue Light"/>
                <a:sym typeface="Helvetica Neue Light"/>
              </a:rPr>
              <a:t>.</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Our analysis was built with reproducibility in mind. NIBRS data used for this report exists in its current state within the repository.</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Outputs were produced in order of notebooks in the 03_notebooks/ directory.</a:t>
            </a:r>
            <a:endParaRPr sz="1300">
              <a:solidFill>
                <a:srgbClr val="000000"/>
              </a:solidFill>
              <a:latin typeface="Helvetica Neue Light"/>
              <a:ea typeface="Helvetica Neue Light"/>
              <a:cs typeface="Helvetica Neue Light"/>
              <a:sym typeface="Helvetica Neue Light"/>
            </a:endParaRPr>
          </a:p>
        </p:txBody>
      </p:sp>
      <p:sp>
        <p:nvSpPr>
          <p:cNvPr id="88" name="Google Shape;88;p15"/>
          <p:cNvSpPr txBox="1"/>
          <p:nvPr/>
        </p:nvSpPr>
        <p:spPr>
          <a:xfrm>
            <a:off x="8764625" y="4117350"/>
            <a:ext cx="2855100" cy="2924700"/>
          </a:xfrm>
          <a:prstGeom prst="rect">
            <a:avLst/>
          </a:prstGeom>
          <a:solidFill>
            <a:schemeClr val="lt2"/>
          </a:solidFill>
          <a:ln>
            <a:noFill/>
          </a:ln>
          <a:effectLst>
            <a:outerShdw blurRad="57150" rotWithShape="0" algn="bl" dir="10800000" dist="19050">
              <a:srgbClr val="000000">
                <a:alpha val="50000"/>
              </a:srgbClr>
            </a:outerShdw>
          </a:effectLst>
        </p:spPr>
        <p:txBody>
          <a:bodyPr anchorCtr="0" anchor="t" bIns="91475" lIns="91475" spcFirstLastPara="1" rIns="91475" wrap="square" tIns="182875">
            <a:spAutoFit/>
          </a:bodyPr>
          <a:lstStyle/>
          <a:p>
            <a:pPr indent="0" lvl="0" marL="91440" rtl="0" algn="l">
              <a:spcBef>
                <a:spcPts val="0"/>
              </a:spcBef>
              <a:spcAft>
                <a:spcPts val="0"/>
              </a:spcAft>
              <a:buNone/>
            </a:pPr>
            <a:r>
              <a:rPr lang="en" sz="1700" u="sng">
                <a:solidFill>
                  <a:schemeClr val="dk1"/>
                </a:solidFill>
                <a:latin typeface="Oswald SemiBold"/>
                <a:ea typeface="Oswald SemiBold"/>
                <a:cs typeface="Oswald SemiBold"/>
                <a:sym typeface="Oswald SemiBold"/>
              </a:rPr>
              <a:t>By The Numbers</a:t>
            </a:r>
            <a:endParaRPr sz="1700" u="sng">
              <a:solidFill>
                <a:schemeClr val="dk1"/>
              </a:solidFill>
              <a:latin typeface="Oswald SemiBold"/>
              <a:ea typeface="Oswald SemiBold"/>
              <a:cs typeface="Oswald SemiBold"/>
              <a:sym typeface="Oswald SemiBold"/>
            </a:endParaRPr>
          </a:p>
          <a:p>
            <a:pPr indent="0" lvl="0" marL="91440" rtl="0" algn="l">
              <a:spcBef>
                <a:spcPts val="0"/>
              </a:spcBef>
              <a:spcAft>
                <a:spcPts val="0"/>
              </a:spcAft>
              <a:buNone/>
            </a:pPr>
            <a:r>
              <a:t/>
            </a:r>
            <a:endParaRPr sz="1200">
              <a:solidFill>
                <a:srgbClr val="DE5498"/>
              </a:solidFill>
              <a:latin typeface="Helvetica Neue Light"/>
              <a:ea typeface="Helvetica Neue Light"/>
              <a:cs typeface="Helvetica Neue Light"/>
              <a:sym typeface="Helvetica Neue Light"/>
            </a:endParaRPr>
          </a:p>
          <a:p>
            <a:pPr indent="-304800" lvl="0" marL="457200" rtl="0" algn="l">
              <a:spcBef>
                <a:spcPts val="0"/>
              </a:spcBef>
              <a:spcAft>
                <a:spcPts val="0"/>
              </a:spcAft>
              <a:buClr>
                <a:schemeClr val="dk1"/>
              </a:buClr>
              <a:buSzPts val="1200"/>
              <a:buFont typeface="Helvetica Neue Light"/>
              <a:buChar char="●"/>
            </a:pPr>
            <a:r>
              <a:rPr lang="en" sz="1200">
                <a:solidFill>
                  <a:schemeClr val="dk1"/>
                </a:solidFill>
                <a:latin typeface="Helvetica Neue Light"/>
                <a:ea typeface="Helvetica Neue Light"/>
                <a:cs typeface="Helvetica Neue Light"/>
                <a:sym typeface="Helvetica Neue Light"/>
              </a:rPr>
              <a:t>10 Seasons: 2009 - 2019, exclusive</a:t>
            </a:r>
            <a:br>
              <a:rPr lang="en" sz="1200">
                <a:solidFill>
                  <a:schemeClr val="dk1"/>
                </a:solidFill>
                <a:latin typeface="Helvetica Neue Light"/>
                <a:ea typeface="Helvetica Neue Light"/>
                <a:cs typeface="Helvetica Neue Light"/>
                <a:sym typeface="Helvetica Neue Light"/>
              </a:rPr>
            </a:br>
            <a:endParaRPr sz="1200">
              <a:solidFill>
                <a:schemeClr val="dk1"/>
              </a:solidFill>
              <a:latin typeface="Helvetica Neue Light"/>
              <a:ea typeface="Helvetica Neue Light"/>
              <a:cs typeface="Helvetica Neue Light"/>
              <a:sym typeface="Helvetica Neue Light"/>
            </a:endParaRPr>
          </a:p>
          <a:p>
            <a:pPr indent="-304800" lvl="0" marL="457200" rtl="0" algn="l">
              <a:spcBef>
                <a:spcPts val="0"/>
              </a:spcBef>
              <a:spcAft>
                <a:spcPts val="0"/>
              </a:spcAft>
              <a:buClr>
                <a:schemeClr val="dk1"/>
              </a:buClr>
              <a:buSzPts val="1200"/>
              <a:buFont typeface="Helvetica Neue Light"/>
              <a:buChar char="●"/>
            </a:pPr>
            <a:r>
              <a:rPr lang="en" sz="1200">
                <a:solidFill>
                  <a:schemeClr val="dk1"/>
                </a:solidFill>
                <a:latin typeface="Helvetica Neue Light"/>
                <a:ea typeface="Helvetica Neue Light"/>
                <a:cs typeface="Helvetica Neue Light"/>
                <a:sym typeface="Helvetica Neue Light"/>
              </a:rPr>
              <a:t>993 Football and Basketball Games</a:t>
            </a:r>
            <a:br>
              <a:rPr lang="en" sz="1200">
                <a:solidFill>
                  <a:schemeClr val="dk1"/>
                </a:solidFill>
                <a:latin typeface="Helvetica Neue Light"/>
                <a:ea typeface="Helvetica Neue Light"/>
                <a:cs typeface="Helvetica Neue Light"/>
                <a:sym typeface="Helvetica Neue Light"/>
              </a:rPr>
            </a:br>
            <a:endParaRPr sz="1200">
              <a:solidFill>
                <a:schemeClr val="dk1"/>
              </a:solidFill>
              <a:latin typeface="Helvetica Neue Light"/>
              <a:ea typeface="Helvetica Neue Light"/>
              <a:cs typeface="Helvetica Neue Light"/>
              <a:sym typeface="Helvetica Neue Light"/>
            </a:endParaRPr>
          </a:p>
          <a:p>
            <a:pPr indent="-304800" lvl="0" marL="457200" rtl="0" algn="l">
              <a:spcBef>
                <a:spcPts val="0"/>
              </a:spcBef>
              <a:spcAft>
                <a:spcPts val="0"/>
              </a:spcAft>
              <a:buClr>
                <a:schemeClr val="dk1"/>
              </a:buClr>
              <a:buSzPts val="1200"/>
              <a:buFont typeface="Helvetica Neue Light"/>
              <a:buChar char="●"/>
            </a:pPr>
            <a:r>
              <a:rPr lang="en" sz="1200">
                <a:solidFill>
                  <a:schemeClr val="dk1"/>
                </a:solidFill>
                <a:latin typeface="Helvetica Neue Light"/>
                <a:ea typeface="Helvetica Neue Light"/>
                <a:cs typeface="Helvetica Neue Light"/>
                <a:sym typeface="Helvetica Neue Light"/>
              </a:rPr>
              <a:t>6,716 reported incidents</a:t>
            </a:r>
            <a:endParaRPr sz="1200">
              <a:solidFill>
                <a:schemeClr val="dk1"/>
              </a:solidFill>
              <a:latin typeface="Helvetica Neue Light"/>
              <a:ea typeface="Helvetica Neue Light"/>
              <a:cs typeface="Helvetica Neue Light"/>
              <a:sym typeface="Helvetica Neue Light"/>
            </a:endParaRPr>
          </a:p>
          <a:p>
            <a:pPr indent="0" lvl="0" marL="9144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100">
              <a:solidFill>
                <a:srgbClr val="3C3D3E"/>
              </a:solidFill>
              <a:latin typeface="Helvetica Neue Light"/>
              <a:ea typeface="Helvetica Neue Light"/>
              <a:cs typeface="Helvetica Neue Light"/>
              <a:sym typeface="Helvetica Neue Light"/>
            </a:endParaRPr>
          </a:p>
        </p:txBody>
      </p:sp>
      <p:sp>
        <p:nvSpPr>
          <p:cNvPr id="89" name="Google Shape;89;p15"/>
          <p:cNvSpPr txBox="1"/>
          <p:nvPr/>
        </p:nvSpPr>
        <p:spPr>
          <a:xfrm>
            <a:off x="1367175" y="465200"/>
            <a:ext cx="3167700" cy="5415900"/>
          </a:xfrm>
          <a:prstGeom prst="rect">
            <a:avLst/>
          </a:prstGeom>
          <a:noFill/>
          <a:ln>
            <a:noFill/>
          </a:ln>
        </p:spPr>
        <p:txBody>
          <a:bodyPr anchorCtr="0" anchor="t" bIns="121950" lIns="121950" spcFirstLastPara="1" rIns="121950" wrap="square" tIns="121950">
            <a:noAutofit/>
          </a:bodyPr>
          <a:lstStyle/>
          <a:p>
            <a:pPr indent="0" lvl="0" marL="0" rtl="0" algn="l">
              <a:lnSpc>
                <a:spcPct val="116000"/>
              </a:lnSpc>
              <a:spcBef>
                <a:spcPts val="700"/>
              </a:spcBef>
              <a:spcAft>
                <a:spcPts val="0"/>
              </a:spcAft>
              <a:buNone/>
            </a:pPr>
            <a:r>
              <a:rPr lang="en" sz="1500">
                <a:solidFill>
                  <a:srgbClr val="000000"/>
                </a:solidFill>
                <a:latin typeface="Oswald SemiBold"/>
                <a:ea typeface="Oswald SemiBold"/>
                <a:cs typeface="Oswald SemiBold"/>
                <a:sym typeface="Oswald SemiBold"/>
              </a:rPr>
              <a:t>Ethics</a:t>
            </a:r>
            <a:endParaRPr sz="1500">
              <a:solidFill>
                <a:srgbClr val="000000"/>
              </a:solidFill>
              <a:latin typeface="Oswald SemiBold"/>
              <a:ea typeface="Oswald SemiBold"/>
              <a:cs typeface="Oswald SemiBold"/>
              <a:sym typeface="Oswald SemiBold"/>
            </a:endParaRPr>
          </a:p>
          <a:p>
            <a:pPr indent="0" lvl="0" marL="0" rtl="0" algn="l">
              <a:lnSpc>
                <a:spcPct val="116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The results within are reflective </a:t>
            </a:r>
            <a:r>
              <a:rPr lang="en" sz="1300">
                <a:solidFill>
                  <a:srgbClr val="000000"/>
                </a:solidFill>
                <a:latin typeface="Helvetica Neue Light"/>
                <a:ea typeface="Helvetica Neue Light"/>
                <a:cs typeface="Helvetica Neue Light"/>
                <a:sym typeface="Helvetica Neue Light"/>
              </a:rPr>
              <a:t>of</a:t>
            </a:r>
            <a:r>
              <a:rPr lang="en" sz="1300">
                <a:solidFill>
                  <a:srgbClr val="000000"/>
                </a:solidFill>
                <a:latin typeface="Helvetica Neue Light"/>
                <a:ea typeface="Helvetica Neue Light"/>
                <a:cs typeface="Helvetica Neue Light"/>
                <a:sym typeface="Helvetica Neue Light"/>
              </a:rPr>
              <a:t> </a:t>
            </a:r>
            <a:r>
              <a:rPr i="1" lang="en" sz="1300">
                <a:solidFill>
                  <a:srgbClr val="000000"/>
                </a:solidFill>
                <a:latin typeface="Helvetica Neue Light"/>
                <a:ea typeface="Helvetica Neue Light"/>
                <a:cs typeface="Helvetica Neue Light"/>
                <a:sym typeface="Helvetica Neue Light"/>
              </a:rPr>
              <a:t>reported</a:t>
            </a:r>
            <a:r>
              <a:rPr lang="en" sz="1300">
                <a:solidFill>
                  <a:srgbClr val="000000"/>
                </a:solidFill>
                <a:latin typeface="Helvetica Neue Light"/>
                <a:ea typeface="Helvetica Neue Light"/>
                <a:cs typeface="Helvetica Neue Light"/>
                <a:sym typeface="Helvetica Neue Light"/>
              </a:rPr>
              <a:t> incidents - not necessarily an indication that a crime was committed, but only that it was reported.</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Our list of NIBRS incidents is not the full set. Some crimes are not related to the outcome of a sporting event. They just happened to occur within the time window after a game.</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We ask our readers to keep these points in mind as they interpret our results, so they do not derive conclusions that are beyond the scope of our analysis.</a:t>
            </a:r>
            <a:endParaRPr sz="1300">
              <a:solidFill>
                <a:srgbClr val="000000"/>
              </a:solidFill>
              <a:latin typeface="Helvetica Neue Light"/>
              <a:ea typeface="Helvetica Neue Light"/>
              <a:cs typeface="Helvetica Neue Light"/>
              <a:sym typeface="Helvetica Neue Light"/>
            </a:endParaRPr>
          </a:p>
        </p:txBody>
      </p:sp>
      <p:sp>
        <p:nvSpPr>
          <p:cNvPr id="90" name="Google Shape;90;p15"/>
          <p:cNvSpPr txBox="1"/>
          <p:nvPr/>
        </p:nvSpPr>
        <p:spPr>
          <a:xfrm>
            <a:off x="4987738" y="465200"/>
            <a:ext cx="3167700" cy="5474100"/>
          </a:xfrm>
          <a:prstGeom prst="rect">
            <a:avLst/>
          </a:prstGeom>
          <a:noFill/>
          <a:ln>
            <a:noFill/>
          </a:ln>
        </p:spPr>
        <p:txBody>
          <a:bodyPr anchorCtr="0" anchor="t" bIns="121950" lIns="121950" spcFirstLastPara="1" rIns="121950" wrap="square" tIns="121950">
            <a:noAutofit/>
          </a:bodyPr>
          <a:lstStyle/>
          <a:p>
            <a:pPr indent="0" lvl="0" marL="0" rtl="0" algn="l">
              <a:lnSpc>
                <a:spcPct val="114000"/>
              </a:lnSpc>
              <a:spcBef>
                <a:spcPts val="700"/>
              </a:spcBef>
              <a:spcAft>
                <a:spcPts val="0"/>
              </a:spcAft>
              <a:buNone/>
            </a:pPr>
            <a:r>
              <a:rPr lang="en" sz="1500">
                <a:solidFill>
                  <a:srgbClr val="000000"/>
                </a:solidFill>
                <a:latin typeface="Oswald SemiBold"/>
                <a:ea typeface="Oswald SemiBold"/>
                <a:cs typeface="Oswald SemiBold"/>
                <a:sym typeface="Oswald SemiBold"/>
              </a:rPr>
              <a:t>Data</a:t>
            </a:r>
            <a:endParaRPr sz="1500">
              <a:solidFill>
                <a:srgbClr val="000000"/>
              </a:solidFill>
              <a:latin typeface="Oswald SemiBold"/>
              <a:ea typeface="Oswald SemiBold"/>
              <a:cs typeface="Oswald SemiBold"/>
              <a:sym typeface="Oswald SemiBold"/>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We approached comparisons between Michigan and Michigan State with the intent to keep each as equally representative as possible.</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We represent data by percentages and correlations because the number of incidents between Ann Arbor and East Lansing is unequal, along with their populations.</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For comparison between Michigan and MSU, we tend to represent findings as ratios rather than absolutes</a:t>
            </a:r>
            <a:r>
              <a:rPr lang="en" sz="1300">
                <a:latin typeface="Helvetica Neue Light"/>
                <a:ea typeface="Helvetica Neue Light"/>
                <a:cs typeface="Helvetica Neue Light"/>
                <a:sym typeface="Helvetica Neue Light"/>
              </a:rPr>
              <a:t>. This allows for accurate comparison between the two, given their difference in population sizes.</a:t>
            </a:r>
            <a:endParaRPr sz="1300">
              <a:solidFill>
                <a:srgbClr val="000000"/>
              </a:solidFill>
              <a:latin typeface="Helvetica Neue Light"/>
              <a:ea typeface="Helvetica Neue Light"/>
              <a:cs typeface="Helvetica Neue Light"/>
              <a:sym typeface="Helvetica Neue Light"/>
            </a:endParaRPr>
          </a:p>
        </p:txBody>
      </p:sp>
      <p:sp>
        <p:nvSpPr>
          <p:cNvPr id="91" name="Google Shape;91;p15"/>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METHODOLOGY</a:t>
            </a:r>
            <a:endParaRPr sz="3900">
              <a:latin typeface="Oswald SemiBold"/>
              <a:ea typeface="Oswald SemiBold"/>
              <a:cs typeface="Oswald SemiBold"/>
              <a:sym typeface="Oswald SemiBold"/>
            </a:endParaRPr>
          </a:p>
        </p:txBody>
      </p:sp>
      <p:sp>
        <p:nvSpPr>
          <p:cNvPr id="92" name="Google Shape;92;p15"/>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93" name="Google Shape;93;p15"/>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94" name="Google Shape;94;p15"/>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95" name="Google Shape;95;p15"/>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3" type="body"/>
          </p:nvPr>
        </p:nvSpPr>
        <p:spPr>
          <a:xfrm>
            <a:off x="6802100" y="478687"/>
            <a:ext cx="4956300" cy="4736700"/>
          </a:xfrm>
          <a:prstGeom prst="rect">
            <a:avLst/>
          </a:prstGeom>
        </p:spPr>
        <p:txBody>
          <a:bodyPr anchorCtr="0" anchor="t" bIns="121950" lIns="121950" spcFirstLastPara="1" rIns="121950" wrap="square" tIns="121950">
            <a:noAutofit/>
          </a:bodyPr>
          <a:lstStyle/>
          <a:p>
            <a:pPr indent="0" lvl="0" marL="0" marR="0" rtl="0" algn="l">
              <a:lnSpc>
                <a:spcPct val="100000"/>
              </a:lnSpc>
              <a:spcBef>
                <a:spcPts val="0"/>
              </a:spcBef>
              <a:spcAft>
                <a:spcPts val="0"/>
              </a:spcAft>
              <a:buNone/>
            </a:pPr>
            <a:r>
              <a:rPr lang="en" sz="1500" u="sng">
                <a:solidFill>
                  <a:schemeClr val="hlink"/>
                </a:solidFill>
                <a:latin typeface="Oswald SemiBold"/>
                <a:ea typeface="Oswald SemiBold"/>
                <a:cs typeface="Oswald SemiBold"/>
                <a:sym typeface="Oswald SemiBold"/>
                <a:hlinkClick r:id="rId3"/>
              </a:rPr>
              <a:t>CFBD API</a:t>
            </a:r>
            <a:r>
              <a:rPr lang="en" sz="1500">
                <a:solidFill>
                  <a:schemeClr val="dk1"/>
                </a:solidFill>
                <a:latin typeface="Oswald SemiBold"/>
                <a:ea typeface="Oswald SemiBold"/>
                <a:cs typeface="Oswald SemiBold"/>
                <a:sym typeface="Oswald SemiBold"/>
              </a:rPr>
              <a:t> </a:t>
            </a:r>
            <a:endParaRPr sz="1500">
              <a:solidFill>
                <a:schemeClr val="dk1"/>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en" sz="1500">
                <a:solidFill>
                  <a:schemeClr val="dk1"/>
                </a:solidFill>
                <a:latin typeface="Helvetica Neue Light"/>
                <a:ea typeface="Helvetica Neue Light"/>
                <a:cs typeface="Helvetica Neue Light"/>
                <a:sym typeface="Helvetica Neue Light"/>
              </a:rPr>
              <a:t>An </a:t>
            </a:r>
            <a:r>
              <a:rPr lang="en" sz="1500">
                <a:solidFill>
                  <a:schemeClr val="dk1"/>
                </a:solidFill>
                <a:uFill>
                  <a:noFill/>
                </a:uFill>
                <a:latin typeface="Helvetica Neue Light"/>
                <a:ea typeface="Helvetica Neue Light"/>
                <a:cs typeface="Helvetica Neue Light"/>
                <a:sym typeface="Helvetica Neue Light"/>
                <a:hlinkClick r:id="rId4">
                  <a:extLst>
                    <a:ext uri="{A12FA001-AC4F-418D-AE19-62706E023703}">
                      <ahyp:hlinkClr val="tx"/>
                    </a:ext>
                  </a:extLst>
                </a:hlinkClick>
              </a:rPr>
              <a:t>API service </a:t>
            </a:r>
            <a:r>
              <a:rPr lang="en" sz="1500">
                <a:solidFill>
                  <a:schemeClr val="dk1"/>
                </a:solidFill>
                <a:latin typeface="Helvetica Neue Light"/>
                <a:ea typeface="Helvetica Neue Light"/>
                <a:cs typeface="Helvetica Neue Light"/>
                <a:sym typeface="Helvetica Neue Light"/>
              </a:rPr>
              <a:t>for NCAA college football game data. JSON data from 2009 to 2019 was downloaded - 8,966 rows, 30 Columns.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sports-reference.com</a:t>
            </a:r>
            <a:endParaRPr sz="1500">
              <a:solidFill>
                <a:schemeClr val="dk1"/>
              </a:solidFill>
              <a:latin typeface="Oswald SemiBold"/>
              <a:ea typeface="Oswald SemiBold"/>
              <a:cs typeface="Oswald SemiBold"/>
              <a:sym typeface="Oswald SemiBold"/>
            </a:endParaRPr>
          </a:p>
          <a:p>
            <a:pPr indent="0" lvl="0" marL="0" rtl="0" algn="l">
              <a:lnSpc>
                <a:spcPct val="100000"/>
              </a:lnSpc>
              <a:spcBef>
                <a:spcPts val="0"/>
              </a:spcBef>
              <a:spcAft>
                <a:spcPts val="0"/>
              </a:spcAft>
              <a:buClr>
                <a:schemeClr val="dk1"/>
              </a:buClr>
              <a:buSzPts val="1500"/>
              <a:buFont typeface="Arial"/>
              <a:buNone/>
            </a:pPr>
            <a:r>
              <a:rPr lang="en" sz="1500">
                <a:solidFill>
                  <a:schemeClr val="dk1"/>
                </a:solidFill>
                <a:latin typeface="Helvetica Neue Light"/>
                <a:ea typeface="Helvetica Neue Light"/>
                <a:cs typeface="Helvetica Neue Light"/>
                <a:sym typeface="Helvetica Neue Light"/>
              </a:rPr>
              <a:t>We scraped each program’s page using Python Requests library. We collected AP poll rankings from 2009 to 2019 for </a:t>
            </a:r>
            <a:r>
              <a:rPr lang="en" sz="1500" u="sng">
                <a:solidFill>
                  <a:schemeClr val="hlink"/>
                </a:solidFill>
                <a:latin typeface="Helvetica Neue Light"/>
                <a:ea typeface="Helvetica Neue Light"/>
                <a:cs typeface="Helvetica Neue Light"/>
                <a:sym typeface="Helvetica Neue Light"/>
                <a:hlinkClick r:id="rId5"/>
              </a:rPr>
              <a:t>University of Michigan</a:t>
            </a:r>
            <a:r>
              <a:rPr lang="en" sz="1500">
                <a:solidFill>
                  <a:schemeClr val="dk1"/>
                </a:solidFill>
                <a:latin typeface="Helvetica Neue Light"/>
                <a:ea typeface="Helvetica Neue Light"/>
                <a:cs typeface="Helvetica Neue Light"/>
                <a:sym typeface="Helvetica Neue Light"/>
              </a:rPr>
              <a:t> and </a:t>
            </a:r>
            <a:r>
              <a:rPr lang="en" sz="1500" u="sng">
                <a:solidFill>
                  <a:schemeClr val="hlink"/>
                </a:solidFill>
                <a:latin typeface="Helvetica Neue Light"/>
                <a:ea typeface="Helvetica Neue Light"/>
                <a:cs typeface="Helvetica Neue Light"/>
                <a:sym typeface="Helvetica Neue Light"/>
                <a:hlinkClick r:id="rId6"/>
              </a:rPr>
              <a:t>Michigan State University</a:t>
            </a:r>
            <a:r>
              <a:rPr lang="en" sz="1500">
                <a:solidFill>
                  <a:schemeClr val="dk1"/>
                </a:solidFill>
                <a:latin typeface="Helvetica Neue Light"/>
                <a:ea typeface="Helvetica Neue Light"/>
                <a:cs typeface="Helvetica Neue Light"/>
                <a:sym typeface="Helvetica Neue Light"/>
              </a:rPr>
              <a:t>. Data was placed into a .csv file.</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500"/>
              <a:buFont typeface="Arial"/>
              <a:buNone/>
            </a:pPr>
            <a:r>
              <a:rPr lang="en" sz="1500" u="sng">
                <a:solidFill>
                  <a:schemeClr val="hlink"/>
                </a:solidFill>
                <a:latin typeface="Oswald SemiBold"/>
                <a:ea typeface="Oswald SemiBold"/>
                <a:cs typeface="Oswald SemiBold"/>
                <a:sym typeface="Oswald SemiBold"/>
                <a:hlinkClick r:id="rId7"/>
              </a:rPr>
              <a:t>mgoblue.com</a:t>
            </a:r>
            <a:r>
              <a:rPr lang="en" sz="1500">
                <a:solidFill>
                  <a:schemeClr val="dk1"/>
                </a:solidFill>
                <a:latin typeface="Oswald SemiBold"/>
                <a:ea typeface="Oswald SemiBold"/>
                <a:cs typeface="Oswald SemiBold"/>
                <a:sym typeface="Oswald SemiBold"/>
              </a:rPr>
              <a:t> &amp; </a:t>
            </a:r>
            <a:r>
              <a:rPr lang="en" sz="1500" u="sng">
                <a:solidFill>
                  <a:schemeClr val="hlink"/>
                </a:solidFill>
                <a:latin typeface="Oswald SemiBold"/>
                <a:ea typeface="Oswald SemiBold"/>
                <a:cs typeface="Oswald SemiBold"/>
                <a:sym typeface="Oswald SemiBold"/>
                <a:hlinkClick r:id="rId8"/>
              </a:rPr>
              <a:t>msuspartans.com</a:t>
            </a:r>
            <a:endParaRPr sz="1500">
              <a:solidFill>
                <a:schemeClr val="dk1"/>
              </a:solidFill>
              <a:latin typeface="Oswald SemiBold"/>
              <a:ea typeface="Oswald SemiBold"/>
              <a:cs typeface="Oswald SemiBold"/>
              <a:sym typeface="Oswald SemiBold"/>
            </a:endParaRPr>
          </a:p>
          <a:p>
            <a:pPr indent="0" lvl="0" marL="0" rtl="0" algn="l">
              <a:lnSpc>
                <a:spcPct val="100000"/>
              </a:lnSpc>
              <a:spcBef>
                <a:spcPts val="0"/>
              </a:spcBef>
              <a:spcAft>
                <a:spcPts val="0"/>
              </a:spcAft>
              <a:buClr>
                <a:schemeClr val="dk1"/>
              </a:buClr>
              <a:buSzPts val="1500"/>
              <a:buFont typeface="Arial"/>
              <a:buNone/>
            </a:pPr>
            <a:r>
              <a:rPr lang="en" sz="1500">
                <a:solidFill>
                  <a:schemeClr val="dk1"/>
                </a:solidFill>
                <a:latin typeface="Helvetica Neue Light"/>
                <a:ea typeface="Helvetica Neue Light"/>
                <a:cs typeface="Helvetica Neue Light"/>
                <a:sym typeface="Helvetica Neue Light"/>
              </a:rPr>
              <a:t>These two websites provided additional basketball details, like game start times. We used Selenium to scrape each season’s data to a .csv file. 726 rows - each row represents one game.</a:t>
            </a:r>
            <a:endParaRPr sz="1200">
              <a:latin typeface="Helvetica Neue Light"/>
              <a:ea typeface="Helvetica Neue Light"/>
              <a:cs typeface="Helvetica Neue Light"/>
              <a:sym typeface="Helvetica Neue Light"/>
            </a:endParaRPr>
          </a:p>
        </p:txBody>
      </p:sp>
      <p:sp>
        <p:nvSpPr>
          <p:cNvPr id="101" name="Google Shape;101;p16"/>
          <p:cNvSpPr txBox="1"/>
          <p:nvPr>
            <p:ph idx="1" type="body"/>
          </p:nvPr>
        </p:nvSpPr>
        <p:spPr>
          <a:xfrm>
            <a:off x="1358400" y="478687"/>
            <a:ext cx="4980000" cy="4402200"/>
          </a:xfrm>
          <a:prstGeom prst="rect">
            <a:avLst/>
          </a:prstGeom>
        </p:spPr>
        <p:txBody>
          <a:bodyPr anchorCtr="0" anchor="t" bIns="121950" lIns="121950" spcFirstLastPara="1" rIns="121950" wrap="square" tIns="121950">
            <a:noAutofit/>
          </a:bodyPr>
          <a:lstStyle/>
          <a:p>
            <a:pPr indent="0" lvl="0" marL="0" rtl="0" algn="l">
              <a:lnSpc>
                <a:spcPct val="100000"/>
              </a:lnSpc>
              <a:spcBef>
                <a:spcPts val="130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NIBRS (National Incident-Based Reporting System - FBI)</a:t>
            </a:r>
            <a:br>
              <a:rPr lang="en" sz="1500">
                <a:solidFill>
                  <a:schemeClr val="dk1"/>
                </a:solidFill>
                <a:latin typeface="Helvetica Neue Light"/>
                <a:ea typeface="Helvetica Neue Light"/>
                <a:cs typeface="Helvetica Neue Light"/>
                <a:sym typeface="Helvetica Neue Light"/>
              </a:rPr>
            </a:br>
            <a:r>
              <a:rPr lang="en" sz="1500">
                <a:solidFill>
                  <a:schemeClr val="dk1"/>
                </a:solidFill>
                <a:latin typeface="Helvetica Neue Light"/>
                <a:ea typeface="Helvetica Neue Light"/>
                <a:cs typeface="Helvetica Neue Light"/>
                <a:sym typeface="Helvetica Neue Light"/>
              </a:rPr>
              <a:t>Our analysis used 11 years of NIBRS Michigan </a:t>
            </a:r>
            <a:r>
              <a:rPr lang="en" sz="1500" u="sng">
                <a:solidFill>
                  <a:schemeClr val="hlink"/>
                </a:solidFill>
                <a:latin typeface="Helvetica Neue Light"/>
                <a:ea typeface="Helvetica Neue Light"/>
                <a:cs typeface="Helvetica Neue Light"/>
                <a:sym typeface="Helvetica Neue Light"/>
                <a:hlinkClick r:id="rId9"/>
              </a:rPr>
              <a:t>crime data</a:t>
            </a:r>
            <a:r>
              <a:rPr lang="en" sz="1500">
                <a:solidFill>
                  <a:schemeClr val="dk1"/>
                </a:solidFill>
                <a:latin typeface="Helvetica Neue Light"/>
                <a:ea typeface="Helvetica Neue Light"/>
                <a:cs typeface="Helvetica Neue Light"/>
                <a:sym typeface="Helvetica Neue Light"/>
              </a:rPr>
              <a:t>. Each year contained the following .csv tables:</a:t>
            </a:r>
            <a:br>
              <a:rPr lang="en" sz="1500">
                <a:solidFill>
                  <a:schemeClr val="dk1"/>
                </a:solidFill>
                <a:latin typeface="Helvetica Neue Light"/>
                <a:ea typeface="Helvetica Neue Light"/>
                <a:cs typeface="Helvetica Neue Light"/>
                <a:sym typeface="Helvetica Neue Light"/>
              </a:rPr>
            </a:br>
            <a:br>
              <a:rPr lang="en" sz="1500">
                <a:solidFill>
                  <a:schemeClr val="dk1"/>
                </a:solidFill>
                <a:latin typeface="Helvetica Neue Light"/>
                <a:ea typeface="Helvetica Neue Light"/>
                <a:cs typeface="Helvetica Neue Light"/>
                <a:sym typeface="Helvetica Neue Light"/>
              </a:rPr>
            </a:br>
            <a:r>
              <a:rPr lang="en" sz="1500">
                <a:solidFill>
                  <a:schemeClr val="dk1"/>
                </a:solidFill>
                <a:latin typeface="Oswald SemiBold"/>
                <a:ea typeface="Oswald SemiBold"/>
                <a:cs typeface="Oswald SemiBold"/>
                <a:sym typeface="Oswald SemiBold"/>
              </a:rPr>
              <a:t>Incidents</a:t>
            </a:r>
            <a:r>
              <a:rPr lang="en" sz="1500">
                <a:solidFill>
                  <a:schemeClr val="dk1"/>
                </a:solidFill>
                <a:latin typeface="Helvetica Neue Light"/>
                <a:ea typeface="Helvetica Neue Light"/>
                <a:cs typeface="Helvetica Neue Light"/>
                <a:sym typeface="Helvetica Neue Light"/>
              </a:rPr>
              <a:t> – Each row contains a record for when a law enforcement agency was called to investigate potential unlawful activity, similar to an incident report an agency would file. Each incident has an associated Agency.</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130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Agencies</a:t>
            </a:r>
            <a:r>
              <a:rPr lang="en" sz="1500">
                <a:solidFill>
                  <a:schemeClr val="dk1"/>
                </a:solidFill>
                <a:latin typeface="Helvetica Neue Light"/>
                <a:ea typeface="Helvetica Neue Light"/>
                <a:cs typeface="Helvetica Neue Light"/>
                <a:sym typeface="Helvetica Neue Light"/>
              </a:rPr>
              <a:t> – The enforcement agency responsible for investigation of an incident. We focused on the campus and city police agencies for Ann Arbor and East Lansing.</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1300"/>
              </a:spcBef>
              <a:spcAft>
                <a:spcPts val="0"/>
              </a:spcAft>
              <a:buNone/>
            </a:pPr>
            <a:r>
              <a:rPr lang="en" sz="1500">
                <a:solidFill>
                  <a:schemeClr val="dk1"/>
                </a:solidFill>
                <a:latin typeface="Oswald SemiBold"/>
                <a:ea typeface="Oswald SemiBold"/>
                <a:cs typeface="Oswald SemiBold"/>
                <a:sym typeface="Oswald SemiBold"/>
              </a:rPr>
              <a:t>Offenses </a:t>
            </a:r>
            <a:r>
              <a:rPr lang="en" sz="1500">
                <a:solidFill>
                  <a:schemeClr val="dk1"/>
                </a:solidFill>
                <a:latin typeface="Helvetica Neue Light"/>
                <a:ea typeface="Helvetica Neue Light"/>
                <a:cs typeface="Helvetica Neue Light"/>
                <a:sym typeface="Helvetica Neue Light"/>
              </a:rPr>
              <a:t>– Each incident cites an offense, or multiple offenses, and shares ID values with Incidents .csv.</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130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Offense Types </a:t>
            </a:r>
            <a:r>
              <a:rPr lang="en" sz="1500">
                <a:solidFill>
                  <a:schemeClr val="dk1"/>
                </a:solidFill>
                <a:latin typeface="Helvetica Neue Light"/>
                <a:ea typeface="Helvetica Neue Light"/>
                <a:cs typeface="Helvetica Neue Light"/>
                <a:sym typeface="Helvetica Neue Light"/>
              </a:rPr>
              <a:t>– A list of offense names for each offense ID.</a:t>
            </a:r>
            <a:endParaRPr sz="1500">
              <a:latin typeface="Helvetica Neue Light"/>
              <a:ea typeface="Helvetica Neue Light"/>
              <a:cs typeface="Helvetica Neue Light"/>
              <a:sym typeface="Helvetica Neue Light"/>
            </a:endParaRPr>
          </a:p>
        </p:txBody>
      </p:sp>
      <p:pic>
        <p:nvPicPr>
          <p:cNvPr id="102" name="Google Shape;102;p16"/>
          <p:cNvPicPr preferRelativeResize="0"/>
          <p:nvPr/>
        </p:nvPicPr>
        <p:blipFill>
          <a:blip r:embed="rId10">
            <a:alphaModFix/>
          </a:blip>
          <a:stretch>
            <a:fillRect/>
          </a:stretch>
        </p:blipFill>
        <p:spPr>
          <a:xfrm>
            <a:off x="2738012" y="4707494"/>
            <a:ext cx="7379768" cy="1762066"/>
          </a:xfrm>
          <a:prstGeom prst="rect">
            <a:avLst/>
          </a:prstGeom>
          <a:noFill/>
          <a:ln>
            <a:noFill/>
          </a:ln>
        </p:spPr>
      </p:pic>
      <p:sp>
        <p:nvSpPr>
          <p:cNvPr id="103" name="Google Shape;103;p16"/>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DATA  SOURCES</a:t>
            </a:r>
            <a:endParaRPr sz="3900">
              <a:latin typeface="Oswald SemiBold"/>
              <a:ea typeface="Oswald SemiBold"/>
              <a:cs typeface="Oswald SemiBold"/>
              <a:sym typeface="Oswald SemiBold"/>
            </a:endParaRPr>
          </a:p>
        </p:txBody>
      </p:sp>
      <p:sp>
        <p:nvSpPr>
          <p:cNvPr id="104" name="Google Shape;104;p16"/>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05" name="Google Shape;105;p16"/>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06" name="Google Shape;106;p16"/>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07" name="Google Shape;107;p16"/>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3" type="body"/>
          </p:nvPr>
        </p:nvSpPr>
        <p:spPr>
          <a:xfrm>
            <a:off x="4976600" y="487900"/>
            <a:ext cx="31686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We attributed rankings (AP or Playoff/BCS) to both teams for football based off which ranking was available and appropriate to use depending on the time of the season. We created columns for result (W=1, L=0) and overtime (Yes=1, No=0).</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One challenge was half of basketball games had missing start times. We obtained start times from each  University's basketball site using Selenium, and converted start times for Michigan basketball back to Eastern Standard Time, if the game was played in a different timezone.</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Reconciling start times for basketball games was necessary because we had to create time windows for incident attribution.</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We used an "end incident window" time of 10 hours (2 hour game + 8 hours after) for basketball and 11 hours (3 hour game + 8 hours after) for football.</a:t>
            </a:r>
            <a:endParaRPr sz="1300">
              <a:solidFill>
                <a:schemeClr val="dk1"/>
              </a:solidFill>
              <a:latin typeface="Helvetica Neue Light"/>
              <a:ea typeface="Helvetica Neue Light"/>
              <a:cs typeface="Helvetica Neue Light"/>
              <a:sym typeface="Helvetica Neue Light"/>
            </a:endParaRPr>
          </a:p>
        </p:txBody>
      </p:sp>
      <p:sp>
        <p:nvSpPr>
          <p:cNvPr id="113" name="Google Shape;113;p17"/>
          <p:cNvSpPr txBox="1"/>
          <p:nvPr>
            <p:ph idx="1" type="body"/>
          </p:nvPr>
        </p:nvSpPr>
        <p:spPr>
          <a:xfrm>
            <a:off x="8594800" y="488000"/>
            <a:ext cx="31536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Joining NIBRS and Sports Data</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used </a:t>
            </a:r>
            <a:r>
              <a:rPr b="1" lang="en" sz="1300">
                <a:solidFill>
                  <a:schemeClr val="dk1"/>
                </a:solidFill>
                <a:latin typeface="Helvetica Neue"/>
                <a:ea typeface="Helvetica Neue"/>
                <a:cs typeface="Helvetica Neue"/>
                <a:sym typeface="Helvetica Neue"/>
              </a:rPr>
              <a:t>Apache Spark SQL</a:t>
            </a:r>
            <a:r>
              <a:rPr lang="en" sz="1300">
                <a:solidFill>
                  <a:schemeClr val="dk1"/>
                </a:solidFill>
                <a:latin typeface="Helvetica Neue Light"/>
                <a:ea typeface="Helvetica Neue Light"/>
                <a:cs typeface="Helvetica Neue Light"/>
                <a:sym typeface="Helvetica Neue Light"/>
              </a:rPr>
              <a:t> to attribute incidents/offenses to each game.</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SQL allowed us to perform complex joins and evaluate whether incidents occurred between game start and end incident window. </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This created a dataset of games that had at least one associated incident/offense. We took this dataset and left joined it with the preceding games’ incidents based on game_id to return a complete dataset of games with, and without, incidents/offenses.</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114" name="Google Shape;114;p17"/>
          <p:cNvSpPr txBox="1"/>
          <p:nvPr>
            <p:ph idx="4" type="body"/>
          </p:nvPr>
        </p:nvSpPr>
        <p:spPr>
          <a:xfrm>
            <a:off x="1358425" y="487900"/>
            <a:ext cx="3153600" cy="53931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NIBRS Data</a:t>
            </a:r>
            <a:r>
              <a:rPr lang="en" sz="1600">
                <a:solidFill>
                  <a:schemeClr val="dk1"/>
                </a:solidFill>
                <a:latin typeface="Oswald SemiBold"/>
                <a:ea typeface="Oswald SemiBold"/>
                <a:cs typeface="Oswald SemiBold"/>
                <a:sym typeface="Oswald SemiBold"/>
              </a:rPr>
              <a:t> </a:t>
            </a:r>
            <a:endParaRPr sz="16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For each type of data topic (Incidents, Offenses, Agencies, and Offense Types) we evaluated the respective file for each year to compare column (attribute differences).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We pulled columns that were consistent across the 11 years or, in the case of some files missing the year as a column, we created it.</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Each topic was concatenated year-by-year. In order attribute data to a sporting events, we needed to combine NIBRS incident date and hour into a full </a:t>
            </a:r>
            <a:r>
              <a:rPr lang="en" sz="1300">
                <a:solidFill>
                  <a:schemeClr val="dk1"/>
                </a:solidFill>
                <a:latin typeface="Helvetica Neue Light"/>
                <a:ea typeface="Helvetica Neue Light"/>
                <a:cs typeface="Helvetica Neue Light"/>
                <a:sym typeface="Helvetica Neue Light"/>
              </a:rPr>
              <a:t>timestamp</a:t>
            </a:r>
            <a:r>
              <a:rPr lang="en" sz="1300">
                <a:solidFill>
                  <a:schemeClr val="dk1"/>
                </a:solidFill>
                <a:latin typeface="Helvetica Neue Light"/>
                <a:ea typeface="Helvetica Neue Light"/>
                <a:cs typeface="Helvetica Neue Light"/>
                <a:sym typeface="Helvetica Neue Light"/>
              </a:rPr>
              <a:t>.</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Sports Data</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The format of football data differed from basketball, so we created a school column containing either UM or MSU, and a column indicating the opponent. Games where neither Michigan nor Michigan State played were excluded.</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3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500"/>
              <a:buFont typeface="Arial"/>
              <a:buNone/>
            </a:pPr>
            <a:r>
              <a:t/>
            </a:r>
            <a:endParaRPr>
              <a:solidFill>
                <a:schemeClr val="dk1"/>
              </a:solidFill>
              <a:latin typeface="Helvetica Neue"/>
              <a:ea typeface="Helvetica Neue"/>
              <a:cs typeface="Helvetica Neue"/>
              <a:sym typeface="Helvetica Neue"/>
            </a:endParaRPr>
          </a:p>
        </p:txBody>
      </p:sp>
      <p:sp>
        <p:nvSpPr>
          <p:cNvPr id="115" name="Google Shape;115;p17"/>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DATA MANIPULATION</a:t>
            </a:r>
            <a:endParaRPr sz="3900">
              <a:latin typeface="Oswald SemiBold"/>
              <a:ea typeface="Oswald SemiBold"/>
              <a:cs typeface="Oswald SemiBold"/>
              <a:sym typeface="Oswald SemiBold"/>
            </a:endParaRPr>
          </a:p>
        </p:txBody>
      </p:sp>
      <p:sp>
        <p:nvSpPr>
          <p:cNvPr id="116" name="Google Shape;116;p17"/>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17" name="Google Shape;117;p17"/>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18" name="Google Shape;118;p17"/>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19" name="Google Shape;119;p17"/>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8594800" y="487850"/>
            <a:ext cx="3153600" cy="5904900"/>
          </a:xfrm>
          <a:prstGeom prst="rect">
            <a:avLst/>
          </a:prstGeom>
        </p:spPr>
        <p:txBody>
          <a:bodyPr anchorCtr="0" anchor="t" bIns="121950" lIns="121950" spcFirstLastPara="1" rIns="121950" wrap="square" tIns="121950">
            <a:noAutofit/>
          </a:bodyPr>
          <a:lstStyle/>
          <a:p>
            <a:pPr indent="0" lvl="0" marL="0" rtl="0" algn="just">
              <a:spcBef>
                <a:spcPts val="0"/>
              </a:spcBef>
              <a:spcAft>
                <a:spcPts val="0"/>
              </a:spcAft>
              <a:buClr>
                <a:schemeClr val="dk1"/>
              </a:buClr>
              <a:buSzPts val="1500"/>
              <a:buFont typeface="Arial"/>
              <a:buNone/>
            </a:pPr>
            <a:r>
              <a:rPr lang="en" sz="1300">
                <a:solidFill>
                  <a:schemeClr val="dk1"/>
                </a:solidFill>
                <a:latin typeface="Oswald SemiBold"/>
                <a:ea typeface="Oswald SemiBold"/>
                <a:cs typeface="Oswald SemiBold"/>
                <a:sym typeface="Oswald SemiBold"/>
              </a:rPr>
              <a:t>Venue</a:t>
            </a:r>
            <a:endParaRPr sz="1300">
              <a:solidFill>
                <a:schemeClr val="dk1"/>
              </a:solidFill>
              <a:latin typeface="Oswald SemiBold"/>
              <a:ea typeface="Oswald SemiBold"/>
              <a:cs typeface="Oswald SemiBold"/>
              <a:sym typeface="Oswald SemiBold"/>
            </a:endParaRPr>
          </a:p>
          <a:p>
            <a:pPr indent="0" lvl="0" marL="0" rtl="0" algn="l">
              <a:spcBef>
                <a:spcPts val="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We wanted to know how incident occurrences were affected by home or away games. We used LabelEncoder() to create a column with numeric values for each venue.</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5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We assigned Michigan and Michigan State the highest values in the list: If there was a positive correlation between venue and offense group, it was tied to home games.</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300">
                <a:solidFill>
                  <a:schemeClr val="dk1"/>
                </a:solidFill>
                <a:latin typeface="Oswald SemiBold"/>
                <a:ea typeface="Oswald SemiBold"/>
                <a:cs typeface="Oswald SemiBold"/>
                <a:sym typeface="Oswald SemiBold"/>
              </a:rPr>
              <a:t>Score Difference</a:t>
            </a:r>
            <a:endParaRPr sz="13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wanted to know how the severity of a win or loss affected number of incidents after a game, and their linked offenses.</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took the point difference for each game and used qcut() to bin them into quartiles.</a:t>
            </a:r>
            <a:endParaRPr sz="1300">
              <a:solidFill>
                <a:schemeClr val="dk1"/>
              </a:solidFill>
              <a:latin typeface="Helvetica Neue Light"/>
              <a:ea typeface="Helvetica Neue Light"/>
              <a:cs typeface="Helvetica Neue Light"/>
              <a:sym typeface="Helvetica Neue Light"/>
            </a:endParaRPr>
          </a:p>
        </p:txBody>
      </p:sp>
      <p:sp>
        <p:nvSpPr>
          <p:cNvPr id="125" name="Google Shape;125;p18"/>
          <p:cNvSpPr txBox="1"/>
          <p:nvPr/>
        </p:nvSpPr>
        <p:spPr>
          <a:xfrm>
            <a:off x="4977275" y="487900"/>
            <a:ext cx="3153600" cy="5904900"/>
          </a:xfrm>
          <a:prstGeom prst="rect">
            <a:avLst/>
          </a:prstGeom>
          <a:noFill/>
          <a:ln>
            <a:noFill/>
          </a:ln>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Rivalry</a:t>
            </a:r>
            <a:endParaRPr sz="1300">
              <a:solidFill>
                <a:srgbClr val="000000"/>
              </a:solidFill>
              <a:latin typeface="Oswald SemiBold"/>
              <a:ea typeface="Oswald SemiBold"/>
              <a:cs typeface="Oswald SemiBold"/>
              <a:sym typeface="Oswald SemiBold"/>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Our second proxy for game importance was whether or not a game was a rivalry.</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We represented rivalries as a binary encoding column: 0 or 1, for each game played. We assigned Michigan and Michigan State as each other’s rival for fair comparison: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Michigan</a:t>
            </a:r>
            <a:r>
              <a:rPr lang="en" sz="1300">
                <a:solidFill>
                  <a:srgbClr val="000000"/>
                </a:solidFill>
                <a:latin typeface="Helvetica Neue Light"/>
                <a:ea typeface="Helvetica Neue Light"/>
                <a:cs typeface="Helvetica Neue Light"/>
                <a:sym typeface="Helvetica Neue Light"/>
              </a:rPr>
              <a:t>: Michigan State</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Michigan State</a:t>
            </a:r>
            <a:r>
              <a:rPr lang="en" sz="1300">
                <a:solidFill>
                  <a:srgbClr val="000000"/>
                </a:solidFill>
                <a:latin typeface="Helvetica Neue Light"/>
                <a:ea typeface="Helvetica Neue Light"/>
                <a:cs typeface="Helvetica Neue Light"/>
                <a:sym typeface="Helvetica Neue Light"/>
              </a:rPr>
              <a:t>: Michigan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Offense Grouping</a:t>
            </a:r>
            <a:endParaRPr sz="1300">
              <a:solidFill>
                <a:srgbClr val="000000"/>
              </a:solidFill>
              <a:latin typeface="Oswald SemiBold"/>
              <a:ea typeface="Oswald SemiBold"/>
              <a:cs typeface="Oswald SemiBold"/>
              <a:sym typeface="Oswald SemiBold"/>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Of the 71 Group A NIBRS offenses, we wanted to know how offenses of similar type contributed toward incidents in context of game outcomes.</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We mapped </a:t>
            </a:r>
            <a:r>
              <a:rPr lang="en" sz="1300">
                <a:solidFill>
                  <a:srgbClr val="000000"/>
                </a:solidFill>
                <a:latin typeface="Helvetica Neue Light"/>
                <a:ea typeface="Helvetica Neue Light"/>
                <a:cs typeface="Helvetica Neue Light"/>
                <a:sym typeface="Helvetica Neue Light"/>
              </a:rPr>
              <a:t>7 classes of offenses</a:t>
            </a:r>
            <a:r>
              <a:rPr lang="en" sz="1300">
                <a:solidFill>
                  <a:srgbClr val="000000"/>
                </a:solidFill>
                <a:latin typeface="Helvetica Neue Light"/>
                <a:ea typeface="Helvetica Neue Light"/>
                <a:cs typeface="Helvetica Neue Light"/>
                <a:sym typeface="Helvetica Neue Light"/>
              </a:rPr>
              <a:t> to a new column: Physical, Property, Scam, Sexual, Substance Violation, Theft, Weapon Violation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 </a:t>
            </a:r>
            <a:endParaRPr sz="1300">
              <a:solidFill>
                <a:srgbClr val="000000"/>
              </a:solidFill>
              <a:latin typeface="Helvetica Neue Light"/>
              <a:ea typeface="Helvetica Neue Light"/>
              <a:cs typeface="Helvetica Neue Light"/>
              <a:sym typeface="Helvetica Neue Light"/>
            </a:endParaRPr>
          </a:p>
        </p:txBody>
      </p:sp>
      <p:sp>
        <p:nvSpPr>
          <p:cNvPr id="126" name="Google Shape;126;p18"/>
          <p:cNvSpPr txBox="1"/>
          <p:nvPr/>
        </p:nvSpPr>
        <p:spPr>
          <a:xfrm>
            <a:off x="1359275" y="487900"/>
            <a:ext cx="3153600" cy="5393100"/>
          </a:xfrm>
          <a:prstGeom prst="rect">
            <a:avLst/>
          </a:prstGeom>
          <a:noFill/>
          <a:ln>
            <a:noFill/>
          </a:ln>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Program rank</a:t>
            </a:r>
            <a:endParaRPr sz="1300">
              <a:solidFill>
                <a:srgbClr val="000000"/>
              </a:solidFill>
              <a:latin typeface="Oswald SemiBold"/>
              <a:ea typeface="Oswald SemiBold"/>
              <a:cs typeface="Oswald SemiBold"/>
              <a:sym typeface="Oswald SemiBold"/>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Early in our analysis, we identified poll rank as a proxy for the importance of a game. Given the difference in source data for football and basketball, we had to manipulate data for each to create a consistent poll ranking for all programs.</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Basketball:</a:t>
            </a:r>
            <a:r>
              <a:rPr lang="en" sz="1300">
                <a:solidFill>
                  <a:srgbClr val="000000"/>
                </a:solidFill>
                <a:latin typeface="Helvetica Neue"/>
                <a:ea typeface="Helvetica Neue"/>
                <a:cs typeface="Helvetica Neue"/>
                <a:sym typeface="Helvetica Neue"/>
              </a:rPr>
              <a:t> </a:t>
            </a:r>
            <a:r>
              <a:rPr lang="en" sz="1300">
                <a:solidFill>
                  <a:srgbClr val="000000"/>
                </a:solidFill>
                <a:latin typeface="Helvetica Neue Light"/>
                <a:ea typeface="Helvetica Neue Light"/>
                <a:cs typeface="Helvetica Neue Light"/>
                <a:sym typeface="Helvetica Neue Light"/>
              </a:rPr>
              <a:t>Each program had its poll rank included in their game string. We extracted rankings with a regular expression.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Football:</a:t>
            </a:r>
            <a:r>
              <a:rPr lang="en" sz="1300">
                <a:solidFill>
                  <a:srgbClr val="000000"/>
                </a:solidFill>
                <a:latin typeface="Helvetica Neue"/>
                <a:ea typeface="Helvetica Neue"/>
                <a:cs typeface="Helvetica Neue"/>
                <a:sym typeface="Helvetica Neue"/>
              </a:rPr>
              <a:t> </a:t>
            </a:r>
            <a:r>
              <a:rPr lang="en" sz="1300">
                <a:solidFill>
                  <a:srgbClr val="000000"/>
                </a:solidFill>
                <a:latin typeface="Helvetica Neue Light"/>
                <a:ea typeface="Helvetica Neue Light"/>
                <a:cs typeface="Helvetica Neue Light"/>
                <a:sym typeface="Helvetica Neue Light"/>
              </a:rPr>
              <a:t>Poll rank was nested in JSON format. To extract poll rank, we looped through each team’s ranking and added conditions based on week and year. The polls people follow change as the season passes.</a:t>
            </a:r>
            <a:r>
              <a:rPr lang="en" sz="1300">
                <a:latin typeface="Helvetica Neue Light"/>
                <a:ea typeface="Helvetica Neue Light"/>
                <a:cs typeface="Helvetica Neue Light"/>
                <a:sym typeface="Helvetica Neue Light"/>
              </a:rPr>
              <a:t> </a:t>
            </a:r>
            <a:r>
              <a:rPr lang="en" sz="1300">
                <a:solidFill>
                  <a:srgbClr val="000000"/>
                </a:solidFill>
                <a:latin typeface="Helvetica Neue Light"/>
                <a:ea typeface="Helvetica Neue Light"/>
                <a:cs typeface="Helvetica Neue Light"/>
                <a:sym typeface="Helvetica Neue Light"/>
              </a:rPr>
              <a:t>An example would be the switch from the AP Poll to the College Football Playoff poll around week 9 of each season after 2013.</a:t>
            </a:r>
            <a:endParaRPr sz="1100">
              <a:solidFill>
                <a:srgbClr val="000000"/>
              </a:solidFill>
              <a:latin typeface="Helvetica Neue Light"/>
              <a:ea typeface="Helvetica Neue Light"/>
              <a:cs typeface="Helvetica Neue Light"/>
              <a:sym typeface="Helvetica Neue Light"/>
            </a:endParaRPr>
          </a:p>
        </p:txBody>
      </p:sp>
      <p:sp>
        <p:nvSpPr>
          <p:cNvPr id="127" name="Google Shape;127;p18"/>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DATA MANIPULATION</a:t>
            </a:r>
            <a:endParaRPr sz="3900">
              <a:latin typeface="Oswald SemiBold"/>
              <a:ea typeface="Oswald SemiBold"/>
              <a:cs typeface="Oswald SemiBold"/>
              <a:sym typeface="Oswald SemiBold"/>
            </a:endParaRPr>
          </a:p>
        </p:txBody>
      </p:sp>
      <p:sp>
        <p:nvSpPr>
          <p:cNvPr id="128" name="Google Shape;128;p18"/>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29" name="Google Shape;129;p18"/>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30" name="Google Shape;130;p18"/>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31" name="Google Shape;131;p18"/>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9"/>
          <p:cNvPicPr preferRelativeResize="0"/>
          <p:nvPr/>
        </p:nvPicPr>
        <p:blipFill rotWithShape="1">
          <a:blip r:embed="rId3">
            <a:alphaModFix/>
          </a:blip>
          <a:srcRect b="3344" l="9147" r="9972" t="5779"/>
          <a:stretch/>
        </p:blipFill>
        <p:spPr>
          <a:xfrm>
            <a:off x="5159566" y="1720913"/>
            <a:ext cx="5717146" cy="1712600"/>
          </a:xfrm>
          <a:prstGeom prst="rect">
            <a:avLst/>
          </a:prstGeom>
          <a:noFill/>
          <a:ln>
            <a:noFill/>
          </a:ln>
        </p:spPr>
      </p:pic>
      <p:sp>
        <p:nvSpPr>
          <p:cNvPr id="137" name="Google Shape;137;p19"/>
          <p:cNvSpPr txBox="1"/>
          <p:nvPr>
            <p:ph idx="3" type="body"/>
          </p:nvPr>
        </p:nvSpPr>
        <p:spPr>
          <a:xfrm>
            <a:off x="1219800" y="1306325"/>
            <a:ext cx="3631200" cy="46635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Looking at the barchart,</a:t>
            </a:r>
            <a:r>
              <a:rPr b="1" lang="en" sz="1300">
                <a:solidFill>
                  <a:schemeClr val="dk1"/>
                </a:solidFill>
                <a:latin typeface="Helvetica Neue"/>
                <a:ea typeface="Helvetica Neue"/>
                <a:cs typeface="Helvetica Neue"/>
                <a:sym typeface="Helvetica Neue"/>
              </a:rPr>
              <a:t> </a:t>
            </a:r>
            <a:r>
              <a:rPr b="1" lang="en" sz="1300">
                <a:solidFill>
                  <a:schemeClr val="dk1"/>
                </a:solidFill>
                <a:latin typeface="Helvetica Neue"/>
                <a:ea typeface="Helvetica Neue"/>
                <a:cs typeface="Helvetica Neue"/>
                <a:sym typeface="Helvetica Neue"/>
              </a:rPr>
              <a:t>Michigan demonstrated the single-highest number of offenses from theft</a:t>
            </a:r>
            <a:r>
              <a:rPr lang="en" sz="1300">
                <a:solidFill>
                  <a:schemeClr val="dk1"/>
                </a:solidFill>
                <a:latin typeface="Helvetica Neue Light"/>
                <a:ea typeface="Helvetica Neue Light"/>
                <a:cs typeface="Helvetica Neue Light"/>
                <a:sym typeface="Helvetica Neue Light"/>
              </a:rPr>
              <a:t> occurring almost </a:t>
            </a:r>
            <a:r>
              <a:rPr lang="en" sz="1300">
                <a:solidFill>
                  <a:schemeClr val="dk1"/>
                </a:solidFill>
                <a:latin typeface="Helvetica Neue Light"/>
                <a:ea typeface="Helvetica Neue Light"/>
                <a:cs typeface="Helvetica Neue Light"/>
                <a:sym typeface="Helvetica Neue Light"/>
              </a:rPr>
              <a:t>2,000</a:t>
            </a:r>
            <a:r>
              <a:rPr lang="en" sz="1300">
                <a:solidFill>
                  <a:schemeClr val="dk1"/>
                </a:solidFill>
                <a:latin typeface="Helvetica Neue Light"/>
                <a:ea typeface="Helvetica Neue Light"/>
                <a:cs typeface="Helvetica Neue Light"/>
                <a:sym typeface="Helvetica Neue Light"/>
              </a:rPr>
              <a:t> times (~50% of their total offenses)  compared  to MSU’s </a:t>
            </a:r>
            <a:r>
              <a:rPr lang="en" sz="1300">
                <a:solidFill>
                  <a:schemeClr val="dk1"/>
                </a:solidFill>
                <a:latin typeface="Helvetica Neue Light"/>
                <a:ea typeface="Helvetica Neue Light"/>
                <a:cs typeface="Helvetica Neue Light"/>
                <a:sym typeface="Helvetica Neue Light"/>
              </a:rPr>
              <a:t>1,000</a:t>
            </a:r>
            <a:r>
              <a:rPr lang="en" sz="1300">
                <a:solidFill>
                  <a:schemeClr val="dk1"/>
                </a:solidFill>
                <a:latin typeface="Helvetica Neue Light"/>
                <a:ea typeface="Helvetica Neue Light"/>
                <a:cs typeface="Helvetica Neue Light"/>
                <a:sym typeface="Helvetica Neue Light"/>
              </a:rPr>
              <a:t> times (39%) though this represented the largest category for each school. Theft includes many offenses including larceny, shoplifting, theft from building and motor vehicle theft.</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300">
                <a:solidFill>
                  <a:schemeClr val="dk1"/>
                </a:solidFill>
                <a:latin typeface="Helvetica Neue"/>
                <a:ea typeface="Helvetica Neue"/>
                <a:cs typeface="Helvetica Neue"/>
                <a:sym typeface="Helvetica Neue"/>
              </a:rPr>
              <a:t>MSU has a higher percentage and number of property-related offenses</a:t>
            </a:r>
            <a:r>
              <a:rPr lang="en" sz="1300">
                <a:solidFill>
                  <a:schemeClr val="dk1"/>
                </a:solidFill>
                <a:latin typeface="Helvetica Neue Light"/>
                <a:ea typeface="Helvetica Neue Light"/>
                <a:cs typeface="Helvetica Neue Light"/>
                <a:sym typeface="Helvetica Neue Light"/>
              </a:rPr>
              <a:t> (23%, 667) to Michigan (14%, 567). This category includes destruction of property and vandalism.</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Michigan and Michigan State were </a:t>
            </a:r>
            <a:r>
              <a:rPr b="1" lang="en" sz="1300">
                <a:solidFill>
                  <a:schemeClr val="dk1"/>
                </a:solidFill>
                <a:latin typeface="Helvetica Neue"/>
                <a:ea typeface="Helvetica Neue"/>
                <a:cs typeface="Helvetica Neue"/>
                <a:sym typeface="Helvetica Neue"/>
              </a:rPr>
              <a:t>comparable in percentage of physical offenses</a:t>
            </a:r>
            <a:r>
              <a:rPr lang="en" sz="1300">
                <a:solidFill>
                  <a:schemeClr val="dk1"/>
                </a:solidFill>
                <a:latin typeface="Helvetica Neue Light"/>
                <a:ea typeface="Helvetica Neue Light"/>
                <a:cs typeface="Helvetica Neue Light"/>
                <a:sym typeface="Helvetica Neue Light"/>
              </a:rPr>
              <a:t> (16.5% and 17.5%), respectively.  This category includes both simple and aggravated assault and intimidation.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br>
              <a:rPr lang="en" sz="1300">
                <a:solidFill>
                  <a:schemeClr val="dk1"/>
                </a:solidFill>
                <a:latin typeface="Helvetica Neue Light"/>
                <a:ea typeface="Helvetica Neue Light"/>
                <a:cs typeface="Helvetica Neue Light"/>
                <a:sym typeface="Helvetica Neue Light"/>
              </a:rPr>
            </a:br>
            <a:endParaRPr b="1" sz="1300">
              <a:solidFill>
                <a:schemeClr val="dk1"/>
              </a:solidFill>
              <a:latin typeface="Helvetica Neue"/>
              <a:ea typeface="Helvetica Neue"/>
              <a:cs typeface="Helvetica Neue"/>
              <a:sym typeface="Helvetica Neue"/>
            </a:endParaRPr>
          </a:p>
        </p:txBody>
      </p:sp>
      <p:sp>
        <p:nvSpPr>
          <p:cNvPr id="138" name="Google Shape;138;p19"/>
          <p:cNvSpPr txBox="1"/>
          <p:nvPr>
            <p:ph idx="4" type="body"/>
          </p:nvPr>
        </p:nvSpPr>
        <p:spPr>
          <a:xfrm>
            <a:off x="1219800" y="194576"/>
            <a:ext cx="10279200" cy="11118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a:ea typeface="Helvetica Neue"/>
                <a:cs typeface="Helvetica Neue"/>
                <a:sym typeface="Helvetica Neue"/>
              </a:rPr>
              <a:t>Our analysis examined incidents involving local law enforcement of both schools from 2009 to 2019 football and basketball seasons. The line plot below shows incidents across both sports' seasons. Both Michigan  and MSU show large peaks near October and November, </a:t>
            </a:r>
            <a:r>
              <a:rPr lang="en" sz="1300">
                <a:solidFill>
                  <a:schemeClr val="dk1"/>
                </a:solidFill>
                <a:latin typeface="Helvetica Neue"/>
                <a:ea typeface="Helvetica Neue"/>
                <a:cs typeface="Helvetica Neue"/>
                <a:sym typeface="Helvetica Neue"/>
              </a:rPr>
              <a:t>falling near the end of the fall  semester. Michigan appears to have more pronounced peaks near the end of basketball season</a:t>
            </a:r>
            <a:r>
              <a:rPr b="1" lang="en" sz="1300">
                <a:solidFill>
                  <a:schemeClr val="dk1"/>
                </a:solidFill>
                <a:latin typeface="Helvetica Neue"/>
                <a:ea typeface="Helvetica Neue"/>
                <a:cs typeface="Helvetica Neue"/>
                <a:sym typeface="Helvetica Neue"/>
              </a:rPr>
              <a:t>.</a:t>
            </a:r>
            <a:r>
              <a:rPr b="1" lang="en" sz="1300">
                <a:solidFill>
                  <a:schemeClr val="dk1"/>
                </a:solidFill>
                <a:latin typeface="Helvetica Neue"/>
                <a:ea typeface="Helvetica Neue"/>
                <a:cs typeface="Helvetica Neue"/>
                <a:sym typeface="Helvetica Neue"/>
              </a:rPr>
              <a:t>  </a:t>
            </a:r>
            <a:r>
              <a:rPr lang="en" sz="1300">
                <a:solidFill>
                  <a:schemeClr val="dk1"/>
                </a:solidFill>
                <a:latin typeface="Helvetica Neue"/>
                <a:ea typeface="Helvetica Neue"/>
                <a:cs typeface="Helvetica Neue"/>
                <a:sym typeface="Helvetica Neue"/>
              </a:rPr>
              <a:t>Michigan also has a higher incidence rate, most likely due to the larger population in Ann Arbor compared to East Lansing.</a:t>
            </a:r>
            <a:r>
              <a:rPr lang="en" sz="1300">
                <a:solidFill>
                  <a:schemeClr val="dk1"/>
                </a:solidFill>
                <a:latin typeface="Helvetica Neue Light"/>
                <a:ea typeface="Helvetica Neue Light"/>
                <a:cs typeface="Helvetica Neue Light"/>
                <a:sym typeface="Helvetica Neue Light"/>
              </a:rPr>
              <a:t> </a:t>
            </a:r>
            <a:endParaRPr sz="1300">
              <a:solidFill>
                <a:schemeClr val="dk1"/>
              </a:solidFill>
              <a:latin typeface="Helvetica Neue Light"/>
              <a:ea typeface="Helvetica Neue Light"/>
              <a:cs typeface="Helvetica Neue Light"/>
              <a:sym typeface="Helvetica Neue Light"/>
            </a:endParaRPr>
          </a:p>
        </p:txBody>
      </p:sp>
      <p:sp>
        <p:nvSpPr>
          <p:cNvPr id="139" name="Google Shape;139;p19"/>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OFFENSES BY SCHOOL</a:t>
            </a:r>
            <a:endParaRPr sz="3900">
              <a:latin typeface="Oswald SemiBold"/>
              <a:ea typeface="Oswald SemiBold"/>
              <a:cs typeface="Oswald SemiBold"/>
              <a:sym typeface="Oswald SemiBold"/>
            </a:endParaRPr>
          </a:p>
        </p:txBody>
      </p:sp>
      <p:sp>
        <p:nvSpPr>
          <p:cNvPr id="140" name="Google Shape;140;p19"/>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1" name="Google Shape;141;p19"/>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2" name="Google Shape;142;p19"/>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3" name="Google Shape;143;p19"/>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4" name="Google Shape;144;p19"/>
          <p:cNvSpPr txBox="1"/>
          <p:nvPr/>
        </p:nvSpPr>
        <p:spPr>
          <a:xfrm>
            <a:off x="10910893" y="3177418"/>
            <a:ext cx="8565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900">
                <a:solidFill>
                  <a:srgbClr val="333399"/>
                </a:solidFill>
                <a:latin typeface="Oswald SemiBold"/>
                <a:ea typeface="Oswald SemiBold"/>
                <a:cs typeface="Oswald SemiBold"/>
                <a:sym typeface="Oswald SemiBold"/>
              </a:rPr>
              <a:t>Michigan</a:t>
            </a:r>
            <a:endParaRPr sz="900">
              <a:solidFill>
                <a:srgbClr val="333399"/>
              </a:solidFill>
              <a:latin typeface="Oswald SemiBold"/>
              <a:ea typeface="Oswald SemiBold"/>
              <a:cs typeface="Oswald SemiBold"/>
              <a:sym typeface="Oswald SemiBold"/>
            </a:endParaRPr>
          </a:p>
        </p:txBody>
      </p:sp>
      <p:sp>
        <p:nvSpPr>
          <p:cNvPr id="145" name="Google Shape;145;p19"/>
          <p:cNvSpPr txBox="1"/>
          <p:nvPr/>
        </p:nvSpPr>
        <p:spPr>
          <a:xfrm>
            <a:off x="10910893" y="3038818"/>
            <a:ext cx="8565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900">
                <a:solidFill>
                  <a:srgbClr val="18453B"/>
                </a:solidFill>
                <a:latin typeface="Oswald SemiBold"/>
                <a:ea typeface="Oswald SemiBold"/>
                <a:cs typeface="Oswald SemiBold"/>
                <a:sym typeface="Oswald SemiBold"/>
              </a:rPr>
              <a:t>MSU</a:t>
            </a:r>
            <a:endParaRPr sz="900">
              <a:solidFill>
                <a:srgbClr val="18453B"/>
              </a:solidFill>
              <a:latin typeface="Oswald SemiBold"/>
              <a:ea typeface="Oswald SemiBold"/>
              <a:cs typeface="Oswald SemiBold"/>
              <a:sym typeface="Oswald SemiBold"/>
            </a:endParaRPr>
          </a:p>
        </p:txBody>
      </p:sp>
      <p:pic>
        <p:nvPicPr>
          <p:cNvPr id="146" name="Google Shape;146;p19"/>
          <p:cNvPicPr preferRelativeResize="0"/>
          <p:nvPr/>
        </p:nvPicPr>
        <p:blipFill>
          <a:blip r:embed="rId4">
            <a:alphaModFix/>
          </a:blip>
          <a:stretch>
            <a:fillRect/>
          </a:stretch>
        </p:blipFill>
        <p:spPr>
          <a:xfrm>
            <a:off x="5159575" y="3848075"/>
            <a:ext cx="6101174" cy="159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nvSpPr>
        <p:spPr>
          <a:xfrm>
            <a:off x="7639550" y="-75"/>
            <a:ext cx="4558500" cy="68709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idx="1" type="body"/>
          </p:nvPr>
        </p:nvSpPr>
        <p:spPr>
          <a:xfrm>
            <a:off x="8043800" y="471525"/>
            <a:ext cx="3750000" cy="59277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Many incidents for Michigan State come from games played against Michigan at Spartan Stadium in which Michigan State won.</a:t>
            </a:r>
            <a:br>
              <a:rPr lang="en" sz="13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Among the five games with the most incidents, Michigan State has two; both were played at Spartan Stadium where they beat Michigan.</a:t>
            </a:r>
            <a:br>
              <a:rPr lang="en" sz="13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Among the ten games with the most incidents, nine of those ten were Michigan vs. Michigan State - at Spartan Stadium or Michigan Stadium.</a:t>
            </a:r>
            <a:br>
              <a:rPr lang="en" sz="13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Incidents from football rivalry games in which Michigan lost to Michigan State make up a large percentage (25.1%) of incidents for football games in which Michigan lost. Many incidents occur for Michigan after a loss at the hand of a rival in football.</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It is uncertain how represented each university is, given not all incidents belong to students. Some students from both might also visit each other (e.g. MSU students could initiate crime on Michigan’s campus).</a:t>
            </a:r>
            <a:endParaRPr sz="1300">
              <a:solidFill>
                <a:schemeClr val="dk1"/>
              </a:solidFill>
              <a:latin typeface="Helvetica Neue Light"/>
              <a:ea typeface="Helvetica Neue Light"/>
              <a:cs typeface="Helvetica Neue Light"/>
              <a:sym typeface="Helvetica Neue Light"/>
            </a:endParaRPr>
          </a:p>
        </p:txBody>
      </p:sp>
      <p:graphicFrame>
        <p:nvGraphicFramePr>
          <p:cNvPr id="153" name="Google Shape;153;p20"/>
          <p:cNvGraphicFramePr/>
          <p:nvPr/>
        </p:nvGraphicFramePr>
        <p:xfrm>
          <a:off x="1384353" y="2222075"/>
          <a:ext cx="3000000" cy="3000000"/>
        </p:xfrm>
        <a:graphic>
          <a:graphicData uri="http://schemas.openxmlformats.org/drawingml/2006/table">
            <a:tbl>
              <a:tblPr>
                <a:noFill/>
                <a:tableStyleId>{CC22E9C0-F84A-4E5A-BD38-C5638B37A38F}</a:tableStyleId>
              </a:tblPr>
              <a:tblGrid>
                <a:gridCol w="970325"/>
                <a:gridCol w="843250"/>
                <a:gridCol w="843250"/>
                <a:gridCol w="843250"/>
                <a:gridCol w="843250"/>
                <a:gridCol w="843250"/>
                <a:gridCol w="863050"/>
              </a:tblGrid>
              <a:tr h="587000">
                <a:tc>
                  <a:txBody>
                    <a:bodyPr/>
                    <a:lstStyle/>
                    <a:p>
                      <a:pPr indent="0" lvl="0" marL="0" rtl="0" algn="ctr">
                        <a:spcBef>
                          <a:spcPts val="0"/>
                        </a:spcBef>
                        <a:spcAft>
                          <a:spcPts val="0"/>
                        </a:spcAft>
                        <a:buNone/>
                      </a:pPr>
                      <a:r>
                        <a:rPr lang="en" sz="1000"/>
                        <a:t>Percentages</a:t>
                      </a:r>
                      <a:endParaRPr sz="10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25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20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15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10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Rivalry</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Michigan Football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12.4</a:t>
                      </a:r>
                      <a:endParaRPr sz="1200"/>
                    </a:p>
                    <a:p>
                      <a:pPr indent="0" lvl="0" marL="0" rtl="0" algn="l">
                        <a:spcBef>
                          <a:spcPts val="0"/>
                        </a:spcBef>
                        <a:spcAft>
                          <a:spcPts val="0"/>
                        </a:spcAft>
                        <a:buNone/>
                      </a:pPr>
                      <a:r>
                        <a:rPr lang="en" sz="1200"/>
                        <a:t>L: 38.5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11.9</a:t>
                      </a:r>
                      <a:endParaRPr sz="1200"/>
                    </a:p>
                    <a:p>
                      <a:pPr indent="0" lvl="0" marL="0" rtl="0" algn="l">
                        <a:spcBef>
                          <a:spcPts val="0"/>
                        </a:spcBef>
                        <a:spcAft>
                          <a:spcPts val="0"/>
                        </a:spcAft>
                        <a:buNone/>
                      </a:pPr>
                      <a:r>
                        <a:rPr lang="en" sz="1200"/>
                        <a:t>L: 31.0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3.3</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20.4</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solidFill>
                            <a:schemeClr val="dk1"/>
                          </a:solidFill>
                        </a:rPr>
                        <a:t>W: 1.6</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12.6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0.0</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solidFill>
                            <a:schemeClr val="dk1"/>
                          </a:solidFill>
                        </a:rPr>
                        <a:t>W: 5.6</a:t>
                      </a:r>
                      <a:endParaRPr sz="1200">
                        <a:solidFill>
                          <a:schemeClr val="dk1"/>
                        </a:solidFill>
                      </a:endParaRPr>
                    </a:p>
                    <a:p>
                      <a:pPr indent="0" lvl="0" marL="0" rtl="0" algn="l">
                        <a:spcBef>
                          <a:spcPts val="0"/>
                        </a:spcBef>
                        <a:spcAft>
                          <a:spcPts val="0"/>
                        </a:spcAft>
                        <a:buNone/>
                      </a:pPr>
                      <a:r>
                        <a:rPr b="1" lang="en" sz="1200">
                          <a:solidFill>
                            <a:schemeClr val="dk1"/>
                          </a:solidFill>
                        </a:rPr>
                        <a:t>L: 25</a:t>
                      </a:r>
                      <a:r>
                        <a:rPr b="1" lang="en" sz="1200">
                          <a:solidFill>
                            <a:schemeClr val="dk1"/>
                          </a:solidFill>
                        </a:rPr>
                        <a:t>.</a:t>
                      </a:r>
                      <a:r>
                        <a:rPr b="1" lang="en" sz="1200">
                          <a:solidFill>
                            <a:schemeClr val="dk1"/>
                          </a:solidFill>
                        </a:rPr>
                        <a:t>1</a:t>
                      </a:r>
                      <a:endParaRPr b="1"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MSU</a:t>
                      </a:r>
                      <a:br>
                        <a:rPr lang="en" sz="1200"/>
                      </a:br>
                      <a:r>
                        <a:rPr lang="en" sz="1200"/>
                        <a:t>Football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24.2</a:t>
                      </a:r>
                      <a:endParaRPr sz="1200"/>
                    </a:p>
                    <a:p>
                      <a:pPr indent="0" lvl="0" marL="0" rtl="0" algn="l">
                        <a:spcBef>
                          <a:spcPts val="0"/>
                        </a:spcBef>
                        <a:spcAft>
                          <a:spcPts val="0"/>
                        </a:spcAft>
                        <a:buNone/>
                      </a:pPr>
                      <a:r>
                        <a:rPr lang="en" sz="1200"/>
                        <a:t>L: 32.8</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14.1</a:t>
                      </a:r>
                      <a:endParaRPr sz="1200"/>
                    </a:p>
                    <a:p>
                      <a:pPr indent="0" lvl="0" marL="0" rtl="0" algn="l">
                        <a:spcBef>
                          <a:spcPts val="0"/>
                        </a:spcBef>
                        <a:spcAft>
                          <a:spcPts val="0"/>
                        </a:spcAft>
                        <a:buNone/>
                      </a:pPr>
                      <a:r>
                        <a:rPr lang="en" sz="1200"/>
                        <a:t>L: 28.3</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9.5</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14.5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9.0</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4.1</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2.3</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0.0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b="1" lang="en" sz="1200">
                          <a:solidFill>
                            <a:schemeClr val="dk1"/>
                          </a:solidFill>
                        </a:rPr>
                        <a:t>W: 15.5</a:t>
                      </a:r>
                      <a:endParaRPr b="1"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13.6</a:t>
                      </a:r>
                      <a:endParaRPr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Michigan Basketball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8.5</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17.2</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5.4 </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13.0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2.4</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9.1</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0.8</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6.7</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0.0</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0.9</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0.5</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5.6</a:t>
                      </a:r>
                      <a:endParaRPr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MSU</a:t>
                      </a:r>
                      <a:endParaRPr sz="1200"/>
                    </a:p>
                    <a:p>
                      <a:pPr indent="0" lvl="0" marL="0" rtl="0" algn="l">
                        <a:spcBef>
                          <a:spcPts val="0"/>
                        </a:spcBef>
                        <a:spcAft>
                          <a:spcPts val="0"/>
                        </a:spcAft>
                        <a:buNone/>
                      </a:pPr>
                      <a:r>
                        <a:rPr lang="en" sz="1200"/>
                        <a:t>Basketball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16.7</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27.6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13.9</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25.6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8.1</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12.9</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3.8</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7.2</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2.1</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1.1</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2.6</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1.7</a:t>
                      </a:r>
                      <a:endParaRPr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bl>
          </a:graphicData>
        </a:graphic>
      </p:graphicFrame>
      <p:sp>
        <p:nvSpPr>
          <p:cNvPr id="154" name="Google Shape;154;p20"/>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GAME IMPORTANCE</a:t>
            </a:r>
            <a:endParaRPr sz="3900">
              <a:latin typeface="Oswald SemiBold"/>
              <a:ea typeface="Oswald SemiBold"/>
              <a:cs typeface="Oswald SemiBold"/>
              <a:sym typeface="Oswald SemiBold"/>
            </a:endParaRPr>
          </a:p>
        </p:txBody>
      </p:sp>
      <p:sp>
        <p:nvSpPr>
          <p:cNvPr id="155" name="Google Shape;155;p20"/>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6" name="Google Shape;156;p20"/>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7" name="Google Shape;157;p20"/>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8" name="Google Shape;158;p20"/>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9" name="Google Shape;159;p20"/>
          <p:cNvSpPr txBox="1"/>
          <p:nvPr/>
        </p:nvSpPr>
        <p:spPr>
          <a:xfrm>
            <a:off x="1384350" y="487900"/>
            <a:ext cx="6023700" cy="16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built two features from our data, </a:t>
            </a:r>
            <a:r>
              <a:rPr b="1" lang="en" sz="1300">
                <a:solidFill>
                  <a:schemeClr val="dk1"/>
                </a:solidFill>
                <a:latin typeface="Helvetica Neue"/>
                <a:ea typeface="Helvetica Neue"/>
                <a:cs typeface="Helvetica Neue"/>
                <a:sym typeface="Helvetica Neue"/>
              </a:rPr>
              <a:t>poll ranking </a:t>
            </a:r>
            <a:r>
              <a:rPr lang="en" sz="1300">
                <a:solidFill>
                  <a:schemeClr val="dk1"/>
                </a:solidFill>
                <a:latin typeface="Helvetica Neue Light"/>
                <a:ea typeface="Helvetica Neue Light"/>
                <a:cs typeface="Helvetica Neue Light"/>
                <a:sym typeface="Helvetica Neue Light"/>
              </a:rPr>
              <a:t>and </a:t>
            </a:r>
            <a:r>
              <a:rPr b="1" lang="en" sz="1300">
                <a:solidFill>
                  <a:schemeClr val="dk1"/>
                </a:solidFill>
                <a:latin typeface="Helvetica Neue"/>
                <a:ea typeface="Helvetica Neue"/>
                <a:cs typeface="Helvetica Neue"/>
                <a:sym typeface="Helvetica Neue"/>
              </a:rPr>
              <a:t>rivalry</a:t>
            </a:r>
            <a:r>
              <a:rPr lang="en" sz="1300">
                <a:solidFill>
                  <a:schemeClr val="dk1"/>
                </a:solidFill>
                <a:latin typeface="Helvetica Neue Light"/>
                <a:ea typeface="Helvetica Neue Light"/>
                <a:cs typeface="Helvetica Neue Light"/>
                <a:sym typeface="Helvetica Neue Light"/>
              </a:rPr>
              <a:t>, as a proxy to measure a game’s importance. We wanted to know if bigger games lead to more incidents. The table below illustrates how many incidents come from top games by poll rank, and how many come from rivalry games, indicating out of all wins or losses for that category, what the percentage was out of only wins or losses.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MSU football wins add incidents, so do Michigan football rivalry losses:</a:t>
            </a:r>
            <a:endParaRPr>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1367100" y="487900"/>
            <a:ext cx="5281800" cy="59016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ran Spearman rank-order correlations for both schools and their sports teams, evaluating relationships between crimes for overtime games, rivalry games, and top matchups.</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0"/>
              </a:spcAft>
              <a:buNone/>
            </a:pPr>
            <a:r>
              <a:rPr lang="en" sz="1300">
                <a:solidFill>
                  <a:schemeClr val="dk1"/>
                </a:solidFill>
                <a:latin typeface="Helvetica Neue Light"/>
                <a:ea typeface="Helvetica Neue Light"/>
                <a:cs typeface="Helvetica Neue Light"/>
                <a:sym typeface="Helvetica Neue Light"/>
              </a:rPr>
              <a:t>For </a:t>
            </a:r>
            <a:r>
              <a:rPr b="1" lang="en" sz="1300">
                <a:solidFill>
                  <a:schemeClr val="dk1"/>
                </a:solidFill>
                <a:latin typeface="Helvetica Neue"/>
                <a:ea typeface="Helvetica Neue"/>
                <a:cs typeface="Helvetica Neue"/>
                <a:sym typeface="Helvetica Neue"/>
              </a:rPr>
              <a:t>overtime</a:t>
            </a:r>
            <a:r>
              <a:rPr lang="en" sz="1300">
                <a:solidFill>
                  <a:schemeClr val="dk1"/>
                </a:solidFill>
                <a:latin typeface="Helvetica Neue Light"/>
                <a:ea typeface="Helvetica Neue Light"/>
                <a:cs typeface="Helvetica Neue Light"/>
                <a:sym typeface="Helvetica Neue Light"/>
              </a:rPr>
              <a:t>, we saw a slight positive correlation between Michigan Football and substance offenses (.19). MSU has a slight relationship between overtime and physical offenses (.19) as well as overtime and  property crimes (.17), implying more instances of these offenses when games go into overtime.</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0"/>
              </a:spcAft>
              <a:buNone/>
            </a:pPr>
            <a:r>
              <a:rPr lang="en" sz="1300">
                <a:solidFill>
                  <a:schemeClr val="dk1"/>
                </a:solidFill>
                <a:latin typeface="Helvetica Neue Light"/>
                <a:ea typeface="Helvetica Neue Light"/>
                <a:cs typeface="Helvetica Neue Light"/>
                <a:sym typeface="Helvetica Neue Light"/>
              </a:rPr>
              <a:t>For </a:t>
            </a:r>
            <a:r>
              <a:rPr b="1" lang="en" sz="1300">
                <a:solidFill>
                  <a:schemeClr val="dk1"/>
                </a:solidFill>
                <a:latin typeface="Helvetica Neue"/>
                <a:ea typeface="Helvetica Neue"/>
                <a:cs typeface="Helvetica Neue"/>
                <a:sym typeface="Helvetica Neue"/>
              </a:rPr>
              <a:t>rivalry games</a:t>
            </a:r>
            <a:r>
              <a:rPr lang="en" sz="1300">
                <a:solidFill>
                  <a:schemeClr val="dk1"/>
                </a:solidFill>
                <a:latin typeface="Helvetica Neue Light"/>
                <a:ea typeface="Helvetica Neue Light"/>
                <a:cs typeface="Helvetica Neue Light"/>
                <a:sym typeface="Helvetica Neue Light"/>
              </a:rPr>
              <a:t> between Michigan and MSU, Michigan football had a moderately strong positive correlation with physical offenses (.30) and a less positive correlation with theft (.18). MSU Football showed a weaker correlation than Michigan to physical offenses (.19) and a positive relationship to property offenses (.21). Michigan is more likely to commit physical incidents when it comes to games against Michigan State, and Michigan State tends to have more property incidents when it faces Michigan.</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rPr b="1" lang="en" sz="1300">
                <a:solidFill>
                  <a:schemeClr val="dk1"/>
                </a:solidFill>
                <a:latin typeface="Helvetica Neue"/>
                <a:ea typeface="Helvetica Neue"/>
                <a:cs typeface="Helvetica Neue"/>
                <a:sym typeface="Helvetica Neue"/>
              </a:rPr>
              <a:t>Top matchups</a:t>
            </a:r>
            <a:r>
              <a:rPr lang="en" sz="1300">
                <a:solidFill>
                  <a:schemeClr val="dk1"/>
                </a:solidFill>
                <a:latin typeface="Helvetica Neue Light"/>
                <a:ea typeface="Helvetica Neue Light"/>
                <a:cs typeface="Helvetica Neue Light"/>
                <a:sym typeface="Helvetica Neue Light"/>
              </a:rPr>
              <a:t> for both football programs had moderately strong positive correlations for sexual offenses (MSU: .36 and Michigan: .28). In addition, MSU Football showed moderately positive coefficients for both weapons (.28) and property offenses (.31). This suggests that as both teams and their opponents have better rankings, more instances of these offenses occur.</a:t>
            </a:r>
            <a:endParaRPr sz="1300">
              <a:solidFill>
                <a:schemeClr val="dk1"/>
              </a:solidFill>
              <a:latin typeface="Helvetica Neue Light"/>
              <a:ea typeface="Helvetica Neue Light"/>
              <a:cs typeface="Helvetica Neue Light"/>
              <a:sym typeface="Helvetica Neue Light"/>
            </a:endParaRPr>
          </a:p>
        </p:txBody>
      </p:sp>
      <p:sp>
        <p:nvSpPr>
          <p:cNvPr id="165" name="Google Shape;165;p21"/>
          <p:cNvSpPr txBox="1"/>
          <p:nvPr>
            <p:ph idx="2" type="body"/>
          </p:nvPr>
        </p:nvSpPr>
        <p:spPr>
          <a:xfrm>
            <a:off x="6648992" y="865567"/>
            <a:ext cx="5335800" cy="4555200"/>
          </a:xfrm>
          <a:prstGeom prst="rect">
            <a:avLst/>
          </a:prstGeom>
        </p:spPr>
        <p:txBody>
          <a:bodyPr anchorCtr="0" anchor="t" bIns="121950" lIns="121950" spcFirstLastPara="1" rIns="121950" wrap="square" tIns="121950">
            <a:norm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66" name="Google Shape;166;p21"/>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CORRELATION</a:t>
            </a:r>
            <a:endParaRPr sz="3900">
              <a:latin typeface="Oswald SemiBold"/>
              <a:ea typeface="Oswald SemiBold"/>
              <a:cs typeface="Oswald SemiBold"/>
              <a:sym typeface="Oswald SemiBold"/>
            </a:endParaRPr>
          </a:p>
        </p:txBody>
      </p:sp>
      <p:sp>
        <p:nvSpPr>
          <p:cNvPr id="167" name="Google Shape;167;p21"/>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68" name="Google Shape;168;p21"/>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69" name="Google Shape;169;p21"/>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70" name="Google Shape;170;p21"/>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pic>
        <p:nvPicPr>
          <p:cNvPr id="171" name="Google Shape;171;p21"/>
          <p:cNvPicPr preferRelativeResize="0"/>
          <p:nvPr/>
        </p:nvPicPr>
        <p:blipFill>
          <a:blip r:embed="rId3">
            <a:alphaModFix/>
          </a:blip>
          <a:stretch>
            <a:fillRect/>
          </a:stretch>
        </p:blipFill>
        <p:spPr>
          <a:xfrm>
            <a:off x="6814375" y="487900"/>
            <a:ext cx="4953027" cy="2737705"/>
          </a:xfrm>
          <a:prstGeom prst="rect">
            <a:avLst/>
          </a:prstGeom>
          <a:noFill/>
          <a:ln>
            <a:noFill/>
          </a:ln>
        </p:spPr>
      </p:pic>
      <p:pic>
        <p:nvPicPr>
          <p:cNvPr id="172" name="Google Shape;172;p21"/>
          <p:cNvPicPr preferRelativeResize="0"/>
          <p:nvPr/>
        </p:nvPicPr>
        <p:blipFill>
          <a:blip r:embed="rId4">
            <a:alphaModFix/>
          </a:blip>
          <a:stretch>
            <a:fillRect/>
          </a:stretch>
        </p:blipFill>
        <p:spPr>
          <a:xfrm>
            <a:off x="6814380" y="3688150"/>
            <a:ext cx="4953027" cy="2769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1717250" y="758625"/>
            <a:ext cx="5584200" cy="24300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The graph at the top shows number of incidents by the hour of day they occur. The associated game start times, by hour, are along the y-axis. Whitespace indicates times that occurred before games started and are outside of the incident window.</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rPr lang="en" sz="1300">
                <a:solidFill>
                  <a:schemeClr val="dk1"/>
                </a:solidFill>
                <a:latin typeface="Helvetica Neue Light"/>
                <a:ea typeface="Helvetica Neue Light"/>
                <a:cs typeface="Helvetica Neue Light"/>
                <a:sym typeface="Helvetica Neue Light"/>
              </a:rPr>
              <a:t>Taking the first y-value, 12 (noon start), we see that the most incidents occur within same hour and a steady number occur throughout the remainder of the day. For games starting in the 7 o’clock hour (y=19), we see a high number of offenses around midnight.</a:t>
            </a:r>
            <a:endParaRPr sz="1300">
              <a:solidFill>
                <a:schemeClr val="dk1"/>
              </a:solidFill>
              <a:latin typeface="Helvetica Neue Light"/>
              <a:ea typeface="Helvetica Neue Light"/>
              <a:cs typeface="Helvetica Neue Light"/>
              <a:sym typeface="Helvetica Neue Light"/>
            </a:endParaRPr>
          </a:p>
        </p:txBody>
      </p:sp>
      <p:sp>
        <p:nvSpPr>
          <p:cNvPr id="178" name="Google Shape;178;p22"/>
          <p:cNvSpPr txBox="1"/>
          <p:nvPr>
            <p:ph idx="1" type="body"/>
          </p:nvPr>
        </p:nvSpPr>
        <p:spPr>
          <a:xfrm>
            <a:off x="6719594" y="3502000"/>
            <a:ext cx="4808700" cy="2554500"/>
          </a:xfrm>
          <a:prstGeom prst="rect">
            <a:avLst/>
          </a:prstGeom>
        </p:spPr>
        <p:txBody>
          <a:bodyPr anchorCtr="0" anchor="t" bIns="121950" lIns="121950" spcFirstLastPara="1" rIns="121950" wrap="square" tIns="121950">
            <a:norm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We also looked at offenses by month for all ten seasons for football and basketball. Physical offenses are the most frequently occurring category and are most prevalent between September and November, dropping off in December.  </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rPr lang="en" sz="1300">
                <a:solidFill>
                  <a:schemeClr val="dk1"/>
                </a:solidFill>
                <a:latin typeface="Helvetica Neue Light"/>
                <a:ea typeface="Helvetica Neue Light"/>
                <a:cs typeface="Helvetica Neue Light"/>
                <a:sym typeface="Helvetica Neue Light"/>
              </a:rPr>
              <a:t>Substance offenses occur frequently throughout the football and basketball seasons as well.</a:t>
            </a:r>
            <a:endParaRPr sz="1300">
              <a:solidFill>
                <a:schemeClr val="dk1"/>
              </a:solidFill>
              <a:latin typeface="Helvetica Neue Light"/>
              <a:ea typeface="Helvetica Neue Light"/>
              <a:cs typeface="Helvetica Neue Light"/>
              <a:sym typeface="Helvetica Neue Light"/>
            </a:endParaRPr>
          </a:p>
        </p:txBody>
      </p:sp>
      <p:pic>
        <p:nvPicPr>
          <p:cNvPr id="179" name="Google Shape;179;p22"/>
          <p:cNvPicPr preferRelativeResize="0"/>
          <p:nvPr/>
        </p:nvPicPr>
        <p:blipFill>
          <a:blip r:embed="rId3">
            <a:alphaModFix/>
          </a:blip>
          <a:stretch>
            <a:fillRect/>
          </a:stretch>
        </p:blipFill>
        <p:spPr>
          <a:xfrm>
            <a:off x="7419775" y="789925"/>
            <a:ext cx="3911557" cy="2429999"/>
          </a:xfrm>
          <a:prstGeom prst="rect">
            <a:avLst/>
          </a:prstGeom>
          <a:noFill/>
          <a:ln>
            <a:noFill/>
          </a:ln>
        </p:spPr>
      </p:pic>
      <p:pic>
        <p:nvPicPr>
          <p:cNvPr id="180" name="Google Shape;180;p22"/>
          <p:cNvPicPr preferRelativeResize="0"/>
          <p:nvPr/>
        </p:nvPicPr>
        <p:blipFill>
          <a:blip r:embed="rId4">
            <a:alphaModFix/>
          </a:blip>
          <a:stretch>
            <a:fillRect/>
          </a:stretch>
        </p:blipFill>
        <p:spPr>
          <a:xfrm>
            <a:off x="1502636" y="3502000"/>
            <a:ext cx="4999602" cy="2741434"/>
          </a:xfrm>
          <a:prstGeom prst="rect">
            <a:avLst/>
          </a:prstGeom>
          <a:noFill/>
          <a:ln>
            <a:noFill/>
          </a:ln>
        </p:spPr>
      </p:pic>
      <p:sp>
        <p:nvSpPr>
          <p:cNvPr id="181" name="Google Shape;181;p22"/>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TIME</a:t>
            </a:r>
            <a:endParaRPr sz="3900">
              <a:latin typeface="Oswald SemiBold"/>
              <a:ea typeface="Oswald SemiBold"/>
              <a:cs typeface="Oswald SemiBold"/>
              <a:sym typeface="Oswald SemiBold"/>
            </a:endParaRPr>
          </a:p>
        </p:txBody>
      </p:sp>
      <p:sp>
        <p:nvSpPr>
          <p:cNvPr id="182" name="Google Shape;182;p22"/>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83" name="Google Shape;183;p22"/>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84" name="Google Shape;184;p22"/>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85" name="Google Shape;185;p22"/>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