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58" r:id="rId6"/>
    <p:sldId id="278" r:id="rId7"/>
    <p:sldId id="300" r:id="rId8"/>
    <p:sldId id="281" r:id="rId9"/>
    <p:sldId id="279" r:id="rId10"/>
    <p:sldId id="280" r:id="rId11"/>
    <p:sldId id="26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8" r:id="rId20"/>
    <p:sldId id="299" r:id="rId21"/>
    <p:sldId id="29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</a:p>
          <a:p>
            <a:endParaRPr lang="en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</a:p>
          <a:p>
            <a:pPr lvl="0" rtl="0"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</a:p>
          <a:p>
            <a:pPr lvl="0" rtl="0"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2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nc-sa/4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4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0/05/cloud-nativ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overview and introduction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285205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Cloud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2102" y="1635117"/>
            <a:ext cx="0" cy="4073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102" y="1635117"/>
            <a:ext cx="7430527" cy="4073192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Cluster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Grid Computing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Virtualization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Software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Infrastructure as a Service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Containers /</a:t>
            </a:r>
            <a:b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</a:br>
            <a:r>
              <a:rPr lang="en-US" sz="2400" dirty="0" smtClean="0">
                <a:solidFill>
                  <a:srgbClr val="000090"/>
                </a:solidFill>
                <a:effectLst>
                  <a:outerShdw blurRad="111125" dist="88900" dir="2700000" algn="tl" rotWithShape="0">
                    <a:schemeClr val="bg1"/>
                  </a:outerShdw>
                </a:effectLst>
              </a:rPr>
              <a:t> Platforms </a:t>
            </a:r>
            <a:endParaRPr lang="en-US" sz="2400" dirty="0">
              <a:solidFill>
                <a:srgbClr val="000090"/>
              </a:solidFill>
              <a:effectLst>
                <a:outerShdw blurRad="111125" dist="88900" dir="2700000" algn="t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ase studies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379302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Boeing Digital Airline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950" y="6554788"/>
            <a:ext cx="242888" cy="2667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6A7ED7-98D3-3C45-8C6B-6A71D3302E0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534400" cy="5676900"/>
          </a:xfrm>
          <a:prstGeom prst="rect">
            <a:avLst/>
          </a:prstGeom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9900"/>
                </a:solidFill>
              </a:rPr>
              <a:t>Case Study : Boeing - A PaaS </a:t>
            </a:r>
            <a:r>
              <a:rPr lang="en-US" sz="1800" dirty="0" smtClean="0">
                <a:solidFill>
                  <a:srgbClr val="FF9900"/>
                </a:solidFill>
              </a:rPr>
              <a:t>based Integration and API ecosystem</a:t>
            </a:r>
            <a:endParaRPr lang="en" sz="1800" dirty="0">
              <a:solidFill>
                <a:srgbClr val="FF9900"/>
              </a:solidFill>
            </a:endParaRPr>
          </a:p>
          <a:p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376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solidFill>
                  <a:srgbClr val="FF9900"/>
                </a:solidFill>
              </a:rPr>
              <a:t>Case Study : Multi-tenanted Mobile Orchestration Gateway Platform 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ln w="9525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Customer</a:t>
            </a:r>
          </a:p>
          <a:p>
            <a:pPr>
              <a:buNone/>
            </a:pPr>
            <a:r>
              <a:rPr lang="en" sz="1200" dirty="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4294967295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Challenge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</a:p>
          <a:p>
            <a:pPr lvl="0" rtl="0">
              <a:lnSpc>
                <a:spcPct val="115000"/>
              </a:lnSpc>
              <a:buFontTx/>
              <a:buChar char="-"/>
            </a:pPr>
            <a:r>
              <a:rPr lang="en" sz="1200" dirty="0" smtClean="0">
                <a:solidFill>
                  <a:srgbClr val="000000"/>
                </a:solidFill>
              </a:rPr>
              <a:t>Extensible </a:t>
            </a:r>
            <a:r>
              <a:rPr lang="en" sz="1200" dirty="0">
                <a:solidFill>
                  <a:srgbClr val="000000"/>
                </a:solidFill>
              </a:rPr>
              <a:t>architecture capable of interfacing with multiple protocols such as XMPP, </a:t>
            </a:r>
            <a:r>
              <a:rPr lang="en-US" sz="1200" dirty="0" smtClean="0">
                <a:solidFill>
                  <a:srgbClr val="000000"/>
                </a:solidFill>
              </a:rPr>
              <a:t>Diameter</a:t>
            </a:r>
            <a:r>
              <a:rPr lang="en" sz="1200" dirty="0" smtClean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0000"/>
                </a:solidFill>
              </a:rPr>
              <a:t>whilst maintaining pre-defined SLAs and throughput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Integrating with ASR5000K, Third-party PCRF systems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Multi-tenancy support for API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Multi-geographical deployment with autoscaling and failover compensation.</a:t>
            </a:r>
          </a:p>
          <a:p>
            <a:endParaRPr lang="en" sz="1200" dirty="0">
              <a:solidFill>
                <a:srgbClr val="000000"/>
              </a:solidFill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body" idx="4294967295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ln w="9525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Solution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Rebuilt an 18 month project in 4 weeks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</a:t>
            </a:r>
            <a:r>
              <a:rPr lang="en" sz="1200" dirty="0">
                <a:solidFill>
                  <a:srgbClr val="000000"/>
                </a:solidFill>
              </a:rPr>
              <a:t>API Governance powered by multi-tenanted API Manager cluster with enforced security and lifecycle management.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 smtClean="0">
                <a:solidFill>
                  <a:srgbClr val="000000"/>
                </a:solidFill>
              </a:rPr>
              <a:t>- Business </a:t>
            </a:r>
            <a:r>
              <a:rPr lang="en" sz="1200" dirty="0">
                <a:solidFill>
                  <a:srgbClr val="000000"/>
                </a:solidFill>
              </a:rPr>
              <a:t>logic through ESB mediators exposed as REST APIs</a:t>
            </a:r>
            <a:r>
              <a:rPr lang="en" sz="1200" dirty="0" smtClean="0">
                <a:solidFill>
                  <a:srgbClr val="000000"/>
                </a:solidFill>
              </a:rPr>
              <a:t>.</a:t>
            </a:r>
            <a:endParaRPr lang="en-US" sz="1200" dirty="0" smtClean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- </a:t>
            </a:r>
            <a:r>
              <a:rPr lang="en-US" sz="1200" dirty="0" err="1" smtClean="0">
                <a:solidFill>
                  <a:srgbClr val="000000"/>
                </a:solidFill>
              </a:rPr>
              <a:t>Stateful</a:t>
            </a:r>
            <a:r>
              <a:rPr lang="en-US" sz="1200" dirty="0" smtClean="0">
                <a:solidFill>
                  <a:srgbClr val="000000"/>
                </a:solidFill>
              </a:rPr>
              <a:t> caching using Cassandra</a:t>
            </a:r>
            <a:endParaRPr lang="en" sz="12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Partner Onboarding interfaces and authorization workflows.</a:t>
            </a:r>
          </a:p>
          <a:p>
            <a:pPr lvl="0" rtl="0">
              <a:lnSpc>
                <a:spcPct val="115000"/>
              </a:lnSpc>
              <a:buNone/>
            </a:pPr>
            <a:r>
              <a:rPr lang="en" sz="1200" dirty="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</a:p>
        </p:txBody>
      </p:sp>
    </p:spTree>
    <p:extLst>
      <p:ext uri="{BB962C8B-B14F-4D97-AF65-F5344CB8AC3E}">
        <p14:creationId xmlns:p14="http://schemas.microsoft.com/office/powerpoint/2010/main" val="3219470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3637" y="792375"/>
            <a:ext cx="8601075" cy="5172075"/>
          </a:xfrm>
          <a:prstGeom prst="rect">
            <a:avLst/>
          </a:prstGeom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9900"/>
                </a:solidFill>
              </a:rPr>
              <a:t>Case Study : Multi-tenanted Mobile Orchestration Gateway </a:t>
            </a:r>
            <a:r>
              <a:rPr lang="en" sz="1800" dirty="0" smtClean="0">
                <a:solidFill>
                  <a:srgbClr val="FF9900"/>
                </a:solidFill>
              </a:rPr>
              <a:t>Platform</a:t>
            </a:r>
            <a:endParaRPr lang="en" sz="1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235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TV company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scale up to provide instant pay-as-you-go on mobile devices</a:t>
            </a:r>
          </a:p>
          <a:p>
            <a:r>
              <a:rPr lang="en-US" dirty="0" smtClean="0"/>
              <a:t>Support Disaster Recovery (DR)</a:t>
            </a:r>
          </a:p>
          <a:p>
            <a:r>
              <a:rPr lang="en-US" dirty="0" smtClean="0"/>
              <a:t>Elastic Scale e.g. during an important football match</a:t>
            </a:r>
          </a:p>
        </p:txBody>
      </p:sp>
    </p:spTree>
    <p:extLst>
      <p:ext uri="{BB962C8B-B14F-4D97-AF65-F5344CB8AC3E}">
        <p14:creationId xmlns:p14="http://schemas.microsoft.com/office/powerpoint/2010/main" val="28861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Definitions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Origins of Cloud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Case Studies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and Motivations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Existing architecture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(no changes)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Integration Layer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Cloud/NoSQL Multi-Master Database </a:t>
            </a:r>
            <a:endParaRPr lang="en-US" sz="12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name="adj" fmla="val 131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2">
                    <a:lumMod val="50000"/>
                  </a:schemeClr>
                </a:solidFill>
              </a:rPr>
              <a:t>RESTful Services</a:t>
            </a:r>
          </a:p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Replication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857243" y="4463972"/>
            <a:ext cx="927100" cy="2443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flipH="1" flipV="1">
            <a:off x="3882643" y="3634281"/>
            <a:ext cx="914400" cy="4191"/>
          </a:xfrm>
          <a:prstGeom prst="straightConnector1">
            <a:avLst/>
          </a:prstGeom>
          <a:ln w="28575" cmpd="sng">
            <a:solidFill>
              <a:srgbClr val="3399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50000"/>
                  </a:schemeClr>
                </a:solidFill>
              </a:rPr>
              <a:t>Notification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Cloud Platform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Cloud Datacenter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1200" b="1" dirty="0" smtClean="0">
                <a:solidFill>
                  <a:schemeClr val="tx2">
                    <a:lumMod val="50000"/>
                  </a:schemeClr>
                </a:solidFill>
              </a:rPr>
              <a:t>Clients</a:t>
            </a: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for a new IT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7470274" cy="47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</a:rPr>
              <a:t>What is Cloud?</a:t>
            </a:r>
            <a:endParaRPr lang="en-US" dirty="0">
              <a:ea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0"/>
              </a:rPr>
              <a:t>Depends who </a:t>
            </a:r>
            <a:r>
              <a:rPr lang="en-US" b="1" dirty="0"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 are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daughter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iCloud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music in the cloud)</a:t>
            </a:r>
          </a:p>
          <a:p>
            <a:pPr lvl="1"/>
            <a:r>
              <a:rPr lang="en-US" b="1" dirty="0">
                <a:ea typeface="ＭＳ Ｐゴシック" charset="0"/>
              </a:rPr>
              <a:t>My </a:t>
            </a:r>
            <a:r>
              <a:rPr lang="en-US" b="1" dirty="0" smtClean="0">
                <a:ea typeface="ＭＳ Ｐゴシック" charset="0"/>
              </a:rPr>
              <a:t>mum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 err="1">
                <a:ea typeface="ＭＳ Ｐゴシック" charset="0"/>
              </a:rPr>
              <a:t>gmail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(her </a:t>
            </a:r>
            <a:r>
              <a:rPr lang="en-US" dirty="0">
                <a:ea typeface="ＭＳ Ｐゴシック" charset="0"/>
              </a:rPr>
              <a:t>email in the cloud)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My VP sales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Salesforce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(his </a:t>
            </a:r>
            <a:r>
              <a:rPr lang="en-US" dirty="0">
                <a:ea typeface="ＭＳ Ｐゴシック" charset="0"/>
              </a:rPr>
              <a:t>prospects in the cloud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b="1" dirty="0" err="1" smtClean="0">
                <a:ea typeface="ＭＳ Ｐゴシック" charset="0"/>
              </a:rPr>
              <a:t>Sysadmin</a:t>
            </a:r>
            <a:r>
              <a:rPr lang="en-US" dirty="0" smtClean="0"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Amazon/Rackspace/</a:t>
            </a:r>
            <a:r>
              <a:rPr lang="en-US" dirty="0" err="1" smtClean="0">
                <a:ea typeface="ＭＳ Ｐゴシック" charset="0"/>
              </a:rPr>
              <a:t>etc</a:t>
            </a:r>
            <a:r>
              <a:rPr lang="en-US" dirty="0" smtClean="0">
                <a:ea typeface="ＭＳ Ｐゴシック" charset="0"/>
              </a:rPr>
              <a:t> (his infrastructure in </a:t>
            </a:r>
            <a:r>
              <a:rPr lang="en-US" dirty="0">
                <a:ea typeface="ＭＳ Ｐゴシック" charset="0"/>
              </a:rPr>
              <a:t>the cloud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b="1" dirty="0" smtClean="0">
                <a:ea typeface="ＭＳ Ｐゴシック" charset="0"/>
              </a:rPr>
              <a:t>*: </a:t>
            </a:r>
            <a:r>
              <a:rPr lang="en-US" dirty="0" smtClean="0">
                <a:ea typeface="ＭＳ Ｐゴシック" charset="0"/>
              </a:rPr>
              <a:t>what </a:t>
            </a:r>
            <a:r>
              <a:rPr lang="en-US" i="1" dirty="0" smtClean="0">
                <a:ea typeface="ＭＳ Ｐゴシック" charset="0"/>
              </a:rPr>
              <a:t>you</a:t>
            </a:r>
            <a:r>
              <a:rPr lang="en-US" dirty="0" smtClean="0">
                <a:ea typeface="ＭＳ Ｐゴシック" charset="0"/>
              </a:rPr>
              <a:t> care about, self-provisioned, managed, metered and paid per use, in the cloud</a:t>
            </a:r>
            <a:endParaRPr lang="en-US" b="1" dirty="0"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056D2D0-BD9B-0742-9EBE-0907BF9E0654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4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Definition</a:t>
            </a:r>
            <a:br>
              <a:rPr lang="en-US" dirty="0" smtClean="0"/>
            </a:br>
            <a:r>
              <a:rPr lang="en-US" dirty="0" smtClean="0"/>
              <a:t>(NIST)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On-demand self-service</a:t>
            </a:r>
          </a:p>
          <a:p>
            <a:pPr lvl="1"/>
            <a:r>
              <a:rPr lang="en-US" dirty="0" smtClean="0"/>
              <a:t>Users can provision resources without human intervention</a:t>
            </a:r>
          </a:p>
          <a:p>
            <a:r>
              <a:rPr lang="en-US" dirty="0" smtClean="0"/>
              <a:t>Broad network access</a:t>
            </a:r>
          </a:p>
          <a:p>
            <a:pPr lvl="1"/>
            <a:r>
              <a:rPr lang="en-US" dirty="0" smtClean="0"/>
              <a:t>Heterogeneous access to resources </a:t>
            </a:r>
          </a:p>
          <a:p>
            <a:r>
              <a:rPr lang="en-US" dirty="0" smtClean="0"/>
              <a:t>Resource pooling </a:t>
            </a:r>
          </a:p>
          <a:p>
            <a:pPr lvl="1"/>
            <a:r>
              <a:rPr lang="en-US" dirty="0" smtClean="0"/>
              <a:t>Multi-tenant shared capabilities</a:t>
            </a:r>
          </a:p>
          <a:p>
            <a:r>
              <a:rPr lang="en-US" dirty="0" smtClean="0"/>
              <a:t>Rapid elasticity</a:t>
            </a:r>
          </a:p>
          <a:p>
            <a:pPr lvl="1"/>
            <a:r>
              <a:rPr lang="en-US" dirty="0" smtClean="0"/>
              <a:t>Services can scale up and down automatically</a:t>
            </a:r>
          </a:p>
          <a:p>
            <a:r>
              <a:rPr lang="en-US" dirty="0" smtClean="0"/>
              <a:t>Measured service</a:t>
            </a:r>
          </a:p>
          <a:p>
            <a:pPr lvl="1"/>
            <a:r>
              <a:rPr lang="en-US" dirty="0" smtClean="0"/>
              <a:t>Resources can be metered and charged for based on real-world measures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Cloud </a:t>
            </a:r>
            <a:r>
              <a:rPr lang="en-US" dirty="0" smtClean="0">
                <a:latin typeface="Calibri" charset="0"/>
                <a:ea typeface="ＭＳ Ｐゴシック" charset="0"/>
              </a:rPr>
              <a:t>Native</a:t>
            </a:r>
            <a:r>
              <a:rPr lang="en-US" dirty="0">
                <a:latin typeface="Calibri" charset="0"/>
                <a:ea typeface="ＭＳ Ｐゴシック" charset="0"/>
              </a:rPr>
              <a:t/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http://pzf.fremantle.org/2010/05/cloud-</a:t>
            </a:r>
            <a:r>
              <a:rPr lang="en-US" sz="2200" dirty="0" smtClean="0">
                <a:latin typeface="Calibri" charset="0"/>
                <a:ea typeface="ＭＳ Ｐゴシック" charset="0"/>
                <a:hlinkClick r:id="rId2"/>
              </a:rPr>
              <a:t>native.html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b="1" dirty="0"/>
              <a:t>Distributed/Dynamically Wired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(works properly in the cloud)</a:t>
            </a:r>
          </a:p>
          <a:p>
            <a:pPr lvl="2">
              <a:defRPr/>
            </a:pPr>
            <a:r>
              <a:rPr lang="en-US" sz="1400" dirty="0"/>
              <a:t>Supports deploying in a dynamically sized cluster</a:t>
            </a:r>
          </a:p>
          <a:p>
            <a:pPr lvl="2">
              <a:defRPr/>
            </a:pPr>
            <a:r>
              <a:rPr lang="en-US" sz="1400" dirty="0"/>
              <a:t>Finds services across applications even when they move</a:t>
            </a:r>
          </a:p>
          <a:p>
            <a:pPr>
              <a:defRPr/>
            </a:pPr>
            <a:r>
              <a:rPr lang="en-US" sz="1800" b="1" dirty="0"/>
              <a:t>Elastic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(Uses the cloud efficiently)</a:t>
            </a:r>
          </a:p>
          <a:p>
            <a:pPr lvl="2">
              <a:defRPr/>
            </a:pPr>
            <a:r>
              <a:rPr lang="en-US" sz="1400" dirty="0"/>
              <a:t>Scales up and down as needed</a:t>
            </a:r>
          </a:p>
          <a:p>
            <a:pPr lvl="2">
              <a:defRPr/>
            </a:pPr>
            <a:r>
              <a:rPr lang="en-US" sz="1400" dirty="0"/>
              <a:t>Works with the underlying </a:t>
            </a:r>
            <a:r>
              <a:rPr lang="en-US" sz="1400" dirty="0" err="1"/>
              <a:t>IaaS</a:t>
            </a:r>
            <a:endParaRPr lang="en-US" sz="1400" dirty="0"/>
          </a:p>
          <a:p>
            <a:pPr>
              <a:defRPr/>
            </a:pPr>
            <a:r>
              <a:rPr lang="en-US" sz="1800" b="1" dirty="0"/>
              <a:t>Multi-tenant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(Only costs when you use it)</a:t>
            </a:r>
          </a:p>
          <a:p>
            <a:pPr lvl="2">
              <a:defRPr/>
            </a:pPr>
            <a:r>
              <a:rPr lang="en-US" sz="1400" dirty="0"/>
              <a:t>Virtual isolated instances with near zero incremental cost </a:t>
            </a:r>
          </a:p>
          <a:p>
            <a:pPr lvl="2">
              <a:defRPr/>
            </a:pPr>
            <a:r>
              <a:rPr lang="en-US" sz="1400" dirty="0"/>
              <a:t>Implies you have a proper identity model</a:t>
            </a:r>
          </a:p>
          <a:p>
            <a:pPr>
              <a:defRPr/>
            </a:pPr>
            <a:r>
              <a:rPr lang="en-US" sz="1800" b="1" dirty="0"/>
              <a:t>Self-service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(in the hands of users)</a:t>
            </a:r>
          </a:p>
          <a:p>
            <a:pPr lvl="2">
              <a:defRPr/>
            </a:pPr>
            <a:r>
              <a:rPr lang="en-US" sz="1400" dirty="0"/>
              <a:t>De-centralized creation and management of tenants</a:t>
            </a:r>
          </a:p>
          <a:p>
            <a:pPr lvl="2">
              <a:defRPr/>
            </a:pPr>
            <a:r>
              <a:rPr lang="en-US" sz="1400" dirty="0"/>
              <a:t>Automated Governance across tenants</a:t>
            </a:r>
          </a:p>
          <a:p>
            <a:pPr>
              <a:defRPr/>
            </a:pPr>
            <a:r>
              <a:rPr lang="en-US" sz="1800" b="1" dirty="0"/>
              <a:t>Granularly Billed and Metered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(pay for just what you use)</a:t>
            </a:r>
          </a:p>
          <a:p>
            <a:pPr lvl="2">
              <a:defRPr/>
            </a:pPr>
            <a:r>
              <a:rPr lang="en-US" sz="1400" dirty="0"/>
              <a:t>Allocate costs to exactly who uses them</a:t>
            </a:r>
          </a:p>
          <a:p>
            <a:pPr>
              <a:defRPr/>
            </a:pPr>
            <a:r>
              <a:rPr lang="en-US" sz="1800" b="1" dirty="0"/>
              <a:t>Incrementally Deployed and Tested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(seamless live upgrades)</a:t>
            </a:r>
          </a:p>
          <a:p>
            <a:pPr lvl="2">
              <a:defRPr/>
            </a:pPr>
            <a:r>
              <a:rPr lang="en-US" sz="1400" dirty="0"/>
              <a:t>Supports continuous update, side-by-side operation, in-place testing and incremental production</a:t>
            </a:r>
          </a:p>
        </p:txBody>
      </p:sp>
    </p:spTree>
    <p:extLst>
      <p:ext uri="{BB962C8B-B14F-4D97-AF65-F5344CB8AC3E}">
        <p14:creationId xmlns:p14="http://schemas.microsoft.com/office/powerpoint/2010/main" val="4737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definition of Cloud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Cloud Native Computing Foundation</a:t>
            </a:r>
          </a:p>
          <a:p>
            <a:pPr lvl="1"/>
            <a:r>
              <a:rPr lang="en-US" dirty="0" smtClean="0"/>
              <a:t>Container based</a:t>
            </a:r>
          </a:p>
          <a:p>
            <a:pPr lvl="1"/>
            <a:r>
              <a:rPr lang="en-US" dirty="0" smtClean="0"/>
              <a:t>Dynamic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oriented</a:t>
            </a:r>
          </a:p>
        </p:txBody>
      </p:sp>
    </p:spTree>
    <p:extLst>
      <p:ext uri="{BB962C8B-B14F-4D97-AF65-F5344CB8AC3E}">
        <p14:creationId xmlns:p14="http://schemas.microsoft.com/office/powerpoint/2010/main" val="421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Virtual Machines on Mainframes</a:t>
            </a:r>
          </a:p>
          <a:p>
            <a:pPr lvl="1"/>
            <a:r>
              <a:rPr lang="en-US" dirty="0" smtClean="0"/>
              <a:t>VM/370 – 1972</a:t>
            </a:r>
          </a:p>
          <a:p>
            <a:r>
              <a:rPr lang="en-US" dirty="0"/>
              <a:t>Grid Computing</a:t>
            </a:r>
          </a:p>
          <a:p>
            <a:pPr lvl="2"/>
            <a:r>
              <a:rPr lang="en-US" dirty="0"/>
              <a:t>Grid computing is the collection of computer resources from multiple locations to reach a common goal. </a:t>
            </a:r>
          </a:p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Salesforce.com</a:t>
            </a:r>
            <a:r>
              <a:rPr lang="en-US" dirty="0" smtClean="0"/>
              <a:t> 1999</a:t>
            </a:r>
          </a:p>
          <a:p>
            <a:r>
              <a:rPr lang="en-US" dirty="0" smtClean="0"/>
              <a:t>Amazon AWS</a:t>
            </a:r>
          </a:p>
          <a:p>
            <a:pPr lvl="1"/>
            <a:r>
              <a:rPr lang="en-US" dirty="0" smtClean="0"/>
              <a:t>2002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33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707</Words>
  <Application>Microsoft Macintosh PowerPoint</Application>
  <PresentationFormat>On-screen Show (4:3)</PresentationFormat>
  <Paragraphs>142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Cloud Computing and Big Data  Cloud overview and introduction </vt:lpstr>
      <vt:lpstr>Contents</vt:lpstr>
      <vt:lpstr>Drivers for a new IT model</vt:lpstr>
      <vt:lpstr>What is Cloud?</vt:lpstr>
      <vt:lpstr>Cloud Computing Definition (NIST)</vt:lpstr>
      <vt:lpstr>Cloud Native http://pzf.fremantle.org/2010/05/cloud-native.html </vt:lpstr>
      <vt:lpstr>New definition of Cloud Native</vt:lpstr>
      <vt:lpstr>Origins of Cloud Computing</vt:lpstr>
      <vt:lpstr>PowerPoint Presentation</vt:lpstr>
      <vt:lpstr>Evolution of Cloud</vt:lpstr>
      <vt:lpstr>Case studies</vt:lpstr>
      <vt:lpstr>PowerPoint Presentation</vt:lpstr>
      <vt:lpstr>Netflix</vt:lpstr>
      <vt:lpstr>Netflix Deployed on AWS</vt:lpstr>
      <vt:lpstr>Boeing Digital Airline</vt:lpstr>
      <vt:lpstr>Case Study : Boeing - A PaaS based Integration and API ecosystem </vt:lpstr>
      <vt:lpstr>Case Study : Multi-tenanted Mobile Orchestration Gateway Platform </vt:lpstr>
      <vt:lpstr>Case Study : Multi-tenanted Mobile Orchestration Gateway Platform</vt:lpstr>
      <vt:lpstr>Pay TV company</vt:lpstr>
      <vt:lpstr>Architecture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334</cp:revision>
  <dcterms:created xsi:type="dcterms:W3CDTF">2012-03-07T10:41:54Z</dcterms:created>
  <dcterms:modified xsi:type="dcterms:W3CDTF">2017-08-22T09:18:17Z</dcterms:modified>
</cp:coreProperties>
</file>