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79" r:id="rId3"/>
    <p:sldId id="282" r:id="rId4"/>
    <p:sldId id="283" r:id="rId5"/>
    <p:sldId id="284" r:id="rId6"/>
    <p:sldId id="285" r:id="rId7"/>
    <p:sldId id="281" r:id="rId8"/>
    <p:sldId id="280" r:id="rId9"/>
    <p:sldId id="286" r:id="rId10"/>
    <p:sldId id="287" r:id="rId11"/>
    <p:sldId id="288" r:id="rId12"/>
    <p:sldId id="292" r:id="rId13"/>
    <p:sldId id="289" r:id="rId14"/>
    <p:sldId id="290" r:id="rId15"/>
    <p:sldId id="291" r:id="rId16"/>
    <p:sldId id="295" r:id="rId17"/>
    <p:sldId id="293" r:id="rId18"/>
    <p:sldId id="27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9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3888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22/08/17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2015.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ahout.apache.org" TargetMode="Externa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hukwa.apache.org" TargetMode="Externa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ez.apache.org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mbari.apache.or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ive.apache.org" TargetMode="Externa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ig.apache.or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err="1" smtClean="0">
                <a:ea typeface="ヒラギノ角ゴ ProN W3" charset="0"/>
                <a:cs typeface="ヒラギノ角ゴ ProN W3" charset="0"/>
              </a:rPr>
              <a:t>Hadoop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Adjuncts and Extras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mtClean="0">
                <a:ea typeface="ヒラギノ角ゴ ProN W3" charset="0"/>
                <a:cs typeface="ヒラギノ角ゴ ProN W3" charset="0"/>
              </a:rPr>
              <a:t>Sept 2017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Mahout</a:t>
            </a:r>
            <a:br>
              <a:rPr lang="en-US" dirty="0" smtClean="0"/>
            </a:br>
            <a:r>
              <a:rPr lang="en-US" sz="2700" dirty="0" smtClean="0">
                <a:hlinkClick r:id="rId2"/>
              </a:rPr>
              <a:t>http://mahout.apache.org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system for creating </a:t>
            </a:r>
            <a:r>
              <a:rPr lang="en-US" b="1" dirty="0" smtClean="0"/>
              <a:t>scalable machine learning</a:t>
            </a:r>
            <a:r>
              <a:rPr lang="en-US" dirty="0" smtClean="0"/>
              <a:t> and data mining systems</a:t>
            </a:r>
          </a:p>
          <a:p>
            <a:pPr lvl="1"/>
            <a:r>
              <a:rPr lang="en-US" dirty="0" smtClean="0"/>
              <a:t>Clustering</a:t>
            </a:r>
          </a:p>
          <a:p>
            <a:pPr lvl="1"/>
            <a:r>
              <a:rPr lang="en-US" dirty="0" smtClean="0"/>
              <a:t>Classification</a:t>
            </a:r>
          </a:p>
          <a:p>
            <a:pPr lvl="1"/>
            <a:r>
              <a:rPr lang="en-US" dirty="0" smtClean="0"/>
              <a:t>Recommendation</a:t>
            </a:r>
          </a:p>
          <a:p>
            <a:pPr lvl="1"/>
            <a:r>
              <a:rPr lang="en-US" dirty="0" smtClean="0"/>
              <a:t>Frequent </a:t>
            </a:r>
            <a:r>
              <a:rPr lang="en-US" dirty="0" err="1" smtClean="0"/>
              <a:t>ItemSet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369" y="5011222"/>
            <a:ext cx="3989631" cy="83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24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589" y="245782"/>
            <a:ext cx="2347225" cy="562909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e.g. Recommender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75635" y="1600200"/>
            <a:ext cx="5591777" cy="4525963"/>
          </a:xfrm>
        </p:spPr>
        <p:txBody>
          <a:bodyPr/>
          <a:lstStyle/>
          <a:p>
            <a:r>
              <a:rPr lang="en-US" dirty="0" smtClean="0"/>
              <a:t>Takes users preferences</a:t>
            </a:r>
          </a:p>
          <a:p>
            <a:pPr lvl="1"/>
            <a:r>
              <a:rPr lang="en-US" dirty="0" smtClean="0"/>
              <a:t>“Likes”</a:t>
            </a:r>
          </a:p>
          <a:p>
            <a:r>
              <a:rPr lang="en-US" dirty="0" smtClean="0"/>
              <a:t>Estimates preferences for other items</a:t>
            </a:r>
          </a:p>
          <a:p>
            <a:r>
              <a:rPr lang="en-US" dirty="0" smtClean="0"/>
              <a:t>For example, which books you might like to read next</a:t>
            </a:r>
          </a:p>
        </p:txBody>
      </p:sp>
    </p:spTree>
    <p:extLst>
      <p:ext uri="{BB962C8B-B14F-4D97-AF65-F5344CB8AC3E}">
        <p14:creationId xmlns:p14="http://schemas.microsoft.com/office/powerpoint/2010/main" val="2517755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</a:t>
            </a:r>
            <a:r>
              <a:rPr lang="en-US" dirty="0" err="1" smtClean="0"/>
              <a:t>Chukwa</a:t>
            </a:r>
            <a:r>
              <a:rPr lang="en-US" dirty="0" smtClean="0"/>
              <a:t>	</a:t>
            </a:r>
            <a:br>
              <a:rPr lang="en-US" dirty="0" smtClean="0"/>
            </a:br>
            <a:r>
              <a:rPr lang="en-US" sz="2700" dirty="0" smtClean="0">
                <a:hlinkClick r:id="rId2"/>
              </a:rPr>
              <a:t>http://chukwa.apache.org</a:t>
            </a:r>
            <a:r>
              <a:rPr lang="en-US" sz="2700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" y="1943100"/>
            <a:ext cx="90932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13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Much more later!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47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</a:t>
            </a:r>
            <a:r>
              <a:rPr lang="en-US" dirty="0" err="1" smtClean="0"/>
              <a:t>Tez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>
                <a:hlinkClick r:id="rId2"/>
              </a:rPr>
              <a:t>http://tez.apache.org</a:t>
            </a:r>
            <a:r>
              <a:rPr lang="en-US" sz="2700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for complex Directed Acyclic Graphs (DAGs) on top of YARN</a:t>
            </a:r>
          </a:p>
          <a:p>
            <a:pPr lvl="1"/>
            <a:r>
              <a:rPr lang="en-US" dirty="0" smtClean="0"/>
              <a:t>Supports in memory jobs</a:t>
            </a:r>
          </a:p>
          <a:p>
            <a:pPr lvl="1"/>
            <a:r>
              <a:rPr lang="en-US" dirty="0" smtClean="0"/>
              <a:t>Simplifies work that would previously be in multiple MR jobs</a:t>
            </a:r>
          </a:p>
          <a:p>
            <a:r>
              <a:rPr lang="en-US" dirty="0" smtClean="0"/>
              <a:t>Designed to support Pig and Hive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107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Tez</a:t>
            </a: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44" y="1966255"/>
            <a:ext cx="4070655" cy="41361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77" y="1870673"/>
            <a:ext cx="4455501" cy="406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863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Avro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compact data storage and transmission system</a:t>
            </a:r>
          </a:p>
          <a:p>
            <a:pPr lvl="1"/>
            <a:r>
              <a:rPr lang="en-US" dirty="0" smtClean="0"/>
              <a:t>Uses schemas of data to ensure it can be read by the receiver</a:t>
            </a:r>
          </a:p>
          <a:p>
            <a:pPr lvl="1"/>
            <a:r>
              <a:rPr lang="en-US" dirty="0" smtClean="0"/>
              <a:t>Supports dynamic typing</a:t>
            </a:r>
          </a:p>
          <a:p>
            <a:r>
              <a:rPr lang="en-US" dirty="0" smtClean="0"/>
              <a:t>Used by RPC or data collection systems </a:t>
            </a:r>
          </a:p>
          <a:p>
            <a:pPr lvl="1"/>
            <a:r>
              <a:rPr lang="en-US" dirty="0" smtClean="0"/>
              <a:t>Fast binary protocols</a:t>
            </a:r>
          </a:p>
          <a:p>
            <a:r>
              <a:rPr lang="en-US" dirty="0" smtClean="0"/>
              <a:t>Also supports storage</a:t>
            </a:r>
          </a:p>
          <a:p>
            <a:pPr lvl="1"/>
            <a:r>
              <a:rPr lang="en-US" dirty="0" smtClean="0"/>
              <a:t>Hence used by many Big Data apps including </a:t>
            </a:r>
            <a:r>
              <a:rPr lang="en-US" dirty="0" err="1" smtClean="0"/>
              <a:t>Hadoop</a:t>
            </a:r>
            <a:r>
              <a:rPr lang="en-US" dirty="0" smtClean="0"/>
              <a:t> and Spark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120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Parquet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600200"/>
            <a:ext cx="3824814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Apache Parquet is a columnar data storage model </a:t>
            </a:r>
          </a:p>
          <a:p>
            <a:pPr lvl="1"/>
            <a:r>
              <a:rPr lang="en-US" sz="2400" dirty="0" smtClean="0"/>
              <a:t>Works with </a:t>
            </a:r>
            <a:r>
              <a:rPr lang="en-US" sz="2400" dirty="0" err="1" smtClean="0"/>
              <a:t>Hadoop</a:t>
            </a:r>
            <a:r>
              <a:rPr lang="en-US" sz="2400" dirty="0" smtClean="0"/>
              <a:t>, Spark and many others</a:t>
            </a:r>
          </a:p>
          <a:p>
            <a:pPr lvl="1"/>
            <a:r>
              <a:rPr lang="en-US" sz="2400" dirty="0" smtClean="0"/>
              <a:t>Efficient storage of data</a:t>
            </a:r>
          </a:p>
          <a:p>
            <a:pPr lvl="1"/>
            <a:r>
              <a:rPr lang="en-US" sz="2400" dirty="0" smtClean="0"/>
              <a:t>Based on another Google system called </a:t>
            </a:r>
            <a:r>
              <a:rPr lang="en-US" sz="2400" dirty="0" err="1" smtClean="0"/>
              <a:t>Dremel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449" y="2009773"/>
            <a:ext cx="4600532" cy="365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98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082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Hadoop</a:t>
            </a:r>
            <a:r>
              <a:rPr lang="en-US" sz="3600" dirty="0" smtClean="0"/>
              <a:t> related projects at Apache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362931"/>
            <a:ext cx="8229600" cy="4525963"/>
          </a:xfrm>
        </p:spPr>
        <p:txBody>
          <a:bodyPr>
            <a:noAutofit/>
          </a:bodyPr>
          <a:lstStyle/>
          <a:p>
            <a:r>
              <a:rPr lang="en-US" sz="1600" dirty="0" err="1" smtClean="0"/>
              <a:t>Ambari</a:t>
            </a:r>
            <a:endParaRPr lang="en-US" sz="1600" dirty="0" smtClean="0"/>
          </a:p>
          <a:p>
            <a:pPr lvl="1"/>
            <a:r>
              <a:rPr lang="en-US" sz="1400" dirty="0" smtClean="0"/>
              <a:t>Web based monitoring for </a:t>
            </a:r>
            <a:r>
              <a:rPr lang="en-US" sz="1400" dirty="0" err="1" smtClean="0"/>
              <a:t>Hadoop</a:t>
            </a:r>
            <a:endParaRPr lang="en-US" sz="1400" dirty="0" smtClean="0"/>
          </a:p>
          <a:p>
            <a:r>
              <a:rPr lang="en-US" sz="1600" dirty="0" err="1" smtClean="0"/>
              <a:t>HBase</a:t>
            </a:r>
            <a:endParaRPr lang="en-US" sz="1600" dirty="0" smtClean="0"/>
          </a:p>
          <a:p>
            <a:pPr lvl="1"/>
            <a:r>
              <a:rPr lang="en-US" sz="1400" dirty="0" smtClean="0"/>
              <a:t>Scalable, Distributed database</a:t>
            </a:r>
          </a:p>
          <a:p>
            <a:r>
              <a:rPr lang="en-US" sz="1600" dirty="0" smtClean="0"/>
              <a:t>Hive</a:t>
            </a:r>
          </a:p>
          <a:p>
            <a:pPr lvl="1"/>
            <a:r>
              <a:rPr lang="en-US" sz="1400" dirty="0" smtClean="0"/>
              <a:t>SQL query language for Map Reduce </a:t>
            </a:r>
          </a:p>
          <a:p>
            <a:r>
              <a:rPr lang="en-US" sz="1600" dirty="0" smtClean="0"/>
              <a:t>Pig	</a:t>
            </a:r>
          </a:p>
          <a:p>
            <a:pPr lvl="1"/>
            <a:r>
              <a:rPr lang="en-US" sz="1400" dirty="0" smtClean="0"/>
              <a:t>Dataflow and execution language for parallel execution</a:t>
            </a:r>
          </a:p>
          <a:p>
            <a:r>
              <a:rPr lang="en-US" sz="1600" dirty="0" smtClean="0"/>
              <a:t>Mahout</a:t>
            </a:r>
          </a:p>
          <a:p>
            <a:pPr lvl="1"/>
            <a:r>
              <a:rPr lang="en-US" sz="1400" dirty="0" smtClean="0"/>
              <a:t>Machine Learning</a:t>
            </a:r>
          </a:p>
          <a:p>
            <a:r>
              <a:rPr lang="en-US" sz="1600" dirty="0" err="1" smtClean="0"/>
              <a:t>Chukwa</a:t>
            </a:r>
            <a:endParaRPr lang="en-US" sz="1600" dirty="0" smtClean="0"/>
          </a:p>
          <a:p>
            <a:pPr lvl="1"/>
            <a:r>
              <a:rPr lang="en-US" sz="1400" dirty="0" smtClean="0"/>
              <a:t>Log collection and processing on top of </a:t>
            </a:r>
            <a:r>
              <a:rPr lang="en-US" sz="1400" dirty="0" err="1" smtClean="0"/>
              <a:t>Hadoop</a:t>
            </a:r>
            <a:endParaRPr lang="en-US" sz="1400" dirty="0" smtClean="0"/>
          </a:p>
          <a:p>
            <a:r>
              <a:rPr lang="en-US" sz="1600" dirty="0" smtClean="0"/>
              <a:t>Spark</a:t>
            </a:r>
          </a:p>
          <a:p>
            <a:pPr lvl="1"/>
            <a:r>
              <a:rPr lang="en-US" sz="1400" dirty="0" smtClean="0"/>
              <a:t>Large scale data processing on top of YARN or </a:t>
            </a:r>
            <a:r>
              <a:rPr lang="en-US" sz="1400" dirty="0" err="1" smtClean="0"/>
              <a:t>Mesos</a:t>
            </a:r>
            <a:endParaRPr lang="en-US" sz="1400" dirty="0" smtClean="0"/>
          </a:p>
          <a:p>
            <a:r>
              <a:rPr lang="en-US" sz="1600" dirty="0" err="1" smtClean="0"/>
              <a:t>Sqoop</a:t>
            </a:r>
            <a:endParaRPr lang="en-US" sz="1600" dirty="0" smtClean="0"/>
          </a:p>
          <a:p>
            <a:pPr lvl="1"/>
            <a:r>
              <a:rPr lang="en-US" sz="1400" dirty="0" smtClean="0"/>
              <a:t>Transfer of data into </a:t>
            </a:r>
            <a:r>
              <a:rPr lang="en-US" sz="1400" dirty="0" err="1" smtClean="0"/>
              <a:t>Hadoop</a:t>
            </a:r>
            <a:r>
              <a:rPr lang="en-US" sz="1400" dirty="0" smtClean="0"/>
              <a:t> from traditional databases</a:t>
            </a:r>
          </a:p>
          <a:p>
            <a:r>
              <a:rPr lang="en-US" sz="1600" dirty="0" err="1" smtClean="0"/>
              <a:t>Tez</a:t>
            </a:r>
            <a:endParaRPr lang="en-US" sz="1600" dirty="0" smtClean="0"/>
          </a:p>
          <a:p>
            <a:pPr lvl="1"/>
            <a:r>
              <a:rPr lang="en-US" sz="1400" dirty="0" smtClean="0"/>
              <a:t>Going beyond Map Reduce on top of YARN</a:t>
            </a:r>
          </a:p>
        </p:txBody>
      </p:sp>
    </p:spTree>
    <p:extLst>
      <p:ext uri="{BB962C8B-B14F-4D97-AF65-F5344CB8AC3E}">
        <p14:creationId xmlns:p14="http://schemas.microsoft.com/office/powerpoint/2010/main" val="1097381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</a:t>
            </a:r>
            <a:r>
              <a:rPr lang="en-US" dirty="0" err="1" smtClean="0"/>
              <a:t>Ambari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>
                <a:hlinkClick r:id="rId2"/>
              </a:rPr>
              <a:t>http://ambari.apache.org</a:t>
            </a:r>
            <a:r>
              <a:rPr lang="en-US" sz="2700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94" y="1417638"/>
            <a:ext cx="7458573" cy="46616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6906" y="5507746"/>
            <a:ext cx="3810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65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</a:t>
            </a:r>
            <a:r>
              <a:rPr lang="en-US" dirty="0" err="1" smtClean="0"/>
              <a:t>HBase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in the </a:t>
            </a:r>
            <a:r>
              <a:rPr lang="en-US" dirty="0" err="1" smtClean="0"/>
              <a:t>NoSQL</a:t>
            </a:r>
            <a:r>
              <a:rPr lang="en-US" dirty="0" smtClean="0"/>
              <a:t>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17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Hive</a:t>
            </a:r>
            <a:br>
              <a:rPr lang="en-US" dirty="0" smtClean="0"/>
            </a:br>
            <a:r>
              <a:rPr lang="en-US" sz="2700" dirty="0" smtClean="0">
                <a:hlinkClick r:id="rId2"/>
              </a:rPr>
              <a:t>http://hive.apache.org</a:t>
            </a:r>
            <a:r>
              <a:rPr lang="en-US" sz="2700" dirty="0" smtClean="0"/>
              <a:t>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like SQL except it generates Map Reduce jobs</a:t>
            </a:r>
          </a:p>
          <a:p>
            <a:r>
              <a:rPr lang="en-US" dirty="0" smtClean="0"/>
              <a:t>Works on </a:t>
            </a:r>
            <a:r>
              <a:rPr lang="en-US" dirty="0" err="1" smtClean="0"/>
              <a:t>Hadoop</a:t>
            </a:r>
            <a:r>
              <a:rPr lang="en-US" dirty="0" smtClean="0"/>
              <a:t> and Spark</a:t>
            </a:r>
          </a:p>
          <a:p>
            <a:pPr lvl="1"/>
            <a:r>
              <a:rPr lang="en-US" dirty="0" smtClean="0"/>
              <a:t>Part of </a:t>
            </a:r>
            <a:r>
              <a:rPr lang="en-US" dirty="0" err="1" smtClean="0"/>
              <a:t>SparkSQL</a:t>
            </a:r>
            <a:endParaRPr lang="en-US" dirty="0" smtClean="0"/>
          </a:p>
          <a:p>
            <a:r>
              <a:rPr lang="en-US" dirty="0" smtClean="0"/>
              <a:t>Includes DDL (Data Definition Language) as well as SQL</a:t>
            </a:r>
          </a:p>
          <a:p>
            <a:r>
              <a:rPr lang="en-US" dirty="0" smtClean="0"/>
              <a:t>Makes many processing tasks very simple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749" y="84138"/>
            <a:ext cx="14478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589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CREATE TABLE </a:t>
            </a:r>
            <a:r>
              <a:rPr lang="en-US" dirty="0" err="1">
                <a:latin typeface="Lucida Console"/>
                <a:cs typeface="Lucida Console"/>
              </a:rPr>
              <a:t>page_view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viewTime</a:t>
            </a:r>
            <a:r>
              <a:rPr lang="en-US" dirty="0">
                <a:latin typeface="Lucida Console"/>
                <a:cs typeface="Lucida Console"/>
              </a:rPr>
              <a:t> INT, </a:t>
            </a:r>
            <a:r>
              <a:rPr lang="en-US" dirty="0" err="1">
                <a:latin typeface="Lucida Console"/>
                <a:cs typeface="Lucida Console"/>
              </a:rPr>
              <a:t>userid</a:t>
            </a:r>
            <a:r>
              <a:rPr lang="en-US" dirty="0">
                <a:latin typeface="Lucida Console"/>
                <a:cs typeface="Lucida Console"/>
              </a:rPr>
              <a:t> BIGINT,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         </a:t>
            </a:r>
            <a:r>
              <a:rPr lang="en-US" dirty="0" err="1">
                <a:latin typeface="Lucida Console"/>
                <a:cs typeface="Lucida Console"/>
              </a:rPr>
              <a:t>page_url</a:t>
            </a:r>
            <a:r>
              <a:rPr lang="en-US" dirty="0">
                <a:latin typeface="Lucida Console"/>
                <a:cs typeface="Lucida Console"/>
              </a:rPr>
              <a:t> STRING, </a:t>
            </a:r>
            <a:r>
              <a:rPr lang="en-US" dirty="0" err="1">
                <a:latin typeface="Lucida Console"/>
                <a:cs typeface="Lucida Console"/>
              </a:rPr>
              <a:t>referrer_url</a:t>
            </a:r>
            <a:r>
              <a:rPr lang="en-US" dirty="0">
                <a:latin typeface="Lucida Console"/>
                <a:cs typeface="Lucida Console"/>
              </a:rPr>
              <a:t> STRING,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         </a:t>
            </a:r>
            <a:r>
              <a:rPr lang="en-US" dirty="0" err="1">
                <a:latin typeface="Lucida Console"/>
                <a:cs typeface="Lucida Console"/>
              </a:rPr>
              <a:t>ip</a:t>
            </a:r>
            <a:r>
              <a:rPr lang="en-US" dirty="0">
                <a:latin typeface="Lucida Console"/>
                <a:cs typeface="Lucida Console"/>
              </a:rPr>
              <a:t> STRING COMMENT 'IP Address of the User')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COMMENT 'This is the page view table'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PARTITIONED BY(</a:t>
            </a:r>
            <a:r>
              <a:rPr lang="en-US" dirty="0" err="1">
                <a:latin typeface="Lucida Console"/>
                <a:cs typeface="Lucida Console"/>
              </a:rPr>
              <a:t>dt</a:t>
            </a:r>
            <a:r>
              <a:rPr lang="en-US" dirty="0">
                <a:latin typeface="Lucida Console"/>
                <a:cs typeface="Lucida Console"/>
              </a:rPr>
              <a:t> STRING, country STRING)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STORED AS SEQUENCEFILE;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LOAD DATA LOCAL INPATH /</a:t>
            </a:r>
            <a:r>
              <a:rPr lang="en-US" dirty="0" err="1">
                <a:latin typeface="Lucida Console"/>
                <a:cs typeface="Lucida Console"/>
              </a:rPr>
              <a:t>tmp</a:t>
            </a:r>
            <a:r>
              <a:rPr lang="en-US" dirty="0">
                <a:latin typeface="Lucida Console"/>
                <a:cs typeface="Lucida Console"/>
              </a:rPr>
              <a:t>/pv_2008-06-08_us.txt INTO TABLE </a:t>
            </a:r>
            <a:r>
              <a:rPr lang="en-US" dirty="0" err="1">
                <a:latin typeface="Lucida Console"/>
                <a:cs typeface="Lucida Console"/>
              </a:rPr>
              <a:t>page_view</a:t>
            </a:r>
            <a:r>
              <a:rPr lang="en-US" dirty="0">
                <a:latin typeface="Lucida Console"/>
                <a:cs typeface="Lucida Console"/>
              </a:rPr>
              <a:t> PARTITION(date='2008-06-08', country='US')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INSERT OVERWRITE TABLE </a:t>
            </a:r>
            <a:r>
              <a:rPr lang="en-US" dirty="0" err="1">
                <a:latin typeface="Lucida Console"/>
                <a:cs typeface="Lucida Console"/>
              </a:rPr>
              <a:t>xyz_com_page_views</a:t>
            </a: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SELECT </a:t>
            </a:r>
            <a:r>
              <a:rPr lang="en-US" dirty="0" err="1">
                <a:latin typeface="Lucida Console"/>
                <a:cs typeface="Lucida Console"/>
              </a:rPr>
              <a:t>page_views</a:t>
            </a:r>
            <a:r>
              <a:rPr lang="en-US" dirty="0">
                <a:latin typeface="Lucida Console"/>
                <a:cs typeface="Lucida Console"/>
              </a:rPr>
              <a:t>.*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FROM </a:t>
            </a:r>
            <a:r>
              <a:rPr lang="en-US" dirty="0" err="1">
                <a:latin typeface="Lucida Console"/>
                <a:cs typeface="Lucida Console"/>
              </a:rPr>
              <a:t>page_views</a:t>
            </a: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WHERE </a:t>
            </a:r>
            <a:r>
              <a:rPr lang="en-US" dirty="0" err="1">
                <a:latin typeface="Lucida Console"/>
                <a:cs typeface="Lucida Console"/>
              </a:rPr>
              <a:t>page_views.date</a:t>
            </a:r>
            <a:r>
              <a:rPr lang="en-US" dirty="0">
                <a:latin typeface="Lucida Console"/>
                <a:cs typeface="Lucida Console"/>
              </a:rPr>
              <a:t> &gt;= '2008-03-01' AND </a:t>
            </a:r>
            <a:r>
              <a:rPr lang="en-US" dirty="0" err="1">
                <a:latin typeface="Lucida Console"/>
                <a:cs typeface="Lucida Console"/>
              </a:rPr>
              <a:t>page_views.date</a:t>
            </a:r>
            <a:r>
              <a:rPr lang="en-US" dirty="0">
                <a:latin typeface="Lucida Console"/>
                <a:cs typeface="Lucida Console"/>
              </a:rPr>
              <a:t> &lt;= '2008-03-31' AND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</a:t>
            </a:r>
            <a:r>
              <a:rPr lang="en-US" dirty="0" err="1">
                <a:latin typeface="Lucida Console"/>
                <a:cs typeface="Lucida Console"/>
              </a:rPr>
              <a:t>page_views.referrer_url</a:t>
            </a:r>
            <a:r>
              <a:rPr lang="en-US" dirty="0">
                <a:latin typeface="Lucida Console"/>
                <a:cs typeface="Lucida Console"/>
              </a:rPr>
              <a:t> like '%</a:t>
            </a:r>
            <a:r>
              <a:rPr lang="en-US" dirty="0" err="1">
                <a:latin typeface="Lucida Console"/>
                <a:cs typeface="Lucida Console"/>
              </a:rPr>
              <a:t>xyz.com</a:t>
            </a:r>
            <a:r>
              <a:rPr lang="en-US" dirty="0">
                <a:latin typeface="Lucida Console"/>
                <a:cs typeface="Lucida Console"/>
              </a:rPr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1056312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Pig</a:t>
            </a:r>
            <a:br>
              <a:rPr lang="en-US" dirty="0" smtClean="0"/>
            </a:br>
            <a:r>
              <a:rPr lang="en-US" sz="2700" dirty="0" smtClean="0">
                <a:hlinkClick r:id="rId2"/>
              </a:rPr>
              <a:t>http://pig.apache.org</a:t>
            </a:r>
            <a:r>
              <a:rPr lang="en-US" sz="2700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Pig is a language for parsing, sorting, and working with data from HDFS</a:t>
            </a:r>
          </a:p>
          <a:p>
            <a:r>
              <a:rPr lang="en-US" dirty="0" smtClean="0"/>
              <a:t>Pig scripts are runnable on </a:t>
            </a:r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MapReduce</a:t>
            </a:r>
            <a:endParaRPr lang="en-US" dirty="0" smtClean="0"/>
          </a:p>
          <a:p>
            <a:r>
              <a:rPr lang="en-US" dirty="0" smtClean="0"/>
              <a:t>Very effective approach</a:t>
            </a:r>
          </a:p>
        </p:txBody>
      </p:sp>
    </p:spTree>
    <p:extLst>
      <p:ext uri="{BB962C8B-B14F-4D97-AF65-F5344CB8AC3E}">
        <p14:creationId xmlns:p14="http://schemas.microsoft.com/office/powerpoint/2010/main" val="1379889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 Latin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raw = LOAD '</a:t>
            </a:r>
            <a:r>
              <a:rPr lang="en-US" dirty="0" err="1">
                <a:latin typeface="Lucida Console"/>
                <a:cs typeface="Lucida Console"/>
              </a:rPr>
              <a:t>excite.log</a:t>
            </a:r>
            <a:r>
              <a:rPr lang="en-US" dirty="0">
                <a:latin typeface="Lucida Console"/>
                <a:cs typeface="Lucida Console"/>
              </a:rPr>
              <a:t>' USING </a:t>
            </a:r>
            <a:r>
              <a:rPr lang="en-US" dirty="0" err="1">
                <a:latin typeface="Lucida Console"/>
                <a:cs typeface="Lucida Console"/>
              </a:rPr>
              <a:t>PigStorage</a:t>
            </a:r>
            <a:r>
              <a:rPr lang="en-US" dirty="0">
                <a:latin typeface="Lucida Console"/>
                <a:cs typeface="Lucida Console"/>
              </a:rPr>
              <a:t>('\t') AS (user, time, query);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clean1 = FILTER raw BY </a:t>
            </a:r>
            <a:r>
              <a:rPr lang="en-US" dirty="0" err="1">
                <a:latin typeface="Lucida Console"/>
                <a:cs typeface="Lucida Console"/>
              </a:rPr>
              <a:t>org.apache.pig.tutorial.NonURLDetector</a:t>
            </a:r>
            <a:r>
              <a:rPr lang="en-US" dirty="0">
                <a:latin typeface="Lucida Console"/>
                <a:cs typeface="Lucida Console"/>
              </a:rPr>
              <a:t>(query);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clean2 = FOREACH clean1 GENERATE user, time, </a:t>
            </a:r>
            <a:r>
              <a:rPr lang="en-US" dirty="0" err="1">
                <a:latin typeface="Lucida Console"/>
                <a:cs typeface="Lucida Console"/>
              </a:rPr>
              <a:t>org.apache.pig.tutorial.ToLower</a:t>
            </a:r>
            <a:r>
              <a:rPr lang="en-US" dirty="0">
                <a:latin typeface="Lucida Console"/>
                <a:cs typeface="Lucida Console"/>
              </a:rPr>
              <a:t>(query) as query;</a:t>
            </a: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houred</a:t>
            </a:r>
            <a:r>
              <a:rPr lang="en-US" dirty="0">
                <a:latin typeface="Lucida Console"/>
                <a:cs typeface="Lucida Console"/>
              </a:rPr>
              <a:t> = FOREACH clean2 GENERATE user, </a:t>
            </a:r>
            <a:r>
              <a:rPr lang="en-US" dirty="0" err="1">
                <a:latin typeface="Lucida Console"/>
                <a:cs typeface="Lucida Console"/>
              </a:rPr>
              <a:t>org.apache.pig.tutorial.ExtractHour</a:t>
            </a:r>
            <a:r>
              <a:rPr lang="en-US" dirty="0">
                <a:latin typeface="Lucida Console"/>
                <a:cs typeface="Lucida Console"/>
              </a:rPr>
              <a:t>(time) as hour, query;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ngramed1 = FOREACH </a:t>
            </a:r>
            <a:r>
              <a:rPr lang="en-US" dirty="0" err="1">
                <a:latin typeface="Lucida Console"/>
                <a:cs typeface="Lucida Console"/>
              </a:rPr>
              <a:t>houred</a:t>
            </a:r>
            <a:r>
              <a:rPr lang="en-US" dirty="0">
                <a:latin typeface="Lucida Console"/>
                <a:cs typeface="Lucida Console"/>
              </a:rPr>
              <a:t> GENERATE user, hour, flatten(</a:t>
            </a:r>
            <a:r>
              <a:rPr lang="en-US" dirty="0" err="1">
                <a:latin typeface="Lucida Console"/>
                <a:cs typeface="Lucida Console"/>
              </a:rPr>
              <a:t>org.apache.pig.tutorial.NGramGenerator</a:t>
            </a:r>
            <a:r>
              <a:rPr lang="en-US" dirty="0">
                <a:latin typeface="Lucida Console"/>
                <a:cs typeface="Lucida Console"/>
              </a:rPr>
              <a:t>(query)) as </a:t>
            </a:r>
            <a:r>
              <a:rPr lang="en-US" dirty="0" err="1">
                <a:latin typeface="Lucida Console"/>
                <a:cs typeface="Lucida Console"/>
              </a:rPr>
              <a:t>ngram</a:t>
            </a:r>
            <a:r>
              <a:rPr lang="en-US" dirty="0"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ngramed2 = DISTINCT ngramed1;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hour_frequency1 = GROUP ngramed2 BY (</a:t>
            </a:r>
            <a:r>
              <a:rPr lang="en-US" dirty="0" err="1">
                <a:latin typeface="Lucida Console"/>
                <a:cs typeface="Lucida Console"/>
              </a:rPr>
              <a:t>ngram</a:t>
            </a:r>
            <a:r>
              <a:rPr lang="en-US" dirty="0">
                <a:latin typeface="Lucida Console"/>
                <a:cs typeface="Lucida Console"/>
              </a:rPr>
              <a:t>, hour);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hour_frequency2 = FOREACH hour_frequency1 GENERATE flatten($0), COUNT($1) as count;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uniq_frequency1 = GROUP hour_frequency2 BY group::</a:t>
            </a:r>
            <a:r>
              <a:rPr lang="en-US" dirty="0" err="1">
                <a:latin typeface="Lucida Console"/>
                <a:cs typeface="Lucida Console"/>
              </a:rPr>
              <a:t>ngram</a:t>
            </a:r>
            <a:r>
              <a:rPr lang="en-US" dirty="0"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uniq_frequency2 = FOREACH uniq_frequency1 GENERATE flatten($0), flatten(</a:t>
            </a:r>
            <a:r>
              <a:rPr lang="en-US" dirty="0" err="1">
                <a:latin typeface="Lucida Console"/>
                <a:cs typeface="Lucida Console"/>
              </a:rPr>
              <a:t>org.apache.pig.tutorial.ScoreGenerator</a:t>
            </a:r>
            <a:r>
              <a:rPr lang="en-US" dirty="0">
                <a:latin typeface="Lucida Console"/>
                <a:cs typeface="Lucida Console"/>
              </a:rPr>
              <a:t>($1));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uniq_frequency3 = FOREACH uniq_frequency2 GENERATE $1 as hour, $0 as </a:t>
            </a:r>
            <a:r>
              <a:rPr lang="en-US" dirty="0" err="1">
                <a:latin typeface="Lucida Console"/>
                <a:cs typeface="Lucida Console"/>
              </a:rPr>
              <a:t>ngram</a:t>
            </a:r>
            <a:r>
              <a:rPr lang="en-US" dirty="0">
                <a:latin typeface="Lucida Console"/>
                <a:cs typeface="Lucida Console"/>
              </a:rPr>
              <a:t>, $2 as score, $3 as count, $4 as mean;</a:t>
            </a: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filtered_uniq_frequency</a:t>
            </a:r>
            <a:r>
              <a:rPr lang="en-US" dirty="0">
                <a:latin typeface="Lucida Console"/>
                <a:cs typeface="Lucida Console"/>
              </a:rPr>
              <a:t> = FILTER uniq_frequency3 BY score &gt; 2.0;</a:t>
            </a: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ordered_uniq_frequency</a:t>
            </a:r>
            <a:r>
              <a:rPr lang="en-US" dirty="0">
                <a:latin typeface="Lucida Console"/>
                <a:cs typeface="Lucida Console"/>
              </a:rPr>
              <a:t> = ORDER </a:t>
            </a:r>
            <a:r>
              <a:rPr lang="en-US" dirty="0" err="1">
                <a:latin typeface="Lucida Console"/>
                <a:cs typeface="Lucida Console"/>
              </a:rPr>
              <a:t>filtered_uniq_frequency</a:t>
            </a:r>
            <a:r>
              <a:rPr lang="en-US" dirty="0">
                <a:latin typeface="Lucida Console"/>
                <a:cs typeface="Lucida Console"/>
              </a:rPr>
              <a:t> BY (hour, score);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STORE </a:t>
            </a:r>
            <a:r>
              <a:rPr lang="en-US" dirty="0" err="1">
                <a:latin typeface="Lucida Console"/>
                <a:cs typeface="Lucida Console"/>
              </a:rPr>
              <a:t>ordered_uniq_frequency</a:t>
            </a:r>
            <a:r>
              <a:rPr lang="en-US" dirty="0">
                <a:latin typeface="Lucida Console"/>
                <a:cs typeface="Lucida Console"/>
              </a:rPr>
              <a:t> INTO '/</a:t>
            </a:r>
            <a:r>
              <a:rPr lang="en-US" dirty="0" err="1">
                <a:latin typeface="Lucida Console"/>
                <a:cs typeface="Lucida Console"/>
              </a:rPr>
              <a:t>tmp</a:t>
            </a:r>
            <a:r>
              <a:rPr lang="en-US" dirty="0">
                <a:latin typeface="Lucida Console"/>
                <a:cs typeface="Lucida Console"/>
              </a:rPr>
              <a:t>/tutorial-results' USING </a:t>
            </a:r>
            <a:r>
              <a:rPr lang="en-US" dirty="0" err="1">
                <a:latin typeface="Lucida Console"/>
                <a:cs typeface="Lucida Console"/>
              </a:rPr>
              <a:t>PigStorage</a:t>
            </a:r>
            <a:r>
              <a:rPr lang="en-US" dirty="0">
                <a:latin typeface="Lucida Console"/>
                <a:cs typeface="Lucida Console"/>
              </a:rPr>
              <a:t>(); 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50617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3000"/>
            <a:ext cx="74549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35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4677</TotalTime>
  <Words>619</Words>
  <Application>Microsoft Macintosh PowerPoint</Application>
  <PresentationFormat>On-screen Show (4:3)</PresentationFormat>
  <Paragraphs>101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Cloud Computing and Big Data  Hadoop Adjuncts and Extras</vt:lpstr>
      <vt:lpstr>Hadoop related projects at Apache</vt:lpstr>
      <vt:lpstr>Apache Ambari http://ambari.apache.org </vt:lpstr>
      <vt:lpstr>Apache HBase</vt:lpstr>
      <vt:lpstr>Apache Hive http://hive.apache.org </vt:lpstr>
      <vt:lpstr>Hive example</vt:lpstr>
      <vt:lpstr>Apache Pig http://pig.apache.org </vt:lpstr>
      <vt:lpstr>Pig Latin example</vt:lpstr>
      <vt:lpstr>PowerPoint Presentation</vt:lpstr>
      <vt:lpstr>Apache Mahout http://mahout.apache.org </vt:lpstr>
      <vt:lpstr>e.g. Recommender</vt:lpstr>
      <vt:lpstr>Apache Chukwa  http://chukwa.apache.org </vt:lpstr>
      <vt:lpstr>Spark</vt:lpstr>
      <vt:lpstr>Apache Tez http://tez.apache.org </vt:lpstr>
      <vt:lpstr>Tez </vt:lpstr>
      <vt:lpstr>Apache Avro</vt:lpstr>
      <vt:lpstr>Apache Parquet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412</cp:revision>
  <dcterms:created xsi:type="dcterms:W3CDTF">2012-03-07T10:41:54Z</dcterms:created>
  <dcterms:modified xsi:type="dcterms:W3CDTF">2017-08-22T09:17:59Z</dcterms:modified>
</cp:coreProperties>
</file>