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raig" userId="397bb13127774996" providerId="LiveId" clId="{BCADD76E-B745-4F94-9FF5-18EF75262C98}"/>
    <pc:docChg chg="undo custSel modSld">
      <pc:chgData name="David Craig" userId="397bb13127774996" providerId="LiveId" clId="{BCADD76E-B745-4F94-9FF5-18EF75262C98}" dt="2023-05-30T09:21:26.959" v="66" actId="1076"/>
      <pc:docMkLst>
        <pc:docMk/>
      </pc:docMkLst>
      <pc:sldChg chg="modSp mod">
        <pc:chgData name="David Craig" userId="397bb13127774996" providerId="LiveId" clId="{BCADD76E-B745-4F94-9FF5-18EF75262C98}" dt="2023-05-30T08:58:34.767" v="26" actId="6549"/>
        <pc:sldMkLst>
          <pc:docMk/>
          <pc:sldMk cId="4127756533" sldId="256"/>
        </pc:sldMkLst>
        <pc:spChg chg="mod">
          <ac:chgData name="David Craig" userId="397bb13127774996" providerId="LiveId" clId="{BCADD76E-B745-4F94-9FF5-18EF75262C98}" dt="2023-05-30T08:58:34.767" v="26" actId="6549"/>
          <ac:spMkLst>
            <pc:docMk/>
            <pc:sldMk cId="4127756533" sldId="256"/>
            <ac:spMk id="3" creationId="{B5AB8CCD-AF23-B883-AFEB-B3E1E6C9C93D}"/>
          </ac:spMkLst>
        </pc:spChg>
      </pc:sldChg>
      <pc:sldChg chg="modSp mod">
        <pc:chgData name="David Craig" userId="397bb13127774996" providerId="LiveId" clId="{BCADD76E-B745-4F94-9FF5-18EF75262C98}" dt="2023-05-30T09:21:26.959" v="66" actId="1076"/>
        <pc:sldMkLst>
          <pc:docMk/>
          <pc:sldMk cId="1147655489" sldId="257"/>
        </pc:sldMkLst>
        <pc:spChg chg="mod">
          <ac:chgData name="David Craig" userId="397bb13127774996" providerId="LiveId" clId="{BCADD76E-B745-4F94-9FF5-18EF75262C98}" dt="2023-05-30T09:20:21.868" v="63" actId="20577"/>
          <ac:spMkLst>
            <pc:docMk/>
            <pc:sldMk cId="1147655489" sldId="257"/>
            <ac:spMk id="2" creationId="{AC2F0EB0-BA70-198E-250E-87AE0ADC1CF0}"/>
          </ac:spMkLst>
        </pc:spChg>
        <pc:spChg chg="mod">
          <ac:chgData name="David Craig" userId="397bb13127774996" providerId="LiveId" clId="{BCADD76E-B745-4F94-9FF5-18EF75262C98}" dt="2023-05-30T09:11:48.833" v="54" actId="20577"/>
          <ac:spMkLst>
            <pc:docMk/>
            <pc:sldMk cId="1147655489" sldId="257"/>
            <ac:spMk id="3" creationId="{94E86C00-4D54-ABEE-B3D5-8A578FB9318A}"/>
          </ac:spMkLst>
        </pc:spChg>
        <pc:spChg chg="mod">
          <ac:chgData name="David Craig" userId="397bb13127774996" providerId="LiveId" clId="{BCADD76E-B745-4F94-9FF5-18EF75262C98}" dt="2023-05-30T08:37:46.231" v="10" actId="1076"/>
          <ac:spMkLst>
            <pc:docMk/>
            <pc:sldMk cId="1147655489" sldId="257"/>
            <ac:spMk id="24" creationId="{23CD4C4D-12D3-3218-EDFF-96D6D48EB3D8}"/>
          </ac:spMkLst>
        </pc:spChg>
        <pc:picChg chg="mod">
          <ac:chgData name="David Craig" userId="397bb13127774996" providerId="LiveId" clId="{BCADD76E-B745-4F94-9FF5-18EF75262C98}" dt="2023-05-30T09:21:26.959" v="66" actId="1076"/>
          <ac:picMkLst>
            <pc:docMk/>
            <pc:sldMk cId="1147655489" sldId="257"/>
            <ac:picMk id="20" creationId="{5FDEA6F5-1AE9-E5D2-6B0C-7C6056C9A407}"/>
          </ac:picMkLst>
        </pc:picChg>
        <pc:picChg chg="mod">
          <ac:chgData name="David Craig" userId="397bb13127774996" providerId="LiveId" clId="{BCADD76E-B745-4F94-9FF5-18EF75262C98}" dt="2023-05-30T09:21:23.630" v="65" actId="14100"/>
          <ac:picMkLst>
            <pc:docMk/>
            <pc:sldMk cId="1147655489" sldId="257"/>
            <ac:picMk id="22" creationId="{7F3B299A-4DC8-BFEB-9D7D-638979A65A25}"/>
          </ac:picMkLst>
        </pc:picChg>
      </pc:sldChg>
      <pc:sldChg chg="modSp mod">
        <pc:chgData name="David Craig" userId="397bb13127774996" providerId="LiveId" clId="{BCADD76E-B745-4F94-9FF5-18EF75262C98}" dt="2023-05-30T09:20:34.592" v="64"/>
        <pc:sldMkLst>
          <pc:docMk/>
          <pc:sldMk cId="3302793088" sldId="258"/>
        </pc:sldMkLst>
        <pc:spChg chg="mod">
          <ac:chgData name="David Craig" userId="397bb13127774996" providerId="LiveId" clId="{BCADD76E-B745-4F94-9FF5-18EF75262C98}" dt="2023-05-30T08:54:43.907" v="23" actId="20577"/>
          <ac:spMkLst>
            <pc:docMk/>
            <pc:sldMk cId="3302793088" sldId="258"/>
            <ac:spMk id="3" creationId="{A21F5A87-C15E-E39E-63DE-533FBAF9AF4F}"/>
          </ac:spMkLst>
        </pc:spChg>
        <pc:spChg chg="mod">
          <ac:chgData name="David Craig" userId="397bb13127774996" providerId="LiveId" clId="{BCADD76E-B745-4F94-9FF5-18EF75262C98}" dt="2023-05-30T09:20:34.592" v="64"/>
          <ac:spMkLst>
            <pc:docMk/>
            <pc:sldMk cId="3302793088" sldId="258"/>
            <ac:spMk id="4" creationId="{C9860BC1-0708-B923-1690-EC22CAE02D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72251-23FB-4A45-8B86-A0BA86F28BED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E54BB-EAA1-44F4-8372-62E60D742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57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Maximise distance between mean, minimise the scatter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E54BB-EAA1-44F4-8372-62E60D7427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32FC-11C4-CEE8-43BF-24DDFB3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F6CCA-CEF0-8475-D157-15E75C5B1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9E02-FA7F-9ED8-C024-34B02FB7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7FE0-AFCB-C8B3-41D7-F7781792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0D09-B7EE-82F5-15F5-2D8A06B4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87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CAB8-5F68-3540-1ADE-6AAA42BB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20B39-0D79-9AC8-9D7B-74A184277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D382-2B26-5AAC-3A5F-90CC2F56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C438-0D9D-5EA8-79A9-598BF8D8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A20A-001F-1E7F-2A4E-70BCE0C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47D85-8C2C-86DF-6019-4D553B249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FAE90-5187-2850-5022-23BEAE32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FEF9-C4C8-17C2-8C59-7882B79A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6286-9023-7126-1C62-65BF0A35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1E0C-FC1F-2838-04C7-80D7B380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13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DF2C-CCA5-1DFE-8628-CAF66C7B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7B36-F69D-82C7-ED47-C0F55C93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4AC39-7622-0A2E-82EF-C96DD885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D9D6-6A07-D6A6-13E4-6DB5825A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3A47-50BD-6741-12EF-79C02B18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25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3E25-A860-DBDD-E4EA-35AFA0CF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5AC60-67DD-2D7D-4448-6835F2F8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457C-D615-6318-A2C4-79860469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B19B-58E2-F000-1DAF-95FAA1E5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BE84-56A6-268B-0936-F79BF67D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9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FE6B-77E8-AA04-DA6F-30BE72DC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119B-298E-B9B4-F543-EB18DE85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3E40E-23D2-5B3F-D456-4D55C6C4A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28D1D-E3BF-DF0F-19E8-0F86B8A2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0DD0-7410-5F26-E33E-F3E65F31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25C8-7D9C-5692-B5F3-E763A2AA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7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2623-8056-55CA-0332-6FAD40D7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8CDB-51E2-D1B2-30A1-AD8C5D7B3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EC9C1-A4A0-E691-0D0F-5E2958690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65D6D-542C-151A-FF35-41C419643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550A0-EC65-DE9C-6FEE-73A3A25D2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723DA-686B-1D31-3894-327D4486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297C7-E112-5B39-A0F5-A54E9CD1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79D15-58EF-F135-B0BD-02863EC0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25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5B9F-B4CA-C675-A691-C81A1BDE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A87A8-0CFD-06E5-3AE1-2D9B4ECB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89D55-9436-8607-384B-201E8D57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46A70-5C48-3674-A72E-E2DA228A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28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0AD2D-01D1-6D24-B287-80929EDB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0F808-F390-9E99-0349-BD96C8B4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5CFAB-00BB-B30F-6F5C-5854CA17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9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40BB-1011-AA68-CE00-48850858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82A9-9E2F-8A0D-04B9-D933B3B7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4AD28-17DE-2476-660A-6456C3C5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C518-2F71-DB48-4E16-8B8FCE36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7093-6815-5520-238D-26176AE8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C4BE-2272-5202-7283-973802E2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53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7F00-5A7F-E540-41DD-740E74FB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0F727-1535-E36C-1AA6-29F40762C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D3F95-0DB1-984E-A548-981C8EB3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2FB3F-E879-4920-35E4-09079AEB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3ED-E3C0-4F6E-B721-18D811C4EB20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4DC4-2119-5C9D-20F2-E040376C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920B2-22AF-7B67-A226-8151C85B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0CE4-900E-3C23-0B01-F26B3B95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F319-1137-E25C-65D2-E26B7442B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DBA5-B989-CEB5-1041-607A09F34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3ED-E3C0-4F6E-B721-18D811C4EB20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2B4C-3D60-4BDE-FC37-71255EAB6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D598-FADD-3287-7673-E9BD3728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0AB98-15EE-4B01-89BB-C6A0A13E1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5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E413-9C97-ED51-3282-0143FB161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2172"/>
            <a:ext cx="9144000" cy="916053"/>
          </a:xfrm>
        </p:spPr>
        <p:txBody>
          <a:bodyPr/>
          <a:lstStyle/>
          <a:p>
            <a:r>
              <a:rPr lang="en-GB" dirty="0"/>
              <a:t>Linear Discriminant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B8CCD-AF23-B883-AFEB-B3E1E6C9C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9775"/>
            <a:ext cx="9144000" cy="1655762"/>
          </a:xfrm>
        </p:spPr>
        <p:txBody>
          <a:bodyPr/>
          <a:lstStyle/>
          <a:p>
            <a:r>
              <a:rPr lang="en-GB" dirty="0"/>
              <a:t>it’s just comparing apples to oranges…</a:t>
            </a:r>
          </a:p>
        </p:txBody>
      </p:sp>
      <p:pic>
        <p:nvPicPr>
          <p:cNvPr id="1026" name="Picture 2" descr="What Does &quot;Apples and Oranges&quot; Mean? - Synonym">
            <a:extLst>
              <a:ext uri="{FF2B5EF4-FFF2-40B4-BE49-F238E27FC236}">
                <a16:creationId xmlns:a16="http://schemas.microsoft.com/office/drawing/2014/main" id="{CD7994AD-54CC-D44B-3DBB-79D871A3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34" y="2058225"/>
            <a:ext cx="3624331" cy="247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5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0EB0-BA70-198E-250E-87AE0ADC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08"/>
            <a:ext cx="10515600" cy="63632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What is Linear Discriminant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6C00-4D54-ABEE-B3D5-8A578FB9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5" y="551683"/>
            <a:ext cx="12126685" cy="203412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+mj-lt"/>
              </a:rPr>
              <a:t>Supervised Statistical Method for reducing dimensionality and classifying variables in a data set.</a:t>
            </a:r>
          </a:p>
          <a:p>
            <a:r>
              <a:rPr lang="en-GB" sz="2000" dirty="0">
                <a:latin typeface="+mj-lt"/>
              </a:rPr>
              <a:t>Dimensionality </a:t>
            </a:r>
          </a:p>
          <a:p>
            <a:pPr marL="0" indent="0">
              <a:buNone/>
            </a:pPr>
            <a:r>
              <a:rPr lang="en-GB" sz="2000" dirty="0">
                <a:latin typeface="+mj-lt"/>
              </a:rPr>
              <a:t>- refers to the number of features or variables in a dataset.</a:t>
            </a:r>
          </a:p>
          <a:p>
            <a:pPr>
              <a:buFontTx/>
              <a:buChar char="-"/>
            </a:pPr>
            <a:r>
              <a:rPr lang="en-GB" sz="2000" dirty="0">
                <a:latin typeface="+mj-lt"/>
              </a:rPr>
              <a:t>describes the number of dimensions required to describe a data point.</a:t>
            </a:r>
          </a:p>
          <a:p>
            <a:pPr marL="0" indent="0">
              <a:buNone/>
            </a:pPr>
            <a:r>
              <a:rPr lang="en-GB" sz="2000" dirty="0">
                <a:latin typeface="+mj-lt"/>
              </a:rPr>
              <a:t>i.e. - for fruit - colour, weight, diameter</a:t>
            </a:r>
          </a:p>
          <a:p>
            <a:pPr marL="0" indent="0">
              <a:buNone/>
            </a:pPr>
            <a:endParaRPr lang="en-GB" sz="2000" dirty="0">
              <a:latin typeface="+mj-lt"/>
            </a:endParaRPr>
          </a:p>
          <a:p>
            <a:pPr marL="0" indent="0">
              <a:buNone/>
            </a:pPr>
            <a:endParaRPr lang="en-GB" sz="2000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BA5184-0C2B-98FD-966D-165CF36B989D}"/>
              </a:ext>
            </a:extLst>
          </p:cNvPr>
          <p:cNvSpPr txBox="1">
            <a:spLocks/>
          </p:cNvSpPr>
          <p:nvPr/>
        </p:nvSpPr>
        <p:spPr>
          <a:xfrm>
            <a:off x="1" y="5840939"/>
            <a:ext cx="12192000" cy="1017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+mj-lt"/>
              </a:rPr>
              <a:t>Why would we want to reduce dimensionality?</a:t>
            </a:r>
          </a:p>
          <a:p>
            <a:pPr marL="0" indent="0">
              <a:buNone/>
            </a:pPr>
            <a:r>
              <a:rPr lang="en-GB" sz="2000" b="0" i="0" dirty="0">
                <a:effectLst/>
                <a:latin typeface="+mj-lt"/>
              </a:rPr>
              <a:t>Reducing dimensionality can be beneficial as it helps simplify the data, remove noise or redundant features, and improve computational efficiency.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DEA6F5-1AE9-E5D2-6B0C-7C6056C9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01" y="2919109"/>
            <a:ext cx="3311099" cy="10170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3B299A-4DC8-BFEB-9D7D-638979A65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5" y="2466158"/>
            <a:ext cx="8527442" cy="33747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CD4C4D-12D3-3218-EDFF-96D6D48EB3D8}"/>
              </a:ext>
            </a:extLst>
          </p:cNvPr>
          <p:cNvSpPr txBox="1"/>
          <p:nvPr/>
        </p:nvSpPr>
        <p:spPr>
          <a:xfrm>
            <a:off x="6738416" y="5755601"/>
            <a:ext cx="61304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effectLst/>
                <a:latin typeface="+mj-lt"/>
              </a:rPr>
              <a:t>discriminant</a:t>
            </a:r>
            <a:r>
              <a:rPr lang="en-GB" sz="1600" b="1" dirty="0">
                <a:latin typeface="+mj-lt"/>
              </a:rPr>
              <a:t> function</a:t>
            </a:r>
            <a:r>
              <a:rPr lang="pl-PL" sz="1600" b="1" i="0" dirty="0">
                <a:effectLst/>
                <a:latin typeface="+mj-lt"/>
              </a:rPr>
              <a:t> = </a:t>
            </a:r>
            <a:r>
              <a:rPr lang="en-GB" sz="1600" b="1" i="0" dirty="0" err="1">
                <a:effectLst/>
                <a:latin typeface="+mj-lt"/>
              </a:rPr>
              <a:t>coeff</a:t>
            </a:r>
            <a:r>
              <a:rPr lang="pl-PL" sz="1600" b="1" i="0" dirty="0">
                <a:effectLst/>
                <a:latin typeface="+mj-lt"/>
              </a:rPr>
              <a:t>0 + </a:t>
            </a:r>
            <a:r>
              <a:rPr lang="en-GB" sz="1600" b="1" i="0" dirty="0" err="1">
                <a:effectLst/>
                <a:latin typeface="+mj-lt"/>
              </a:rPr>
              <a:t>coeff</a:t>
            </a:r>
            <a:r>
              <a:rPr lang="en-GB" sz="1600" b="1" i="0" dirty="0">
                <a:effectLst/>
                <a:latin typeface="+mj-lt"/>
              </a:rPr>
              <a:t> </a:t>
            </a:r>
            <a:r>
              <a:rPr lang="pl-PL" sz="1600" b="1" i="0" dirty="0">
                <a:effectLst/>
                <a:latin typeface="+mj-lt"/>
              </a:rPr>
              <a:t>1 * </a:t>
            </a:r>
            <a:r>
              <a:rPr lang="en-GB" sz="1600" b="1" i="0" dirty="0">
                <a:effectLst/>
                <a:latin typeface="+mj-lt"/>
              </a:rPr>
              <a:t>var</a:t>
            </a:r>
            <a:r>
              <a:rPr lang="pl-PL" sz="1600" b="1" i="0" dirty="0">
                <a:effectLst/>
                <a:latin typeface="+mj-lt"/>
              </a:rPr>
              <a:t>1 + </a:t>
            </a:r>
            <a:r>
              <a:rPr lang="en-GB" sz="1600" b="1" i="0" dirty="0" err="1">
                <a:effectLst/>
                <a:latin typeface="+mj-lt"/>
              </a:rPr>
              <a:t>coeff</a:t>
            </a:r>
            <a:r>
              <a:rPr lang="en-GB" sz="1600" b="1" i="0" dirty="0">
                <a:effectLst/>
                <a:latin typeface="+mj-lt"/>
              </a:rPr>
              <a:t> </a:t>
            </a:r>
            <a:r>
              <a:rPr lang="pl-PL" sz="1600" b="1" i="0" dirty="0">
                <a:effectLst/>
                <a:latin typeface="+mj-lt"/>
              </a:rPr>
              <a:t>2 * </a:t>
            </a:r>
            <a:r>
              <a:rPr lang="en-GB" sz="1600" b="1" i="0" dirty="0">
                <a:effectLst/>
                <a:latin typeface="+mj-lt"/>
              </a:rPr>
              <a:t>var</a:t>
            </a:r>
            <a:r>
              <a:rPr lang="pl-PL" sz="1600" b="1" i="0" dirty="0">
                <a:effectLst/>
                <a:latin typeface="+mj-lt"/>
              </a:rPr>
              <a:t>2</a:t>
            </a:r>
            <a:endParaRPr lang="en-GB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765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5A87-C15E-E39E-63DE-533FBAF9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242"/>
            <a:ext cx="10515600" cy="5153672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>
                <a:latin typeface="+mj-lt"/>
              </a:rPr>
              <a:t>Strengths</a:t>
            </a:r>
          </a:p>
          <a:p>
            <a:pPr>
              <a:buFontTx/>
              <a:buChar char="-"/>
            </a:pPr>
            <a:r>
              <a:rPr lang="en-GB" sz="2200" b="0" i="0" dirty="0">
                <a:effectLst/>
                <a:latin typeface="+mj-lt"/>
              </a:rPr>
              <a:t>compress the data into a lower-dimensional space, making it easier to visualize and analyse.</a:t>
            </a:r>
          </a:p>
          <a:p>
            <a:pPr>
              <a:buFontTx/>
              <a:buChar char="-"/>
            </a:pPr>
            <a:r>
              <a:rPr lang="en-GB" sz="2200" dirty="0">
                <a:latin typeface="+mj-lt"/>
              </a:rPr>
              <a:t>can perform classification on more than one class</a:t>
            </a:r>
          </a:p>
          <a:p>
            <a:pPr marL="0" indent="0">
              <a:buNone/>
            </a:pPr>
            <a:endParaRPr lang="en-GB" sz="2200" dirty="0">
              <a:latin typeface="+mj-lt"/>
            </a:endParaRPr>
          </a:p>
          <a:p>
            <a:r>
              <a:rPr lang="en-GB" sz="2200" dirty="0">
                <a:latin typeface="+mj-lt"/>
              </a:rPr>
              <a:t>Weaknesses</a:t>
            </a:r>
          </a:p>
          <a:p>
            <a:pPr marL="0" indent="0">
              <a:buNone/>
            </a:pPr>
            <a:r>
              <a:rPr lang="en-GB" sz="2200" b="0" i="0" dirty="0">
                <a:effectLst/>
                <a:latin typeface="+mj-lt"/>
              </a:rPr>
              <a:t>- If the relationship is highly nonlinear, LDA may not capture patterns in the data and may result in suboptimal classification.</a:t>
            </a:r>
          </a:p>
          <a:p>
            <a:pPr>
              <a:buFontTx/>
              <a:buChar char="-"/>
            </a:pPr>
            <a:r>
              <a:rPr lang="en-GB" sz="2200" b="0" i="0" dirty="0">
                <a:effectLst/>
                <a:latin typeface="+mj-lt"/>
              </a:rPr>
              <a:t>assumes that the number of samples in each class is roughly equal.</a:t>
            </a:r>
          </a:p>
          <a:p>
            <a:pPr marL="0" indent="0">
              <a:buNone/>
            </a:pPr>
            <a:endParaRPr lang="en-GB" sz="22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GB" sz="2200" dirty="0">
                <a:latin typeface="+mj-lt"/>
              </a:rPr>
              <a:t>Example: </a:t>
            </a:r>
          </a:p>
          <a:p>
            <a:pPr marL="0" indent="0">
              <a:buNone/>
            </a:pPr>
            <a:r>
              <a:rPr lang="en-GB" sz="2200" b="0" i="0" dirty="0">
                <a:effectLst/>
                <a:latin typeface="+mj-lt"/>
              </a:rPr>
              <a:t>Medical Diagnostics, </a:t>
            </a:r>
          </a:p>
          <a:p>
            <a:pPr marL="0" indent="0">
              <a:buNone/>
            </a:pPr>
            <a:r>
              <a:rPr lang="en-GB" sz="2200" b="0" i="0" dirty="0">
                <a:effectLst/>
                <a:latin typeface="+mj-lt"/>
              </a:rPr>
              <a:t>have medical records relating to variables such as clinical measurements such as blood pressure, cholesterol levels, body mass index (BMI) and disease diagnosis. </a:t>
            </a:r>
          </a:p>
          <a:p>
            <a:pPr marL="0" indent="0">
              <a:buNone/>
            </a:pPr>
            <a:r>
              <a:rPr lang="en-GB" sz="2200" b="0" i="0" dirty="0">
                <a:effectLst/>
                <a:latin typeface="+mj-lt"/>
              </a:rPr>
              <a:t>we can find a linear combination of the clinical measurements that best separates the patients with the disease from those without it. </a:t>
            </a:r>
          </a:p>
          <a:p>
            <a:endParaRPr lang="en-GB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860BC1-0708-B923-1690-EC22CAE0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08"/>
            <a:ext cx="10515600" cy="63632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What is Linear Discriminant Analysis?</a:t>
            </a:r>
          </a:p>
        </p:txBody>
      </p:sp>
    </p:spTree>
    <p:extLst>
      <p:ext uri="{BB962C8B-B14F-4D97-AF65-F5344CB8AC3E}">
        <p14:creationId xmlns:p14="http://schemas.microsoft.com/office/powerpoint/2010/main" val="330279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250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Linear Discriminant Analysis</vt:lpstr>
      <vt:lpstr>What is Linear Discriminant Analysis?</vt:lpstr>
      <vt:lpstr>What is Linear Discriminant Analysis?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</dc:title>
  <dc:creator>David Craig</dc:creator>
  <cp:lastModifiedBy>David Craig</cp:lastModifiedBy>
  <cp:revision>1</cp:revision>
  <dcterms:created xsi:type="dcterms:W3CDTF">2023-05-29T15:38:46Z</dcterms:created>
  <dcterms:modified xsi:type="dcterms:W3CDTF">2023-05-30T09:21:32Z</dcterms:modified>
</cp:coreProperties>
</file>