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1"/>
  </p:notesMasterIdLst>
  <p:sldIdLst>
    <p:sldId id="256" r:id="rId2"/>
    <p:sldId id="257" r:id="rId3"/>
    <p:sldId id="259" r:id="rId4"/>
    <p:sldId id="270" r:id="rId5"/>
    <p:sldId id="271" r:id="rId6"/>
    <p:sldId id="260" r:id="rId7"/>
    <p:sldId id="273" r:id="rId8"/>
    <p:sldId id="276" r:id="rId9"/>
    <p:sldId id="284" r:id="rId10"/>
    <p:sldId id="275" r:id="rId11"/>
    <p:sldId id="277" r:id="rId12"/>
    <p:sldId id="279" r:id="rId13"/>
    <p:sldId id="280" r:id="rId14"/>
    <p:sldId id="278" r:id="rId15"/>
    <p:sldId id="266" r:id="rId16"/>
    <p:sldId id="281" r:id="rId17"/>
    <p:sldId id="283"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3C76A1-8686-4918-B30B-1B4D1D34B523}" v="27" dt="2023-06-12T19:00:14.428"/>
    <p1510:client id="{33E821F5-1A91-4580-8050-CEC4D2338AC2}" v="22" dt="2023-06-10T19:09:11.709"/>
    <p1510:client id="{BE44034F-CE3B-4CCC-85FA-38DE465EE19E}" v="2" dt="2023-06-12T16:30:10.7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546" autoAdjust="0"/>
    <p:restoredTop sz="90204"/>
  </p:normalViewPr>
  <p:slideViewPr>
    <p:cSldViewPr snapToGrid="0">
      <p:cViewPr varScale="1">
        <p:scale>
          <a:sx n="101" d="100"/>
          <a:sy n="101" d="100"/>
        </p:scale>
        <p:origin x="224"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32E92E-F5F8-794D-9FE6-457470AEB05D}" type="datetimeFigureOut">
              <a:rPr lang="en-US" smtClean="0"/>
              <a:t>6/13/23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45294-4398-5E40-8F2D-4AC19C4E6D64}" type="slidenum">
              <a:rPr lang="en-US" smtClean="0"/>
              <a:t>‹#›</a:t>
            </a:fld>
            <a:endParaRPr lang="en-US"/>
          </a:p>
        </p:txBody>
      </p:sp>
    </p:spTree>
    <p:extLst>
      <p:ext uri="{BB962C8B-B14F-4D97-AF65-F5344CB8AC3E}">
        <p14:creationId xmlns:p14="http://schemas.microsoft.com/office/powerpoint/2010/main" val="377842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Appears to be a weak learner.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Unlike logistic regression and support vector machines, decision trees are easy to audit, which is important for business applications.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rPr>
              <a:t>A decision tree is a non-parametric supervised learning algorithm, which is utilized for both classification and regression tasks. It has a hierarchical, tree structure, which consists of a root node, branches, internal nodes and leaf nodes.</a:t>
            </a:r>
            <a:endParaRPr lang="en-US" dirty="0"/>
          </a:p>
          <a:p>
            <a:endParaRPr lang="en-US" dirty="0"/>
          </a:p>
        </p:txBody>
      </p:sp>
      <p:sp>
        <p:nvSpPr>
          <p:cNvPr id="4" name="Slide Number Placeholder 3"/>
          <p:cNvSpPr>
            <a:spLocks noGrp="1"/>
          </p:cNvSpPr>
          <p:nvPr>
            <p:ph type="sldNum" sz="quarter" idx="5"/>
          </p:nvPr>
        </p:nvSpPr>
        <p:spPr/>
        <p:txBody>
          <a:bodyPr/>
          <a:lstStyle/>
          <a:p>
            <a:fld id="{A03E12EA-4AE8-BA47-9AFD-F281F1C7B0CF}" type="slidenum">
              <a:rPr lang="en-US" smtClean="0"/>
              <a:t>11</a:t>
            </a:fld>
            <a:endParaRPr lang="en-US"/>
          </a:p>
        </p:txBody>
      </p:sp>
    </p:spTree>
    <p:extLst>
      <p:ext uri="{BB962C8B-B14F-4D97-AF65-F5344CB8AC3E}">
        <p14:creationId xmlns:p14="http://schemas.microsoft.com/office/powerpoint/2010/main" val="1589325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3E12EA-4AE8-BA47-9AFD-F281F1C7B0CF}" type="slidenum">
              <a:rPr lang="en-US" smtClean="0"/>
              <a:t>12</a:t>
            </a:fld>
            <a:endParaRPr lang="en-US"/>
          </a:p>
        </p:txBody>
      </p:sp>
    </p:spTree>
    <p:extLst>
      <p:ext uri="{BB962C8B-B14F-4D97-AF65-F5344CB8AC3E}">
        <p14:creationId xmlns:p14="http://schemas.microsoft.com/office/powerpoint/2010/main" val="4285954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6/13/23</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96350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6/13/23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53868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6/13/23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9829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6/13/23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524935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6/13/23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90692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6/13/23</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46104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6/13/23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802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6/13/23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80208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6/13/23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65298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6/13/23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2726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6/13/23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044028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6/13/23</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3414587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cdc.gov/heartdisease/facts.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4432/C52P4X" TargetMode="External"/><Relationship Id="rId2" Type="http://schemas.openxmlformats.org/officeDocument/2006/relationships/hyperlink" Target="https://www.kaggle.com/datasets/rishidamarla/heart-disease-predi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ublic.tableau.com/views/Project4-6-12-2023/Dashboard5?:language=en-US&amp;publish=yes&amp;:display_count=n&amp;:origin=viz_share_link"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9760-CBAF-51CE-6DE3-AADFA920C6B5}"/>
              </a:ext>
            </a:extLst>
          </p:cNvPr>
          <p:cNvSpPr>
            <a:spLocks noGrp="1"/>
          </p:cNvSpPr>
          <p:nvPr>
            <p:ph type="ctrTitle"/>
          </p:nvPr>
        </p:nvSpPr>
        <p:spPr>
          <a:xfrm>
            <a:off x="6047980" y="1030406"/>
            <a:ext cx="5068121" cy="3506879"/>
          </a:xfrm>
        </p:spPr>
        <p:txBody>
          <a:bodyPr anchor="ctr">
            <a:normAutofit fontScale="90000"/>
          </a:bodyPr>
          <a:lstStyle/>
          <a:p>
            <a:pPr algn="l"/>
            <a:r>
              <a:rPr lang="en-US" dirty="0"/>
              <a:t>Using Machine Learning to Predict Heart Disease</a:t>
            </a:r>
          </a:p>
        </p:txBody>
      </p:sp>
      <p:sp>
        <p:nvSpPr>
          <p:cNvPr id="3" name="Subtitle 2">
            <a:extLst>
              <a:ext uri="{FF2B5EF4-FFF2-40B4-BE49-F238E27FC236}">
                <a16:creationId xmlns:a16="http://schemas.microsoft.com/office/drawing/2014/main" id="{131CFFD2-CC2C-AF8F-896A-799FCCFDB8DC}"/>
              </a:ext>
            </a:extLst>
          </p:cNvPr>
          <p:cNvSpPr>
            <a:spLocks noGrp="1"/>
          </p:cNvSpPr>
          <p:nvPr>
            <p:ph type="subTitle" idx="1"/>
          </p:nvPr>
        </p:nvSpPr>
        <p:spPr>
          <a:xfrm>
            <a:off x="6047980" y="4691564"/>
            <a:ext cx="5068121" cy="1570691"/>
          </a:xfrm>
        </p:spPr>
        <p:txBody>
          <a:bodyPr>
            <a:normAutofit fontScale="62500" lnSpcReduction="20000"/>
          </a:bodyPr>
          <a:lstStyle/>
          <a:p>
            <a:pPr algn="l"/>
            <a:r>
              <a:rPr lang="en-US" b="1" dirty="0"/>
              <a:t>Group 2</a:t>
            </a:r>
          </a:p>
          <a:p>
            <a:pPr algn="l"/>
            <a:r>
              <a:rPr lang="en-US" dirty="0"/>
              <a:t>Yonatan </a:t>
            </a:r>
            <a:r>
              <a:rPr lang="en-US" dirty="0" err="1"/>
              <a:t>Gorin</a:t>
            </a:r>
            <a:endParaRPr lang="en-US" dirty="0"/>
          </a:p>
          <a:p>
            <a:pPr algn="l"/>
            <a:r>
              <a:rPr lang="en-US" dirty="0"/>
              <a:t>Desiree Joseph</a:t>
            </a:r>
          </a:p>
          <a:p>
            <a:pPr algn="l"/>
            <a:r>
              <a:rPr lang="en-US" dirty="0"/>
              <a:t>BethAnn Wilde</a:t>
            </a:r>
          </a:p>
          <a:p>
            <a:pPr algn="r"/>
            <a:r>
              <a:rPr lang="en-US" dirty="0"/>
              <a:t>June 12, 2023</a:t>
            </a:r>
          </a:p>
        </p:txBody>
      </p:sp>
      <p:pic>
        <p:nvPicPr>
          <p:cNvPr id="14" name="Picture 3" descr="Abstract smoke background">
            <a:extLst>
              <a:ext uri="{FF2B5EF4-FFF2-40B4-BE49-F238E27FC236}">
                <a16:creationId xmlns:a16="http://schemas.microsoft.com/office/drawing/2014/main" id="{7D9310DD-2BFF-68BE-8396-CC620B3C2C51}"/>
              </a:ext>
            </a:extLst>
          </p:cNvPr>
          <p:cNvPicPr>
            <a:picLocks noChangeAspect="1"/>
          </p:cNvPicPr>
          <p:nvPr/>
        </p:nvPicPr>
        <p:blipFill rotWithShape="1">
          <a:blip r:embed="rId2"/>
          <a:srcRect l="20376" r="27218"/>
          <a:stretch/>
        </p:blipFill>
        <p:spPr>
          <a:xfrm>
            <a:off x="20" y="10"/>
            <a:ext cx="5404493" cy="6857990"/>
          </a:xfrm>
          <a:prstGeom prst="rect">
            <a:avLst/>
          </a:prstGeom>
        </p:spPr>
      </p:pic>
    </p:spTree>
    <p:extLst>
      <p:ext uri="{BB962C8B-B14F-4D97-AF65-F5344CB8AC3E}">
        <p14:creationId xmlns:p14="http://schemas.microsoft.com/office/powerpoint/2010/main" val="744763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24D7-B01B-9FA0-2C08-0EFFCB58EF4E}"/>
              </a:ext>
            </a:extLst>
          </p:cNvPr>
          <p:cNvSpPr>
            <a:spLocks noGrp="1"/>
          </p:cNvSpPr>
          <p:nvPr>
            <p:ph type="title"/>
          </p:nvPr>
        </p:nvSpPr>
        <p:spPr>
          <a:xfrm>
            <a:off x="1330961" y="2308932"/>
            <a:ext cx="9883353" cy="975796"/>
          </a:xfrm>
        </p:spPr>
        <p:txBody>
          <a:bodyPr vert="horz" lIns="91440" tIns="45720" rIns="91440" bIns="45720" rtlCol="0" anchor="ctr">
            <a:noAutofit/>
          </a:bodyPr>
          <a:lstStyle/>
          <a:p>
            <a:pPr marL="365760" marR="0" lvl="0" indent="-365760" defTabSz="914400" rtl="0" eaLnBrk="1" fontAlgn="auto" latinLnBrk="0" hangingPunct="1">
              <a:lnSpc>
                <a:spcPct val="105000"/>
              </a:lnSpc>
              <a:spcBef>
                <a:spcPts val="900"/>
              </a:spcBef>
              <a:spcAft>
                <a:spcPts val="0"/>
              </a:spcAft>
              <a:tabLst/>
              <a:defRPr/>
            </a:pPr>
            <a:r>
              <a:rPr kumimoji="0" lang="en-US" sz="2600" b="0" i="0" u="none" strike="noStrike" kern="1200" cap="none" spc="0" normalizeH="0" baseline="0" noProof="0" dirty="0">
                <a:ln>
                  <a:noFill/>
                </a:ln>
                <a:solidFill>
                  <a:srgbClr val="000000"/>
                </a:solidFill>
                <a:effectLst/>
                <a:uLnTx/>
                <a:uFillTx/>
                <a:latin typeface="Avenir Next LT Pro"/>
                <a:ea typeface="+mn-ea"/>
                <a:cs typeface="+mn-cs"/>
              </a:rPr>
              <a:t>Logistic regression is a statistical method for predicting binary outcomes from data. </a:t>
            </a:r>
            <a:br>
              <a:rPr kumimoji="0" lang="en-US" sz="2600" b="0" i="0" u="none" strike="noStrike" kern="1200" cap="none" spc="0" normalizeH="0" baseline="0" noProof="0" dirty="0">
                <a:ln>
                  <a:noFill/>
                </a:ln>
                <a:solidFill>
                  <a:srgbClr val="000000"/>
                </a:solidFill>
                <a:effectLst/>
                <a:uLnTx/>
                <a:uFillTx/>
                <a:latin typeface="Avenir Next LT Pro"/>
                <a:ea typeface="+mn-ea"/>
                <a:cs typeface="+mn-cs"/>
              </a:rPr>
            </a:br>
            <a:endParaRPr lang="en-US" sz="2400" b="0" i="0" dirty="0">
              <a:solidFill>
                <a:srgbClr val="000000"/>
              </a:solidFill>
              <a:effectLst/>
              <a:latin typeface="Open Sans" panose="020B0606030504020204" pitchFamily="34" charset="0"/>
            </a:endParaRPr>
          </a:p>
        </p:txBody>
      </p:sp>
      <p:sp>
        <p:nvSpPr>
          <p:cNvPr id="3" name="Title 1">
            <a:extLst>
              <a:ext uri="{FF2B5EF4-FFF2-40B4-BE49-F238E27FC236}">
                <a16:creationId xmlns:a16="http://schemas.microsoft.com/office/drawing/2014/main" id="{6D879261-B2E9-ECC4-9786-005031D6B1A3}"/>
              </a:ext>
            </a:extLst>
          </p:cNvPr>
          <p:cNvSpPr txBox="1">
            <a:spLocks/>
          </p:cNvSpPr>
          <p:nvPr/>
        </p:nvSpPr>
        <p:spPr>
          <a:xfrm>
            <a:off x="1524000" y="1268476"/>
            <a:ext cx="9144000" cy="1344168"/>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US" dirty="0"/>
              <a:t>1. Logistic Regression</a:t>
            </a:r>
          </a:p>
        </p:txBody>
      </p:sp>
      <p:pic>
        <p:nvPicPr>
          <p:cNvPr id="6" name="Content Placeholder 5">
            <a:extLst>
              <a:ext uri="{FF2B5EF4-FFF2-40B4-BE49-F238E27FC236}">
                <a16:creationId xmlns:a16="http://schemas.microsoft.com/office/drawing/2014/main" id="{FC925CF4-4659-B360-B415-8561A5CE080B}"/>
              </a:ext>
            </a:extLst>
          </p:cNvPr>
          <p:cNvPicPr>
            <a:picLocks noChangeAspect="1"/>
          </p:cNvPicPr>
          <p:nvPr/>
        </p:nvPicPr>
        <p:blipFill>
          <a:blip r:embed="rId2"/>
          <a:stretch>
            <a:fillRect/>
          </a:stretch>
        </p:blipFill>
        <p:spPr>
          <a:xfrm>
            <a:off x="6096000" y="2872282"/>
            <a:ext cx="5337410" cy="3631388"/>
          </a:xfrm>
          <a:prstGeom prst="rect">
            <a:avLst/>
          </a:prstGeom>
          <a:effectLst/>
        </p:spPr>
      </p:pic>
      <p:pic>
        <p:nvPicPr>
          <p:cNvPr id="7" name="Picture 6" descr="A picture containing line, screenshot, plot, text&#10;&#10;Description automatically generated">
            <a:extLst>
              <a:ext uri="{FF2B5EF4-FFF2-40B4-BE49-F238E27FC236}">
                <a16:creationId xmlns:a16="http://schemas.microsoft.com/office/drawing/2014/main" id="{5B500E58-2D2B-DC83-48BE-1AC49B7DD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3573273"/>
            <a:ext cx="2979420" cy="2245851"/>
          </a:xfrm>
          <a:prstGeom prst="rect">
            <a:avLst/>
          </a:prstGeom>
        </p:spPr>
      </p:pic>
    </p:spTree>
    <p:extLst>
      <p:ext uri="{BB962C8B-B14F-4D97-AF65-F5344CB8AC3E}">
        <p14:creationId xmlns:p14="http://schemas.microsoft.com/office/powerpoint/2010/main" val="2762043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24D7-B01B-9FA0-2C08-0EFFCB58EF4E}"/>
              </a:ext>
            </a:extLst>
          </p:cNvPr>
          <p:cNvSpPr>
            <a:spLocks noGrp="1"/>
          </p:cNvSpPr>
          <p:nvPr>
            <p:ph type="title"/>
          </p:nvPr>
        </p:nvSpPr>
        <p:spPr>
          <a:xfrm>
            <a:off x="1330961" y="2308931"/>
            <a:ext cx="4572001" cy="2377369"/>
          </a:xfrm>
        </p:spPr>
        <p:txBody>
          <a:bodyPr vert="horz" lIns="91440" tIns="45720" rIns="91440" bIns="45720" rtlCol="0" anchor="ctr">
            <a:noAutofit/>
          </a:bodyPr>
          <a:lstStyle/>
          <a:p>
            <a:pPr marL="365760" indent="-365760">
              <a:lnSpc>
                <a:spcPct val="105000"/>
              </a:lnSpc>
              <a:spcBef>
                <a:spcPts val="900"/>
              </a:spcBef>
              <a:defRPr/>
            </a:pPr>
            <a:r>
              <a:rPr kumimoji="0" lang="en-US" sz="2600" b="0" i="0" u="none" strike="noStrike" kern="1200" cap="none" spc="0" normalizeH="0" baseline="0" noProof="0" dirty="0">
                <a:ln>
                  <a:noFill/>
                </a:ln>
                <a:solidFill>
                  <a:srgbClr val="000000"/>
                </a:solidFill>
                <a:effectLst/>
                <a:uLnTx/>
                <a:uFillTx/>
                <a:latin typeface="Avenir Next LT Pro"/>
                <a:ea typeface="+mn-ea"/>
                <a:cs typeface="+mn-cs"/>
              </a:rPr>
              <a:t>Decision trees encode a series of True/False questions that can be represented with a series of if/else statements.</a:t>
            </a:r>
            <a:br>
              <a:rPr kumimoji="0" lang="en-US" sz="2600" b="0" i="0" u="none" strike="noStrike" kern="1200" cap="none" spc="0" normalizeH="0" baseline="0" noProof="0" dirty="0">
                <a:ln>
                  <a:noFill/>
                </a:ln>
                <a:solidFill>
                  <a:srgbClr val="000000"/>
                </a:solidFill>
                <a:effectLst/>
                <a:uLnTx/>
                <a:uFillTx/>
                <a:latin typeface="Avenir Next LT Pro"/>
                <a:ea typeface="+mn-ea"/>
                <a:cs typeface="+mn-cs"/>
              </a:rPr>
            </a:br>
            <a:endParaRPr lang="en-US" sz="2400" b="0" i="0" dirty="0">
              <a:solidFill>
                <a:srgbClr val="000000"/>
              </a:solidFill>
              <a:effectLst/>
              <a:latin typeface="Open Sans" panose="020B0606030504020204" pitchFamily="34" charset="0"/>
            </a:endParaRPr>
          </a:p>
        </p:txBody>
      </p:sp>
      <p:sp>
        <p:nvSpPr>
          <p:cNvPr id="3" name="Title 1">
            <a:extLst>
              <a:ext uri="{FF2B5EF4-FFF2-40B4-BE49-F238E27FC236}">
                <a16:creationId xmlns:a16="http://schemas.microsoft.com/office/drawing/2014/main" id="{6D879261-B2E9-ECC4-9786-005031D6B1A3}"/>
              </a:ext>
            </a:extLst>
          </p:cNvPr>
          <p:cNvSpPr txBox="1">
            <a:spLocks/>
          </p:cNvSpPr>
          <p:nvPr/>
        </p:nvSpPr>
        <p:spPr>
          <a:xfrm>
            <a:off x="1524000" y="1268476"/>
            <a:ext cx="9144000" cy="1344168"/>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US" dirty="0"/>
              <a:t>2. Decision Tree</a:t>
            </a:r>
          </a:p>
        </p:txBody>
      </p:sp>
      <p:pic>
        <p:nvPicPr>
          <p:cNvPr id="4" name="Content Placeholder 6">
            <a:extLst>
              <a:ext uri="{FF2B5EF4-FFF2-40B4-BE49-F238E27FC236}">
                <a16:creationId xmlns:a16="http://schemas.microsoft.com/office/drawing/2014/main" id="{88055B05-9387-FF7D-DEC3-5E36DD0DB1F1}"/>
              </a:ext>
            </a:extLst>
          </p:cNvPr>
          <p:cNvPicPr>
            <a:picLocks noChangeAspect="1"/>
          </p:cNvPicPr>
          <p:nvPr/>
        </p:nvPicPr>
        <p:blipFill rotWithShape="1">
          <a:blip r:embed="rId3"/>
          <a:srcRect t="-4077" r="2233" b="4077"/>
          <a:stretch/>
        </p:blipFill>
        <p:spPr>
          <a:xfrm>
            <a:off x="6096001" y="2067104"/>
            <a:ext cx="5322570" cy="4110335"/>
          </a:xfrm>
          <a:prstGeom prst="rect">
            <a:avLst/>
          </a:prstGeom>
        </p:spPr>
      </p:pic>
      <p:pic>
        <p:nvPicPr>
          <p:cNvPr id="6" name="Picture 5" descr="A diagram of a tree&#10;&#10;Description automatically generated with low confidence">
            <a:extLst>
              <a:ext uri="{FF2B5EF4-FFF2-40B4-BE49-F238E27FC236}">
                <a16:creationId xmlns:a16="http://schemas.microsoft.com/office/drawing/2014/main" id="{00959D4B-6B57-3286-B1B3-274DB0C387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3606" y="4630093"/>
            <a:ext cx="3166710" cy="1918861"/>
          </a:xfrm>
          <a:prstGeom prst="rect">
            <a:avLst/>
          </a:prstGeom>
        </p:spPr>
      </p:pic>
    </p:spTree>
    <p:extLst>
      <p:ext uri="{BB962C8B-B14F-4D97-AF65-F5344CB8AC3E}">
        <p14:creationId xmlns:p14="http://schemas.microsoft.com/office/powerpoint/2010/main" val="384098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24D7-B01B-9FA0-2C08-0EFFCB58EF4E}"/>
              </a:ext>
            </a:extLst>
          </p:cNvPr>
          <p:cNvSpPr>
            <a:spLocks noGrp="1"/>
          </p:cNvSpPr>
          <p:nvPr>
            <p:ph type="title"/>
          </p:nvPr>
        </p:nvSpPr>
        <p:spPr>
          <a:xfrm>
            <a:off x="1341471" y="2124745"/>
            <a:ext cx="4420159" cy="2624676"/>
          </a:xfrm>
        </p:spPr>
        <p:txBody>
          <a:bodyPr vert="horz" lIns="91440" tIns="45720" rIns="91440" bIns="45720" rtlCol="0" anchor="ctr">
            <a:noAutofit/>
          </a:bodyPr>
          <a:lstStyle/>
          <a:p>
            <a:pPr marL="365760" indent="-365760">
              <a:lnSpc>
                <a:spcPct val="105000"/>
              </a:lnSpc>
              <a:spcBef>
                <a:spcPts val="900"/>
              </a:spcBef>
              <a:defRPr/>
            </a:pPr>
            <a:r>
              <a:rPr lang="en-US" sz="2400" i="0" dirty="0">
                <a:effectLst/>
                <a:latin typeface="+mn-lt"/>
              </a:rPr>
              <a:t>Instead of having a single, complex tree, a random forest algorithm will sample the data and build several smaller, simpler decision trees.</a:t>
            </a:r>
            <a:endParaRPr lang="en-US" sz="2400" b="0" i="0" dirty="0">
              <a:solidFill>
                <a:srgbClr val="000000"/>
              </a:solidFill>
              <a:effectLst/>
              <a:latin typeface="Open Sans" panose="020B0606030504020204" pitchFamily="34" charset="0"/>
            </a:endParaRPr>
          </a:p>
        </p:txBody>
      </p:sp>
      <p:sp>
        <p:nvSpPr>
          <p:cNvPr id="3" name="Title 1">
            <a:extLst>
              <a:ext uri="{FF2B5EF4-FFF2-40B4-BE49-F238E27FC236}">
                <a16:creationId xmlns:a16="http://schemas.microsoft.com/office/drawing/2014/main" id="{6D879261-B2E9-ECC4-9786-005031D6B1A3}"/>
              </a:ext>
            </a:extLst>
          </p:cNvPr>
          <p:cNvSpPr txBox="1">
            <a:spLocks/>
          </p:cNvSpPr>
          <p:nvPr/>
        </p:nvSpPr>
        <p:spPr>
          <a:xfrm>
            <a:off x="1524000" y="1268476"/>
            <a:ext cx="9144000" cy="1344168"/>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US" dirty="0"/>
              <a:t>3. Random Forest</a:t>
            </a:r>
          </a:p>
        </p:txBody>
      </p:sp>
      <p:pic>
        <p:nvPicPr>
          <p:cNvPr id="7" name="Picture 6">
            <a:extLst>
              <a:ext uri="{FF2B5EF4-FFF2-40B4-BE49-F238E27FC236}">
                <a16:creationId xmlns:a16="http://schemas.microsoft.com/office/drawing/2014/main" id="{E6BC4594-AC34-BD3D-C2EA-2E1E7E7E1363}"/>
              </a:ext>
            </a:extLst>
          </p:cNvPr>
          <p:cNvPicPr>
            <a:picLocks noChangeAspect="1"/>
          </p:cNvPicPr>
          <p:nvPr/>
        </p:nvPicPr>
        <p:blipFill rotWithShape="1">
          <a:blip r:embed="rId3"/>
          <a:srcRect r="2479"/>
          <a:stretch/>
        </p:blipFill>
        <p:spPr>
          <a:xfrm>
            <a:off x="6096000" y="2308868"/>
            <a:ext cx="5324891" cy="4085984"/>
          </a:xfrm>
          <a:prstGeom prst="rect">
            <a:avLst/>
          </a:prstGeom>
        </p:spPr>
      </p:pic>
      <p:pic>
        <p:nvPicPr>
          <p:cNvPr id="54" name="Picture 53" descr="A picture containing screenshot, circle, text, diagram&#10;&#10;Description automatically generated">
            <a:extLst>
              <a:ext uri="{FF2B5EF4-FFF2-40B4-BE49-F238E27FC236}">
                <a16:creationId xmlns:a16="http://schemas.microsoft.com/office/drawing/2014/main" id="{7087EAD9-93AB-12CE-645A-8FD75814B5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4749421"/>
            <a:ext cx="4165901" cy="1854455"/>
          </a:xfrm>
          <a:prstGeom prst="rect">
            <a:avLst/>
          </a:prstGeom>
        </p:spPr>
      </p:pic>
    </p:spTree>
    <p:extLst>
      <p:ext uri="{BB962C8B-B14F-4D97-AF65-F5344CB8AC3E}">
        <p14:creationId xmlns:p14="http://schemas.microsoft.com/office/powerpoint/2010/main" val="30643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290C26-1D40-29D0-C96C-8C20496D5E9D}"/>
              </a:ext>
            </a:extLst>
          </p:cNvPr>
          <p:cNvSpPr>
            <a:spLocks noGrp="1"/>
          </p:cNvSpPr>
          <p:nvPr>
            <p:ph type="body" idx="1"/>
          </p:nvPr>
        </p:nvSpPr>
        <p:spPr>
          <a:xfrm>
            <a:off x="1517904" y="2448596"/>
            <a:ext cx="4334256" cy="606026"/>
          </a:xfrm>
        </p:spPr>
        <p:txBody>
          <a:bodyPr/>
          <a:lstStyle/>
          <a:p>
            <a:r>
              <a:rPr lang="en-US" dirty="0"/>
              <a:t>Decision Tree</a:t>
            </a:r>
          </a:p>
        </p:txBody>
      </p:sp>
      <p:pic>
        <p:nvPicPr>
          <p:cNvPr id="7" name="Content Placeholder 6">
            <a:extLst>
              <a:ext uri="{FF2B5EF4-FFF2-40B4-BE49-F238E27FC236}">
                <a16:creationId xmlns:a16="http://schemas.microsoft.com/office/drawing/2014/main" id="{430B9BB1-00C2-671F-1B35-1E418BF232E7}"/>
              </a:ext>
            </a:extLst>
          </p:cNvPr>
          <p:cNvPicPr>
            <a:picLocks noGrp="1" noChangeAspect="1"/>
          </p:cNvPicPr>
          <p:nvPr>
            <p:ph sz="half" idx="2"/>
          </p:nvPr>
        </p:nvPicPr>
        <p:blipFill>
          <a:blip r:embed="rId2"/>
          <a:stretch>
            <a:fillRect/>
          </a:stretch>
        </p:blipFill>
        <p:spPr>
          <a:xfrm>
            <a:off x="601765" y="3137735"/>
            <a:ext cx="5391365" cy="2916639"/>
          </a:xfrm>
          <a:prstGeom prst="rect">
            <a:avLst/>
          </a:prstGeom>
        </p:spPr>
      </p:pic>
      <p:sp>
        <p:nvSpPr>
          <p:cNvPr id="4" name="Text Placeholder 3">
            <a:extLst>
              <a:ext uri="{FF2B5EF4-FFF2-40B4-BE49-F238E27FC236}">
                <a16:creationId xmlns:a16="http://schemas.microsoft.com/office/drawing/2014/main" id="{3DB9EAE9-CAD6-4AD9-21D4-6872EEF929AE}"/>
              </a:ext>
            </a:extLst>
          </p:cNvPr>
          <p:cNvSpPr>
            <a:spLocks noGrp="1"/>
          </p:cNvSpPr>
          <p:nvPr>
            <p:ph type="body" sz="quarter" idx="3"/>
          </p:nvPr>
        </p:nvSpPr>
        <p:spPr>
          <a:xfrm>
            <a:off x="6346435" y="2448596"/>
            <a:ext cx="4334256" cy="606026"/>
          </a:xfrm>
        </p:spPr>
        <p:txBody>
          <a:bodyPr/>
          <a:lstStyle/>
          <a:p>
            <a:r>
              <a:rPr lang="en-US" dirty="0"/>
              <a:t>Random Forest</a:t>
            </a:r>
          </a:p>
        </p:txBody>
      </p:sp>
      <p:pic>
        <p:nvPicPr>
          <p:cNvPr id="8" name="Content Placeholder 7">
            <a:extLst>
              <a:ext uri="{FF2B5EF4-FFF2-40B4-BE49-F238E27FC236}">
                <a16:creationId xmlns:a16="http://schemas.microsoft.com/office/drawing/2014/main" id="{FE61FB0B-154C-4990-386C-E3FCA788BB1F}"/>
              </a:ext>
            </a:extLst>
          </p:cNvPr>
          <p:cNvPicPr>
            <a:picLocks noGrp="1" noChangeAspect="1"/>
          </p:cNvPicPr>
          <p:nvPr>
            <p:ph sz="quarter" idx="4"/>
          </p:nvPr>
        </p:nvPicPr>
        <p:blipFill>
          <a:blip r:embed="rId3"/>
          <a:stretch>
            <a:fillRect/>
          </a:stretch>
        </p:blipFill>
        <p:spPr>
          <a:xfrm>
            <a:off x="6073906" y="3125637"/>
            <a:ext cx="5413459" cy="2916639"/>
          </a:xfrm>
          <a:prstGeom prst="rect">
            <a:avLst/>
          </a:prstGeom>
        </p:spPr>
      </p:pic>
      <p:sp>
        <p:nvSpPr>
          <p:cNvPr id="6" name="Title 5">
            <a:extLst>
              <a:ext uri="{FF2B5EF4-FFF2-40B4-BE49-F238E27FC236}">
                <a16:creationId xmlns:a16="http://schemas.microsoft.com/office/drawing/2014/main" id="{B1CFE6AB-C0E7-03A9-BEE3-7D696EA78BB1}"/>
              </a:ext>
            </a:extLst>
          </p:cNvPr>
          <p:cNvSpPr>
            <a:spLocks noGrp="1"/>
          </p:cNvSpPr>
          <p:nvPr>
            <p:ph type="title"/>
          </p:nvPr>
        </p:nvSpPr>
        <p:spPr>
          <a:xfrm>
            <a:off x="1517904" y="1517904"/>
            <a:ext cx="9144000" cy="893826"/>
          </a:xfrm>
        </p:spPr>
        <p:txBody>
          <a:bodyPr/>
          <a:lstStyle/>
          <a:p>
            <a:r>
              <a:rPr lang="en-US" dirty="0"/>
              <a:t>Visualizing Features by Importance</a:t>
            </a:r>
          </a:p>
        </p:txBody>
      </p:sp>
    </p:spTree>
    <p:extLst>
      <p:ext uri="{BB962C8B-B14F-4D97-AF65-F5344CB8AC3E}">
        <p14:creationId xmlns:p14="http://schemas.microsoft.com/office/powerpoint/2010/main" val="3715395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24D7-B01B-9FA0-2C08-0EFFCB58EF4E}"/>
              </a:ext>
            </a:extLst>
          </p:cNvPr>
          <p:cNvSpPr>
            <a:spLocks noGrp="1"/>
          </p:cNvSpPr>
          <p:nvPr>
            <p:ph type="title"/>
          </p:nvPr>
        </p:nvSpPr>
        <p:spPr>
          <a:xfrm>
            <a:off x="1341471" y="2124745"/>
            <a:ext cx="4420159" cy="2120611"/>
          </a:xfrm>
        </p:spPr>
        <p:txBody>
          <a:bodyPr vert="horz" lIns="91440" tIns="45720" rIns="91440" bIns="45720" rtlCol="0" anchor="ctr">
            <a:noAutofit/>
          </a:bodyPr>
          <a:lstStyle/>
          <a:p>
            <a:pPr marL="365760" indent="-365760">
              <a:lnSpc>
                <a:spcPct val="105000"/>
              </a:lnSpc>
              <a:spcBef>
                <a:spcPts val="900"/>
              </a:spcBef>
              <a:defRPr/>
            </a:pPr>
            <a:r>
              <a:rPr lang="en-US" sz="2400" i="0" dirty="0">
                <a:effectLst/>
                <a:latin typeface="+mn-lt"/>
              </a:rPr>
              <a:t>SVC maps data points to a high-dimensional space and then finds the optimal hyperplane that divides the data into two classes</a:t>
            </a:r>
            <a:r>
              <a:rPr kumimoji="0" lang="en-US" sz="2400" i="0" u="none" strike="noStrike" kern="1200" cap="none" spc="0" normalizeH="0" baseline="0" noProof="0" dirty="0">
                <a:ln>
                  <a:noFill/>
                </a:ln>
                <a:solidFill>
                  <a:srgbClr val="000000"/>
                </a:solidFill>
                <a:effectLst/>
                <a:uLnTx/>
                <a:uFillTx/>
                <a:latin typeface="+mn-lt"/>
                <a:ea typeface="+mn-ea"/>
                <a:cs typeface="+mn-cs"/>
              </a:rPr>
              <a:t>. </a:t>
            </a:r>
            <a:endParaRPr lang="en-US" sz="2400" b="0" i="0" dirty="0">
              <a:solidFill>
                <a:srgbClr val="000000"/>
              </a:solidFill>
              <a:effectLst/>
              <a:latin typeface="Open Sans" panose="020B0606030504020204" pitchFamily="34" charset="0"/>
            </a:endParaRPr>
          </a:p>
        </p:txBody>
      </p:sp>
      <p:sp>
        <p:nvSpPr>
          <p:cNvPr id="3" name="Title 1">
            <a:extLst>
              <a:ext uri="{FF2B5EF4-FFF2-40B4-BE49-F238E27FC236}">
                <a16:creationId xmlns:a16="http://schemas.microsoft.com/office/drawing/2014/main" id="{6D879261-B2E9-ECC4-9786-005031D6B1A3}"/>
              </a:ext>
            </a:extLst>
          </p:cNvPr>
          <p:cNvSpPr txBox="1">
            <a:spLocks/>
          </p:cNvSpPr>
          <p:nvPr/>
        </p:nvSpPr>
        <p:spPr>
          <a:xfrm>
            <a:off x="1524000" y="1268476"/>
            <a:ext cx="9144000" cy="1344168"/>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US" dirty="0"/>
              <a:t>4. Support Vector Classifier</a:t>
            </a:r>
          </a:p>
        </p:txBody>
      </p:sp>
      <p:pic>
        <p:nvPicPr>
          <p:cNvPr id="4" name="Content Placeholder 5">
            <a:extLst>
              <a:ext uri="{FF2B5EF4-FFF2-40B4-BE49-F238E27FC236}">
                <a16:creationId xmlns:a16="http://schemas.microsoft.com/office/drawing/2014/main" id="{2205DAF2-8EFF-0602-BE53-D04F1BF47C32}"/>
              </a:ext>
            </a:extLst>
          </p:cNvPr>
          <p:cNvPicPr>
            <a:picLocks noChangeAspect="1"/>
          </p:cNvPicPr>
          <p:nvPr/>
        </p:nvPicPr>
        <p:blipFill rotWithShape="1">
          <a:blip r:embed="rId2"/>
          <a:srcRect l="82" r="6407"/>
          <a:stretch/>
        </p:blipFill>
        <p:spPr>
          <a:xfrm>
            <a:off x="6187439" y="2125170"/>
            <a:ext cx="5176773" cy="4276510"/>
          </a:xfrm>
          <a:prstGeom prst="rect">
            <a:avLst/>
          </a:prstGeom>
        </p:spPr>
      </p:pic>
      <p:pic>
        <p:nvPicPr>
          <p:cNvPr id="8" name="Picture 7">
            <a:extLst>
              <a:ext uri="{FF2B5EF4-FFF2-40B4-BE49-F238E27FC236}">
                <a16:creationId xmlns:a16="http://schemas.microsoft.com/office/drawing/2014/main" id="{91859B3A-19D4-8E36-D14B-F4679099A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8017" y="4263425"/>
            <a:ext cx="2251027" cy="2107344"/>
          </a:xfrm>
          <a:prstGeom prst="rect">
            <a:avLst/>
          </a:prstGeom>
        </p:spPr>
      </p:pic>
    </p:spTree>
    <p:extLst>
      <p:ext uri="{BB962C8B-B14F-4D97-AF65-F5344CB8AC3E}">
        <p14:creationId xmlns:p14="http://schemas.microsoft.com/office/powerpoint/2010/main" val="206312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2FC7A-8B8B-ED2B-4254-30C013EA5308}"/>
              </a:ext>
            </a:extLst>
          </p:cNvPr>
          <p:cNvSpPr>
            <a:spLocks noGrp="1"/>
          </p:cNvSpPr>
          <p:nvPr>
            <p:ph type="title"/>
          </p:nvPr>
        </p:nvSpPr>
        <p:spPr/>
        <p:txBody>
          <a:bodyPr/>
          <a:lstStyle/>
          <a:p>
            <a:r>
              <a:rPr lang="en-US" dirty="0"/>
              <a:t>5. Sequential</a:t>
            </a:r>
          </a:p>
        </p:txBody>
      </p:sp>
      <p:sp>
        <p:nvSpPr>
          <p:cNvPr id="3" name="Content Placeholder 2">
            <a:extLst>
              <a:ext uri="{FF2B5EF4-FFF2-40B4-BE49-F238E27FC236}">
                <a16:creationId xmlns:a16="http://schemas.microsoft.com/office/drawing/2014/main" id="{A01DA075-36AA-1D1D-4846-1064ED9F6885}"/>
              </a:ext>
            </a:extLst>
          </p:cNvPr>
          <p:cNvSpPr>
            <a:spLocks noGrp="1"/>
          </p:cNvSpPr>
          <p:nvPr>
            <p:ph sz="half" idx="1"/>
          </p:nvPr>
        </p:nvSpPr>
        <p:spPr>
          <a:xfrm>
            <a:off x="1517904" y="2594610"/>
            <a:ext cx="4334256" cy="3504438"/>
          </a:xfrm>
        </p:spPr>
        <p:txBody>
          <a:bodyPr/>
          <a:lstStyle/>
          <a:p>
            <a:r>
              <a:rPr lang="en-US" b="0" i="0" dirty="0">
                <a:solidFill>
                  <a:srgbClr val="202124"/>
                </a:solidFill>
                <a:effectLst/>
                <a:latin typeface="Google Sans"/>
              </a:rPr>
              <a:t>A Sequential model is </a:t>
            </a:r>
            <a:r>
              <a:rPr lang="en-US" b="0" i="0" dirty="0">
                <a:solidFill>
                  <a:srgbClr val="040C28"/>
                </a:solidFill>
                <a:effectLst/>
                <a:latin typeface="Google Sans"/>
              </a:rPr>
              <a:t>for plain stack of layers where each layer has exactly one input feature and one output target</a:t>
            </a:r>
            <a:r>
              <a:rPr lang="en-US" b="0" i="0" dirty="0">
                <a:solidFill>
                  <a:srgbClr val="202124"/>
                </a:solidFill>
                <a:effectLst/>
                <a:latin typeface="Google Sans"/>
              </a:rPr>
              <a:t>. </a:t>
            </a:r>
            <a:endParaRPr lang="en-US" dirty="0"/>
          </a:p>
        </p:txBody>
      </p:sp>
      <p:pic>
        <p:nvPicPr>
          <p:cNvPr id="6" name="Content Placeholder 5">
            <a:extLst>
              <a:ext uri="{FF2B5EF4-FFF2-40B4-BE49-F238E27FC236}">
                <a16:creationId xmlns:a16="http://schemas.microsoft.com/office/drawing/2014/main" id="{E606B8BB-77BB-93F5-038F-8E584FD096D3}"/>
              </a:ext>
            </a:extLst>
          </p:cNvPr>
          <p:cNvPicPr>
            <a:picLocks noGrp="1" noChangeAspect="1"/>
          </p:cNvPicPr>
          <p:nvPr>
            <p:ph sz="half" idx="2"/>
          </p:nvPr>
        </p:nvPicPr>
        <p:blipFill>
          <a:blip r:embed="rId2"/>
          <a:stretch>
            <a:fillRect/>
          </a:stretch>
        </p:blipFill>
        <p:spPr>
          <a:xfrm>
            <a:off x="5754668" y="4432191"/>
            <a:ext cx="5428492" cy="1868247"/>
          </a:xfrm>
        </p:spPr>
      </p:pic>
      <p:pic>
        <p:nvPicPr>
          <p:cNvPr id="8" name="Picture 7">
            <a:extLst>
              <a:ext uri="{FF2B5EF4-FFF2-40B4-BE49-F238E27FC236}">
                <a16:creationId xmlns:a16="http://schemas.microsoft.com/office/drawing/2014/main" id="{BDEC93D8-794E-3D9D-6CEA-CE1FBA94CDAB}"/>
              </a:ext>
            </a:extLst>
          </p:cNvPr>
          <p:cNvPicPr>
            <a:picLocks noChangeAspect="1"/>
          </p:cNvPicPr>
          <p:nvPr/>
        </p:nvPicPr>
        <p:blipFill rotWithShape="1">
          <a:blip r:embed="rId3"/>
          <a:srcRect t="16589"/>
          <a:stretch/>
        </p:blipFill>
        <p:spPr>
          <a:xfrm>
            <a:off x="5925983" y="3923592"/>
            <a:ext cx="5459297" cy="346364"/>
          </a:xfrm>
          <a:prstGeom prst="rect">
            <a:avLst/>
          </a:prstGeom>
        </p:spPr>
      </p:pic>
      <p:pic>
        <p:nvPicPr>
          <p:cNvPr id="9" name="Picture 8">
            <a:extLst>
              <a:ext uri="{FF2B5EF4-FFF2-40B4-BE49-F238E27FC236}">
                <a16:creationId xmlns:a16="http://schemas.microsoft.com/office/drawing/2014/main" id="{80D69B0B-8FD9-FC1C-62BB-77F9DA3302BF}"/>
              </a:ext>
            </a:extLst>
          </p:cNvPr>
          <p:cNvPicPr>
            <a:picLocks noChangeAspect="1"/>
          </p:cNvPicPr>
          <p:nvPr/>
        </p:nvPicPr>
        <p:blipFill>
          <a:blip r:embed="rId4"/>
          <a:stretch>
            <a:fillRect/>
          </a:stretch>
        </p:blipFill>
        <p:spPr>
          <a:xfrm>
            <a:off x="7452260" y="1641259"/>
            <a:ext cx="2406741" cy="1787741"/>
          </a:xfrm>
          <a:prstGeom prst="rect">
            <a:avLst/>
          </a:prstGeom>
        </p:spPr>
      </p:pic>
    </p:spTree>
    <p:extLst>
      <p:ext uri="{BB962C8B-B14F-4D97-AF65-F5344CB8AC3E}">
        <p14:creationId xmlns:p14="http://schemas.microsoft.com/office/powerpoint/2010/main" val="42658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2FC7A-8B8B-ED2B-4254-30C013EA5308}"/>
              </a:ext>
            </a:extLst>
          </p:cNvPr>
          <p:cNvSpPr>
            <a:spLocks noGrp="1"/>
          </p:cNvSpPr>
          <p:nvPr>
            <p:ph type="title"/>
          </p:nvPr>
        </p:nvSpPr>
        <p:spPr>
          <a:xfrm>
            <a:off x="1517904" y="1517904"/>
            <a:ext cx="9144000" cy="996696"/>
          </a:xfrm>
        </p:spPr>
        <p:txBody>
          <a:bodyPr/>
          <a:lstStyle/>
          <a:p>
            <a:r>
              <a:rPr lang="en-US" dirty="0"/>
              <a:t>6. </a:t>
            </a:r>
            <a:r>
              <a:rPr lang="en-US" sz="4400" kern="1200" spc="-40" baseline="0" dirty="0" err="1">
                <a:solidFill>
                  <a:schemeClr val="tx1"/>
                </a:solidFill>
                <a:latin typeface="+mj-lt"/>
                <a:ea typeface="+mj-ea"/>
                <a:cs typeface="+mj-cs"/>
              </a:rPr>
              <a:t>Keras</a:t>
            </a:r>
            <a:r>
              <a:rPr lang="en-US" sz="4400" kern="1200" spc="-40" baseline="0" dirty="0">
                <a:solidFill>
                  <a:schemeClr val="tx1"/>
                </a:solidFill>
                <a:latin typeface="+mj-lt"/>
                <a:ea typeface="+mj-ea"/>
                <a:cs typeface="+mj-cs"/>
              </a:rPr>
              <a:t> Tuner</a:t>
            </a:r>
            <a:endParaRPr lang="en-US" dirty="0"/>
          </a:p>
        </p:txBody>
      </p:sp>
      <p:sp>
        <p:nvSpPr>
          <p:cNvPr id="3" name="Content Placeholder 2">
            <a:extLst>
              <a:ext uri="{FF2B5EF4-FFF2-40B4-BE49-F238E27FC236}">
                <a16:creationId xmlns:a16="http://schemas.microsoft.com/office/drawing/2014/main" id="{A01DA075-36AA-1D1D-4846-1064ED9F6885}"/>
              </a:ext>
            </a:extLst>
          </p:cNvPr>
          <p:cNvSpPr>
            <a:spLocks noGrp="1"/>
          </p:cNvSpPr>
          <p:nvPr>
            <p:ph sz="half" idx="1"/>
          </p:nvPr>
        </p:nvSpPr>
        <p:spPr>
          <a:xfrm>
            <a:off x="1517904" y="2594610"/>
            <a:ext cx="6017300" cy="1654005"/>
          </a:xfrm>
        </p:spPr>
        <p:txBody>
          <a:bodyPr/>
          <a:lstStyle/>
          <a:p>
            <a:pPr marL="292608" indent="-292608" defTabSz="731520">
              <a:lnSpc>
                <a:spcPct val="95000"/>
              </a:lnSpc>
              <a:spcBef>
                <a:spcPts val="720"/>
              </a:spcBef>
            </a:pPr>
            <a:r>
              <a:rPr lang="en-US" sz="2800" kern="1200" dirty="0" err="1">
                <a:solidFill>
                  <a:schemeClr val="tx1"/>
                </a:solidFill>
                <a:latin typeface="+mn-lt"/>
                <a:ea typeface="+mn-ea"/>
                <a:cs typeface="+mn-cs"/>
              </a:rPr>
              <a:t>Keras</a:t>
            </a:r>
            <a:r>
              <a:rPr lang="en-US" sz="2800" kern="1200" dirty="0">
                <a:solidFill>
                  <a:schemeClr val="tx1"/>
                </a:solidFill>
                <a:latin typeface="+mn-lt"/>
                <a:ea typeface="+mn-ea"/>
                <a:cs typeface="+mn-cs"/>
              </a:rPr>
              <a:t> Tuner is a library that helps pick the optimal set of hyperparameters. </a:t>
            </a:r>
            <a:endParaRPr lang="en-US" sz="2800" dirty="0"/>
          </a:p>
        </p:txBody>
      </p:sp>
      <p:pic>
        <p:nvPicPr>
          <p:cNvPr id="7" name="Picture 6">
            <a:extLst>
              <a:ext uri="{FF2B5EF4-FFF2-40B4-BE49-F238E27FC236}">
                <a16:creationId xmlns:a16="http://schemas.microsoft.com/office/drawing/2014/main" id="{69118600-23FE-7952-056B-FD9980EC94DF}"/>
              </a:ext>
            </a:extLst>
          </p:cNvPr>
          <p:cNvPicPr>
            <a:picLocks noChangeAspect="1"/>
          </p:cNvPicPr>
          <p:nvPr/>
        </p:nvPicPr>
        <p:blipFill>
          <a:blip r:embed="rId2"/>
          <a:stretch>
            <a:fillRect/>
          </a:stretch>
        </p:blipFill>
        <p:spPr>
          <a:xfrm>
            <a:off x="8008622" y="1168274"/>
            <a:ext cx="2653282" cy="2854756"/>
          </a:xfrm>
          <a:prstGeom prst="rect">
            <a:avLst/>
          </a:prstGeom>
        </p:spPr>
      </p:pic>
      <p:pic>
        <p:nvPicPr>
          <p:cNvPr id="10" name="Content Placeholder 5">
            <a:extLst>
              <a:ext uri="{FF2B5EF4-FFF2-40B4-BE49-F238E27FC236}">
                <a16:creationId xmlns:a16="http://schemas.microsoft.com/office/drawing/2014/main" id="{82F7D974-C1C6-A335-9107-FEB22510658A}"/>
              </a:ext>
            </a:extLst>
          </p:cNvPr>
          <p:cNvPicPr>
            <a:picLocks noGrp="1" noChangeAspect="1"/>
          </p:cNvPicPr>
          <p:nvPr>
            <p:ph sz="half" idx="2"/>
          </p:nvPr>
        </p:nvPicPr>
        <p:blipFill>
          <a:blip r:embed="rId3"/>
          <a:stretch>
            <a:fillRect/>
          </a:stretch>
        </p:blipFill>
        <p:spPr>
          <a:xfrm>
            <a:off x="6250532" y="4687220"/>
            <a:ext cx="5108311" cy="2005011"/>
          </a:xfrm>
          <a:prstGeom prst="rect">
            <a:avLst/>
          </a:prstGeom>
        </p:spPr>
      </p:pic>
      <p:pic>
        <p:nvPicPr>
          <p:cNvPr id="11" name="Picture 10">
            <a:extLst>
              <a:ext uri="{FF2B5EF4-FFF2-40B4-BE49-F238E27FC236}">
                <a16:creationId xmlns:a16="http://schemas.microsoft.com/office/drawing/2014/main" id="{C9B1C851-6BBA-BE75-3101-DE4A0A3DF367}"/>
              </a:ext>
            </a:extLst>
          </p:cNvPr>
          <p:cNvPicPr>
            <a:picLocks noChangeAspect="1"/>
          </p:cNvPicPr>
          <p:nvPr/>
        </p:nvPicPr>
        <p:blipFill>
          <a:blip r:embed="rId4"/>
          <a:stretch>
            <a:fillRect/>
          </a:stretch>
        </p:blipFill>
        <p:spPr>
          <a:xfrm>
            <a:off x="833157" y="4161672"/>
            <a:ext cx="6749672" cy="612492"/>
          </a:xfrm>
          <a:prstGeom prst="rect">
            <a:avLst/>
          </a:prstGeom>
        </p:spPr>
      </p:pic>
    </p:spTree>
    <p:extLst>
      <p:ext uri="{BB962C8B-B14F-4D97-AF65-F5344CB8AC3E}">
        <p14:creationId xmlns:p14="http://schemas.microsoft.com/office/powerpoint/2010/main" val="1440719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1ABC-72F8-0A75-3445-787727759632}"/>
              </a:ext>
            </a:extLst>
          </p:cNvPr>
          <p:cNvSpPr>
            <a:spLocks noGrp="1"/>
          </p:cNvSpPr>
          <p:nvPr>
            <p:ph type="title"/>
          </p:nvPr>
        </p:nvSpPr>
        <p:spPr/>
        <p:txBody>
          <a:bodyPr/>
          <a:lstStyle/>
          <a:p>
            <a:r>
              <a:rPr lang="en-US" dirty="0"/>
              <a:t>Summary of Results</a:t>
            </a:r>
          </a:p>
        </p:txBody>
      </p:sp>
      <p:graphicFrame>
        <p:nvGraphicFramePr>
          <p:cNvPr id="4" name="Table 4">
            <a:extLst>
              <a:ext uri="{FF2B5EF4-FFF2-40B4-BE49-F238E27FC236}">
                <a16:creationId xmlns:a16="http://schemas.microsoft.com/office/drawing/2014/main" id="{987E6C60-A3B5-ECFD-8FA7-3E5FB8B4B5E1}"/>
              </a:ext>
            </a:extLst>
          </p:cNvPr>
          <p:cNvGraphicFramePr>
            <a:graphicFrameLocks noGrp="1"/>
          </p:cNvGraphicFramePr>
          <p:nvPr>
            <p:ph idx="1"/>
            <p:extLst>
              <p:ext uri="{D42A27DB-BD31-4B8C-83A1-F6EECF244321}">
                <p14:modId xmlns:p14="http://schemas.microsoft.com/office/powerpoint/2010/main" val="3489816124"/>
              </p:ext>
            </p:extLst>
          </p:nvPr>
        </p:nvGraphicFramePr>
        <p:xfrm>
          <a:off x="1517650" y="2537460"/>
          <a:ext cx="9144000" cy="323741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386019705"/>
                    </a:ext>
                  </a:extLst>
                </a:gridCol>
                <a:gridCol w="2286000">
                  <a:extLst>
                    <a:ext uri="{9D8B030D-6E8A-4147-A177-3AD203B41FA5}">
                      <a16:colId xmlns:a16="http://schemas.microsoft.com/office/drawing/2014/main" val="2049801397"/>
                    </a:ext>
                  </a:extLst>
                </a:gridCol>
                <a:gridCol w="2286000">
                  <a:extLst>
                    <a:ext uri="{9D8B030D-6E8A-4147-A177-3AD203B41FA5}">
                      <a16:colId xmlns:a16="http://schemas.microsoft.com/office/drawing/2014/main" val="767365021"/>
                    </a:ext>
                  </a:extLst>
                </a:gridCol>
                <a:gridCol w="2286000">
                  <a:extLst>
                    <a:ext uri="{9D8B030D-6E8A-4147-A177-3AD203B41FA5}">
                      <a16:colId xmlns:a16="http://schemas.microsoft.com/office/drawing/2014/main" val="1454652536"/>
                    </a:ext>
                  </a:extLst>
                </a:gridCol>
              </a:tblGrid>
              <a:tr h="432889">
                <a:tc>
                  <a:txBody>
                    <a:bodyPr/>
                    <a:lstStyle/>
                    <a:p>
                      <a:r>
                        <a:rPr lang="en-US" dirty="0"/>
                        <a:t>Approach</a:t>
                      </a:r>
                    </a:p>
                  </a:txBody>
                  <a:tcPr/>
                </a:tc>
                <a:tc>
                  <a:txBody>
                    <a:bodyPr/>
                    <a:lstStyle/>
                    <a:p>
                      <a:r>
                        <a:rPr lang="en-US" dirty="0"/>
                        <a:t>F1 Score </a:t>
                      </a:r>
                    </a:p>
                    <a:p>
                      <a:r>
                        <a:rPr lang="en-US" dirty="0"/>
                        <a:t>Presence (1)</a:t>
                      </a:r>
                    </a:p>
                  </a:txBody>
                  <a:tcPr/>
                </a:tc>
                <a:tc>
                  <a:txBody>
                    <a:bodyPr/>
                    <a:lstStyle/>
                    <a:p>
                      <a:r>
                        <a:rPr lang="en-US" dirty="0"/>
                        <a:t>F1 Score</a:t>
                      </a:r>
                    </a:p>
                    <a:p>
                      <a:r>
                        <a:rPr lang="en-US" dirty="0"/>
                        <a:t>Absence (0)</a:t>
                      </a:r>
                    </a:p>
                  </a:txBody>
                  <a:tcPr/>
                </a:tc>
                <a:tc>
                  <a:txBody>
                    <a:bodyPr/>
                    <a:lstStyle/>
                    <a:p>
                      <a:r>
                        <a:rPr lang="en-US" dirty="0"/>
                        <a:t>Accuracy</a:t>
                      </a:r>
                    </a:p>
                    <a:p>
                      <a:r>
                        <a:rPr lang="en-US" dirty="0"/>
                        <a:t>Overall</a:t>
                      </a:r>
                    </a:p>
                  </a:txBody>
                  <a:tcPr/>
                </a:tc>
                <a:extLst>
                  <a:ext uri="{0D108BD9-81ED-4DB2-BD59-A6C34878D82A}">
                    <a16:rowId xmlns:a16="http://schemas.microsoft.com/office/drawing/2014/main" val="3462449315"/>
                  </a:ext>
                </a:extLst>
              </a:tr>
              <a:tr h="432889">
                <a:tc>
                  <a:txBody>
                    <a:bodyPr/>
                    <a:lstStyle/>
                    <a:p>
                      <a:r>
                        <a:rPr lang="en-US" dirty="0"/>
                        <a:t>Logistic Regression</a:t>
                      </a:r>
                    </a:p>
                  </a:txBody>
                  <a:tcPr/>
                </a:tc>
                <a:tc>
                  <a:txBody>
                    <a:bodyPr/>
                    <a:lstStyle/>
                    <a:p>
                      <a:pPr algn="ctr"/>
                      <a:r>
                        <a:rPr lang="en-US" dirty="0"/>
                        <a:t>0.74</a:t>
                      </a:r>
                    </a:p>
                  </a:txBody>
                  <a:tcPr/>
                </a:tc>
                <a:tc>
                  <a:txBody>
                    <a:bodyPr/>
                    <a:lstStyle/>
                    <a:p>
                      <a:pPr algn="ctr"/>
                      <a:r>
                        <a:rPr lang="en-US" dirty="0"/>
                        <a:t>0.83</a:t>
                      </a:r>
                    </a:p>
                  </a:txBody>
                  <a:tcPr/>
                </a:tc>
                <a:tc>
                  <a:txBody>
                    <a:bodyPr/>
                    <a:lstStyle/>
                    <a:p>
                      <a:pPr algn="ctr"/>
                      <a:r>
                        <a:rPr lang="en-US" dirty="0"/>
                        <a:t>0.79</a:t>
                      </a:r>
                    </a:p>
                  </a:txBody>
                  <a:tcPr/>
                </a:tc>
                <a:extLst>
                  <a:ext uri="{0D108BD9-81ED-4DB2-BD59-A6C34878D82A}">
                    <a16:rowId xmlns:a16="http://schemas.microsoft.com/office/drawing/2014/main" val="1785634817"/>
                  </a:ext>
                </a:extLst>
              </a:tr>
              <a:tr h="432889">
                <a:tc>
                  <a:txBody>
                    <a:bodyPr/>
                    <a:lstStyle/>
                    <a:p>
                      <a:r>
                        <a:rPr lang="en-US" dirty="0"/>
                        <a:t>Decision Tree</a:t>
                      </a:r>
                    </a:p>
                  </a:txBody>
                  <a:tcPr/>
                </a:tc>
                <a:tc>
                  <a:txBody>
                    <a:bodyPr/>
                    <a:lstStyle/>
                    <a:p>
                      <a:pPr algn="ctr"/>
                      <a:r>
                        <a:rPr lang="en-US" dirty="0"/>
                        <a:t>0.71</a:t>
                      </a:r>
                    </a:p>
                  </a:txBody>
                  <a:tcPr/>
                </a:tc>
                <a:tc>
                  <a:txBody>
                    <a:bodyPr/>
                    <a:lstStyle/>
                    <a:p>
                      <a:pPr algn="ctr"/>
                      <a:r>
                        <a:rPr lang="en-US" dirty="0"/>
                        <a:t>0.71</a:t>
                      </a:r>
                    </a:p>
                  </a:txBody>
                  <a:tcPr/>
                </a:tc>
                <a:tc>
                  <a:txBody>
                    <a:bodyPr/>
                    <a:lstStyle/>
                    <a:p>
                      <a:pPr algn="ctr"/>
                      <a:r>
                        <a:rPr lang="en-US" dirty="0"/>
                        <a:t>0.71</a:t>
                      </a:r>
                    </a:p>
                  </a:txBody>
                  <a:tcPr/>
                </a:tc>
                <a:extLst>
                  <a:ext uri="{0D108BD9-81ED-4DB2-BD59-A6C34878D82A}">
                    <a16:rowId xmlns:a16="http://schemas.microsoft.com/office/drawing/2014/main" val="1775133238"/>
                  </a:ext>
                </a:extLst>
              </a:tr>
              <a:tr h="432889">
                <a:tc>
                  <a:txBody>
                    <a:bodyPr/>
                    <a:lstStyle/>
                    <a:p>
                      <a:r>
                        <a:rPr lang="en-US" dirty="0"/>
                        <a:t>Random Forest</a:t>
                      </a:r>
                    </a:p>
                  </a:txBody>
                  <a:tcPr/>
                </a:tc>
                <a:tc>
                  <a:txBody>
                    <a:bodyPr/>
                    <a:lstStyle/>
                    <a:p>
                      <a:pPr algn="ctr"/>
                      <a:r>
                        <a:rPr lang="en-US" dirty="0"/>
                        <a:t>0.84</a:t>
                      </a:r>
                    </a:p>
                  </a:txBody>
                  <a:tcPr/>
                </a:tc>
                <a:tc>
                  <a:txBody>
                    <a:bodyPr/>
                    <a:lstStyle/>
                    <a:p>
                      <a:pPr algn="ctr"/>
                      <a:r>
                        <a:rPr lang="en-US" dirty="0"/>
                        <a:t>0.84</a:t>
                      </a:r>
                    </a:p>
                  </a:txBody>
                  <a:tcPr/>
                </a:tc>
                <a:tc>
                  <a:txBody>
                    <a:bodyPr/>
                    <a:lstStyle/>
                    <a:p>
                      <a:pPr algn="ctr"/>
                      <a:r>
                        <a:rPr lang="en-US" dirty="0"/>
                        <a:t>0.84</a:t>
                      </a:r>
                    </a:p>
                  </a:txBody>
                  <a:tcPr/>
                </a:tc>
                <a:extLst>
                  <a:ext uri="{0D108BD9-81ED-4DB2-BD59-A6C34878D82A}">
                    <a16:rowId xmlns:a16="http://schemas.microsoft.com/office/drawing/2014/main" val="1781860653"/>
                  </a:ext>
                </a:extLst>
              </a:tr>
              <a:tr h="432889">
                <a:tc>
                  <a:txBody>
                    <a:bodyPr/>
                    <a:lstStyle/>
                    <a:p>
                      <a:r>
                        <a:rPr lang="en-US" b="0" dirty="0"/>
                        <a:t>Support Vector</a:t>
                      </a:r>
                    </a:p>
                  </a:txBody>
                  <a:tcPr/>
                </a:tc>
                <a:tc>
                  <a:txBody>
                    <a:bodyPr/>
                    <a:lstStyle/>
                    <a:p>
                      <a:pPr algn="ctr"/>
                      <a:r>
                        <a:rPr lang="en-US" b="1" dirty="0"/>
                        <a:t>0.87</a:t>
                      </a:r>
                    </a:p>
                  </a:txBody>
                  <a:tcPr/>
                </a:tc>
                <a:tc>
                  <a:txBody>
                    <a:bodyPr/>
                    <a:lstStyle/>
                    <a:p>
                      <a:pPr algn="ctr"/>
                      <a:r>
                        <a:rPr lang="en-US" b="1" dirty="0"/>
                        <a:t>0.91</a:t>
                      </a:r>
                    </a:p>
                  </a:txBody>
                  <a:tcPr/>
                </a:tc>
                <a:tc>
                  <a:txBody>
                    <a:bodyPr/>
                    <a:lstStyle/>
                    <a:p>
                      <a:pPr algn="ctr"/>
                      <a:r>
                        <a:rPr lang="en-US" b="1" dirty="0"/>
                        <a:t>0.90</a:t>
                      </a:r>
                    </a:p>
                  </a:txBody>
                  <a:tcPr/>
                </a:tc>
                <a:extLst>
                  <a:ext uri="{0D108BD9-81ED-4DB2-BD59-A6C34878D82A}">
                    <a16:rowId xmlns:a16="http://schemas.microsoft.com/office/drawing/2014/main" val="3057182226"/>
                  </a:ext>
                </a:extLst>
              </a:tr>
              <a:tr h="432889">
                <a:tc>
                  <a:txBody>
                    <a:bodyPr/>
                    <a:lstStyle/>
                    <a:p>
                      <a:r>
                        <a:rPr lang="en-US" dirty="0"/>
                        <a:t>Sequential</a:t>
                      </a:r>
                    </a:p>
                  </a:txBody>
                  <a:tcPr/>
                </a:tc>
                <a:tc>
                  <a:txBody>
                    <a:bodyPr/>
                    <a:lstStyle/>
                    <a:p>
                      <a:pPr algn="ctr"/>
                      <a:r>
                        <a:rPr lang="en-US" dirty="0"/>
                        <a:t>0.82</a:t>
                      </a:r>
                    </a:p>
                  </a:txBody>
                  <a:tcPr/>
                </a:tc>
                <a:tc>
                  <a:txBody>
                    <a:bodyPr/>
                    <a:lstStyle/>
                    <a:p>
                      <a:pPr algn="ctr"/>
                      <a:r>
                        <a:rPr lang="en-US" dirty="0"/>
                        <a:t>0.80</a:t>
                      </a:r>
                    </a:p>
                  </a:txBody>
                  <a:tcPr/>
                </a:tc>
                <a:tc>
                  <a:txBody>
                    <a:bodyPr/>
                    <a:lstStyle/>
                    <a:p>
                      <a:pPr algn="ctr"/>
                      <a:r>
                        <a:rPr lang="en-US" dirty="0"/>
                        <a:t>0.81</a:t>
                      </a:r>
                    </a:p>
                  </a:txBody>
                  <a:tcPr/>
                </a:tc>
                <a:extLst>
                  <a:ext uri="{0D108BD9-81ED-4DB2-BD59-A6C34878D82A}">
                    <a16:rowId xmlns:a16="http://schemas.microsoft.com/office/drawing/2014/main" val="36149513"/>
                  </a:ext>
                </a:extLst>
              </a:tr>
              <a:tr h="432889">
                <a:tc>
                  <a:txBody>
                    <a:bodyPr/>
                    <a:lstStyle/>
                    <a:p>
                      <a:r>
                        <a:rPr lang="en-US" b="0" dirty="0" err="1"/>
                        <a:t>Keras</a:t>
                      </a:r>
                      <a:r>
                        <a:rPr lang="en-US" b="0" dirty="0"/>
                        <a:t> Tuner</a:t>
                      </a:r>
                    </a:p>
                  </a:txBody>
                  <a:tcPr/>
                </a:tc>
                <a:tc>
                  <a:txBody>
                    <a:bodyPr/>
                    <a:lstStyle/>
                    <a:p>
                      <a:pPr algn="ctr"/>
                      <a:r>
                        <a:rPr lang="en-US" b="1" dirty="0"/>
                        <a:t>0.87</a:t>
                      </a:r>
                    </a:p>
                  </a:txBody>
                  <a:tcPr/>
                </a:tc>
                <a:tc>
                  <a:txBody>
                    <a:bodyPr/>
                    <a:lstStyle/>
                    <a:p>
                      <a:pPr algn="ctr"/>
                      <a:r>
                        <a:rPr lang="en-US" b="1" dirty="0"/>
                        <a:t>0.87</a:t>
                      </a:r>
                    </a:p>
                  </a:txBody>
                  <a:tcPr/>
                </a:tc>
                <a:tc>
                  <a:txBody>
                    <a:bodyPr/>
                    <a:lstStyle/>
                    <a:p>
                      <a:pPr algn="ctr"/>
                      <a:r>
                        <a:rPr lang="en-US" b="1" dirty="0"/>
                        <a:t>0.87</a:t>
                      </a:r>
                    </a:p>
                  </a:txBody>
                  <a:tcPr/>
                </a:tc>
                <a:extLst>
                  <a:ext uri="{0D108BD9-81ED-4DB2-BD59-A6C34878D82A}">
                    <a16:rowId xmlns:a16="http://schemas.microsoft.com/office/drawing/2014/main" val="768626967"/>
                  </a:ext>
                </a:extLst>
              </a:tr>
            </a:tbl>
          </a:graphicData>
        </a:graphic>
      </p:graphicFrame>
    </p:spTree>
    <p:extLst>
      <p:ext uri="{BB962C8B-B14F-4D97-AF65-F5344CB8AC3E}">
        <p14:creationId xmlns:p14="http://schemas.microsoft.com/office/powerpoint/2010/main" val="3749868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D49F-32DE-F49D-959B-525971D57D51}"/>
              </a:ext>
            </a:extLst>
          </p:cNvPr>
          <p:cNvSpPr>
            <a:spLocks noGrp="1"/>
          </p:cNvSpPr>
          <p:nvPr>
            <p:ph type="title"/>
          </p:nvPr>
        </p:nvSpPr>
        <p:spPr/>
        <p:txBody>
          <a:bodyPr/>
          <a:lstStyle/>
          <a:p>
            <a:r>
              <a:rPr lang="en-US" dirty="0"/>
              <a:t>Model recommendation</a:t>
            </a:r>
          </a:p>
        </p:txBody>
      </p:sp>
      <p:sp>
        <p:nvSpPr>
          <p:cNvPr id="3" name="Content Placeholder 2">
            <a:extLst>
              <a:ext uri="{FF2B5EF4-FFF2-40B4-BE49-F238E27FC236}">
                <a16:creationId xmlns:a16="http://schemas.microsoft.com/office/drawing/2014/main" id="{2B4B82D2-E63E-FDE5-5530-646DEBD07A3B}"/>
              </a:ext>
            </a:extLst>
          </p:cNvPr>
          <p:cNvSpPr>
            <a:spLocks noGrp="1"/>
          </p:cNvSpPr>
          <p:nvPr>
            <p:ph sz="half" idx="1"/>
          </p:nvPr>
        </p:nvSpPr>
        <p:spPr/>
        <p:txBody>
          <a:bodyPr>
            <a:normAutofit/>
          </a:bodyPr>
          <a:lstStyle/>
          <a:p>
            <a:pPr marL="0" indent="0">
              <a:buNone/>
            </a:pPr>
            <a:r>
              <a:rPr lang="en-US" b="1" dirty="0">
                <a:highlight>
                  <a:srgbClr val="FF00FF"/>
                </a:highlight>
              </a:rPr>
              <a:t>Support Vector Classifier </a:t>
            </a:r>
            <a:r>
              <a:rPr lang="en-US" dirty="0"/>
              <a:t>results in the highest weighted F1 scores and the greatest Accuracy of all the models tested and is our Recommendation</a:t>
            </a:r>
          </a:p>
          <a:p>
            <a:endParaRPr lang="en-US" dirty="0"/>
          </a:p>
        </p:txBody>
      </p:sp>
      <p:sp>
        <p:nvSpPr>
          <p:cNvPr id="4" name="Content Placeholder 3">
            <a:extLst>
              <a:ext uri="{FF2B5EF4-FFF2-40B4-BE49-F238E27FC236}">
                <a16:creationId xmlns:a16="http://schemas.microsoft.com/office/drawing/2014/main" id="{50CB54EA-2EFE-0E85-F24D-6BB804C8AC35}"/>
              </a:ext>
            </a:extLst>
          </p:cNvPr>
          <p:cNvSpPr>
            <a:spLocks noGrp="1"/>
          </p:cNvSpPr>
          <p:nvPr>
            <p:ph sz="half" idx="2"/>
          </p:nvPr>
        </p:nvSpPr>
        <p:spPr>
          <a:xfrm>
            <a:off x="6336791" y="2980944"/>
            <a:ext cx="4970545" cy="3118104"/>
          </a:xfrm>
        </p:spPr>
        <p:txBody>
          <a:bodyPr>
            <a:normAutofit/>
          </a:bodyPr>
          <a:lstStyle/>
          <a:p>
            <a:pPr marL="0" indent="0">
              <a:buNone/>
            </a:pPr>
            <a:r>
              <a:rPr lang="en-US" sz="2000" dirty="0"/>
              <a:t>F1 scores and Accuracy:</a:t>
            </a:r>
          </a:p>
          <a:p>
            <a:pPr marL="342900" indent="-342900">
              <a:buFont typeface="+mj-lt"/>
              <a:buAutoNum type="arabicPeriod"/>
            </a:pPr>
            <a:r>
              <a:rPr lang="en-US" sz="1700" b="1" dirty="0">
                <a:solidFill>
                  <a:srgbClr val="7030A0"/>
                </a:solidFill>
              </a:rPr>
              <a:t>Support Vector Classifier (SVC) : 0.90</a:t>
            </a:r>
          </a:p>
          <a:p>
            <a:pPr marL="342900" indent="-342900">
              <a:buFont typeface="+mj-lt"/>
              <a:buAutoNum type="arabicPeriod"/>
            </a:pPr>
            <a:r>
              <a:rPr lang="en-US" sz="1600" dirty="0" err="1"/>
              <a:t>Keras</a:t>
            </a:r>
            <a:r>
              <a:rPr lang="en-US" sz="1600" dirty="0"/>
              <a:t> Tuner - .87 </a:t>
            </a:r>
          </a:p>
          <a:p>
            <a:pPr marL="342900" indent="-342900">
              <a:buFont typeface="+mj-lt"/>
              <a:buAutoNum type="arabicPeriod"/>
            </a:pPr>
            <a:r>
              <a:rPr lang="en-US" sz="1600" dirty="0"/>
              <a:t>Random Forest - .84                       </a:t>
            </a:r>
          </a:p>
          <a:p>
            <a:pPr marL="342900" indent="-342900">
              <a:buFont typeface="+mj-lt"/>
              <a:buAutoNum type="arabicPeriod"/>
            </a:pPr>
            <a:r>
              <a:rPr lang="en-US" sz="1600" dirty="0"/>
              <a:t>Sequential  - .81</a:t>
            </a:r>
          </a:p>
          <a:p>
            <a:pPr marL="342900" indent="-342900">
              <a:buFont typeface="+mj-lt"/>
              <a:buAutoNum type="arabicPeriod"/>
            </a:pPr>
            <a:r>
              <a:rPr lang="en-US" sz="1600" dirty="0"/>
              <a:t>Logistic Regression - .79</a:t>
            </a:r>
          </a:p>
          <a:p>
            <a:pPr marL="342900" indent="-342900">
              <a:buFont typeface="+mj-lt"/>
              <a:buAutoNum type="arabicPeriod"/>
            </a:pPr>
            <a:r>
              <a:rPr lang="en-US" sz="1600" dirty="0"/>
              <a:t>Decision Tree - .71</a:t>
            </a:r>
          </a:p>
          <a:p>
            <a:pPr marL="800100" lvl="1" indent="-342900">
              <a:buFont typeface="Arial" panose="020B0604020202020204" pitchFamily="34" charset="0"/>
              <a:buChar char="•"/>
            </a:pPr>
            <a:endParaRPr lang="en-US" sz="1600" dirty="0"/>
          </a:p>
        </p:txBody>
      </p:sp>
    </p:spTree>
    <p:extLst>
      <p:ext uri="{BB962C8B-B14F-4D97-AF65-F5344CB8AC3E}">
        <p14:creationId xmlns:p14="http://schemas.microsoft.com/office/powerpoint/2010/main" val="1274903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8BB68E-996D-CDFD-C5E3-AD6EC57A655B}"/>
              </a:ext>
            </a:extLst>
          </p:cNvPr>
          <p:cNvPicPr>
            <a:picLocks noChangeAspect="1"/>
          </p:cNvPicPr>
          <p:nvPr/>
        </p:nvPicPr>
        <p:blipFill rotWithShape="1">
          <a:blip r:embed="rId2"/>
          <a:srcRect t="4886" b="7566"/>
          <a:stretch/>
        </p:blipFill>
        <p:spPr>
          <a:xfrm>
            <a:off x="20" y="-1"/>
            <a:ext cx="12191977" cy="6858000"/>
          </a:xfrm>
          <a:prstGeom prst="rect">
            <a:avLst/>
          </a:prstGeom>
        </p:spPr>
      </p:pic>
      <p:sp>
        <p:nvSpPr>
          <p:cNvPr id="2" name="Title 1">
            <a:extLst>
              <a:ext uri="{FF2B5EF4-FFF2-40B4-BE49-F238E27FC236}">
                <a16:creationId xmlns:a16="http://schemas.microsoft.com/office/drawing/2014/main" id="{E04655C6-921D-8C59-08AB-673726BF2E7F}"/>
              </a:ext>
            </a:extLst>
          </p:cNvPr>
          <p:cNvSpPr>
            <a:spLocks noGrp="1"/>
          </p:cNvSpPr>
          <p:nvPr>
            <p:ph type="title"/>
          </p:nvPr>
        </p:nvSpPr>
        <p:spPr>
          <a:xfrm>
            <a:off x="1223491" y="1249332"/>
            <a:ext cx="4387875" cy="1955877"/>
          </a:xfrm>
        </p:spPr>
        <p:txBody>
          <a:bodyPr vert="horz" lIns="91440" tIns="45720" rIns="91440" bIns="45720" rtlCol="0" anchor="b">
            <a:normAutofit/>
          </a:bodyPr>
          <a:lstStyle/>
          <a:p>
            <a:r>
              <a:rPr lang="en-US" sz="4800"/>
              <a:t>Thank You!</a:t>
            </a:r>
          </a:p>
        </p:txBody>
      </p:sp>
      <p:sp>
        <p:nvSpPr>
          <p:cNvPr id="3" name="Text Placeholder 2">
            <a:extLst>
              <a:ext uri="{FF2B5EF4-FFF2-40B4-BE49-F238E27FC236}">
                <a16:creationId xmlns:a16="http://schemas.microsoft.com/office/drawing/2014/main" id="{5E836551-32A2-66BF-6077-23C600E3853B}"/>
              </a:ext>
            </a:extLst>
          </p:cNvPr>
          <p:cNvSpPr>
            <a:spLocks noGrp="1"/>
          </p:cNvSpPr>
          <p:nvPr>
            <p:ph type="body" idx="1"/>
          </p:nvPr>
        </p:nvSpPr>
        <p:spPr>
          <a:xfrm>
            <a:off x="1223488" y="3205209"/>
            <a:ext cx="4387875" cy="586155"/>
          </a:xfrm>
        </p:spPr>
        <p:txBody>
          <a:bodyPr vert="horz" lIns="91440" tIns="45720" rIns="91440" bIns="45720" rtlCol="0">
            <a:normAutofit/>
          </a:bodyPr>
          <a:lstStyle/>
          <a:p>
            <a:r>
              <a:rPr lang="en-US" b="1"/>
              <a:t>Q &amp; A</a:t>
            </a:r>
          </a:p>
        </p:txBody>
      </p:sp>
    </p:spTree>
    <p:extLst>
      <p:ext uri="{BB962C8B-B14F-4D97-AF65-F5344CB8AC3E}">
        <p14:creationId xmlns:p14="http://schemas.microsoft.com/office/powerpoint/2010/main" val="147422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24D7-B01B-9FA0-2C08-0EFFCB58EF4E}"/>
              </a:ext>
            </a:extLst>
          </p:cNvPr>
          <p:cNvSpPr>
            <a:spLocks noGrp="1"/>
          </p:cNvSpPr>
          <p:nvPr>
            <p:ph type="title"/>
          </p:nvPr>
        </p:nvSpPr>
        <p:spPr>
          <a:xfrm>
            <a:off x="4450080" y="1940560"/>
            <a:ext cx="6724987" cy="4368164"/>
          </a:xfrm>
        </p:spPr>
        <p:txBody>
          <a:bodyPr vert="horz" lIns="91440" tIns="45720" rIns="91440" bIns="45720" rtlCol="0" anchor="ctr">
            <a:noAutofit/>
          </a:bodyPr>
          <a:lstStyle/>
          <a:p>
            <a:r>
              <a:rPr lang="en-US" sz="2000" b="0" i="0" dirty="0">
                <a:solidFill>
                  <a:srgbClr val="000000"/>
                </a:solidFill>
                <a:effectLst/>
                <a:latin typeface="Open Sans"/>
                <a:ea typeface="Open Sans"/>
                <a:cs typeface="Open Sans"/>
              </a:rPr>
              <a:t>Heart disease is the </a:t>
            </a:r>
            <a:r>
              <a:rPr lang="en-US" sz="2000" b="1" i="0" dirty="0">
                <a:solidFill>
                  <a:srgbClr val="000000"/>
                </a:solidFill>
                <a:effectLst/>
                <a:latin typeface="Open Sans"/>
                <a:ea typeface="Open Sans"/>
                <a:cs typeface="Open Sans"/>
              </a:rPr>
              <a:t>leading cause of death</a:t>
            </a:r>
            <a:r>
              <a:rPr lang="en-US" sz="2000" b="0" i="0" dirty="0">
                <a:solidFill>
                  <a:srgbClr val="000000"/>
                </a:solidFill>
                <a:effectLst/>
                <a:latin typeface="Open Sans"/>
                <a:ea typeface="Open Sans"/>
                <a:cs typeface="Open Sans"/>
              </a:rPr>
              <a:t> for men, women, and people of most racial and ethnic groups in the United States.</a:t>
            </a:r>
            <a:br>
              <a:rPr lang="en-US" sz="2000" baseline="30000" dirty="0">
                <a:latin typeface="Open Sans" panose="020B0606030504020204" pitchFamily="34" charset="0"/>
              </a:rPr>
            </a:br>
            <a:br>
              <a:rPr lang="en-US" sz="2000" b="0" i="0" dirty="0">
                <a:effectLst/>
                <a:latin typeface="Open Sans" panose="020B0606030504020204" pitchFamily="34" charset="0"/>
              </a:rPr>
            </a:br>
            <a:r>
              <a:rPr lang="en-US" sz="2000" b="1" i="0" dirty="0">
                <a:solidFill>
                  <a:srgbClr val="000000"/>
                </a:solidFill>
                <a:effectLst/>
                <a:latin typeface="Open Sans"/>
                <a:ea typeface="Open Sans"/>
                <a:cs typeface="Open Sans"/>
              </a:rPr>
              <a:t>One person dies every 33 seconds</a:t>
            </a:r>
            <a:r>
              <a:rPr lang="en-US" sz="2000" b="0" i="0" dirty="0">
                <a:solidFill>
                  <a:srgbClr val="000000"/>
                </a:solidFill>
                <a:effectLst/>
                <a:latin typeface="Open Sans"/>
                <a:ea typeface="Open Sans"/>
                <a:cs typeface="Open Sans"/>
              </a:rPr>
              <a:t> in the United States from cardiovascular disease.</a:t>
            </a:r>
            <a:br>
              <a:rPr lang="en-US" sz="2000" b="0" i="0" dirty="0">
                <a:effectLst/>
                <a:latin typeface="Open Sans" panose="020B0606030504020204" pitchFamily="34" charset="0"/>
              </a:rPr>
            </a:br>
            <a:r>
              <a:rPr lang="en-US" sz="2000" b="0" i="0" dirty="0">
                <a:solidFill>
                  <a:srgbClr val="000000"/>
                </a:solidFill>
                <a:effectLst/>
                <a:latin typeface="Open Sans"/>
                <a:ea typeface="Open Sans"/>
                <a:cs typeface="Open Sans"/>
              </a:rPr>
              <a:t>About </a:t>
            </a:r>
            <a:r>
              <a:rPr lang="en-US" sz="2000" b="1" i="0" dirty="0">
                <a:solidFill>
                  <a:srgbClr val="000000"/>
                </a:solidFill>
                <a:effectLst/>
                <a:latin typeface="Open Sans"/>
                <a:ea typeface="Open Sans"/>
                <a:cs typeface="Open Sans"/>
              </a:rPr>
              <a:t>695,000 people in the United States </a:t>
            </a:r>
            <a:r>
              <a:rPr lang="en-US" sz="2000" b="0" i="0" dirty="0">
                <a:solidFill>
                  <a:srgbClr val="000000"/>
                </a:solidFill>
                <a:effectLst/>
                <a:latin typeface="Open Sans"/>
                <a:ea typeface="Open Sans"/>
                <a:cs typeface="Open Sans"/>
              </a:rPr>
              <a:t>died from heart disease in 2021—that’s </a:t>
            </a:r>
            <a:r>
              <a:rPr lang="en-US" sz="2000" b="1" i="0" dirty="0">
                <a:solidFill>
                  <a:srgbClr val="000000"/>
                </a:solidFill>
                <a:effectLst/>
                <a:latin typeface="Open Sans"/>
                <a:ea typeface="Open Sans"/>
                <a:cs typeface="Open Sans"/>
              </a:rPr>
              <a:t>1 in every 5 deaths</a:t>
            </a:r>
            <a:r>
              <a:rPr lang="en-US" sz="2000" b="0" i="0" dirty="0">
                <a:solidFill>
                  <a:srgbClr val="000000"/>
                </a:solidFill>
                <a:effectLst/>
                <a:latin typeface="Open Sans"/>
                <a:ea typeface="Open Sans"/>
                <a:cs typeface="Open Sans"/>
              </a:rPr>
              <a:t>.</a:t>
            </a:r>
            <a:br>
              <a:rPr lang="en-US" sz="2000" baseline="30000" dirty="0">
                <a:latin typeface="Open Sans" panose="020B0606030504020204" pitchFamily="34" charset="0"/>
              </a:rPr>
            </a:br>
            <a:br>
              <a:rPr lang="en-US" sz="2000" b="0" i="0" dirty="0">
                <a:effectLst/>
                <a:latin typeface="Open Sans" panose="020B0606030504020204" pitchFamily="34" charset="0"/>
              </a:rPr>
            </a:br>
            <a:r>
              <a:rPr lang="en-US" sz="2000" b="0" i="0" dirty="0">
                <a:solidFill>
                  <a:srgbClr val="000000"/>
                </a:solidFill>
                <a:effectLst/>
                <a:latin typeface="Open Sans"/>
                <a:ea typeface="Open Sans"/>
                <a:cs typeface="Open Sans"/>
              </a:rPr>
              <a:t>Heart disease cost the United </a:t>
            </a:r>
            <a:r>
              <a:rPr lang="en-US" sz="2000" dirty="0">
                <a:solidFill>
                  <a:srgbClr val="000000"/>
                </a:solidFill>
                <a:latin typeface="Open Sans"/>
                <a:ea typeface="Open Sans"/>
                <a:cs typeface="Open Sans"/>
              </a:rPr>
              <a:t>States about </a:t>
            </a:r>
            <a:r>
              <a:rPr lang="en-US" sz="2000" b="1" i="0" dirty="0">
                <a:solidFill>
                  <a:srgbClr val="000000"/>
                </a:solidFill>
                <a:effectLst/>
                <a:latin typeface="Open Sans"/>
                <a:ea typeface="Open Sans"/>
                <a:cs typeface="Open Sans"/>
              </a:rPr>
              <a:t>$</a:t>
            </a:r>
            <a:r>
              <a:rPr lang="en-US" sz="2000" b="1" dirty="0">
                <a:solidFill>
                  <a:srgbClr val="000000"/>
                </a:solidFill>
                <a:latin typeface="Open Sans"/>
                <a:ea typeface="Open Sans"/>
                <a:cs typeface="Open Sans"/>
              </a:rPr>
              <a:t>240 </a:t>
            </a:r>
            <a:r>
              <a:rPr lang="en-US" sz="2000" b="1" i="0" dirty="0">
                <a:solidFill>
                  <a:srgbClr val="000000"/>
                </a:solidFill>
                <a:effectLst/>
                <a:latin typeface="Open Sans"/>
                <a:ea typeface="Open Sans"/>
                <a:cs typeface="Open Sans"/>
              </a:rPr>
              <a:t>billion</a:t>
            </a:r>
            <a:r>
              <a:rPr lang="en-US" sz="2000" b="0" i="0" dirty="0">
                <a:solidFill>
                  <a:srgbClr val="000000"/>
                </a:solidFill>
                <a:effectLst/>
                <a:latin typeface="Open Sans"/>
                <a:ea typeface="Open Sans"/>
                <a:cs typeface="Open Sans"/>
              </a:rPr>
              <a:t> </a:t>
            </a:r>
            <a:br>
              <a:rPr lang="en-US" sz="2000" dirty="0">
                <a:solidFill>
                  <a:srgbClr val="000000"/>
                </a:solidFill>
                <a:latin typeface="Open Sans"/>
                <a:ea typeface="Open Sans"/>
                <a:cs typeface="Open Sans"/>
              </a:rPr>
            </a:br>
            <a:r>
              <a:rPr lang="en-US" sz="2000" b="0" i="0" dirty="0">
                <a:solidFill>
                  <a:srgbClr val="000000"/>
                </a:solidFill>
                <a:effectLst/>
                <a:latin typeface="Open Sans"/>
                <a:ea typeface="Open Sans"/>
                <a:cs typeface="Open Sans"/>
              </a:rPr>
              <a:t>each year from 2018 to 2019. This includes the cost of health care services, medicines, and lost productivity due to death.</a:t>
            </a:r>
            <a:br>
              <a:rPr lang="en-US" sz="2400" b="0" i="0" dirty="0">
                <a:effectLst/>
                <a:latin typeface="Open Sans" panose="020B0606030504020204" pitchFamily="34" charset="0"/>
              </a:rPr>
            </a:br>
            <a:br>
              <a:rPr lang="en-US" sz="1000" b="0" i="0" dirty="0">
                <a:effectLst/>
                <a:latin typeface="Open Sans" panose="020B0606030504020204" pitchFamily="34" charset="0"/>
              </a:rPr>
            </a:br>
            <a:r>
              <a:rPr lang="en-US" sz="1050" dirty="0">
                <a:hlinkClick r:id="rId2">
                  <a:extLst>
                    <a:ext uri="{A12FA001-AC4F-418D-AE19-62706E023703}">
                      <ahyp:hlinkClr xmlns:ahyp="http://schemas.microsoft.com/office/drawing/2018/hyperlinkcolor" val="tx"/>
                    </a:ext>
                  </a:extLst>
                </a:hlinkClick>
              </a:rPr>
              <a:t>Heart Disease Facts | cdc.gov</a:t>
            </a:r>
            <a:endParaRPr lang="en-US" sz="2400" b="0" i="0" dirty="0">
              <a:effectLst/>
              <a:latin typeface="Open Sans" panose="020B0606030504020204" pitchFamily="34" charset="0"/>
            </a:endParaRPr>
          </a:p>
        </p:txBody>
      </p:sp>
      <p:pic>
        <p:nvPicPr>
          <p:cNvPr id="5" name="Picture 4" descr="Stethoscope">
            <a:extLst>
              <a:ext uri="{FF2B5EF4-FFF2-40B4-BE49-F238E27FC236}">
                <a16:creationId xmlns:a16="http://schemas.microsoft.com/office/drawing/2014/main" id="{38497A86-BA03-5030-F6B7-A1055D2EE149}"/>
              </a:ext>
            </a:extLst>
          </p:cNvPr>
          <p:cNvPicPr>
            <a:picLocks noChangeAspect="1"/>
          </p:cNvPicPr>
          <p:nvPr/>
        </p:nvPicPr>
        <p:blipFill rotWithShape="1">
          <a:blip r:embed="rId3"/>
          <a:srcRect l="26462" r="20934" b="-1"/>
          <a:stretch/>
        </p:blipFill>
        <p:spPr>
          <a:xfrm>
            <a:off x="1016933" y="2154201"/>
            <a:ext cx="3169919" cy="4022443"/>
          </a:xfrm>
          <a:prstGeom prst="rect">
            <a:avLst/>
          </a:prstGeom>
        </p:spPr>
      </p:pic>
      <p:sp>
        <p:nvSpPr>
          <p:cNvPr id="3" name="Title 1">
            <a:extLst>
              <a:ext uri="{FF2B5EF4-FFF2-40B4-BE49-F238E27FC236}">
                <a16:creationId xmlns:a16="http://schemas.microsoft.com/office/drawing/2014/main" id="{6D879261-B2E9-ECC4-9786-005031D6B1A3}"/>
              </a:ext>
            </a:extLst>
          </p:cNvPr>
          <p:cNvSpPr txBox="1">
            <a:spLocks/>
          </p:cNvSpPr>
          <p:nvPr/>
        </p:nvSpPr>
        <p:spPr>
          <a:xfrm>
            <a:off x="1524000" y="1268476"/>
            <a:ext cx="9144000" cy="1344168"/>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US" dirty="0"/>
              <a:t>Why Heart Disease</a:t>
            </a:r>
          </a:p>
        </p:txBody>
      </p:sp>
    </p:spTree>
    <p:extLst>
      <p:ext uri="{BB962C8B-B14F-4D97-AF65-F5344CB8AC3E}">
        <p14:creationId xmlns:p14="http://schemas.microsoft.com/office/powerpoint/2010/main" val="4036831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D6CA-5C78-605B-7F0F-29EF15D3011B}"/>
              </a:ext>
            </a:extLst>
          </p:cNvPr>
          <p:cNvSpPr>
            <a:spLocks noGrp="1"/>
          </p:cNvSpPr>
          <p:nvPr>
            <p:ph type="title"/>
          </p:nvPr>
        </p:nvSpPr>
        <p:spPr/>
        <p:txBody>
          <a:bodyPr/>
          <a:lstStyle/>
          <a:p>
            <a:r>
              <a:rPr lang="en-US" dirty="0"/>
              <a:t>The Process of using Machine Learning to Predict Heart Disease</a:t>
            </a:r>
          </a:p>
        </p:txBody>
      </p:sp>
      <p:sp>
        <p:nvSpPr>
          <p:cNvPr id="3" name="Content Placeholder 2">
            <a:extLst>
              <a:ext uri="{FF2B5EF4-FFF2-40B4-BE49-F238E27FC236}">
                <a16:creationId xmlns:a16="http://schemas.microsoft.com/office/drawing/2014/main" id="{04A2224F-7CCC-C791-B6A9-BE1C2A0882CB}"/>
              </a:ext>
            </a:extLst>
          </p:cNvPr>
          <p:cNvSpPr>
            <a:spLocks noGrp="1"/>
          </p:cNvSpPr>
          <p:nvPr>
            <p:ph idx="1"/>
          </p:nvPr>
        </p:nvSpPr>
        <p:spPr/>
        <p:txBody>
          <a:bodyPr>
            <a:normAutofit/>
          </a:bodyPr>
          <a:lstStyle/>
          <a:p>
            <a:r>
              <a:rPr lang="en-US" dirty="0"/>
              <a:t>Found dataset related to heart disease</a:t>
            </a:r>
          </a:p>
          <a:p>
            <a:r>
              <a:rPr lang="en-US" dirty="0"/>
              <a:t>Conducted exploratory data analysis to try to understand dataset, different factors and relationships</a:t>
            </a:r>
          </a:p>
          <a:p>
            <a:r>
              <a:rPr lang="en-US" dirty="0"/>
              <a:t>Created machine learning models to predict heart disease</a:t>
            </a:r>
          </a:p>
          <a:p>
            <a:r>
              <a:rPr lang="en-US" dirty="0"/>
              <a:t>Looked at the results and made recommendations</a:t>
            </a:r>
          </a:p>
        </p:txBody>
      </p:sp>
    </p:spTree>
    <p:extLst>
      <p:ext uri="{BB962C8B-B14F-4D97-AF65-F5344CB8AC3E}">
        <p14:creationId xmlns:p14="http://schemas.microsoft.com/office/powerpoint/2010/main" val="1538798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D6CA-5C78-605B-7F0F-29EF15D3011B}"/>
              </a:ext>
            </a:extLst>
          </p:cNvPr>
          <p:cNvSpPr>
            <a:spLocks noGrp="1"/>
          </p:cNvSpPr>
          <p:nvPr>
            <p:ph type="title"/>
          </p:nvPr>
        </p:nvSpPr>
        <p:spPr/>
        <p:txBody>
          <a:bodyPr/>
          <a:lstStyle/>
          <a:p>
            <a:r>
              <a:rPr lang="en-US" dirty="0"/>
              <a:t>The Dataset</a:t>
            </a:r>
          </a:p>
        </p:txBody>
      </p:sp>
      <p:sp>
        <p:nvSpPr>
          <p:cNvPr id="3" name="Content Placeholder 2">
            <a:extLst>
              <a:ext uri="{FF2B5EF4-FFF2-40B4-BE49-F238E27FC236}">
                <a16:creationId xmlns:a16="http://schemas.microsoft.com/office/drawing/2014/main" id="{04A2224F-7CCC-C791-B6A9-BE1C2A0882CB}"/>
              </a:ext>
            </a:extLst>
          </p:cNvPr>
          <p:cNvSpPr>
            <a:spLocks noGrp="1"/>
          </p:cNvSpPr>
          <p:nvPr>
            <p:ph idx="1"/>
          </p:nvPr>
        </p:nvSpPr>
        <p:spPr>
          <a:xfrm>
            <a:off x="1517904" y="2387600"/>
            <a:ext cx="9144000" cy="3711448"/>
          </a:xfrm>
        </p:spPr>
        <p:txBody>
          <a:bodyPr vert="horz" lIns="91440" tIns="45720" rIns="91440" bIns="45720" rtlCol="0" anchor="t">
            <a:normAutofit/>
          </a:bodyPr>
          <a:lstStyle/>
          <a:p>
            <a:r>
              <a:rPr lang="en-US"/>
              <a:t>Found on Kaggle.com </a:t>
            </a:r>
            <a:r>
              <a:rPr lang="en-US" sz="1800" dirty="0">
                <a:hlinkClick r:id="rId2"/>
              </a:rPr>
              <a:t>https://www.kaggle.com/datasets/rishidamarla/heart-disease-prediction</a:t>
            </a:r>
            <a:r>
              <a:rPr lang="en-US" sz="1800" dirty="0"/>
              <a:t> </a:t>
            </a:r>
          </a:p>
          <a:p>
            <a:r>
              <a:rPr lang="en-US" dirty="0"/>
              <a:t>Citation </a:t>
            </a:r>
            <a:r>
              <a:rPr lang="en-US" sz="1900" dirty="0" err="1"/>
              <a:t>Janosi,Andras</a:t>
            </a:r>
            <a:r>
              <a:rPr lang="en-US" sz="1900" dirty="0"/>
              <a:t>, </a:t>
            </a:r>
            <a:r>
              <a:rPr lang="en-US" sz="1900" dirty="0" err="1"/>
              <a:t>Steinbrunn,William</a:t>
            </a:r>
            <a:r>
              <a:rPr lang="en-US" sz="1900" dirty="0"/>
              <a:t>, </a:t>
            </a:r>
            <a:r>
              <a:rPr lang="en-US" sz="1900" dirty="0" err="1"/>
              <a:t>Pfisterer,Matthias</a:t>
            </a:r>
            <a:r>
              <a:rPr lang="en-US" sz="1900" dirty="0"/>
              <a:t>, and </a:t>
            </a:r>
            <a:r>
              <a:rPr lang="en-US" sz="1900" dirty="0" err="1"/>
              <a:t>Detrano,Robert</a:t>
            </a:r>
            <a:r>
              <a:rPr lang="en-US" sz="1900" dirty="0"/>
              <a:t>. (1988). Heart Disease. UCI Machine Learning Repository. </a:t>
            </a:r>
            <a:r>
              <a:rPr lang="en-US" sz="1900" dirty="0">
                <a:hlinkClick r:id="rId3"/>
              </a:rPr>
              <a:t>https://doi.org/10.24432/C52P4X</a:t>
            </a:r>
            <a:r>
              <a:rPr lang="en-US" sz="1900" dirty="0"/>
              <a:t> </a:t>
            </a:r>
          </a:p>
          <a:p>
            <a:r>
              <a:rPr lang="en-US" dirty="0"/>
              <a:t>Donated June 1988. Names and SSNs removed later.</a:t>
            </a:r>
          </a:p>
          <a:p>
            <a:r>
              <a:rPr lang="en-US" dirty="0"/>
              <a:t>Data from Cleveland – 14 attributes</a:t>
            </a:r>
          </a:p>
          <a:p>
            <a:endParaRPr lang="en-US" dirty="0"/>
          </a:p>
        </p:txBody>
      </p:sp>
    </p:spTree>
    <p:extLst>
      <p:ext uri="{BB962C8B-B14F-4D97-AF65-F5344CB8AC3E}">
        <p14:creationId xmlns:p14="http://schemas.microsoft.com/office/powerpoint/2010/main" val="137989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D6CA-5C78-605B-7F0F-29EF15D3011B}"/>
              </a:ext>
            </a:extLst>
          </p:cNvPr>
          <p:cNvSpPr>
            <a:spLocks noGrp="1"/>
          </p:cNvSpPr>
          <p:nvPr>
            <p:ph type="title"/>
          </p:nvPr>
        </p:nvSpPr>
        <p:spPr>
          <a:xfrm>
            <a:off x="1524000" y="718312"/>
            <a:ext cx="9144000" cy="1344168"/>
          </a:xfrm>
        </p:spPr>
        <p:txBody>
          <a:bodyPr/>
          <a:lstStyle/>
          <a:p>
            <a:r>
              <a:rPr lang="en-US" dirty="0"/>
              <a:t>The Dataset Attributes</a:t>
            </a:r>
          </a:p>
        </p:txBody>
      </p:sp>
      <p:sp>
        <p:nvSpPr>
          <p:cNvPr id="3" name="Content Placeholder 2">
            <a:extLst>
              <a:ext uri="{FF2B5EF4-FFF2-40B4-BE49-F238E27FC236}">
                <a16:creationId xmlns:a16="http://schemas.microsoft.com/office/drawing/2014/main" id="{04A2224F-7CCC-C791-B6A9-BE1C2A0882CB}"/>
              </a:ext>
            </a:extLst>
          </p:cNvPr>
          <p:cNvSpPr>
            <a:spLocks noGrp="1"/>
          </p:cNvSpPr>
          <p:nvPr>
            <p:ph idx="1"/>
          </p:nvPr>
        </p:nvSpPr>
        <p:spPr>
          <a:xfrm>
            <a:off x="1198880" y="1390396"/>
            <a:ext cx="10261600" cy="4968240"/>
          </a:xfrm>
        </p:spPr>
        <p:txBody>
          <a:bodyPr>
            <a:noAutofit/>
          </a:bodyPr>
          <a:lstStyle/>
          <a:p>
            <a:pPr marL="342900" marR="0" lvl="0" indent="-342900" algn="l" defTabSz="736066" rtl="0" eaLnBrk="1" fontAlgn="auto" latinLnBrk="0" hangingPunct="1">
              <a:lnSpc>
                <a:spcPct val="100000"/>
              </a:lnSpc>
              <a:spcBef>
                <a:spcPts val="0"/>
              </a:spcBef>
              <a:spcAft>
                <a:spcPts val="653"/>
              </a:spcAft>
              <a:buClrTx/>
              <a:buSzTx/>
              <a:buFont typeface="+mj-lt"/>
              <a:buAutoNum type="arabicPeriod"/>
              <a:tabLst/>
              <a:defRPr/>
            </a:pPr>
            <a:r>
              <a:rPr lang="en-US" sz="1600" b="1" dirty="0">
                <a:solidFill>
                  <a:srgbClr val="000000"/>
                </a:solidFill>
                <a:latin typeface="Avenir Next LT Pro"/>
              </a:rPr>
              <a:t>Age</a:t>
            </a:r>
            <a:r>
              <a:rPr lang="en-US" sz="1600" dirty="0">
                <a:solidFill>
                  <a:srgbClr val="000000"/>
                </a:solidFill>
                <a:latin typeface="Avenir Next LT Pro"/>
              </a:rPr>
              <a:t> in years</a:t>
            </a:r>
            <a:endParaRPr kumimoji="0" lang="en-US" sz="1600" b="0" i="0" u="none" strike="noStrike" kern="1200" cap="none" spc="0" normalizeH="0" baseline="0" noProof="0" dirty="0">
              <a:ln>
                <a:noFill/>
              </a:ln>
              <a:solidFill>
                <a:srgbClr val="000000"/>
              </a:solidFill>
              <a:effectLst/>
              <a:uLnTx/>
              <a:uFillTx/>
              <a:latin typeface="Avenir Next LT Pro"/>
              <a:ea typeface="+mn-ea"/>
              <a:cs typeface="+mn-cs"/>
            </a:endParaRPr>
          </a:p>
          <a:p>
            <a:pPr marL="342900" indent="-342900" defTabSz="736066">
              <a:lnSpc>
                <a:spcPct val="100000"/>
              </a:lnSpc>
              <a:spcBef>
                <a:spcPts val="0"/>
              </a:spcBef>
              <a:spcAft>
                <a:spcPts val="653"/>
              </a:spcAft>
              <a:buClrTx/>
              <a:buFont typeface="+mj-lt"/>
              <a:buAutoNum type="arabicPeriod"/>
              <a:defRPr/>
            </a:pPr>
            <a:r>
              <a:rPr lang="en-US" sz="1600" b="1" dirty="0">
                <a:solidFill>
                  <a:srgbClr val="000000"/>
                </a:solidFill>
                <a:latin typeface="Avenir Next LT Pro"/>
              </a:rPr>
              <a:t>S</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ex</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 (1 = male, 0 = female)</a:t>
            </a:r>
          </a:p>
          <a:p>
            <a:pPr marL="342900" marR="0" lvl="0" indent="-342900" algn="l" defTabSz="736066" rtl="0" eaLnBrk="1" fontAlgn="auto" latinLnBrk="0" hangingPunct="1">
              <a:lnSpc>
                <a:spcPct val="100000"/>
              </a:lnSpc>
              <a:spcBef>
                <a:spcPts val="0"/>
              </a:spcBef>
              <a:spcAft>
                <a:spcPts val="653"/>
              </a:spcAft>
              <a:buClrTx/>
              <a:buSzTx/>
              <a:buFont typeface="+mj-lt"/>
              <a:buAutoNum type="arabicPeriod"/>
              <a:tabLst/>
              <a:defRPr/>
            </a:pPr>
            <a:r>
              <a:rPr lang="en-US" sz="1600" b="1" dirty="0">
                <a:solidFill>
                  <a:srgbClr val="000000"/>
                </a:solidFill>
                <a:latin typeface="Avenir Next LT Pro"/>
              </a:rPr>
              <a:t>Chest</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 pain type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(1</a:t>
            </a:r>
            <a:r>
              <a:rPr lang="en-US" sz="1600" dirty="0">
                <a:solidFill>
                  <a:srgbClr val="000000"/>
                </a:solidFill>
                <a:latin typeface="Avenir Next LT Pro"/>
              </a:rPr>
              <a:t>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 typical angina, 2 = atypical angina, 3 = non-anginal pain, 4 = asymptomatic)</a:t>
            </a:r>
          </a:p>
          <a:p>
            <a:pPr marL="342900" indent="-342900" defTabSz="736066">
              <a:lnSpc>
                <a:spcPct val="100000"/>
              </a:lnSpc>
              <a:spcBef>
                <a:spcPts val="0"/>
              </a:spcBef>
              <a:spcAft>
                <a:spcPts val="653"/>
              </a:spcAft>
              <a:buClrTx/>
              <a:buFont typeface="+mj-lt"/>
              <a:buAutoNum type="arabicPeriod"/>
              <a:defRPr/>
            </a:pPr>
            <a:r>
              <a:rPr lang="en-US" sz="1600" b="1" dirty="0">
                <a:solidFill>
                  <a:srgbClr val="000000"/>
                </a:solidFill>
                <a:latin typeface="Avenir Next LT Pro"/>
              </a:rPr>
              <a:t>Resting</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 blood pressure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(in mm Hg on admission to the hospital)</a:t>
            </a:r>
          </a:p>
          <a:p>
            <a:pPr marL="342900" marR="0" lvl="0" indent="-342900" algn="l" defTabSz="736066" rtl="0" eaLnBrk="1" fontAlgn="auto" latinLnBrk="0" hangingPunct="1">
              <a:lnSpc>
                <a:spcPct val="100000"/>
              </a:lnSpc>
              <a:spcBef>
                <a:spcPts val="0"/>
              </a:spcBef>
              <a:spcAft>
                <a:spcPts val="653"/>
              </a:spcAft>
              <a:buClrTx/>
              <a:buSzTx/>
              <a:buFont typeface="+mj-lt"/>
              <a:buAutoNum type="arabicPeriod"/>
              <a:tabLst/>
              <a:defRPr/>
            </a:pPr>
            <a:r>
              <a:rPr lang="en-US" sz="1600" b="1" dirty="0">
                <a:solidFill>
                  <a:srgbClr val="000000"/>
                </a:solidFill>
                <a:latin typeface="Avenir Next LT Pro"/>
              </a:rPr>
              <a:t>Serum</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 cholesterol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in mg/dl</a:t>
            </a:r>
          </a:p>
          <a:p>
            <a:pPr marL="342900" indent="-342900" defTabSz="736066">
              <a:lnSpc>
                <a:spcPct val="100000"/>
              </a:lnSpc>
              <a:spcBef>
                <a:spcPts val="0"/>
              </a:spcBef>
              <a:spcAft>
                <a:spcPts val="653"/>
              </a:spcAft>
              <a:buClrTx/>
              <a:buFont typeface="+mj-lt"/>
              <a:buAutoNum type="arabicPeriod"/>
              <a:defRPr/>
            </a:pPr>
            <a:r>
              <a:rPr lang="en-US" sz="1600" b="1" dirty="0">
                <a:solidFill>
                  <a:srgbClr val="000000"/>
                </a:solidFill>
                <a:latin typeface="Avenir Next LT Pro"/>
              </a:rPr>
              <a:t>Fasting</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 blood sugar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&gt; 120 mg/dl (1 = true, 0 = false)</a:t>
            </a:r>
          </a:p>
          <a:p>
            <a:pPr marL="342900" indent="-342900" defTabSz="736066">
              <a:lnSpc>
                <a:spcPct val="100000"/>
              </a:lnSpc>
              <a:spcBef>
                <a:spcPts val="0"/>
              </a:spcBef>
              <a:spcAft>
                <a:spcPts val="653"/>
              </a:spcAft>
              <a:buClrTx/>
              <a:buFont typeface="+mj-lt"/>
              <a:buAutoNum type="arabicPeriod"/>
              <a:defRPr/>
            </a:pPr>
            <a:r>
              <a:rPr lang="en-US" sz="1600" b="1" dirty="0">
                <a:solidFill>
                  <a:srgbClr val="000000"/>
                </a:solidFill>
                <a:latin typeface="Avenir Next LT Pro"/>
              </a:rPr>
              <a:t>Resting</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 electrocardiographic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results (0 = normal, 1 = ST-T wave abnormality, 2 = probable or definite left ventricular hypertrophy)</a:t>
            </a:r>
          </a:p>
          <a:p>
            <a:pPr marL="342900" marR="0" lvl="0" indent="-342900" algn="l" defTabSz="736066" rtl="0" eaLnBrk="1" fontAlgn="auto" latinLnBrk="0" hangingPunct="1">
              <a:lnSpc>
                <a:spcPct val="100000"/>
              </a:lnSpc>
              <a:spcBef>
                <a:spcPts val="0"/>
              </a:spcBef>
              <a:spcAft>
                <a:spcPts val="653"/>
              </a:spcAft>
              <a:buClrTx/>
              <a:buSzTx/>
              <a:buFont typeface="+mj-lt"/>
              <a:buAutoNum type="arabicPeriod"/>
              <a:tabLst/>
              <a:defRPr/>
            </a:pPr>
            <a:r>
              <a:rPr lang="en-US" sz="1600" b="1" dirty="0">
                <a:solidFill>
                  <a:srgbClr val="000000"/>
                </a:solidFill>
                <a:latin typeface="Avenir Next LT Pro"/>
              </a:rPr>
              <a:t>Maximum</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 heart rate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achieved</a:t>
            </a:r>
          </a:p>
          <a:p>
            <a:pPr marL="342900" indent="-342900" defTabSz="736066">
              <a:lnSpc>
                <a:spcPct val="100000"/>
              </a:lnSpc>
              <a:spcBef>
                <a:spcPts val="0"/>
              </a:spcBef>
              <a:spcAft>
                <a:spcPts val="653"/>
              </a:spcAft>
              <a:buClrTx/>
              <a:buFont typeface="+mj-lt"/>
              <a:buAutoNum type="arabicPeriod"/>
              <a:defRPr/>
            </a:pPr>
            <a:r>
              <a:rPr lang="en-US" sz="1600" b="1" dirty="0">
                <a:solidFill>
                  <a:srgbClr val="000000"/>
                </a:solidFill>
                <a:latin typeface="Avenir Next LT Pro"/>
              </a:rPr>
              <a:t>Exercise</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 induced angina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(1 = yes, 0 = no)</a:t>
            </a:r>
          </a:p>
          <a:p>
            <a:pPr marL="342900" marR="0" lvl="0" indent="-342900" algn="l" defTabSz="736066" rtl="0" eaLnBrk="1" fontAlgn="auto" latinLnBrk="0" hangingPunct="1">
              <a:lnSpc>
                <a:spcPct val="100000"/>
              </a:lnSpc>
              <a:spcBef>
                <a:spcPts val="0"/>
              </a:spcBef>
              <a:spcAft>
                <a:spcPts val="653"/>
              </a:spcAft>
              <a:buClrTx/>
              <a:buSzTx/>
              <a:buFont typeface="+mj-lt"/>
              <a:buAutoNum type="arabicPeriod"/>
              <a:tabLst/>
              <a:defRPr/>
            </a:pP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ST depression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induced by exercise relative to rest</a:t>
            </a:r>
          </a:p>
          <a:p>
            <a:pPr marL="342900" marR="0" lvl="0" indent="-342900" algn="l" defTabSz="736066" rtl="0" eaLnBrk="1" fontAlgn="auto" latinLnBrk="0" hangingPunct="1">
              <a:lnSpc>
                <a:spcPct val="100000"/>
              </a:lnSpc>
              <a:spcBef>
                <a:spcPts val="0"/>
              </a:spcBef>
              <a:spcAft>
                <a:spcPts val="653"/>
              </a:spcAft>
              <a:buClrTx/>
              <a:buSzTx/>
              <a:buFont typeface="+mj-lt"/>
              <a:buAutoNum type="arabicPeriod"/>
              <a:tabLst/>
              <a:defRPr/>
            </a:pPr>
            <a:r>
              <a:rPr lang="en-US" sz="1600" b="1" dirty="0">
                <a:solidFill>
                  <a:srgbClr val="000000"/>
                </a:solidFill>
                <a:latin typeface="Avenir Next LT Pro"/>
              </a:rPr>
              <a:t>S</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lope of the peak exercise ST segment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(1</a:t>
            </a:r>
            <a:r>
              <a:rPr lang="en-US" sz="1600" dirty="0">
                <a:solidFill>
                  <a:srgbClr val="000000"/>
                </a:solidFill>
                <a:latin typeface="Avenir Next LT Pro"/>
              </a:rPr>
              <a:t>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 upsloping, 2 = flat, 3 = </a:t>
            </a:r>
            <a:r>
              <a:rPr kumimoji="0" lang="en-US" sz="1600" b="0" i="0" u="none" strike="noStrike" kern="1200" cap="none" spc="0" normalizeH="0" baseline="0" noProof="0" dirty="0" err="1">
                <a:ln>
                  <a:noFill/>
                </a:ln>
                <a:solidFill>
                  <a:srgbClr val="000000"/>
                </a:solidFill>
                <a:effectLst/>
                <a:uLnTx/>
                <a:uFillTx/>
                <a:latin typeface="Avenir Next LT Pro"/>
                <a:ea typeface="+mn-ea"/>
                <a:cs typeface="+mn-cs"/>
              </a:rPr>
              <a:t>downsloping</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 </a:t>
            </a:r>
          </a:p>
          <a:p>
            <a:pPr marL="342900" marR="0" lvl="0" indent="-342900" algn="l" defTabSz="736066" rtl="0" eaLnBrk="1" fontAlgn="auto" latinLnBrk="0" hangingPunct="1">
              <a:lnSpc>
                <a:spcPct val="100000"/>
              </a:lnSpc>
              <a:spcBef>
                <a:spcPts val="0"/>
              </a:spcBef>
              <a:spcAft>
                <a:spcPts val="653"/>
              </a:spcAft>
              <a:buClrTx/>
              <a:buSzTx/>
              <a:buFont typeface="+mj-lt"/>
              <a:buAutoNum type="arabicPeriod"/>
              <a:tabLst/>
              <a:defRPr/>
            </a:pPr>
            <a:r>
              <a:rPr lang="en-US" sz="1600" b="1" dirty="0">
                <a:solidFill>
                  <a:srgbClr val="000000"/>
                </a:solidFill>
                <a:latin typeface="Avenir Next LT Pro"/>
              </a:rPr>
              <a:t>N</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umber of major vessels</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 </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colored</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 by fluoroscopy (0 to 3)</a:t>
            </a:r>
          </a:p>
          <a:p>
            <a:pPr marL="342900" marR="0" lvl="0" indent="-342900" algn="l" defTabSz="736066" rtl="0" eaLnBrk="1" fontAlgn="auto" latinLnBrk="0" hangingPunct="1">
              <a:lnSpc>
                <a:spcPct val="100000"/>
              </a:lnSpc>
              <a:spcBef>
                <a:spcPts val="0"/>
              </a:spcBef>
              <a:spcAft>
                <a:spcPts val="653"/>
              </a:spcAft>
              <a:buClrTx/>
              <a:buSzTx/>
              <a:buFont typeface="+mj-lt"/>
              <a:buAutoNum type="arabicPeriod"/>
              <a:tabLst/>
              <a:defRPr/>
            </a:pPr>
            <a:r>
              <a:rPr lang="en-US" sz="1600" b="1" dirty="0">
                <a:solidFill>
                  <a:srgbClr val="000000"/>
                </a:solidFill>
                <a:latin typeface="Avenir Next LT Pro"/>
              </a:rPr>
              <a:t>Thallium</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 heart scan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(0 = normal, 1 = fixed defect, 2 = reversable defect)</a:t>
            </a:r>
          </a:p>
          <a:p>
            <a:pPr marL="342900" marR="0" lvl="0" indent="-342900" algn="l" defTabSz="736066" rtl="0" eaLnBrk="1" fontAlgn="auto" latinLnBrk="0" hangingPunct="1">
              <a:lnSpc>
                <a:spcPct val="100000"/>
              </a:lnSpc>
              <a:spcBef>
                <a:spcPts val="0"/>
              </a:spcBef>
              <a:spcAft>
                <a:spcPts val="653"/>
              </a:spcAft>
              <a:buClrTx/>
              <a:buSzTx/>
              <a:buFont typeface="+mj-lt"/>
              <a:buAutoNum type="arabicPeriod"/>
              <a:tabLst/>
              <a:defRPr/>
            </a:pPr>
            <a:r>
              <a:rPr lang="en-US" sz="1600" b="1" dirty="0">
                <a:solidFill>
                  <a:srgbClr val="000000"/>
                </a:solidFill>
                <a:latin typeface="Avenir Next LT Pro"/>
              </a:rPr>
              <a:t>Heart disease </a:t>
            </a:r>
            <a:r>
              <a:rPr lang="en-US" sz="1600" dirty="0">
                <a:solidFill>
                  <a:srgbClr val="000000"/>
                </a:solidFill>
                <a:latin typeface="Avenir Next LT Pro"/>
              </a:rPr>
              <a:t>(presence/absence)</a:t>
            </a:r>
            <a:endParaRPr kumimoji="0" lang="en-US" sz="1600" b="0" i="0" u="none" strike="noStrike" kern="1200" cap="none" spc="0" normalizeH="0" baseline="0" noProof="0" dirty="0">
              <a:ln>
                <a:noFill/>
              </a:ln>
              <a:solidFill>
                <a:srgbClr val="000000"/>
              </a:solidFill>
              <a:effectLst/>
              <a:uLnTx/>
              <a:uFillTx/>
              <a:latin typeface="Avenir Next LT Pro"/>
              <a:ea typeface="+mn-ea"/>
              <a:cs typeface="+mn-cs"/>
            </a:endParaRPr>
          </a:p>
        </p:txBody>
      </p:sp>
    </p:spTree>
    <p:extLst>
      <p:ext uri="{BB962C8B-B14F-4D97-AF65-F5344CB8AC3E}">
        <p14:creationId xmlns:p14="http://schemas.microsoft.com/office/powerpoint/2010/main" val="1531476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E8EE8-914A-C5FB-2FEC-E5D394C12514}"/>
              </a:ext>
            </a:extLst>
          </p:cNvPr>
          <p:cNvSpPr>
            <a:spLocks noGrp="1"/>
          </p:cNvSpPr>
          <p:nvPr>
            <p:ph type="title"/>
          </p:nvPr>
        </p:nvSpPr>
        <p:spPr>
          <a:xfrm>
            <a:off x="5431940" y="1517650"/>
            <a:ext cx="5998059" cy="1344613"/>
          </a:xfrm>
        </p:spPr>
        <p:txBody>
          <a:bodyPr vert="horz" lIns="91440" tIns="45720" rIns="91440" bIns="45720" rtlCol="0" anchor="t">
            <a:normAutofit/>
          </a:bodyPr>
          <a:lstStyle/>
          <a:p>
            <a:pPr>
              <a:lnSpc>
                <a:spcPct val="95000"/>
              </a:lnSpc>
            </a:pPr>
            <a:r>
              <a:rPr lang="en-US" sz="4200" kern="1200" spc="-50" baseline="0" dirty="0">
                <a:solidFill>
                  <a:schemeClr val="tx1"/>
                </a:solidFill>
                <a:latin typeface="+mj-lt"/>
                <a:ea typeface="+mj-ea"/>
                <a:cs typeface="+mj-cs"/>
              </a:rPr>
              <a:t>A Look at the Data </a:t>
            </a:r>
            <a:br>
              <a:rPr lang="en-US" sz="4200" kern="1200" spc="-50" baseline="0" dirty="0">
                <a:solidFill>
                  <a:schemeClr val="tx1"/>
                </a:solidFill>
                <a:latin typeface="+mj-lt"/>
                <a:ea typeface="+mj-ea"/>
                <a:cs typeface="+mj-cs"/>
              </a:rPr>
            </a:br>
            <a:r>
              <a:rPr lang="en-US" sz="4200" kern="1200" spc="-50" baseline="0" dirty="0">
                <a:solidFill>
                  <a:schemeClr val="tx1"/>
                </a:solidFill>
                <a:latin typeface="+mj-lt"/>
                <a:ea typeface="+mj-ea"/>
                <a:cs typeface="+mj-cs"/>
              </a:rPr>
              <a:t>(</a:t>
            </a:r>
            <a:r>
              <a:rPr lang="en-US" sz="2900" kern="1200" spc="-50" dirty="0">
                <a:solidFill>
                  <a:schemeClr val="tx1"/>
                </a:solidFill>
                <a:latin typeface="+mj-lt"/>
                <a:ea typeface="+mj-ea"/>
                <a:cs typeface="+mj-cs"/>
              </a:rPr>
              <a:t>Exploratory Data Analysis)</a:t>
            </a:r>
          </a:p>
        </p:txBody>
      </p:sp>
      <p:sp>
        <p:nvSpPr>
          <p:cNvPr id="4" name="Text Placeholder 3">
            <a:extLst>
              <a:ext uri="{FF2B5EF4-FFF2-40B4-BE49-F238E27FC236}">
                <a16:creationId xmlns:a16="http://schemas.microsoft.com/office/drawing/2014/main" id="{E8D5986B-A007-368A-E7D5-A455AAED440B}"/>
              </a:ext>
            </a:extLst>
          </p:cNvPr>
          <p:cNvSpPr>
            <a:spLocks noGrp="1"/>
          </p:cNvSpPr>
          <p:nvPr>
            <p:ph type="body" sz="half" idx="2"/>
          </p:nvPr>
        </p:nvSpPr>
        <p:spPr>
          <a:xfrm>
            <a:off x="5431940" y="2970213"/>
            <a:ext cx="5998059" cy="3125787"/>
          </a:xfrm>
        </p:spPr>
        <p:txBody>
          <a:bodyPr vert="horz" lIns="91440" tIns="45720" rIns="91440" bIns="45720" rtlCol="0">
            <a:normAutofit/>
          </a:bodyPr>
          <a:lstStyle/>
          <a:p>
            <a:endParaRPr lang="en-US" dirty="0"/>
          </a:p>
          <a:p>
            <a:endParaRPr lang="en-US" dirty="0"/>
          </a:p>
          <a:p>
            <a:r>
              <a:rPr lang="en-US" sz="3200" dirty="0">
                <a:solidFill>
                  <a:srgbClr val="0070C0"/>
                </a:solidFill>
                <a:hlinkClick r:id="rId2">
                  <a:extLst>
                    <a:ext uri="{A12FA001-AC4F-418D-AE19-62706E023703}">
                      <ahyp:hlinkClr xmlns:ahyp="http://schemas.microsoft.com/office/drawing/2018/hyperlinkcolor" val="tx"/>
                    </a:ext>
                  </a:extLst>
                </a:hlinkClick>
              </a:rPr>
              <a:t>The Story Starts Here</a:t>
            </a:r>
            <a:r>
              <a:rPr lang="en-US" sz="3200" dirty="0">
                <a:solidFill>
                  <a:srgbClr val="0070C0"/>
                </a:solidFill>
              </a:rPr>
              <a:t> </a:t>
            </a:r>
          </a:p>
        </p:txBody>
      </p:sp>
      <p:pic>
        <p:nvPicPr>
          <p:cNvPr id="5" name="Picture 4">
            <a:extLst>
              <a:ext uri="{FF2B5EF4-FFF2-40B4-BE49-F238E27FC236}">
                <a16:creationId xmlns:a16="http://schemas.microsoft.com/office/drawing/2014/main" id="{7CA3BC05-1F94-DF5B-A5D1-ADDFE5C6E676}"/>
              </a:ext>
            </a:extLst>
          </p:cNvPr>
          <p:cNvPicPr>
            <a:picLocks noChangeAspect="1"/>
          </p:cNvPicPr>
          <p:nvPr/>
        </p:nvPicPr>
        <p:blipFill rotWithShape="1">
          <a:blip r:embed="rId3"/>
          <a:srcRect l="3784" t="14168" r="43720"/>
          <a:stretch/>
        </p:blipFill>
        <p:spPr>
          <a:xfrm>
            <a:off x="762001" y="1285637"/>
            <a:ext cx="4534710" cy="4578351"/>
          </a:xfrm>
          <a:prstGeom prst="rect">
            <a:avLst/>
          </a:prstGeom>
        </p:spPr>
      </p:pic>
    </p:spTree>
    <p:extLst>
      <p:ext uri="{BB962C8B-B14F-4D97-AF65-F5344CB8AC3E}">
        <p14:creationId xmlns:p14="http://schemas.microsoft.com/office/powerpoint/2010/main" val="201565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24D7-B01B-9FA0-2C08-0EFFCB58EF4E}"/>
              </a:ext>
            </a:extLst>
          </p:cNvPr>
          <p:cNvSpPr>
            <a:spLocks noGrp="1"/>
          </p:cNvSpPr>
          <p:nvPr>
            <p:ph type="title"/>
          </p:nvPr>
        </p:nvSpPr>
        <p:spPr>
          <a:xfrm>
            <a:off x="1330961" y="1940560"/>
            <a:ext cx="6157556" cy="4409440"/>
          </a:xfrm>
        </p:spPr>
        <p:txBody>
          <a:bodyPr vert="horz" lIns="91440" tIns="45720" rIns="91440" bIns="45720" rtlCol="0" anchor="ctr">
            <a:noAutofit/>
          </a:bodyPr>
          <a:lstStyle/>
          <a:p>
            <a:pPr>
              <a:lnSpc>
                <a:spcPct val="105000"/>
              </a:lnSpc>
              <a:spcBef>
                <a:spcPts val="900"/>
              </a:spcBef>
              <a:buClr>
                <a:srgbClr val="2944E7"/>
              </a:buClr>
              <a:defRPr/>
            </a:pPr>
            <a:r>
              <a:rPr lang="en-US" sz="2000" b="0" i="0" dirty="0">
                <a:solidFill>
                  <a:srgbClr val="000000"/>
                </a:solidFill>
                <a:effectLst/>
                <a:latin typeface="Open Sans"/>
                <a:ea typeface="Open Sans"/>
                <a:cs typeface="Open Sans"/>
              </a:rPr>
              <a:t>Multiple supervised learning models suitable for binary classification were created to determine the</a:t>
            </a:r>
            <a:r>
              <a:rPr lang="en-US" sz="2000" dirty="0">
                <a:solidFill>
                  <a:srgbClr val="000000"/>
                </a:solidFill>
                <a:latin typeface="Open Sans"/>
                <a:ea typeface="Open Sans"/>
                <a:cs typeface="Open Sans"/>
              </a:rPr>
              <a:t> </a:t>
            </a:r>
            <a:r>
              <a:rPr lang="en-US" sz="2000" b="0" i="0" dirty="0">
                <a:solidFill>
                  <a:srgbClr val="000000"/>
                </a:solidFill>
                <a:effectLst/>
                <a:latin typeface="Open Sans"/>
                <a:ea typeface="Open Sans"/>
                <a:cs typeface="Open Sans"/>
              </a:rPr>
              <a:t>most effective </a:t>
            </a:r>
            <a:r>
              <a:rPr lang="en-US" sz="2000" dirty="0">
                <a:solidFill>
                  <a:srgbClr val="000000"/>
                </a:solidFill>
                <a:latin typeface="Open Sans"/>
                <a:ea typeface="Open Sans"/>
                <a:cs typeface="Open Sans"/>
              </a:rPr>
              <a:t>in</a:t>
            </a:r>
            <a:r>
              <a:rPr lang="en-US" sz="2000" b="0" i="0" dirty="0">
                <a:solidFill>
                  <a:srgbClr val="000000"/>
                </a:solidFill>
                <a:effectLst/>
                <a:latin typeface="Open Sans"/>
                <a:ea typeface="Open Sans"/>
                <a:cs typeface="Open Sans"/>
              </a:rPr>
              <a:t> predicting heart disease. </a:t>
            </a:r>
            <a:br>
              <a:rPr lang="en-US" sz="2000" b="0" i="0" dirty="0">
                <a:effectLst/>
                <a:latin typeface="Open Sans" panose="020B0606030504020204" pitchFamily="34" charset="0"/>
              </a:rPr>
            </a:br>
            <a:br>
              <a:rPr lang="en-US" sz="2000" b="0" i="0" dirty="0">
                <a:effectLst/>
                <a:latin typeface="Open Sans" panose="020B0606030504020204" pitchFamily="34" charset="0"/>
              </a:rPr>
            </a:br>
            <a:r>
              <a:rPr lang="en-US" sz="2000" b="0" i="0" dirty="0">
                <a:solidFill>
                  <a:schemeClr val="accent5"/>
                </a:solidFill>
                <a:effectLst/>
                <a:latin typeface="Open Sans"/>
                <a:ea typeface="Open Sans"/>
                <a:cs typeface="Open Sans"/>
              </a:rPr>
              <a:t> </a:t>
            </a:r>
            <a:r>
              <a:rPr lang="en-US" sz="2000" dirty="0">
                <a:solidFill>
                  <a:schemeClr val="accent5"/>
                </a:solidFill>
                <a:latin typeface="Open Sans"/>
                <a:ea typeface="Open Sans"/>
                <a:cs typeface="Open Sans"/>
              </a:rPr>
              <a:t>1.</a:t>
            </a:r>
            <a:r>
              <a:rPr lang="en-US" sz="2000" b="0" i="0" dirty="0">
                <a:solidFill>
                  <a:schemeClr val="accent5"/>
                </a:solidFill>
                <a:effectLst/>
                <a:latin typeface="Open Sans"/>
                <a:ea typeface="Open Sans"/>
                <a:cs typeface="Open Sans"/>
              </a:rPr>
              <a:t> </a:t>
            </a:r>
            <a:r>
              <a:rPr lang="en-US" sz="2000" b="0" i="0" dirty="0">
                <a:solidFill>
                  <a:srgbClr val="000000"/>
                </a:solidFill>
                <a:effectLst/>
                <a:latin typeface="Open Sans"/>
                <a:ea typeface="Open Sans"/>
                <a:cs typeface="Open Sans"/>
              </a:rPr>
              <a:t>Logistic Regression</a:t>
            </a:r>
            <a:br>
              <a:rPr lang="en-US" sz="2000" b="0" i="0" dirty="0">
                <a:solidFill>
                  <a:srgbClr val="000000"/>
                </a:solidFill>
                <a:effectLst/>
                <a:latin typeface="Open Sans"/>
                <a:ea typeface="Open Sans"/>
                <a:cs typeface="Open Sans"/>
              </a:rPr>
            </a:br>
            <a:r>
              <a:rPr lang="en-US" sz="2000" b="0" i="0" dirty="0">
                <a:solidFill>
                  <a:srgbClr val="000000"/>
                </a:solidFill>
                <a:effectLst/>
                <a:latin typeface="Open Sans"/>
                <a:ea typeface="Open Sans"/>
                <a:cs typeface="Open Sans"/>
              </a:rPr>
              <a:t> </a:t>
            </a:r>
            <a:r>
              <a:rPr lang="en-US" sz="2000" b="0" i="0" dirty="0">
                <a:solidFill>
                  <a:schemeClr val="accent5"/>
                </a:solidFill>
                <a:effectLst/>
                <a:latin typeface="Open Sans"/>
                <a:ea typeface="Open Sans"/>
                <a:cs typeface="Open Sans"/>
              </a:rPr>
              <a:t>2. </a:t>
            </a:r>
            <a:r>
              <a:rPr lang="en-US" sz="2000" b="0" i="0" dirty="0">
                <a:solidFill>
                  <a:srgbClr val="000000"/>
                </a:solidFill>
                <a:effectLst/>
                <a:latin typeface="Open Sans"/>
                <a:ea typeface="Open Sans"/>
                <a:cs typeface="Open Sans"/>
              </a:rPr>
              <a:t>Decision Tree</a:t>
            </a:r>
            <a:br>
              <a:rPr lang="en-US" sz="2000" b="0" i="0" dirty="0">
                <a:effectLst/>
                <a:latin typeface="Open Sans" panose="020B0606030504020204" pitchFamily="34" charset="0"/>
              </a:rPr>
            </a:br>
            <a:r>
              <a:rPr lang="en-US" sz="2000" b="0" i="0" dirty="0">
                <a:solidFill>
                  <a:schemeClr val="accent5"/>
                </a:solidFill>
                <a:effectLst/>
                <a:latin typeface="Open Sans"/>
                <a:ea typeface="Open Sans"/>
                <a:cs typeface="Open Sans"/>
              </a:rPr>
              <a:t> 3. </a:t>
            </a:r>
            <a:r>
              <a:rPr lang="en-US" sz="2000" b="0" i="0" dirty="0">
                <a:solidFill>
                  <a:srgbClr val="000000"/>
                </a:solidFill>
                <a:effectLst/>
                <a:latin typeface="Open Sans"/>
                <a:ea typeface="Open Sans"/>
                <a:cs typeface="Open Sans"/>
              </a:rPr>
              <a:t>Random Forest</a:t>
            </a:r>
            <a:br>
              <a:rPr lang="en-US" sz="2000" b="0" i="0" dirty="0">
                <a:effectLst/>
                <a:latin typeface="Open Sans" panose="020B0606030504020204" pitchFamily="34" charset="0"/>
                <a:ea typeface="Open Sans"/>
                <a:cs typeface="Open Sans"/>
              </a:rPr>
            </a:br>
            <a:r>
              <a:rPr lang="en-US" sz="2000" b="0" i="0" dirty="0">
                <a:effectLst/>
                <a:latin typeface="Open Sans" panose="020B0606030504020204" pitchFamily="34" charset="0"/>
                <a:ea typeface="Open Sans"/>
                <a:cs typeface="Open Sans"/>
              </a:rPr>
              <a:t> </a:t>
            </a:r>
            <a:r>
              <a:rPr lang="en-US" sz="2000" dirty="0">
                <a:solidFill>
                  <a:schemeClr val="accent5"/>
                </a:solidFill>
                <a:latin typeface="Open Sans"/>
                <a:ea typeface="Open Sans"/>
                <a:cs typeface="Open Sans"/>
              </a:rPr>
              <a:t>4</a:t>
            </a:r>
            <a:r>
              <a:rPr lang="en-US" sz="2000" b="0" i="0" dirty="0">
                <a:solidFill>
                  <a:schemeClr val="accent5"/>
                </a:solidFill>
                <a:effectLst/>
                <a:latin typeface="Open Sans"/>
                <a:ea typeface="Open Sans"/>
                <a:cs typeface="Open Sans"/>
              </a:rPr>
              <a:t>.</a:t>
            </a:r>
            <a:r>
              <a:rPr lang="en-US" sz="2000" dirty="0">
                <a:solidFill>
                  <a:schemeClr val="accent5"/>
                </a:solidFill>
                <a:latin typeface="Open Sans"/>
                <a:ea typeface="Open Sans"/>
                <a:cs typeface="Open Sans"/>
              </a:rPr>
              <a:t> </a:t>
            </a:r>
            <a:r>
              <a:rPr lang="en-US" sz="2000" dirty="0">
                <a:latin typeface="Open Sans"/>
                <a:ea typeface="Open Sans"/>
                <a:cs typeface="Open Sans"/>
              </a:rPr>
              <a:t>Support Vector Classifier (SVC)</a:t>
            </a:r>
            <a:br>
              <a:rPr lang="en-US" sz="2000" dirty="0">
                <a:latin typeface="+mj-ea"/>
              </a:rPr>
            </a:br>
            <a:r>
              <a:rPr lang="en-US" sz="2000" dirty="0">
                <a:latin typeface="Open Sans" panose="020B0606030504020204" pitchFamily="34" charset="0"/>
              </a:rPr>
              <a:t>     </a:t>
            </a:r>
            <a:r>
              <a:rPr lang="en-US" sz="2000" b="0" i="0" dirty="0">
                <a:solidFill>
                  <a:srgbClr val="000000"/>
                </a:solidFill>
                <a:effectLst/>
                <a:latin typeface="Open Sans"/>
                <a:ea typeface="Open Sans"/>
                <a:cs typeface="Open Sans"/>
              </a:rPr>
              <a:t>Neural Networks:</a:t>
            </a:r>
            <a:br>
              <a:rPr lang="en-US" sz="2000" b="0" i="0" dirty="0">
                <a:effectLst/>
                <a:latin typeface="Open Sans" panose="020B0606030504020204" pitchFamily="34" charset="0"/>
              </a:rPr>
            </a:br>
            <a:r>
              <a:rPr lang="en-US" sz="2000" b="0" i="0" dirty="0">
                <a:solidFill>
                  <a:schemeClr val="accent5"/>
                </a:solidFill>
                <a:effectLst/>
                <a:latin typeface="Open Sans"/>
                <a:ea typeface="Open Sans"/>
                <a:cs typeface="Open Sans"/>
              </a:rPr>
              <a:t> 5. </a:t>
            </a:r>
            <a:r>
              <a:rPr lang="en-US" sz="2000" b="0" i="0" dirty="0">
                <a:solidFill>
                  <a:srgbClr val="000000"/>
                </a:solidFill>
                <a:effectLst/>
                <a:latin typeface="Open Sans"/>
                <a:ea typeface="Open Sans"/>
                <a:cs typeface="Open Sans"/>
              </a:rPr>
              <a:t>Sequential </a:t>
            </a:r>
            <a:br>
              <a:rPr lang="en-US" sz="2000" b="0" i="0" dirty="0">
                <a:effectLst/>
                <a:latin typeface="Open Sans" panose="020B0606030504020204" pitchFamily="34" charset="0"/>
              </a:rPr>
            </a:br>
            <a:r>
              <a:rPr lang="en-US" sz="2000" b="0" i="0" dirty="0">
                <a:solidFill>
                  <a:srgbClr val="000000"/>
                </a:solidFill>
                <a:effectLst/>
                <a:latin typeface="Open Sans"/>
                <a:ea typeface="Open Sans"/>
                <a:cs typeface="Open Sans"/>
              </a:rPr>
              <a:t> </a:t>
            </a:r>
            <a:r>
              <a:rPr lang="en-US" sz="2000" dirty="0">
                <a:solidFill>
                  <a:schemeClr val="accent5"/>
                </a:solidFill>
                <a:latin typeface="Open Sans"/>
                <a:ea typeface="Open Sans"/>
                <a:cs typeface="Open Sans"/>
              </a:rPr>
              <a:t>6</a:t>
            </a:r>
            <a:r>
              <a:rPr lang="en-US" sz="2000" b="0" i="0" dirty="0">
                <a:solidFill>
                  <a:schemeClr val="accent5"/>
                </a:solidFill>
                <a:effectLst/>
                <a:latin typeface="Open Sans"/>
                <a:ea typeface="Open Sans"/>
                <a:cs typeface="Open Sans"/>
              </a:rPr>
              <a:t>. </a:t>
            </a:r>
            <a:r>
              <a:rPr lang="en-US" sz="2000" b="0" i="0" dirty="0" err="1">
                <a:solidFill>
                  <a:srgbClr val="000000"/>
                </a:solidFill>
                <a:effectLst/>
                <a:latin typeface="Open Sans"/>
                <a:ea typeface="Open Sans"/>
                <a:cs typeface="Open Sans"/>
              </a:rPr>
              <a:t>Keras</a:t>
            </a:r>
            <a:r>
              <a:rPr lang="en-US" sz="2000" b="0" i="0" dirty="0">
                <a:solidFill>
                  <a:srgbClr val="000000"/>
                </a:solidFill>
                <a:effectLst/>
                <a:latin typeface="Open Sans"/>
                <a:ea typeface="Open Sans"/>
                <a:cs typeface="Open Sans"/>
              </a:rPr>
              <a:t> Tuner</a:t>
            </a:r>
            <a:endParaRPr lang="en-US" sz="2400" b="0" i="0" dirty="0">
              <a:solidFill>
                <a:srgbClr val="000000"/>
              </a:solidFill>
              <a:effectLst/>
              <a:latin typeface="Open Sans"/>
              <a:ea typeface="Open Sans"/>
              <a:cs typeface="Open Sans"/>
            </a:endParaRPr>
          </a:p>
        </p:txBody>
      </p:sp>
      <p:sp>
        <p:nvSpPr>
          <p:cNvPr id="3" name="Title 1">
            <a:extLst>
              <a:ext uri="{FF2B5EF4-FFF2-40B4-BE49-F238E27FC236}">
                <a16:creationId xmlns:a16="http://schemas.microsoft.com/office/drawing/2014/main" id="{6D879261-B2E9-ECC4-9786-005031D6B1A3}"/>
              </a:ext>
            </a:extLst>
          </p:cNvPr>
          <p:cNvSpPr txBox="1">
            <a:spLocks/>
          </p:cNvSpPr>
          <p:nvPr/>
        </p:nvSpPr>
        <p:spPr>
          <a:xfrm>
            <a:off x="1524000" y="1268476"/>
            <a:ext cx="9144000" cy="1344168"/>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US" dirty="0"/>
              <a:t>Modeling Approach</a:t>
            </a:r>
          </a:p>
        </p:txBody>
      </p:sp>
      <p:pic>
        <p:nvPicPr>
          <p:cNvPr id="4" name="Picture 3" descr="A picture of an electromagnetic radiation">
            <a:extLst>
              <a:ext uri="{FF2B5EF4-FFF2-40B4-BE49-F238E27FC236}">
                <a16:creationId xmlns:a16="http://schemas.microsoft.com/office/drawing/2014/main" id="{E81C4484-E9A5-9F69-9365-6EC1F7D51AB2}"/>
              </a:ext>
            </a:extLst>
          </p:cNvPr>
          <p:cNvPicPr>
            <a:picLocks noChangeAspect="1"/>
          </p:cNvPicPr>
          <p:nvPr/>
        </p:nvPicPr>
        <p:blipFill rotWithShape="1">
          <a:blip r:embed="rId2"/>
          <a:srcRect l="11693" r="11778" b="-2"/>
          <a:stretch/>
        </p:blipFill>
        <p:spPr>
          <a:xfrm>
            <a:off x="7878780" y="2479683"/>
            <a:ext cx="3459779" cy="3029325"/>
          </a:xfrm>
          <a:prstGeom prst="rect">
            <a:avLst/>
          </a:prstGeom>
        </p:spPr>
      </p:pic>
    </p:spTree>
    <p:extLst>
      <p:ext uri="{BB962C8B-B14F-4D97-AF65-F5344CB8AC3E}">
        <p14:creationId xmlns:p14="http://schemas.microsoft.com/office/powerpoint/2010/main" val="3583774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24D7-B01B-9FA0-2C08-0EFFCB58EF4E}"/>
              </a:ext>
            </a:extLst>
          </p:cNvPr>
          <p:cNvSpPr>
            <a:spLocks noGrp="1"/>
          </p:cNvSpPr>
          <p:nvPr>
            <p:ph type="title"/>
          </p:nvPr>
        </p:nvSpPr>
        <p:spPr>
          <a:xfrm>
            <a:off x="1363851" y="2014527"/>
            <a:ext cx="8520117" cy="3347887"/>
          </a:xfrm>
        </p:spPr>
        <p:txBody>
          <a:bodyPr vert="horz" lIns="91440" tIns="45720" rIns="91440" bIns="45720" rtlCol="0" anchor="ctr">
            <a:noAutofit/>
          </a:bodyPr>
          <a:lstStyle/>
          <a:p>
            <a:pPr marR="0" lvl="0" algn="l" defTabSz="914400" rtl="0" eaLnBrk="1" fontAlgn="auto" latinLnBrk="0" hangingPunct="1">
              <a:lnSpc>
                <a:spcPct val="105000"/>
              </a:lnSpc>
              <a:spcBef>
                <a:spcPts val="900"/>
              </a:spcBef>
              <a:spcAft>
                <a:spcPts val="0"/>
              </a:spcAft>
              <a:buClr>
                <a:srgbClr val="2944E7"/>
              </a:buClr>
              <a:buSzTx/>
              <a:tabLst/>
              <a:defRPr/>
            </a:pPr>
            <a:r>
              <a:rPr lang="en-US" sz="2400" b="0" i="0" dirty="0">
                <a:solidFill>
                  <a:schemeClr val="accent5"/>
                </a:solidFill>
                <a:effectLst/>
                <a:latin typeface="Open Sans" panose="020B0606030504020204" pitchFamily="34" charset="0"/>
              </a:rPr>
              <a:t>1. </a:t>
            </a:r>
            <a:r>
              <a:rPr lang="en-US" sz="2400" b="0" i="0" dirty="0">
                <a:solidFill>
                  <a:srgbClr val="000000"/>
                </a:solidFill>
                <a:effectLst/>
                <a:latin typeface="Open Sans" panose="020B0606030504020204" pitchFamily="34" charset="0"/>
              </a:rPr>
              <a:t>Preprocess data:</a:t>
            </a:r>
            <a:br>
              <a:rPr lang="en-US" sz="2400" b="0" i="0" dirty="0">
                <a:solidFill>
                  <a:srgbClr val="000000"/>
                </a:solidFill>
                <a:effectLst/>
                <a:latin typeface="Open Sans" panose="020B0606030504020204" pitchFamily="34" charset="0"/>
              </a:rPr>
            </a:br>
            <a:r>
              <a:rPr lang="en-US" sz="2000" b="0" i="0" dirty="0">
                <a:solidFill>
                  <a:srgbClr val="000000"/>
                </a:solidFill>
                <a:effectLst/>
                <a:latin typeface="Open Sans" panose="020B0606030504020204" pitchFamily="34" charset="0"/>
              </a:rPr>
              <a:t>	-  Changed strings to numbers where needed</a:t>
            </a:r>
            <a:br>
              <a:rPr lang="en-US" sz="2000" b="0" i="0" dirty="0">
                <a:solidFill>
                  <a:srgbClr val="000000"/>
                </a:solidFill>
                <a:effectLst/>
                <a:latin typeface="Open Sans" panose="020B0606030504020204" pitchFamily="34" charset="0"/>
              </a:rPr>
            </a:br>
            <a:r>
              <a:rPr lang="en-US" sz="2000" b="0" i="0" dirty="0">
                <a:solidFill>
                  <a:srgbClr val="000000"/>
                </a:solidFill>
                <a:effectLst/>
                <a:latin typeface="Open Sans" panose="020B0606030504020204" pitchFamily="34" charset="0"/>
              </a:rPr>
              <a:t>	-  Split into training and testing subsets</a:t>
            </a:r>
            <a:br>
              <a:rPr lang="en-US" sz="2000" b="0" i="0" dirty="0">
                <a:solidFill>
                  <a:srgbClr val="000000"/>
                </a:solidFill>
                <a:effectLst/>
                <a:latin typeface="Open Sans" panose="020B0606030504020204" pitchFamily="34" charset="0"/>
              </a:rPr>
            </a:br>
            <a:r>
              <a:rPr lang="en-US" sz="2000" b="0" i="0" dirty="0">
                <a:solidFill>
                  <a:srgbClr val="000000"/>
                </a:solidFill>
                <a:effectLst/>
                <a:latin typeface="Open Sans" panose="020B0606030504020204" pitchFamily="34" charset="0"/>
              </a:rPr>
              <a:t>	-  Normalized data</a:t>
            </a:r>
            <a:br>
              <a:rPr lang="en-US" sz="2400" b="0" i="0" dirty="0">
                <a:solidFill>
                  <a:srgbClr val="000000"/>
                </a:solidFill>
                <a:effectLst/>
                <a:latin typeface="Open Sans" panose="020B0606030504020204" pitchFamily="34" charset="0"/>
              </a:rPr>
            </a:br>
            <a:br>
              <a:rPr lang="en-US" sz="2400" b="0" i="0" dirty="0">
                <a:solidFill>
                  <a:srgbClr val="000000"/>
                </a:solidFill>
                <a:effectLst/>
                <a:latin typeface="Open Sans" panose="020B0606030504020204" pitchFamily="34" charset="0"/>
              </a:rPr>
            </a:br>
            <a:r>
              <a:rPr lang="en-US" sz="2400" b="0" i="0" dirty="0">
                <a:solidFill>
                  <a:schemeClr val="accent5"/>
                </a:solidFill>
                <a:effectLst/>
                <a:latin typeface="Open Sans" panose="020B0606030504020204" pitchFamily="34" charset="0"/>
              </a:rPr>
              <a:t>2. </a:t>
            </a:r>
            <a:r>
              <a:rPr lang="en-US" sz="2400" b="0" i="0" dirty="0">
                <a:solidFill>
                  <a:srgbClr val="000000"/>
                </a:solidFill>
                <a:effectLst/>
                <a:latin typeface="Open Sans" panose="020B0606030504020204" pitchFamily="34" charset="0"/>
              </a:rPr>
              <a:t>Train model with training subset </a:t>
            </a:r>
            <a:br>
              <a:rPr lang="en-US" sz="2400" b="0" i="0" dirty="0">
                <a:solidFill>
                  <a:srgbClr val="000000"/>
                </a:solidFill>
                <a:effectLst/>
                <a:latin typeface="Open Sans" panose="020B0606030504020204" pitchFamily="34" charset="0"/>
              </a:rPr>
            </a:br>
            <a:br>
              <a:rPr lang="en-US" sz="2400" b="0" i="0" dirty="0">
                <a:solidFill>
                  <a:srgbClr val="000000"/>
                </a:solidFill>
                <a:effectLst/>
                <a:latin typeface="Open Sans" panose="020B0606030504020204" pitchFamily="34" charset="0"/>
              </a:rPr>
            </a:br>
            <a:r>
              <a:rPr lang="en-US" sz="2400" b="0" i="0" dirty="0">
                <a:solidFill>
                  <a:schemeClr val="accent5"/>
                </a:solidFill>
                <a:effectLst/>
                <a:latin typeface="Open Sans" panose="020B0606030504020204" pitchFamily="34" charset="0"/>
              </a:rPr>
              <a:t>3. </a:t>
            </a:r>
            <a:r>
              <a:rPr lang="en-US" sz="2400" b="0" i="0" dirty="0">
                <a:solidFill>
                  <a:srgbClr val="000000"/>
                </a:solidFill>
                <a:effectLst/>
                <a:latin typeface="Open Sans" panose="020B0606030504020204" pitchFamily="34" charset="0"/>
              </a:rPr>
              <a:t>Validate model with testing subset</a:t>
            </a:r>
          </a:p>
        </p:txBody>
      </p:sp>
      <p:sp>
        <p:nvSpPr>
          <p:cNvPr id="3" name="Title 1">
            <a:extLst>
              <a:ext uri="{FF2B5EF4-FFF2-40B4-BE49-F238E27FC236}">
                <a16:creationId xmlns:a16="http://schemas.microsoft.com/office/drawing/2014/main" id="{6D879261-B2E9-ECC4-9786-005031D6B1A3}"/>
              </a:ext>
            </a:extLst>
          </p:cNvPr>
          <p:cNvSpPr txBox="1">
            <a:spLocks/>
          </p:cNvSpPr>
          <p:nvPr/>
        </p:nvSpPr>
        <p:spPr>
          <a:xfrm>
            <a:off x="1524000" y="1268476"/>
            <a:ext cx="9144000" cy="1344168"/>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US" dirty="0"/>
              <a:t>Modeling Steps</a:t>
            </a:r>
          </a:p>
        </p:txBody>
      </p:sp>
      <p:pic>
        <p:nvPicPr>
          <p:cNvPr id="6" name="Picture 5">
            <a:extLst>
              <a:ext uri="{FF2B5EF4-FFF2-40B4-BE49-F238E27FC236}">
                <a16:creationId xmlns:a16="http://schemas.microsoft.com/office/drawing/2014/main" id="{BEBAFB09-CE55-668A-CFF3-C18DE7F21A38}"/>
              </a:ext>
            </a:extLst>
          </p:cNvPr>
          <p:cNvPicPr>
            <a:picLocks noChangeAspect="1"/>
          </p:cNvPicPr>
          <p:nvPr/>
        </p:nvPicPr>
        <p:blipFill rotWithShape="1">
          <a:blip r:embed="rId2">
            <a:extLst>
              <a:ext uri="{28A0092B-C50C-407E-A947-70E740481C1C}">
                <a14:useLocalDpi xmlns:a14="http://schemas.microsoft.com/office/drawing/2010/main" val="0"/>
              </a:ext>
            </a:extLst>
          </a:blip>
          <a:srcRect t="4070" r="1184" b="59887"/>
          <a:stretch/>
        </p:blipFill>
        <p:spPr>
          <a:xfrm>
            <a:off x="2563495" y="5589524"/>
            <a:ext cx="6120828" cy="1028318"/>
          </a:xfrm>
          <a:prstGeom prst="rect">
            <a:avLst/>
          </a:prstGeom>
        </p:spPr>
      </p:pic>
      <p:pic>
        <p:nvPicPr>
          <p:cNvPr id="4" name="Google Shape;3059;p198">
            <a:extLst>
              <a:ext uri="{FF2B5EF4-FFF2-40B4-BE49-F238E27FC236}">
                <a16:creationId xmlns:a16="http://schemas.microsoft.com/office/drawing/2014/main" id="{D7B36D5A-9BA8-F122-77BA-EA89D15A406B}"/>
              </a:ext>
            </a:extLst>
          </p:cNvPr>
          <p:cNvPicPr preferRelativeResize="0"/>
          <p:nvPr/>
        </p:nvPicPr>
        <p:blipFill>
          <a:blip r:embed="rId3">
            <a:alphaModFix/>
          </a:blip>
          <a:stretch>
            <a:fillRect/>
          </a:stretch>
        </p:blipFill>
        <p:spPr>
          <a:xfrm>
            <a:off x="8053954" y="3358695"/>
            <a:ext cx="2774195" cy="1344168"/>
          </a:xfrm>
          <a:prstGeom prst="rect">
            <a:avLst/>
          </a:prstGeom>
          <a:noFill/>
          <a:ln>
            <a:noFill/>
          </a:ln>
        </p:spPr>
      </p:pic>
    </p:spTree>
    <p:extLst>
      <p:ext uri="{BB962C8B-B14F-4D97-AF65-F5344CB8AC3E}">
        <p14:creationId xmlns:p14="http://schemas.microsoft.com/office/powerpoint/2010/main" val="3848160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24D7-B01B-9FA0-2C08-0EFFCB58EF4E}"/>
              </a:ext>
            </a:extLst>
          </p:cNvPr>
          <p:cNvSpPr>
            <a:spLocks noGrp="1"/>
          </p:cNvSpPr>
          <p:nvPr>
            <p:ph type="title"/>
          </p:nvPr>
        </p:nvSpPr>
        <p:spPr>
          <a:xfrm>
            <a:off x="1336496" y="2085279"/>
            <a:ext cx="10100328" cy="3755962"/>
          </a:xfrm>
        </p:spPr>
        <p:txBody>
          <a:bodyPr vert="horz" lIns="91440" tIns="45720" rIns="91440" bIns="45720" rtlCol="0" anchor="ctr">
            <a:noAutofit/>
          </a:bodyPr>
          <a:lstStyle/>
          <a:p>
            <a:pPr>
              <a:lnSpc>
                <a:spcPct val="105000"/>
              </a:lnSpc>
              <a:spcBef>
                <a:spcPts val="900"/>
              </a:spcBef>
              <a:buClr>
                <a:srgbClr val="2944E7"/>
              </a:buClr>
              <a:defRPr/>
            </a:pPr>
            <a:br>
              <a:rPr lang="en-US" sz="2400" b="1" i="0" dirty="0">
                <a:solidFill>
                  <a:srgbClr val="000000"/>
                </a:solidFill>
                <a:effectLst/>
                <a:latin typeface="Open Sans" panose="020B0606030504020204" pitchFamily="34" charset="0"/>
              </a:rPr>
            </a:br>
            <a:r>
              <a:rPr lang="en-US" sz="2200" b="1" i="0" dirty="0">
                <a:solidFill>
                  <a:srgbClr val="000000"/>
                </a:solidFill>
                <a:effectLst/>
                <a:latin typeface="Open Sans" panose="020B0606030504020204" pitchFamily="34" charset="0"/>
              </a:rPr>
              <a:t>Accuracy</a:t>
            </a:r>
            <a:r>
              <a:rPr lang="en-US" sz="2200" b="0" i="0" dirty="0">
                <a:solidFill>
                  <a:srgbClr val="000000"/>
                </a:solidFill>
                <a:effectLst/>
                <a:latin typeface="Open Sans" panose="020B0606030504020204" pitchFamily="34" charset="0"/>
              </a:rPr>
              <a:t> indicates how often the model is correct. </a:t>
            </a:r>
            <a:r>
              <a:rPr lang="en-US" sz="2200" dirty="0">
                <a:solidFill>
                  <a:srgbClr val="000000"/>
                </a:solidFill>
                <a:latin typeface="Open Sans" panose="020B0606030504020204" pitchFamily="34" charset="0"/>
              </a:rPr>
              <a:t>However, a</a:t>
            </a:r>
            <a:r>
              <a:rPr lang="en-US" sz="2200" b="0" i="0" dirty="0">
                <a:solidFill>
                  <a:srgbClr val="000000"/>
                </a:solidFill>
                <a:effectLst/>
                <a:latin typeface="Open Sans" panose="020B0606030504020204" pitchFamily="34" charset="0"/>
              </a:rPr>
              <a:t>ccuracy can be very susceptible to imbalanced classes. </a:t>
            </a:r>
            <a:br>
              <a:rPr lang="en-US" sz="2200" b="0" i="0" dirty="0">
                <a:solidFill>
                  <a:srgbClr val="000000"/>
                </a:solidFill>
                <a:effectLst/>
                <a:latin typeface="Open Sans" panose="020B0606030504020204" pitchFamily="34" charset="0"/>
              </a:rPr>
            </a:br>
            <a:br>
              <a:rPr lang="en-US" sz="2200" b="0" i="0" dirty="0">
                <a:solidFill>
                  <a:srgbClr val="000000"/>
                </a:solidFill>
                <a:effectLst/>
                <a:latin typeface="Open Sans" panose="020B0606030504020204" pitchFamily="34" charset="0"/>
              </a:rPr>
            </a:br>
            <a:r>
              <a:rPr lang="en-US" sz="2200" b="0" i="0" dirty="0">
                <a:solidFill>
                  <a:srgbClr val="000000"/>
                </a:solidFill>
                <a:effectLst/>
                <a:latin typeface="Open Sans" panose="020B0606030504020204" pitchFamily="34" charset="0"/>
              </a:rPr>
              <a:t>We must also measure for </a:t>
            </a:r>
            <a:r>
              <a:rPr lang="en-US" sz="2200" b="1" i="0" dirty="0">
                <a:solidFill>
                  <a:srgbClr val="000000"/>
                </a:solidFill>
                <a:effectLst/>
                <a:latin typeface="Open Sans" panose="020B0606030504020204" pitchFamily="34" charset="0"/>
              </a:rPr>
              <a:t>precision</a:t>
            </a:r>
            <a:r>
              <a:rPr lang="en-US" sz="2200" b="0" i="0" dirty="0">
                <a:solidFill>
                  <a:srgbClr val="000000"/>
                </a:solidFill>
                <a:effectLst/>
                <a:latin typeface="Open Sans" panose="020B0606030504020204" pitchFamily="34" charset="0"/>
              </a:rPr>
              <a:t> and </a:t>
            </a:r>
            <a:r>
              <a:rPr lang="en-US" sz="2200" b="1" i="0" dirty="0">
                <a:solidFill>
                  <a:srgbClr val="000000"/>
                </a:solidFill>
                <a:effectLst/>
                <a:latin typeface="Open Sans" panose="020B0606030504020204" pitchFamily="34" charset="0"/>
              </a:rPr>
              <a:t>recall</a:t>
            </a:r>
            <a:r>
              <a:rPr lang="en-US" sz="2200" dirty="0">
                <a:solidFill>
                  <a:srgbClr val="000000"/>
                </a:solidFill>
                <a:latin typeface="Open Sans" panose="020B0606030504020204" pitchFamily="34" charset="0"/>
              </a:rPr>
              <a:t> </a:t>
            </a:r>
            <a:r>
              <a:rPr lang="en-US" sz="2200" b="0" i="0" dirty="0">
                <a:solidFill>
                  <a:srgbClr val="000000"/>
                </a:solidFill>
                <a:effectLst/>
                <a:latin typeface="Open Sans" panose="020B0606030504020204" pitchFamily="34" charset="0"/>
              </a:rPr>
              <a:t>to help eliminate false positives and false negatives.</a:t>
            </a:r>
            <a:br>
              <a:rPr lang="en-US" sz="2200" b="0" i="0" dirty="0">
                <a:solidFill>
                  <a:srgbClr val="000000"/>
                </a:solidFill>
                <a:effectLst/>
                <a:latin typeface="Open Sans" panose="020B0606030504020204" pitchFamily="34" charset="0"/>
              </a:rPr>
            </a:br>
            <a:br>
              <a:rPr lang="en-US" sz="2200" b="0" i="0" dirty="0">
                <a:solidFill>
                  <a:srgbClr val="000000"/>
                </a:solidFill>
                <a:effectLst/>
                <a:latin typeface="Open Sans" panose="020B0606030504020204" pitchFamily="34" charset="0"/>
              </a:rPr>
            </a:br>
            <a:r>
              <a:rPr lang="en-US" sz="2200" i="0" dirty="0">
                <a:solidFill>
                  <a:srgbClr val="000000"/>
                </a:solidFill>
                <a:effectLst/>
                <a:latin typeface="Open Sans" panose="020B0606030504020204" pitchFamily="34" charset="0"/>
              </a:rPr>
              <a:t>High </a:t>
            </a:r>
            <a:r>
              <a:rPr lang="en-US" sz="2200" b="1" i="0" dirty="0">
                <a:solidFill>
                  <a:srgbClr val="000000"/>
                </a:solidFill>
                <a:effectLst/>
                <a:latin typeface="Open Sans" panose="020B0606030504020204" pitchFamily="34" charset="0"/>
              </a:rPr>
              <a:t>precision</a:t>
            </a:r>
            <a:r>
              <a:rPr lang="en-US" sz="2200" i="0" dirty="0">
                <a:solidFill>
                  <a:srgbClr val="000000"/>
                </a:solidFill>
                <a:effectLst/>
                <a:latin typeface="Open Sans" panose="020B0606030504020204" pitchFamily="34" charset="0"/>
              </a:rPr>
              <a:t> relates to a low false positive rate. </a:t>
            </a:r>
            <a:br>
              <a:rPr lang="en-US" sz="2200" i="0" dirty="0">
                <a:solidFill>
                  <a:srgbClr val="000000"/>
                </a:solidFill>
                <a:effectLst/>
                <a:latin typeface="Open Sans" panose="020B0606030504020204" pitchFamily="34" charset="0"/>
              </a:rPr>
            </a:br>
            <a:r>
              <a:rPr lang="en-US" sz="2200" i="0" dirty="0">
                <a:solidFill>
                  <a:srgbClr val="000000"/>
                </a:solidFill>
                <a:effectLst/>
                <a:latin typeface="Open Sans" panose="020B0606030504020204" pitchFamily="34" charset="0"/>
              </a:rPr>
              <a:t>High </a:t>
            </a:r>
            <a:r>
              <a:rPr lang="en-US" sz="2200" b="1" i="0" dirty="0">
                <a:solidFill>
                  <a:srgbClr val="000000"/>
                </a:solidFill>
                <a:effectLst/>
                <a:latin typeface="Open Sans" panose="020B0606030504020204" pitchFamily="34" charset="0"/>
              </a:rPr>
              <a:t>recall </a:t>
            </a:r>
            <a:r>
              <a:rPr lang="en-US" sz="2200" i="0" dirty="0">
                <a:solidFill>
                  <a:srgbClr val="000000"/>
                </a:solidFill>
                <a:effectLst/>
                <a:latin typeface="Open Sans" panose="020B0606030504020204" pitchFamily="34" charset="0"/>
              </a:rPr>
              <a:t>relates to a low false negative rate.</a:t>
            </a:r>
            <a:br>
              <a:rPr lang="en-US" sz="2200" i="0" dirty="0">
                <a:solidFill>
                  <a:srgbClr val="000000"/>
                </a:solidFill>
                <a:effectLst/>
                <a:latin typeface="Open Sans" panose="020B0606030504020204" pitchFamily="34" charset="0"/>
              </a:rPr>
            </a:br>
            <a:br>
              <a:rPr lang="en-US" sz="2200" dirty="0">
                <a:solidFill>
                  <a:srgbClr val="000000"/>
                </a:solidFill>
                <a:latin typeface="Open Sans" panose="020B0606030504020204" pitchFamily="34" charset="0"/>
              </a:rPr>
            </a:br>
            <a:r>
              <a:rPr lang="en-US" sz="2200" dirty="0">
                <a:solidFill>
                  <a:srgbClr val="000000"/>
                </a:solidFill>
                <a:latin typeface="Open Sans" panose="020B0606030504020204" pitchFamily="34" charset="0"/>
              </a:rPr>
              <a:t>The </a:t>
            </a:r>
            <a:r>
              <a:rPr lang="en-US" sz="2200" b="1" dirty="0">
                <a:solidFill>
                  <a:srgbClr val="000000"/>
                </a:solidFill>
                <a:latin typeface="Open Sans" panose="020B0606030504020204" pitchFamily="34" charset="0"/>
              </a:rPr>
              <a:t>F1 score </a:t>
            </a:r>
            <a:r>
              <a:rPr lang="en-US" sz="2200" dirty="0">
                <a:solidFill>
                  <a:srgbClr val="000000"/>
                </a:solidFill>
                <a:latin typeface="Open Sans" panose="020B0606030504020204" pitchFamily="34" charset="0"/>
              </a:rPr>
              <a:t>is calculated from both the precision and recall of the test.</a:t>
            </a:r>
            <a:endParaRPr lang="en-US" sz="2200" b="0" i="0" dirty="0">
              <a:solidFill>
                <a:srgbClr val="000000"/>
              </a:solidFill>
              <a:effectLst/>
              <a:latin typeface="Open Sans" panose="020B0606030504020204" pitchFamily="34" charset="0"/>
            </a:endParaRPr>
          </a:p>
        </p:txBody>
      </p:sp>
      <p:sp>
        <p:nvSpPr>
          <p:cNvPr id="3" name="Title 1">
            <a:extLst>
              <a:ext uri="{FF2B5EF4-FFF2-40B4-BE49-F238E27FC236}">
                <a16:creationId xmlns:a16="http://schemas.microsoft.com/office/drawing/2014/main" id="{6D879261-B2E9-ECC4-9786-005031D6B1A3}"/>
              </a:ext>
            </a:extLst>
          </p:cNvPr>
          <p:cNvSpPr txBox="1">
            <a:spLocks/>
          </p:cNvSpPr>
          <p:nvPr/>
        </p:nvSpPr>
        <p:spPr>
          <a:xfrm>
            <a:off x="1524000" y="1268476"/>
            <a:ext cx="9144000" cy="1344168"/>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US" dirty="0"/>
              <a:t>Measures of Success</a:t>
            </a:r>
          </a:p>
        </p:txBody>
      </p:sp>
    </p:spTree>
    <p:extLst>
      <p:ext uri="{BB962C8B-B14F-4D97-AF65-F5344CB8AC3E}">
        <p14:creationId xmlns:p14="http://schemas.microsoft.com/office/powerpoint/2010/main" val="2320624376"/>
      </p:ext>
    </p:extLst>
  </p:cSld>
  <p:clrMapOvr>
    <a:masterClrMapping/>
  </p:clrMapOvr>
</p:sld>
</file>

<file path=ppt/theme/theme1.xml><?xml version="1.0" encoding="utf-8"?>
<a:theme xmlns:a="http://schemas.openxmlformats.org/drawingml/2006/main" name="Prismatic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625</TotalTime>
  <Words>987</Words>
  <Application>Microsoft Macintosh PowerPoint</Application>
  <PresentationFormat>Widescreen</PresentationFormat>
  <Paragraphs>108</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Aharoni</vt:lpstr>
      <vt:lpstr>Arial</vt:lpstr>
      <vt:lpstr>Avenir Next LT Pro</vt:lpstr>
      <vt:lpstr>Calibri</vt:lpstr>
      <vt:lpstr>Google Sans</vt:lpstr>
      <vt:lpstr>Open Sans</vt:lpstr>
      <vt:lpstr>PrismaticVTI</vt:lpstr>
      <vt:lpstr>Using Machine Learning to Predict Heart Disease</vt:lpstr>
      <vt:lpstr>Heart disease is the leading cause of death for men, women, and people of most racial and ethnic groups in the United States.  One person dies every 33 seconds in the United States from cardiovascular disease. About 695,000 people in the United States died from heart disease in 2021—that’s 1 in every 5 deaths.  Heart disease cost the United States about $240 billion  each year from 2018 to 2019. This includes the cost of health care services, medicines, and lost productivity due to death.  Heart Disease Facts | cdc.gov</vt:lpstr>
      <vt:lpstr>The Process of using Machine Learning to Predict Heart Disease</vt:lpstr>
      <vt:lpstr>The Dataset</vt:lpstr>
      <vt:lpstr>The Dataset Attributes</vt:lpstr>
      <vt:lpstr>A Look at the Data  (Exploratory Data Analysis)</vt:lpstr>
      <vt:lpstr>Multiple supervised learning models suitable for binary classification were created to determine the most effective in predicting heart disease.    1. Logistic Regression  2. Decision Tree  3. Random Forest  4. Support Vector Classifier (SVC)      Neural Networks:  5. Sequential   6. Keras Tuner</vt:lpstr>
      <vt:lpstr>1. Preprocess data:  -  Changed strings to numbers where needed  -  Split into training and testing subsets  -  Normalized data  2. Train model with training subset   3. Validate model with testing subset</vt:lpstr>
      <vt:lpstr> Accuracy indicates how often the model is correct. However, accuracy can be very susceptible to imbalanced classes.   We must also measure for precision and recall to help eliminate false positives and false negatives.  High precision relates to a low false positive rate.  High recall relates to a low false negative rate.  The F1 score is calculated from both the precision and recall of the test.</vt:lpstr>
      <vt:lpstr>Logistic regression is a statistical method for predicting binary outcomes from data.  </vt:lpstr>
      <vt:lpstr>Decision trees encode a series of True/False questions that can be represented with a series of if/else statements. </vt:lpstr>
      <vt:lpstr>Instead of having a single, complex tree, a random forest algorithm will sample the data and build several smaller, simpler decision trees.</vt:lpstr>
      <vt:lpstr>Visualizing Features by Importance</vt:lpstr>
      <vt:lpstr>SVC maps data points to a high-dimensional space and then finds the optimal hyperplane that divides the data into two classes. </vt:lpstr>
      <vt:lpstr>5. Sequential</vt:lpstr>
      <vt:lpstr>6. Keras Tuner</vt:lpstr>
      <vt:lpstr>Summary of Results</vt:lpstr>
      <vt:lpstr>Model 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Machine Learning to Predict Heart Disease</dc:title>
  <dc:creator>Bethann Wilde</dc:creator>
  <cp:lastModifiedBy>Desiree J</cp:lastModifiedBy>
  <cp:revision>31</cp:revision>
  <dcterms:created xsi:type="dcterms:W3CDTF">2023-06-07T22:03:05Z</dcterms:created>
  <dcterms:modified xsi:type="dcterms:W3CDTF">2023-06-14T00:21:46Z</dcterms:modified>
</cp:coreProperties>
</file>