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13"/>
  </p:notesMasterIdLst>
  <p:sldIdLst>
    <p:sldId id="256" r:id="rId2"/>
    <p:sldId id="288" r:id="rId3"/>
    <p:sldId id="289" r:id="rId4"/>
    <p:sldId id="298" r:id="rId5"/>
    <p:sldId id="299" r:id="rId6"/>
    <p:sldId id="305" r:id="rId7"/>
    <p:sldId id="306" r:id="rId8"/>
    <p:sldId id="309" r:id="rId9"/>
    <p:sldId id="307" r:id="rId10"/>
    <p:sldId id="308" r:id="rId11"/>
    <p:sldId id="28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3" autoAdjust="0"/>
    <p:restoredTop sz="94660"/>
  </p:normalViewPr>
  <p:slideViewPr>
    <p:cSldViewPr>
      <p:cViewPr varScale="1">
        <p:scale>
          <a:sx n="90" d="100"/>
          <a:sy n="90" d="100"/>
        </p:scale>
        <p:origin x="108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09471-FC64-4108-A549-C4381D77EBD8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0CEF9-D570-463C-920B-FC2C0A21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3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 algn="ctr">
              <a:buNone/>
              <a:defRPr sz="1600"/>
            </a:lvl2pPr>
            <a:lvl3pPr marL="914377" indent="0" algn="ctr">
              <a:buNone/>
              <a:defRPr sz="16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DF76A86-EEC1-48C3-A49C-349631140651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30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6A86-EEC1-48C3-A49C-349631140651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1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6A86-EEC1-48C3-A49C-349631140651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16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6A86-EEC1-48C3-A49C-349631140651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5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6A86-EEC1-48C3-A49C-349631140651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60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6A86-EEC1-48C3-A49C-349631140651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6A86-EEC1-48C3-A49C-349631140651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4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6A86-EEC1-48C3-A49C-349631140651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4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6A86-EEC1-48C3-A49C-349631140651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0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6A86-EEC1-48C3-A49C-349631140651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7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6A86-EEC1-48C3-A49C-349631140651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3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DF76A86-EEC1-48C3-A49C-349631140651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46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Week </a:t>
            </a:r>
            <a:r>
              <a:rPr lang="en-US" sz="4800" dirty="0" smtClean="0"/>
              <a:t>2 </a:t>
            </a:r>
            <a:r>
              <a:rPr lang="en-US" sz="4800" dirty="0" smtClean="0"/>
              <a:t>- CYBS 3743:</a:t>
            </a:r>
            <a:br>
              <a:rPr lang="en-US" sz="4800" dirty="0" smtClean="0"/>
            </a:br>
            <a:r>
              <a:rPr lang="en-US" dirty="0" smtClean="0"/>
              <a:t>Cyberforensics Fundamental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January </a:t>
            </a:r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2025</a:t>
            </a:r>
            <a:endParaRPr lang="en-US" dirty="0" smtClean="0"/>
          </a:p>
          <a:p>
            <a:r>
              <a:rPr lang="en-US" dirty="0" err="1" smtClean="0"/>
              <a:t>Sungbo</a:t>
            </a:r>
            <a:r>
              <a:rPr lang="en-US" dirty="0" smtClean="0"/>
              <a:t> Jung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</a:t>
            </a:r>
            <a:r>
              <a:rPr lang="en-US" dirty="0" smtClean="0"/>
              <a:t>Digital </a:t>
            </a:r>
            <a:r>
              <a:rPr lang="en-US" dirty="0" smtClean="0"/>
              <a:t>Evidence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870081"/>
              </p:ext>
            </p:extLst>
          </p:nvPr>
        </p:nvGraphicFramePr>
        <p:xfrm>
          <a:off x="1676400" y="2055015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969799365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3978590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Evidence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Context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5825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Communication records, timestamps, attachments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838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Messages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585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 Posts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3860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Files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Documents, spreadsheets, images, metadata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96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Metadata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about data (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timestamps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GPS, etc.)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987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logs, access logs, transaction logs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9881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Multimedia Files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Images, videos, audio recordings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259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 Records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Transactional data, customer records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653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 Browsing History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URLs visited, timestamps, search queries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343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Volatile Data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stored in RAM (e.g., active processes)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1405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21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y-questions.jpg"/>
          <p:cNvPicPr>
            <a:picLocks noChangeAspect="1"/>
          </p:cNvPicPr>
          <p:nvPr/>
        </p:nvPicPr>
        <p:blipFill>
          <a:blip r:embed="rId2" cstate="print"/>
          <a:srcRect t="6326" b="14234"/>
          <a:stretch>
            <a:fillRect/>
          </a:stretch>
        </p:blipFill>
        <p:spPr>
          <a:xfrm>
            <a:off x="0" y="15910"/>
            <a:ext cx="12023410" cy="68420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63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Learner’s Ethics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05000"/>
            <a:ext cx="7899847" cy="4419600"/>
          </a:xfrm>
        </p:spPr>
      </p:pic>
      <p:sp>
        <p:nvSpPr>
          <p:cNvPr id="5" name="Rectangle 4"/>
          <p:cNvSpPr/>
          <p:nvPr/>
        </p:nvSpPr>
        <p:spPr>
          <a:xfrm>
            <a:off x="5779477" y="6447154"/>
            <a:ext cx="27549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Images from https://boardagenda.com/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3600271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Do the Right Thing!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01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Components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8600" y="4724400"/>
            <a:ext cx="8686800" cy="1905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8600" y="1907142"/>
            <a:ext cx="8686800" cy="266485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3124200"/>
            <a:ext cx="807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3516868"/>
            <a:ext cx="132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 (O/S)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9979" y="2438400"/>
            <a:ext cx="124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</a:p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191666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S/W</a:t>
            </a:r>
            <a:endParaRPr lang="en-US" dirty="0"/>
          </a:p>
        </p:txBody>
      </p:sp>
      <p:pic>
        <p:nvPicPr>
          <p:cNvPr id="10" name="Picture 9" descr="non-volatile_memory_1397.jpg"/>
          <p:cNvPicPr>
            <a:picLocks noChangeAspect="1"/>
          </p:cNvPicPr>
          <p:nvPr/>
        </p:nvPicPr>
        <p:blipFill>
          <a:blip r:embed="rId2" cstate="print"/>
          <a:srcRect t="23915"/>
          <a:stretch>
            <a:fillRect/>
          </a:stretch>
        </p:blipFill>
        <p:spPr>
          <a:xfrm>
            <a:off x="5029200" y="5029200"/>
            <a:ext cx="2566173" cy="914400"/>
          </a:xfrm>
          <a:prstGeom prst="rect">
            <a:avLst/>
          </a:prstGeom>
        </p:spPr>
      </p:pic>
      <p:pic>
        <p:nvPicPr>
          <p:cNvPr id="11" name="Picture 10" descr="a57230cebc7e9d41729679b2de9197d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5600" y="5105400"/>
            <a:ext cx="1889760" cy="1258824"/>
          </a:xfrm>
          <a:prstGeom prst="rect">
            <a:avLst/>
          </a:prstGeom>
        </p:spPr>
      </p:pic>
      <p:pic>
        <p:nvPicPr>
          <p:cNvPr id="12" name="Picture 11" descr="cpu-upgrad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5248274"/>
            <a:ext cx="2286000" cy="12858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47800" y="617220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33400" y="4495800"/>
            <a:ext cx="807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048000" y="5029200"/>
            <a:ext cx="0" cy="1371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29200" y="5029200"/>
            <a:ext cx="0" cy="1371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8035" y="5943600"/>
            <a:ext cx="1744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Volatile 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05400" y="5943600"/>
            <a:ext cx="2208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 Drives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Non-Volatile 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3400" y="487680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H/W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276600" y="2057400"/>
            <a:ext cx="12192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3733800" y="2839135"/>
            <a:ext cx="304800" cy="222819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715000" y="2362200"/>
            <a:ext cx="1219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7315200" y="2057400"/>
            <a:ext cx="1219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Socket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 rot="5400000">
            <a:off x="4953000" y="2057400"/>
            <a:ext cx="304800" cy="1219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5400000">
            <a:off x="5752317" y="781149"/>
            <a:ext cx="304800" cy="281783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0800000">
            <a:off x="6209516" y="2991533"/>
            <a:ext cx="304800" cy="207579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947" y="5377054"/>
            <a:ext cx="1200253" cy="715516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7671572" y="5067328"/>
            <a:ext cx="0" cy="1371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06388" y="6164817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NIC</a:t>
            </a:r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 rot="10800000">
            <a:off x="8105500" y="2686735"/>
            <a:ext cx="304800" cy="269031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3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30503"/>
            <a:ext cx="6534150" cy="4286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my </a:t>
            </a:r>
            <a:r>
              <a:rPr lang="en-US" dirty="0" err="1" smtClean="0"/>
              <a:t>Doordash</a:t>
            </a:r>
            <a:r>
              <a:rPr lang="en-US" dirty="0" smtClean="0"/>
              <a:t> too late?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79477" y="6447154"/>
            <a:ext cx="27549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Images from </a:t>
            </a:r>
            <a:r>
              <a:rPr lang="en-US" sz="1200" dirty="0"/>
              <a:t>https://</a:t>
            </a:r>
            <a:r>
              <a:rPr lang="en-US" sz="1200" dirty="0" smtClean="0"/>
              <a:t>www.khan.co.kr/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532" y="2585338"/>
            <a:ext cx="4623181" cy="37612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86200" y="2115422"/>
            <a:ext cx="510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https://www.youtube.com/watch?v=BrwjWbVT85g</a:t>
            </a:r>
          </a:p>
        </p:txBody>
      </p:sp>
      <p:sp>
        <p:nvSpPr>
          <p:cNvPr id="8" name="Rectangle 7"/>
          <p:cNvSpPr/>
          <p:nvPr/>
        </p:nvSpPr>
        <p:spPr>
          <a:xfrm>
            <a:off x="5779476" y="6308654"/>
            <a:ext cx="27549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Images from </a:t>
            </a:r>
            <a:r>
              <a:rPr lang="en-US" sz="1200" dirty="0"/>
              <a:t>https://medium.com/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7591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</a:t>
            </a:r>
            <a:r>
              <a:rPr lang="en-US" sz="4000" dirty="0" smtClean="0"/>
              <a:t>A</a:t>
            </a:r>
            <a:r>
              <a:rPr lang="en-US" sz="4000" dirty="0" smtClean="0"/>
              <a:t>ny </a:t>
            </a:r>
            <a:r>
              <a:rPr lang="en-US" sz="4000" dirty="0"/>
              <a:t>material presented to establish facts or support arguments</a:t>
            </a:r>
            <a:endParaRPr lang="en-US" sz="4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500" dirty="0" smtClean="0"/>
              <a:t> Determine </a:t>
            </a:r>
            <a:r>
              <a:rPr lang="en-US" sz="3500" dirty="0"/>
              <a:t>if a legal claim is valid or </a:t>
            </a:r>
            <a:r>
              <a:rPr lang="en-US" sz="3500" dirty="0" smtClean="0"/>
              <a:t>invalid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500" dirty="0"/>
              <a:t> </a:t>
            </a:r>
            <a:r>
              <a:rPr lang="en-US" sz="3500" dirty="0" smtClean="0"/>
              <a:t>Prove criminal intent or alibi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/>
              <a:t> Establish the truth of </a:t>
            </a:r>
            <a:r>
              <a:rPr lang="en-US" sz="4000" dirty="0" smtClean="0"/>
              <a:t>facts based on the evidence</a:t>
            </a:r>
            <a:endParaRPr lang="en-US" sz="4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500" dirty="0"/>
              <a:t>T</a:t>
            </a:r>
            <a:r>
              <a:rPr lang="en-US" sz="3200" dirty="0" smtClean="0"/>
              <a:t>he </a:t>
            </a:r>
            <a:r>
              <a:rPr lang="en-US" sz="3200" dirty="0"/>
              <a:t>legitimate methods of collecting </a:t>
            </a:r>
            <a:r>
              <a:rPr lang="en-US" sz="3200" dirty="0" smtClean="0"/>
              <a:t>evidence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/>
              <a:t>Evidence that can lead to bias and </a:t>
            </a:r>
            <a:r>
              <a:rPr lang="en-US" sz="3200" dirty="0" smtClean="0"/>
              <a:t>misunderstandings (although it is critical for the case) cannot be accepted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200" dirty="0" smtClean="0"/>
              <a:t> No tampering and contamination</a:t>
            </a:r>
            <a:endParaRPr lang="en-US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84888"/>
            <a:ext cx="2733675" cy="189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2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Evidence in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</a:t>
            </a:r>
            <a:r>
              <a:rPr lang="en-US" sz="4000" dirty="0"/>
              <a:t>Admissibility of Evidence</a:t>
            </a:r>
            <a:endParaRPr lang="en-US" sz="4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500" dirty="0"/>
              <a:t> A piece of evidence can be legally accepted and considered by the court</a:t>
            </a:r>
            <a:endParaRPr lang="en-US" sz="35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/>
              <a:t> Probative Value of Evidence</a:t>
            </a:r>
            <a:endParaRPr lang="en-US" sz="4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500" dirty="0"/>
              <a:t>The strength or weight of the evidence in proving a fact or issue in the case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8703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of 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</a:t>
            </a:r>
            <a:r>
              <a:rPr lang="en-US" sz="4000" dirty="0"/>
              <a:t>Testimony</a:t>
            </a:r>
            <a:endParaRPr lang="en-US" sz="4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500" dirty="0"/>
              <a:t> Statements made by witnesses under oath during a trial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500" dirty="0" smtClean="0"/>
              <a:t> Provides </a:t>
            </a:r>
            <a:r>
              <a:rPr lang="en-US" sz="3500" dirty="0"/>
              <a:t>firsthand accounts of events or facts relevant to the case</a:t>
            </a:r>
            <a:endParaRPr lang="en-US" sz="35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/>
              <a:t> Physical Evidence</a:t>
            </a:r>
            <a:endParaRPr lang="en-US" sz="4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500" dirty="0"/>
              <a:t>Tangible items that can be presented in court to support or refute claims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500" dirty="0" smtClean="0"/>
              <a:t> Provides </a:t>
            </a:r>
            <a:r>
              <a:rPr lang="en-US" sz="3500" dirty="0"/>
              <a:t>concrete, material proof of facts or </a:t>
            </a:r>
            <a:r>
              <a:rPr lang="en-US" sz="3500" dirty="0" smtClean="0"/>
              <a:t>events</a:t>
            </a:r>
            <a:endParaRPr lang="en-US" sz="35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/>
              <a:t> Documentary Evidence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500" dirty="0"/>
              <a:t>Written or printed materials that are relevant to the case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500" dirty="0"/>
              <a:t> Provides documentation or records that can help establish facts</a:t>
            </a:r>
            <a:endParaRPr lang="en-US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740565"/>
            <a:ext cx="31051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0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</a:t>
            </a:r>
            <a:r>
              <a:rPr lang="en-US" sz="4000" dirty="0" smtClean="0"/>
              <a:t>A</a:t>
            </a:r>
            <a:r>
              <a:rPr lang="en-US" sz="4000" dirty="0" smtClean="0"/>
              <a:t>ny </a:t>
            </a:r>
            <a:r>
              <a:rPr lang="en-US" sz="4000" dirty="0"/>
              <a:t>information stored or transmitted in digital form that can be used to investigate and analyze cyber crimes or </a:t>
            </a:r>
            <a:r>
              <a:rPr lang="en-US" sz="4000" dirty="0" smtClean="0"/>
              <a:t>incidents</a:t>
            </a:r>
            <a:endParaRPr lang="en-US" sz="35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How to store?</a:t>
            </a:r>
            <a:endParaRPr lang="en-US" sz="4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500" dirty="0" smtClean="0"/>
              <a:t>Media</a:t>
            </a:r>
            <a:endParaRPr lang="en-US" sz="35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500" dirty="0" smtClean="0"/>
              <a:t> Data type </a:t>
            </a:r>
            <a:endParaRPr lang="en-US" sz="35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/>
              <a:t> </a:t>
            </a:r>
            <a:r>
              <a:rPr lang="en-US" sz="4000" dirty="0" smtClean="0"/>
              <a:t>How to generate</a:t>
            </a:r>
            <a:endParaRPr lang="en-US" sz="4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500" dirty="0" smtClean="0"/>
              <a:t>Stored </a:t>
            </a:r>
            <a:r>
              <a:rPr lang="en-US" sz="3500" dirty="0"/>
              <a:t>Evidence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500" dirty="0"/>
              <a:t> Generated Evidence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655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</a:t>
            </a:r>
            <a:r>
              <a:rPr lang="en-US" sz="4000" dirty="0"/>
              <a:t>Direct Evidence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Circumstantial </a:t>
            </a:r>
            <a:r>
              <a:rPr lang="en-US" sz="4000" dirty="0"/>
              <a:t>Evidence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Physical </a:t>
            </a:r>
            <a:r>
              <a:rPr lang="en-US" sz="4000" dirty="0"/>
              <a:t>Evidence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Documentary </a:t>
            </a:r>
            <a:r>
              <a:rPr lang="en-US" sz="4000" dirty="0"/>
              <a:t>Evidence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Testimonial </a:t>
            </a:r>
            <a:r>
              <a:rPr lang="en-US" sz="4000" dirty="0"/>
              <a:t>Evidence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Expert Evidence</a:t>
            </a:r>
            <a:endParaRPr lang="en-US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Digital Evidence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02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1786</TotalTime>
  <Words>412</Words>
  <Application>Microsoft Office PowerPoint</Application>
  <PresentationFormat>On-screen Show (4:3)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Week 2 - CYBS 3743: Cyberforensics Fundamental </vt:lpstr>
      <vt:lpstr>Learner’s Ethics</vt:lpstr>
      <vt:lpstr>Computer Components</vt:lpstr>
      <vt:lpstr>Why is my Doordash too late?</vt:lpstr>
      <vt:lpstr>Evidence</vt:lpstr>
      <vt:lpstr>Evidence in Case</vt:lpstr>
      <vt:lpstr>Category of Evidence</vt:lpstr>
      <vt:lpstr>Digital Evidence</vt:lpstr>
      <vt:lpstr>TYPE of Evidence</vt:lpstr>
      <vt:lpstr>TYPE of Digital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Sungbo Jung</dc:creator>
  <cp:lastModifiedBy>User</cp:lastModifiedBy>
  <cp:revision>129</cp:revision>
  <dcterms:created xsi:type="dcterms:W3CDTF">2022-05-26T00:23:19Z</dcterms:created>
  <dcterms:modified xsi:type="dcterms:W3CDTF">2025-01-28T18:40:23Z</dcterms:modified>
</cp:coreProperties>
</file>