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88" r:id="rId3"/>
    <p:sldId id="289" r:id="rId4"/>
    <p:sldId id="313" r:id="rId5"/>
    <p:sldId id="311" r:id="rId6"/>
    <p:sldId id="310" r:id="rId7"/>
    <p:sldId id="299" r:id="rId8"/>
    <p:sldId id="305" r:id="rId9"/>
    <p:sldId id="312" r:id="rId10"/>
    <p:sldId id="307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>
      <p:cViewPr varScale="1">
        <p:scale>
          <a:sx n="96" d="100"/>
          <a:sy n="96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09471-FC64-4108-A549-C4381D77EBD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CEF9-D570-463C-920B-FC2C0A21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0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DF76A86-EEC1-48C3-A49C-34963114065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Week 2 - CYBS 3743:</a:t>
            </a:r>
            <a:br>
              <a:rPr lang="en-US" sz="4800" dirty="0" smtClean="0"/>
            </a:br>
            <a:r>
              <a:rPr lang="en-US" dirty="0" smtClean="0"/>
              <a:t>Cyberforensics Fundamental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2025</a:t>
            </a:r>
          </a:p>
          <a:p>
            <a:r>
              <a:rPr lang="en-US" dirty="0" err="1" smtClean="0"/>
              <a:t>Sungbo</a:t>
            </a:r>
            <a:r>
              <a:rPr lang="en-US" dirty="0" smtClean="0"/>
              <a:t>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System Information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System Time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Network Connection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Process List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Logon Users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Loaded DLL List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err="1" smtClean="0"/>
              <a:t>Etc</a:t>
            </a:r>
            <a:r>
              <a:rPr lang="en-US" sz="4000" dirty="0" smtClean="0"/>
              <a:t> (command history, open port in application, open file in application, routing table, and so on)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y-questions.jpg"/>
          <p:cNvPicPr>
            <a:picLocks noChangeAspect="1"/>
          </p:cNvPicPr>
          <p:nvPr/>
        </p:nvPicPr>
        <p:blipFill>
          <a:blip r:embed="rId2" cstate="print"/>
          <a:srcRect t="6326" b="14234"/>
          <a:stretch>
            <a:fillRect/>
          </a:stretch>
        </p:blipFill>
        <p:spPr>
          <a:xfrm>
            <a:off x="0" y="15910"/>
            <a:ext cx="12023410" cy="6842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Learner’s Ethics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99847" cy="4419600"/>
          </a:xfrm>
        </p:spPr>
      </p:pic>
      <p:sp>
        <p:nvSpPr>
          <p:cNvPr id="5" name="Rectangle 4"/>
          <p:cNvSpPr/>
          <p:nvPr/>
        </p:nvSpPr>
        <p:spPr>
          <a:xfrm>
            <a:off x="5779477" y="64471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https://boardagenda.com/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002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Do the Right Thing!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" y="4724400"/>
            <a:ext cx="86868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907142"/>
            <a:ext cx="8686800" cy="2664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516868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(O/S)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979" y="2438400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9166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S/W</a:t>
            </a:r>
            <a:endParaRPr lang="en-US" dirty="0"/>
          </a:p>
        </p:txBody>
      </p:sp>
      <p:pic>
        <p:nvPicPr>
          <p:cNvPr id="10" name="Picture 9" descr="non-volatile_memory_1397.jpg"/>
          <p:cNvPicPr>
            <a:picLocks noChangeAspect="1"/>
          </p:cNvPicPr>
          <p:nvPr/>
        </p:nvPicPr>
        <p:blipFill>
          <a:blip r:embed="rId2" cstate="print"/>
          <a:srcRect t="23915"/>
          <a:stretch>
            <a:fillRect/>
          </a:stretch>
        </p:blipFill>
        <p:spPr>
          <a:xfrm>
            <a:off x="5029200" y="5029200"/>
            <a:ext cx="2566173" cy="914400"/>
          </a:xfrm>
          <a:prstGeom prst="rect">
            <a:avLst/>
          </a:prstGeom>
        </p:spPr>
      </p:pic>
      <p:pic>
        <p:nvPicPr>
          <p:cNvPr id="11" name="Picture 10" descr="a57230cebc7e9d41729679b2de9197d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5105400"/>
            <a:ext cx="1889760" cy="1258824"/>
          </a:xfrm>
          <a:prstGeom prst="rect">
            <a:avLst/>
          </a:prstGeom>
        </p:spPr>
      </p:pic>
      <p:pic>
        <p:nvPicPr>
          <p:cNvPr id="12" name="Picture 11" descr="cpu-upgra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248274"/>
            <a:ext cx="2286000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800" y="6172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4958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8035" y="5943600"/>
            <a:ext cx="174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5943600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Drives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48768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76600" y="20574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733800" y="2839135"/>
            <a:ext cx="304800" cy="2228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15000" y="23622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20574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4953000" y="2057400"/>
            <a:ext cx="304800" cy="1219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5752317" y="781149"/>
            <a:ext cx="304800" cy="28178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6209516" y="2991533"/>
            <a:ext cx="304800" cy="20757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47" y="5377054"/>
            <a:ext cx="1200253" cy="71551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71572" y="5067328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06388" y="616481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105500" y="2686735"/>
            <a:ext cx="304800" cy="26903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Cards (a.k.a. Post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What do you remember from last lecture?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COLLECTION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Preparation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Securing </a:t>
            </a:r>
            <a:r>
              <a:rPr lang="en-US" sz="4000" dirty="0"/>
              <a:t>the Scene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Identification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Documentation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Collection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Preservation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Chain </a:t>
            </a:r>
            <a:r>
              <a:rPr lang="en-US" sz="4000" dirty="0"/>
              <a:t>of Custody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Live System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smtClean="0"/>
              <a:t> </a:t>
            </a:r>
            <a:r>
              <a:rPr lang="en-US" sz="3500" dirty="0" smtClean="0"/>
              <a:t>Collect the data during operation</a:t>
            </a:r>
            <a:endParaRPr lang="en-US" sz="35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Capture the v</a:t>
            </a:r>
            <a:r>
              <a:rPr lang="en-US" sz="3500" dirty="0" smtClean="0"/>
              <a:t>olatil</a:t>
            </a:r>
            <a:r>
              <a:rPr lang="en-US" sz="3500" dirty="0" smtClean="0"/>
              <a:t>e data on the actual scene </a:t>
            </a:r>
            <a:endParaRPr lang="en-US" sz="3500" dirty="0" smtClean="0"/>
          </a:p>
        </p:txBody>
      </p:sp>
      <p:pic>
        <p:nvPicPr>
          <p:cNvPr id="5" name="Picture 2" descr="VW 'dieselgate' fraud: Timeline of a scandal - European Data News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83340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Collection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RFC 3227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Order </a:t>
            </a:r>
            <a:r>
              <a:rPr lang="en-US" sz="4000" dirty="0"/>
              <a:t>of Volatility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500" dirty="0"/>
              <a:t>Prioritize data that is most likely to be lost first.</a:t>
            </a:r>
            <a:endParaRPr lang="en-US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CPU cache, RAM, network connections, and running processes.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 Less (No) contamination</a:t>
            </a:r>
          </a:p>
        </p:txBody>
      </p:sp>
    </p:spTree>
    <p:extLst>
      <p:ext uri="{BB962C8B-B14F-4D97-AF65-F5344CB8AC3E}">
        <p14:creationId xmlns:p14="http://schemas.microsoft.com/office/powerpoint/2010/main" val="19657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smtClean="0"/>
              <a:t>RAM</a:t>
            </a:r>
            <a:endParaRPr lang="en-US" sz="4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Main components for computing devices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When power down, it will lose the data (Volatility)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/>
              <a:t> </a:t>
            </a:r>
            <a:r>
              <a:rPr lang="en-US" sz="3500" dirty="0" smtClean="0"/>
              <a:t>Encrypted data will run as decrypted inside 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smtClean="0"/>
              <a:t> We can verify the hidden process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4870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Capturing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err="1" smtClean="0"/>
              <a:t>Dumpit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err="1" smtClean="0"/>
              <a:t>Winpmem</a:t>
            </a: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</a:t>
            </a:r>
            <a:r>
              <a:rPr lang="en-US" sz="4000" dirty="0" err="1" smtClean="0"/>
              <a:t>AccessData</a:t>
            </a:r>
            <a:r>
              <a:rPr lang="en-US" sz="4000" dirty="0" smtClean="0"/>
              <a:t>-FTK Imager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42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2237</TotalTime>
  <Words>240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Week 2 - CYBS 3743: Cyberforensics Fundamental </vt:lpstr>
      <vt:lpstr>Learner’s Ethics</vt:lpstr>
      <vt:lpstr>Computer Components</vt:lpstr>
      <vt:lpstr>Flash Cards (a.k.a. Post It)</vt:lpstr>
      <vt:lpstr>evidence COLLECTION procedure</vt:lpstr>
      <vt:lpstr>Data Capturing</vt:lpstr>
      <vt:lpstr>Evidence Collection Guideline</vt:lpstr>
      <vt:lpstr>Importance of Memory</vt:lpstr>
      <vt:lpstr>Memory Capturing Tools</vt:lpstr>
      <vt:lpstr>TYPE of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Sungbo Jung</dc:creator>
  <cp:lastModifiedBy>User</cp:lastModifiedBy>
  <cp:revision>137</cp:revision>
  <dcterms:created xsi:type="dcterms:W3CDTF">2022-05-26T00:23:19Z</dcterms:created>
  <dcterms:modified xsi:type="dcterms:W3CDTF">2025-01-31T01:33:42Z</dcterms:modified>
</cp:coreProperties>
</file>